
<file path=[Content_Types].xml><?xml version="1.0" encoding="utf-8"?>
<Types xmlns="http://schemas.openxmlformats.org/package/2006/content-types">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3"/>
  </p:notesMasterIdLst>
  <p:sldIdLst>
    <p:sldId id="258"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337" r:id="rId24"/>
    <p:sldId id="279" r:id="rId25"/>
    <p:sldId id="280" r:id="rId26"/>
    <p:sldId id="281" r:id="rId27"/>
    <p:sldId id="282" r:id="rId28"/>
    <p:sldId id="283" r:id="rId29"/>
    <p:sldId id="284" r:id="rId30"/>
    <p:sldId id="338" r:id="rId31"/>
    <p:sldId id="285" r:id="rId32"/>
    <p:sldId id="286" r:id="rId33"/>
    <p:sldId id="287" r:id="rId34"/>
    <p:sldId id="339" r:id="rId35"/>
    <p:sldId id="288" r:id="rId36"/>
    <p:sldId id="289" r:id="rId37"/>
    <p:sldId id="290" r:id="rId38"/>
    <p:sldId id="291" r:id="rId39"/>
    <p:sldId id="292" r:id="rId40"/>
    <p:sldId id="293" r:id="rId41"/>
    <p:sldId id="294" r:id="rId42"/>
    <p:sldId id="256" r:id="rId43"/>
    <p:sldId id="340" r:id="rId44"/>
    <p:sldId id="341" r:id="rId45"/>
    <p:sldId id="342" r:id="rId46"/>
    <p:sldId id="343" r:id="rId47"/>
    <p:sldId id="344" r:id="rId48"/>
    <p:sldId id="345" r:id="rId49"/>
    <p:sldId id="346" r:id="rId50"/>
    <p:sldId id="347" r:id="rId51"/>
    <p:sldId id="336"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05" autoAdjust="0"/>
  </p:normalViewPr>
  <p:slideViewPr>
    <p:cSldViewPr snapToGrid="0">
      <p:cViewPr varScale="1">
        <p:scale>
          <a:sx n="62" d="100"/>
          <a:sy n="62" d="100"/>
        </p:scale>
        <p:origin x="86" y="254"/>
      </p:cViewPr>
      <p:guideLst/>
    </p:cSldViewPr>
  </p:slideViewPr>
  <p:outlineViewPr>
    <p:cViewPr>
      <p:scale>
        <a:sx n="33" d="100"/>
        <a:sy n="33" d="100"/>
      </p:scale>
      <p:origin x="0" y="-38731"/>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_rels/data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0C7DDC08-365E-4AE7-AC7B-CAFB1D19B60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90D77BA6-7DB2-4B3F-A8BA-B6D1F4BB8E93}">
      <dgm:prSet/>
      <dgm:spPr/>
      <dgm:t>
        <a:bodyPr/>
        <a:lstStyle/>
        <a:p>
          <a:r>
            <a:rPr lang="en-IN" dirty="0"/>
            <a:t>Strategic Approach to Software Testing.</a:t>
          </a:r>
          <a:endParaRPr lang="en-US" dirty="0"/>
        </a:p>
      </dgm:t>
    </dgm:pt>
    <dgm:pt modelId="{3809C14B-B503-488D-908D-D4E3FF1FE28D}" type="parTrans" cxnId="{BE07ED13-ACDE-497D-B51A-040F5DB6F8A4}">
      <dgm:prSet/>
      <dgm:spPr/>
      <dgm:t>
        <a:bodyPr/>
        <a:lstStyle/>
        <a:p>
          <a:endParaRPr lang="en-US"/>
        </a:p>
      </dgm:t>
    </dgm:pt>
    <dgm:pt modelId="{BD320006-3624-4F33-98F6-07072A820D1C}" type="sibTrans" cxnId="{BE07ED13-ACDE-497D-B51A-040F5DB6F8A4}">
      <dgm:prSet/>
      <dgm:spPr/>
      <dgm:t>
        <a:bodyPr/>
        <a:lstStyle/>
        <a:p>
          <a:endParaRPr lang="en-US"/>
        </a:p>
      </dgm:t>
    </dgm:pt>
    <dgm:pt modelId="{E8FE3320-87AA-4DA0-81FD-EC8C99ECB179}">
      <dgm:prSet/>
      <dgm:spPr/>
      <dgm:t>
        <a:bodyPr/>
        <a:lstStyle/>
        <a:p>
          <a:r>
            <a:rPr lang="en-IN" dirty="0"/>
            <a:t>Strategic Issues.</a:t>
          </a:r>
          <a:endParaRPr lang="en-US" dirty="0"/>
        </a:p>
      </dgm:t>
    </dgm:pt>
    <dgm:pt modelId="{E6941276-ED23-472A-BC91-A2883BF1676C}" type="parTrans" cxnId="{9FFA1434-E42E-4E70-8E3F-BC013BA487D1}">
      <dgm:prSet/>
      <dgm:spPr/>
      <dgm:t>
        <a:bodyPr/>
        <a:lstStyle/>
        <a:p>
          <a:endParaRPr lang="en-US"/>
        </a:p>
      </dgm:t>
    </dgm:pt>
    <dgm:pt modelId="{A3352852-0906-434D-A52B-8A064D0B1527}" type="sibTrans" cxnId="{9FFA1434-E42E-4E70-8E3F-BC013BA487D1}">
      <dgm:prSet/>
      <dgm:spPr/>
      <dgm:t>
        <a:bodyPr/>
        <a:lstStyle/>
        <a:p>
          <a:endParaRPr lang="en-US"/>
        </a:p>
      </dgm:t>
    </dgm:pt>
    <dgm:pt modelId="{102BFF19-2D56-45ED-B50C-D10FE036F554}">
      <dgm:prSet/>
      <dgm:spPr/>
      <dgm:t>
        <a:bodyPr/>
        <a:lstStyle/>
        <a:p>
          <a:r>
            <a:rPr lang="en-IN" dirty="0"/>
            <a:t>Test Conventional Software.</a:t>
          </a:r>
          <a:endParaRPr lang="en-US" dirty="0"/>
        </a:p>
      </dgm:t>
    </dgm:pt>
    <dgm:pt modelId="{6D35BEB7-4B56-4B18-B2FD-CA69F886DB02}" type="parTrans" cxnId="{97E277B1-217D-4FA5-B42D-743DB6AC2B99}">
      <dgm:prSet/>
      <dgm:spPr/>
      <dgm:t>
        <a:bodyPr/>
        <a:lstStyle/>
        <a:p>
          <a:endParaRPr lang="en-US"/>
        </a:p>
      </dgm:t>
    </dgm:pt>
    <dgm:pt modelId="{6D95B12D-F764-4F35-A542-EDCB546063D0}" type="sibTrans" cxnId="{97E277B1-217D-4FA5-B42D-743DB6AC2B99}">
      <dgm:prSet/>
      <dgm:spPr/>
      <dgm:t>
        <a:bodyPr/>
        <a:lstStyle/>
        <a:p>
          <a:endParaRPr lang="en-US"/>
        </a:p>
      </dgm:t>
    </dgm:pt>
    <dgm:pt modelId="{AF6083C7-5622-4F6A-A06A-3A71647A94D6}">
      <dgm:prSet/>
      <dgm:spPr/>
      <dgm:t>
        <a:bodyPr/>
        <a:lstStyle/>
        <a:p>
          <a:r>
            <a:rPr lang="en-IN" dirty="0"/>
            <a:t>Test Strategies for Object-Oriented Software.</a:t>
          </a:r>
          <a:endParaRPr lang="en-US" dirty="0"/>
        </a:p>
      </dgm:t>
    </dgm:pt>
    <dgm:pt modelId="{9E9BE861-617F-4C4D-8FAE-3A8C038F575E}" type="parTrans" cxnId="{3756ACE4-04DE-4C08-ADC8-8FBB631A06FA}">
      <dgm:prSet/>
      <dgm:spPr/>
      <dgm:t>
        <a:bodyPr/>
        <a:lstStyle/>
        <a:p>
          <a:endParaRPr lang="en-US"/>
        </a:p>
      </dgm:t>
    </dgm:pt>
    <dgm:pt modelId="{815D4394-5207-407C-8270-8343E0C958B5}" type="sibTrans" cxnId="{3756ACE4-04DE-4C08-ADC8-8FBB631A06FA}">
      <dgm:prSet/>
      <dgm:spPr/>
      <dgm:t>
        <a:bodyPr/>
        <a:lstStyle/>
        <a:p>
          <a:endParaRPr lang="en-US"/>
        </a:p>
      </dgm:t>
    </dgm:pt>
    <dgm:pt modelId="{996666CC-9BD7-4946-859D-2DF853E55E60}">
      <dgm:prSet/>
      <dgm:spPr/>
      <dgm:t>
        <a:bodyPr/>
        <a:lstStyle/>
        <a:p>
          <a:r>
            <a:rPr lang="en-IN"/>
            <a:t>Test Strategies for WebApps.</a:t>
          </a:r>
          <a:endParaRPr lang="en-US"/>
        </a:p>
      </dgm:t>
    </dgm:pt>
    <dgm:pt modelId="{0F2DAB95-5639-42CE-BA46-224110707392}" type="parTrans" cxnId="{953C0598-2341-489F-A99C-A6423A130A1A}">
      <dgm:prSet/>
      <dgm:spPr/>
      <dgm:t>
        <a:bodyPr/>
        <a:lstStyle/>
        <a:p>
          <a:endParaRPr lang="en-US"/>
        </a:p>
      </dgm:t>
    </dgm:pt>
    <dgm:pt modelId="{EAA99EC4-EC1F-4CE7-9703-D669E69D4212}" type="sibTrans" cxnId="{953C0598-2341-489F-A99C-A6423A130A1A}">
      <dgm:prSet/>
      <dgm:spPr/>
      <dgm:t>
        <a:bodyPr/>
        <a:lstStyle/>
        <a:p>
          <a:endParaRPr lang="en-US"/>
        </a:p>
      </dgm:t>
    </dgm:pt>
    <dgm:pt modelId="{8745940D-13C4-42BE-BA1F-F15F994E315C}">
      <dgm:prSet/>
      <dgm:spPr/>
      <dgm:t>
        <a:bodyPr/>
        <a:lstStyle/>
        <a:p>
          <a:r>
            <a:rPr lang="en-IN" dirty="0"/>
            <a:t>Validation Testing.</a:t>
          </a:r>
          <a:endParaRPr lang="en-US" dirty="0"/>
        </a:p>
      </dgm:t>
    </dgm:pt>
    <dgm:pt modelId="{3A9E6A82-81AA-49FB-9791-DCE5D7B00E2C}" type="parTrans" cxnId="{95517D54-D79A-4776-B343-841856915D64}">
      <dgm:prSet/>
      <dgm:spPr/>
      <dgm:t>
        <a:bodyPr/>
        <a:lstStyle/>
        <a:p>
          <a:endParaRPr lang="en-US"/>
        </a:p>
      </dgm:t>
    </dgm:pt>
    <dgm:pt modelId="{6AAA9000-A66E-4816-9120-30337A5755F2}" type="sibTrans" cxnId="{95517D54-D79A-4776-B343-841856915D64}">
      <dgm:prSet/>
      <dgm:spPr/>
      <dgm:t>
        <a:bodyPr/>
        <a:lstStyle/>
        <a:p>
          <a:endParaRPr lang="en-US"/>
        </a:p>
      </dgm:t>
    </dgm:pt>
    <dgm:pt modelId="{51565446-F3D7-408A-B746-0FFF0C093E23}">
      <dgm:prSet/>
      <dgm:spPr/>
      <dgm:t>
        <a:bodyPr/>
        <a:lstStyle/>
        <a:p>
          <a:r>
            <a:rPr lang="en-IN" dirty="0"/>
            <a:t>System Testing.</a:t>
          </a:r>
          <a:endParaRPr lang="en-US" dirty="0"/>
        </a:p>
      </dgm:t>
    </dgm:pt>
    <dgm:pt modelId="{7D3EDB2B-F97D-4747-BE36-428A584659FE}" type="parTrans" cxnId="{23FCD254-AC82-451D-9F0C-7A91E3DB3229}">
      <dgm:prSet/>
      <dgm:spPr/>
      <dgm:t>
        <a:bodyPr/>
        <a:lstStyle/>
        <a:p>
          <a:endParaRPr lang="en-US"/>
        </a:p>
      </dgm:t>
    </dgm:pt>
    <dgm:pt modelId="{55D51F70-6296-408B-8610-27571299A6C3}" type="sibTrans" cxnId="{23FCD254-AC82-451D-9F0C-7A91E3DB3229}">
      <dgm:prSet/>
      <dgm:spPr/>
      <dgm:t>
        <a:bodyPr/>
        <a:lstStyle/>
        <a:p>
          <a:endParaRPr lang="en-US"/>
        </a:p>
      </dgm:t>
    </dgm:pt>
    <dgm:pt modelId="{54CEB038-6E1D-44BA-BA99-AEDA6A950CF5}">
      <dgm:prSet/>
      <dgm:spPr/>
      <dgm:t>
        <a:bodyPr/>
        <a:lstStyle/>
        <a:p>
          <a:r>
            <a:rPr lang="en-IN"/>
            <a:t>The Art of Debugging.</a:t>
          </a:r>
          <a:endParaRPr lang="en-US"/>
        </a:p>
      </dgm:t>
    </dgm:pt>
    <dgm:pt modelId="{D428E0CD-E595-4551-881B-03BAE396A059}" type="parTrans" cxnId="{1131E255-71CC-480F-B7A0-20FBC5787057}">
      <dgm:prSet/>
      <dgm:spPr/>
      <dgm:t>
        <a:bodyPr/>
        <a:lstStyle/>
        <a:p>
          <a:endParaRPr lang="en-US"/>
        </a:p>
      </dgm:t>
    </dgm:pt>
    <dgm:pt modelId="{C7FBEA62-E907-4303-B276-2B4C9AEF0FF3}" type="sibTrans" cxnId="{1131E255-71CC-480F-B7A0-20FBC5787057}">
      <dgm:prSet/>
      <dgm:spPr/>
      <dgm:t>
        <a:bodyPr/>
        <a:lstStyle/>
        <a:p>
          <a:endParaRPr lang="en-US"/>
        </a:p>
      </dgm:t>
    </dgm:pt>
    <dgm:pt modelId="{88C48D6A-E142-4E10-BE74-B15761EDB4F2}">
      <dgm:prSet/>
      <dgm:spPr/>
      <dgm:t>
        <a:bodyPr/>
        <a:lstStyle/>
        <a:p>
          <a:r>
            <a:rPr lang="en-IN"/>
            <a:t>Software Testing Fundamentals.</a:t>
          </a:r>
          <a:endParaRPr lang="en-US"/>
        </a:p>
      </dgm:t>
    </dgm:pt>
    <dgm:pt modelId="{F9A588C6-FE4C-4AFD-BACF-F454B00D8073}" type="parTrans" cxnId="{857BE3C2-61BA-4682-A0AA-5CD201AEB2ED}">
      <dgm:prSet/>
      <dgm:spPr/>
      <dgm:t>
        <a:bodyPr/>
        <a:lstStyle/>
        <a:p>
          <a:endParaRPr lang="en-US"/>
        </a:p>
      </dgm:t>
    </dgm:pt>
    <dgm:pt modelId="{F76963D7-411C-4F63-93CF-5887A1F76212}" type="sibTrans" cxnId="{857BE3C2-61BA-4682-A0AA-5CD201AEB2ED}">
      <dgm:prSet/>
      <dgm:spPr/>
      <dgm:t>
        <a:bodyPr/>
        <a:lstStyle/>
        <a:p>
          <a:endParaRPr lang="en-US"/>
        </a:p>
      </dgm:t>
    </dgm:pt>
    <dgm:pt modelId="{4C7A01EB-D8DC-46C4-B924-35E64A350D5B}">
      <dgm:prSet/>
      <dgm:spPr/>
      <dgm:t>
        <a:bodyPr/>
        <a:lstStyle/>
        <a:p>
          <a:r>
            <a:rPr lang="en-IN" dirty="0"/>
            <a:t>White-Box Testing.</a:t>
          </a:r>
          <a:endParaRPr lang="en-US" dirty="0"/>
        </a:p>
      </dgm:t>
    </dgm:pt>
    <dgm:pt modelId="{42EE3781-12E7-46DE-B96B-5A4BE9298FF2}" type="parTrans" cxnId="{2BB2C794-366B-477B-8D45-773C1AC69B83}">
      <dgm:prSet/>
      <dgm:spPr/>
      <dgm:t>
        <a:bodyPr/>
        <a:lstStyle/>
        <a:p>
          <a:endParaRPr lang="en-US"/>
        </a:p>
      </dgm:t>
    </dgm:pt>
    <dgm:pt modelId="{F10F2C06-F866-488E-9962-5386EDCE0B1E}" type="sibTrans" cxnId="{2BB2C794-366B-477B-8D45-773C1AC69B83}">
      <dgm:prSet/>
      <dgm:spPr/>
      <dgm:t>
        <a:bodyPr/>
        <a:lstStyle/>
        <a:p>
          <a:endParaRPr lang="en-US"/>
        </a:p>
      </dgm:t>
    </dgm:pt>
    <dgm:pt modelId="{21A4BBFC-74A0-4A04-B776-B681DCBF4F09}">
      <dgm:prSet/>
      <dgm:spPr/>
      <dgm:t>
        <a:bodyPr/>
        <a:lstStyle/>
        <a:p>
          <a:r>
            <a:rPr lang="en-IN" dirty="0"/>
            <a:t>Basis Path Testing.</a:t>
          </a:r>
          <a:endParaRPr lang="en-US" dirty="0"/>
        </a:p>
      </dgm:t>
    </dgm:pt>
    <dgm:pt modelId="{4012986D-3C72-4024-BB39-A07AF9721BA0}" type="parTrans" cxnId="{3008D0E7-BBF5-4AB8-B24B-5D485297C9A4}">
      <dgm:prSet/>
      <dgm:spPr/>
      <dgm:t>
        <a:bodyPr/>
        <a:lstStyle/>
        <a:p>
          <a:endParaRPr lang="en-US"/>
        </a:p>
      </dgm:t>
    </dgm:pt>
    <dgm:pt modelId="{3A30D970-1144-4A8B-B28F-03328447728F}" type="sibTrans" cxnId="{3008D0E7-BBF5-4AB8-B24B-5D485297C9A4}">
      <dgm:prSet/>
      <dgm:spPr/>
      <dgm:t>
        <a:bodyPr/>
        <a:lstStyle/>
        <a:p>
          <a:endParaRPr lang="en-US"/>
        </a:p>
      </dgm:t>
    </dgm:pt>
    <dgm:pt modelId="{9940E9DA-A9D3-41EB-A122-BF8A486F1CF3}">
      <dgm:prSet/>
      <dgm:spPr/>
      <dgm:t>
        <a:bodyPr/>
        <a:lstStyle/>
        <a:p>
          <a:r>
            <a:rPr lang="en-IN" dirty="0"/>
            <a:t>Control Structure Testing.</a:t>
          </a:r>
          <a:endParaRPr lang="en-US" dirty="0"/>
        </a:p>
      </dgm:t>
    </dgm:pt>
    <dgm:pt modelId="{DD46FCA1-AF54-4174-AE5F-82A2E06BF1FF}" type="parTrans" cxnId="{380E61A7-0177-4E8A-887D-533C8E0F85F3}">
      <dgm:prSet/>
      <dgm:spPr/>
      <dgm:t>
        <a:bodyPr/>
        <a:lstStyle/>
        <a:p>
          <a:endParaRPr lang="en-US"/>
        </a:p>
      </dgm:t>
    </dgm:pt>
    <dgm:pt modelId="{40DCC416-38F9-46BC-9D5D-BD51E803EA94}" type="sibTrans" cxnId="{380E61A7-0177-4E8A-887D-533C8E0F85F3}">
      <dgm:prSet/>
      <dgm:spPr/>
      <dgm:t>
        <a:bodyPr/>
        <a:lstStyle/>
        <a:p>
          <a:endParaRPr lang="en-US"/>
        </a:p>
      </dgm:t>
    </dgm:pt>
    <dgm:pt modelId="{ABDD497E-558B-4D9D-B01A-4E3FC66C3993}" type="pres">
      <dgm:prSet presAssocID="{0C7DDC08-365E-4AE7-AC7B-CAFB1D19B609}" presName="linear" presStyleCnt="0">
        <dgm:presLayoutVars>
          <dgm:animLvl val="lvl"/>
          <dgm:resizeHandles val="exact"/>
        </dgm:presLayoutVars>
      </dgm:prSet>
      <dgm:spPr/>
    </dgm:pt>
    <dgm:pt modelId="{3A013B8A-7791-4EB4-AE76-1146D15BEF76}" type="pres">
      <dgm:prSet presAssocID="{90D77BA6-7DB2-4B3F-A8BA-B6D1F4BB8E93}" presName="parentText" presStyleLbl="node1" presStyleIdx="0" presStyleCnt="12">
        <dgm:presLayoutVars>
          <dgm:chMax val="0"/>
          <dgm:bulletEnabled val="1"/>
        </dgm:presLayoutVars>
      </dgm:prSet>
      <dgm:spPr/>
    </dgm:pt>
    <dgm:pt modelId="{8B5998D1-DD70-4585-8878-9D8487C3E6DF}" type="pres">
      <dgm:prSet presAssocID="{BD320006-3624-4F33-98F6-07072A820D1C}" presName="spacer" presStyleCnt="0"/>
      <dgm:spPr/>
    </dgm:pt>
    <dgm:pt modelId="{530726B9-4790-40A1-B41C-A85EF54B3F23}" type="pres">
      <dgm:prSet presAssocID="{E8FE3320-87AA-4DA0-81FD-EC8C99ECB179}" presName="parentText" presStyleLbl="node1" presStyleIdx="1" presStyleCnt="12">
        <dgm:presLayoutVars>
          <dgm:chMax val="0"/>
          <dgm:bulletEnabled val="1"/>
        </dgm:presLayoutVars>
      </dgm:prSet>
      <dgm:spPr/>
    </dgm:pt>
    <dgm:pt modelId="{468D8A90-41BD-4109-8F06-89377BDC1E7A}" type="pres">
      <dgm:prSet presAssocID="{A3352852-0906-434D-A52B-8A064D0B1527}" presName="spacer" presStyleCnt="0"/>
      <dgm:spPr/>
    </dgm:pt>
    <dgm:pt modelId="{E709EAEA-47EB-4C37-B5EF-164A874452CC}" type="pres">
      <dgm:prSet presAssocID="{102BFF19-2D56-45ED-B50C-D10FE036F554}" presName="parentText" presStyleLbl="node1" presStyleIdx="2" presStyleCnt="12">
        <dgm:presLayoutVars>
          <dgm:chMax val="0"/>
          <dgm:bulletEnabled val="1"/>
        </dgm:presLayoutVars>
      </dgm:prSet>
      <dgm:spPr/>
    </dgm:pt>
    <dgm:pt modelId="{504D6F90-5EAD-49DE-A572-E1A75268E8B5}" type="pres">
      <dgm:prSet presAssocID="{6D95B12D-F764-4F35-A542-EDCB546063D0}" presName="spacer" presStyleCnt="0"/>
      <dgm:spPr/>
    </dgm:pt>
    <dgm:pt modelId="{AC0C2BC9-C345-463F-8CA7-51C28B7FA924}" type="pres">
      <dgm:prSet presAssocID="{AF6083C7-5622-4F6A-A06A-3A71647A94D6}" presName="parentText" presStyleLbl="node1" presStyleIdx="3" presStyleCnt="12">
        <dgm:presLayoutVars>
          <dgm:chMax val="0"/>
          <dgm:bulletEnabled val="1"/>
        </dgm:presLayoutVars>
      </dgm:prSet>
      <dgm:spPr/>
    </dgm:pt>
    <dgm:pt modelId="{1AAC804B-EBB4-46F5-A19E-E7E47877CC05}" type="pres">
      <dgm:prSet presAssocID="{815D4394-5207-407C-8270-8343E0C958B5}" presName="spacer" presStyleCnt="0"/>
      <dgm:spPr/>
    </dgm:pt>
    <dgm:pt modelId="{185322DE-887C-4990-8CB0-3866CB07BF20}" type="pres">
      <dgm:prSet presAssocID="{996666CC-9BD7-4946-859D-2DF853E55E60}" presName="parentText" presStyleLbl="node1" presStyleIdx="4" presStyleCnt="12">
        <dgm:presLayoutVars>
          <dgm:chMax val="0"/>
          <dgm:bulletEnabled val="1"/>
        </dgm:presLayoutVars>
      </dgm:prSet>
      <dgm:spPr/>
    </dgm:pt>
    <dgm:pt modelId="{B5D6A8F4-148F-43F9-8721-6E1E80871871}" type="pres">
      <dgm:prSet presAssocID="{EAA99EC4-EC1F-4CE7-9703-D669E69D4212}" presName="spacer" presStyleCnt="0"/>
      <dgm:spPr/>
    </dgm:pt>
    <dgm:pt modelId="{209C59F5-DD9E-487C-B48D-9E9EC191620C}" type="pres">
      <dgm:prSet presAssocID="{8745940D-13C4-42BE-BA1F-F15F994E315C}" presName="parentText" presStyleLbl="node1" presStyleIdx="5" presStyleCnt="12">
        <dgm:presLayoutVars>
          <dgm:chMax val="0"/>
          <dgm:bulletEnabled val="1"/>
        </dgm:presLayoutVars>
      </dgm:prSet>
      <dgm:spPr/>
    </dgm:pt>
    <dgm:pt modelId="{DDE97D11-8E59-4B9D-BDFA-F9F6A5F38F4C}" type="pres">
      <dgm:prSet presAssocID="{6AAA9000-A66E-4816-9120-30337A5755F2}" presName="spacer" presStyleCnt="0"/>
      <dgm:spPr/>
    </dgm:pt>
    <dgm:pt modelId="{1C23EA6B-11D2-42C7-A5EC-A4EBF563F5F8}" type="pres">
      <dgm:prSet presAssocID="{51565446-F3D7-408A-B746-0FFF0C093E23}" presName="parentText" presStyleLbl="node1" presStyleIdx="6" presStyleCnt="12">
        <dgm:presLayoutVars>
          <dgm:chMax val="0"/>
          <dgm:bulletEnabled val="1"/>
        </dgm:presLayoutVars>
      </dgm:prSet>
      <dgm:spPr/>
    </dgm:pt>
    <dgm:pt modelId="{3EAA202C-5312-4300-857B-B1FB38350341}" type="pres">
      <dgm:prSet presAssocID="{55D51F70-6296-408B-8610-27571299A6C3}" presName="spacer" presStyleCnt="0"/>
      <dgm:spPr/>
    </dgm:pt>
    <dgm:pt modelId="{3C8EC1FC-5D2B-4187-909F-DA7C859BE760}" type="pres">
      <dgm:prSet presAssocID="{54CEB038-6E1D-44BA-BA99-AEDA6A950CF5}" presName="parentText" presStyleLbl="node1" presStyleIdx="7" presStyleCnt="12">
        <dgm:presLayoutVars>
          <dgm:chMax val="0"/>
          <dgm:bulletEnabled val="1"/>
        </dgm:presLayoutVars>
      </dgm:prSet>
      <dgm:spPr/>
    </dgm:pt>
    <dgm:pt modelId="{6552E354-E9E6-40D7-8CA3-253D25227253}" type="pres">
      <dgm:prSet presAssocID="{C7FBEA62-E907-4303-B276-2B4C9AEF0FF3}" presName="spacer" presStyleCnt="0"/>
      <dgm:spPr/>
    </dgm:pt>
    <dgm:pt modelId="{618D41D7-6EB7-4FC9-9FB5-D625FED41E99}" type="pres">
      <dgm:prSet presAssocID="{88C48D6A-E142-4E10-BE74-B15761EDB4F2}" presName="parentText" presStyleLbl="node1" presStyleIdx="8" presStyleCnt="12">
        <dgm:presLayoutVars>
          <dgm:chMax val="0"/>
          <dgm:bulletEnabled val="1"/>
        </dgm:presLayoutVars>
      </dgm:prSet>
      <dgm:spPr/>
    </dgm:pt>
    <dgm:pt modelId="{8E2E785D-C6A6-44BB-B594-AAE67E3455AA}" type="pres">
      <dgm:prSet presAssocID="{F76963D7-411C-4F63-93CF-5887A1F76212}" presName="spacer" presStyleCnt="0"/>
      <dgm:spPr/>
    </dgm:pt>
    <dgm:pt modelId="{A7696460-B0C9-4F79-9141-A89891474593}" type="pres">
      <dgm:prSet presAssocID="{4C7A01EB-D8DC-46C4-B924-35E64A350D5B}" presName="parentText" presStyleLbl="node1" presStyleIdx="9" presStyleCnt="12">
        <dgm:presLayoutVars>
          <dgm:chMax val="0"/>
          <dgm:bulletEnabled val="1"/>
        </dgm:presLayoutVars>
      </dgm:prSet>
      <dgm:spPr/>
    </dgm:pt>
    <dgm:pt modelId="{C6E20A99-0840-450A-A554-CA7B2313A4C1}" type="pres">
      <dgm:prSet presAssocID="{F10F2C06-F866-488E-9962-5386EDCE0B1E}" presName="spacer" presStyleCnt="0"/>
      <dgm:spPr/>
    </dgm:pt>
    <dgm:pt modelId="{7055DFB2-14E6-4145-8958-01C12D4DAACB}" type="pres">
      <dgm:prSet presAssocID="{21A4BBFC-74A0-4A04-B776-B681DCBF4F09}" presName="parentText" presStyleLbl="node1" presStyleIdx="10" presStyleCnt="12">
        <dgm:presLayoutVars>
          <dgm:chMax val="0"/>
          <dgm:bulletEnabled val="1"/>
        </dgm:presLayoutVars>
      </dgm:prSet>
      <dgm:spPr/>
    </dgm:pt>
    <dgm:pt modelId="{7060509A-6D63-4CFC-972A-22D8C7FC622C}" type="pres">
      <dgm:prSet presAssocID="{3A30D970-1144-4A8B-B28F-03328447728F}" presName="spacer" presStyleCnt="0"/>
      <dgm:spPr/>
    </dgm:pt>
    <dgm:pt modelId="{8C300FE4-BEF2-412A-B3DB-AE91F45AA1F4}" type="pres">
      <dgm:prSet presAssocID="{9940E9DA-A9D3-41EB-A122-BF8A486F1CF3}" presName="parentText" presStyleLbl="node1" presStyleIdx="11" presStyleCnt="12">
        <dgm:presLayoutVars>
          <dgm:chMax val="0"/>
          <dgm:bulletEnabled val="1"/>
        </dgm:presLayoutVars>
      </dgm:prSet>
      <dgm:spPr/>
    </dgm:pt>
  </dgm:ptLst>
  <dgm:cxnLst>
    <dgm:cxn modelId="{47EB470C-68AF-4F2D-8254-CDC5474B1BF5}" type="presOf" srcId="{8745940D-13C4-42BE-BA1F-F15F994E315C}" destId="{209C59F5-DD9E-487C-B48D-9E9EC191620C}" srcOrd="0" destOrd="0" presId="urn:microsoft.com/office/officeart/2005/8/layout/vList2"/>
    <dgm:cxn modelId="{BE07ED13-ACDE-497D-B51A-040F5DB6F8A4}" srcId="{0C7DDC08-365E-4AE7-AC7B-CAFB1D19B609}" destId="{90D77BA6-7DB2-4B3F-A8BA-B6D1F4BB8E93}" srcOrd="0" destOrd="0" parTransId="{3809C14B-B503-488D-908D-D4E3FF1FE28D}" sibTransId="{BD320006-3624-4F33-98F6-07072A820D1C}"/>
    <dgm:cxn modelId="{CCDD5D24-3C66-4243-B295-1A990132AA1F}" type="presOf" srcId="{AF6083C7-5622-4F6A-A06A-3A71647A94D6}" destId="{AC0C2BC9-C345-463F-8CA7-51C28B7FA924}" srcOrd="0" destOrd="0" presId="urn:microsoft.com/office/officeart/2005/8/layout/vList2"/>
    <dgm:cxn modelId="{DA0E062A-B7D0-4C6A-9B66-B30C4CD804D6}" type="presOf" srcId="{88C48D6A-E142-4E10-BE74-B15761EDB4F2}" destId="{618D41D7-6EB7-4FC9-9FB5-D625FED41E99}" srcOrd="0" destOrd="0" presId="urn:microsoft.com/office/officeart/2005/8/layout/vList2"/>
    <dgm:cxn modelId="{9FFA1434-E42E-4E70-8E3F-BC013BA487D1}" srcId="{0C7DDC08-365E-4AE7-AC7B-CAFB1D19B609}" destId="{E8FE3320-87AA-4DA0-81FD-EC8C99ECB179}" srcOrd="1" destOrd="0" parTransId="{E6941276-ED23-472A-BC91-A2883BF1676C}" sibTransId="{A3352852-0906-434D-A52B-8A064D0B1527}"/>
    <dgm:cxn modelId="{E97F1560-08AE-422A-8215-03B51E2ABDF7}" type="presOf" srcId="{21A4BBFC-74A0-4A04-B776-B681DCBF4F09}" destId="{7055DFB2-14E6-4145-8958-01C12D4DAACB}" srcOrd="0" destOrd="0" presId="urn:microsoft.com/office/officeart/2005/8/layout/vList2"/>
    <dgm:cxn modelId="{C8B1C16E-4C60-4AE8-A654-D5301FB9D59E}" type="presOf" srcId="{51565446-F3D7-408A-B746-0FFF0C093E23}" destId="{1C23EA6B-11D2-42C7-A5EC-A4EBF563F5F8}" srcOrd="0" destOrd="0" presId="urn:microsoft.com/office/officeart/2005/8/layout/vList2"/>
    <dgm:cxn modelId="{972E8573-9BD5-48C2-9C6F-0A16173014ED}" type="presOf" srcId="{996666CC-9BD7-4946-859D-2DF853E55E60}" destId="{185322DE-887C-4990-8CB0-3866CB07BF20}" srcOrd="0" destOrd="0" presId="urn:microsoft.com/office/officeart/2005/8/layout/vList2"/>
    <dgm:cxn modelId="{95517D54-D79A-4776-B343-841856915D64}" srcId="{0C7DDC08-365E-4AE7-AC7B-CAFB1D19B609}" destId="{8745940D-13C4-42BE-BA1F-F15F994E315C}" srcOrd="5" destOrd="0" parTransId="{3A9E6A82-81AA-49FB-9791-DCE5D7B00E2C}" sibTransId="{6AAA9000-A66E-4816-9120-30337A5755F2}"/>
    <dgm:cxn modelId="{23FCD254-AC82-451D-9F0C-7A91E3DB3229}" srcId="{0C7DDC08-365E-4AE7-AC7B-CAFB1D19B609}" destId="{51565446-F3D7-408A-B746-0FFF0C093E23}" srcOrd="6" destOrd="0" parTransId="{7D3EDB2B-F97D-4747-BE36-428A584659FE}" sibTransId="{55D51F70-6296-408B-8610-27571299A6C3}"/>
    <dgm:cxn modelId="{1131E255-71CC-480F-B7A0-20FBC5787057}" srcId="{0C7DDC08-365E-4AE7-AC7B-CAFB1D19B609}" destId="{54CEB038-6E1D-44BA-BA99-AEDA6A950CF5}" srcOrd="7" destOrd="0" parTransId="{D428E0CD-E595-4551-881B-03BAE396A059}" sibTransId="{C7FBEA62-E907-4303-B276-2B4C9AEF0FF3}"/>
    <dgm:cxn modelId="{2BB2C794-366B-477B-8D45-773C1AC69B83}" srcId="{0C7DDC08-365E-4AE7-AC7B-CAFB1D19B609}" destId="{4C7A01EB-D8DC-46C4-B924-35E64A350D5B}" srcOrd="9" destOrd="0" parTransId="{42EE3781-12E7-46DE-B96B-5A4BE9298FF2}" sibTransId="{F10F2C06-F866-488E-9962-5386EDCE0B1E}"/>
    <dgm:cxn modelId="{953C0598-2341-489F-A99C-A6423A130A1A}" srcId="{0C7DDC08-365E-4AE7-AC7B-CAFB1D19B609}" destId="{996666CC-9BD7-4946-859D-2DF853E55E60}" srcOrd="4" destOrd="0" parTransId="{0F2DAB95-5639-42CE-BA46-224110707392}" sibTransId="{EAA99EC4-EC1F-4CE7-9703-D669E69D4212}"/>
    <dgm:cxn modelId="{380E61A7-0177-4E8A-887D-533C8E0F85F3}" srcId="{0C7DDC08-365E-4AE7-AC7B-CAFB1D19B609}" destId="{9940E9DA-A9D3-41EB-A122-BF8A486F1CF3}" srcOrd="11" destOrd="0" parTransId="{DD46FCA1-AF54-4174-AE5F-82A2E06BF1FF}" sibTransId="{40DCC416-38F9-46BC-9D5D-BD51E803EA94}"/>
    <dgm:cxn modelId="{95619DA9-F178-4904-BC6C-22857D8510DE}" type="presOf" srcId="{102BFF19-2D56-45ED-B50C-D10FE036F554}" destId="{E709EAEA-47EB-4C37-B5EF-164A874452CC}" srcOrd="0" destOrd="0" presId="urn:microsoft.com/office/officeart/2005/8/layout/vList2"/>
    <dgm:cxn modelId="{DDFBD9AC-825F-46A9-8100-3E91270E4444}" type="presOf" srcId="{9940E9DA-A9D3-41EB-A122-BF8A486F1CF3}" destId="{8C300FE4-BEF2-412A-B3DB-AE91F45AA1F4}" srcOrd="0" destOrd="0" presId="urn:microsoft.com/office/officeart/2005/8/layout/vList2"/>
    <dgm:cxn modelId="{97E277B1-217D-4FA5-B42D-743DB6AC2B99}" srcId="{0C7DDC08-365E-4AE7-AC7B-CAFB1D19B609}" destId="{102BFF19-2D56-45ED-B50C-D10FE036F554}" srcOrd="2" destOrd="0" parTransId="{6D35BEB7-4B56-4B18-B2FD-CA69F886DB02}" sibTransId="{6D95B12D-F764-4F35-A542-EDCB546063D0}"/>
    <dgm:cxn modelId="{857BE3C2-61BA-4682-A0AA-5CD201AEB2ED}" srcId="{0C7DDC08-365E-4AE7-AC7B-CAFB1D19B609}" destId="{88C48D6A-E142-4E10-BE74-B15761EDB4F2}" srcOrd="8" destOrd="0" parTransId="{F9A588C6-FE4C-4AFD-BACF-F454B00D8073}" sibTransId="{F76963D7-411C-4F63-93CF-5887A1F76212}"/>
    <dgm:cxn modelId="{5E2B55DE-8D91-4E13-BA58-A27B403E33B3}" type="presOf" srcId="{E8FE3320-87AA-4DA0-81FD-EC8C99ECB179}" destId="{530726B9-4790-40A1-B41C-A85EF54B3F23}" srcOrd="0" destOrd="0" presId="urn:microsoft.com/office/officeart/2005/8/layout/vList2"/>
    <dgm:cxn modelId="{AD331DDF-9153-4F26-8C4A-0B0BC662AFD1}" type="presOf" srcId="{4C7A01EB-D8DC-46C4-B924-35E64A350D5B}" destId="{A7696460-B0C9-4F79-9141-A89891474593}" srcOrd="0" destOrd="0" presId="urn:microsoft.com/office/officeart/2005/8/layout/vList2"/>
    <dgm:cxn modelId="{3756ACE4-04DE-4C08-ADC8-8FBB631A06FA}" srcId="{0C7DDC08-365E-4AE7-AC7B-CAFB1D19B609}" destId="{AF6083C7-5622-4F6A-A06A-3A71647A94D6}" srcOrd="3" destOrd="0" parTransId="{9E9BE861-617F-4C4D-8FAE-3A8C038F575E}" sibTransId="{815D4394-5207-407C-8270-8343E0C958B5}"/>
    <dgm:cxn modelId="{3008D0E7-BBF5-4AB8-B24B-5D485297C9A4}" srcId="{0C7DDC08-365E-4AE7-AC7B-CAFB1D19B609}" destId="{21A4BBFC-74A0-4A04-B776-B681DCBF4F09}" srcOrd="10" destOrd="0" parTransId="{4012986D-3C72-4024-BB39-A07AF9721BA0}" sibTransId="{3A30D970-1144-4A8B-B28F-03328447728F}"/>
    <dgm:cxn modelId="{255E28F4-9CBD-44AE-A145-22B56026C8B8}" type="presOf" srcId="{0C7DDC08-365E-4AE7-AC7B-CAFB1D19B609}" destId="{ABDD497E-558B-4D9D-B01A-4E3FC66C3993}" srcOrd="0" destOrd="0" presId="urn:microsoft.com/office/officeart/2005/8/layout/vList2"/>
    <dgm:cxn modelId="{4AB5FCF8-8215-4A2A-B592-FC1CB9532093}" type="presOf" srcId="{54CEB038-6E1D-44BA-BA99-AEDA6A950CF5}" destId="{3C8EC1FC-5D2B-4187-909F-DA7C859BE760}" srcOrd="0" destOrd="0" presId="urn:microsoft.com/office/officeart/2005/8/layout/vList2"/>
    <dgm:cxn modelId="{9E13C5FE-A3DB-448E-B027-D663274FDA25}" type="presOf" srcId="{90D77BA6-7DB2-4B3F-A8BA-B6D1F4BB8E93}" destId="{3A013B8A-7791-4EB4-AE76-1146D15BEF76}" srcOrd="0" destOrd="0" presId="urn:microsoft.com/office/officeart/2005/8/layout/vList2"/>
    <dgm:cxn modelId="{260FF0C6-79CA-42A8-9E93-E65734A557DB}" type="presParOf" srcId="{ABDD497E-558B-4D9D-B01A-4E3FC66C3993}" destId="{3A013B8A-7791-4EB4-AE76-1146D15BEF76}" srcOrd="0" destOrd="0" presId="urn:microsoft.com/office/officeart/2005/8/layout/vList2"/>
    <dgm:cxn modelId="{45599860-A0F0-4676-96AB-5F0B49282F66}" type="presParOf" srcId="{ABDD497E-558B-4D9D-B01A-4E3FC66C3993}" destId="{8B5998D1-DD70-4585-8878-9D8487C3E6DF}" srcOrd="1" destOrd="0" presId="urn:microsoft.com/office/officeart/2005/8/layout/vList2"/>
    <dgm:cxn modelId="{75DF5724-8381-4303-9CCC-07A665D4F8DC}" type="presParOf" srcId="{ABDD497E-558B-4D9D-B01A-4E3FC66C3993}" destId="{530726B9-4790-40A1-B41C-A85EF54B3F23}" srcOrd="2" destOrd="0" presId="urn:microsoft.com/office/officeart/2005/8/layout/vList2"/>
    <dgm:cxn modelId="{8426A5B3-917E-4E39-AE75-400E13A6679A}" type="presParOf" srcId="{ABDD497E-558B-4D9D-B01A-4E3FC66C3993}" destId="{468D8A90-41BD-4109-8F06-89377BDC1E7A}" srcOrd="3" destOrd="0" presId="urn:microsoft.com/office/officeart/2005/8/layout/vList2"/>
    <dgm:cxn modelId="{8061B256-95EF-40EB-92AE-35F52502FC01}" type="presParOf" srcId="{ABDD497E-558B-4D9D-B01A-4E3FC66C3993}" destId="{E709EAEA-47EB-4C37-B5EF-164A874452CC}" srcOrd="4" destOrd="0" presId="urn:microsoft.com/office/officeart/2005/8/layout/vList2"/>
    <dgm:cxn modelId="{703946E3-0133-4C2F-9CFB-60FD7CCCA44B}" type="presParOf" srcId="{ABDD497E-558B-4D9D-B01A-4E3FC66C3993}" destId="{504D6F90-5EAD-49DE-A572-E1A75268E8B5}" srcOrd="5" destOrd="0" presId="urn:microsoft.com/office/officeart/2005/8/layout/vList2"/>
    <dgm:cxn modelId="{1E7AD205-21E4-4AC2-8E64-A90C9BEF2D0F}" type="presParOf" srcId="{ABDD497E-558B-4D9D-B01A-4E3FC66C3993}" destId="{AC0C2BC9-C345-463F-8CA7-51C28B7FA924}" srcOrd="6" destOrd="0" presId="urn:microsoft.com/office/officeart/2005/8/layout/vList2"/>
    <dgm:cxn modelId="{438DC566-AC51-41CE-A8BC-6DC3DEFEBC19}" type="presParOf" srcId="{ABDD497E-558B-4D9D-B01A-4E3FC66C3993}" destId="{1AAC804B-EBB4-46F5-A19E-E7E47877CC05}" srcOrd="7" destOrd="0" presId="urn:microsoft.com/office/officeart/2005/8/layout/vList2"/>
    <dgm:cxn modelId="{E08A1B49-1A9F-42F2-8959-E260F569439C}" type="presParOf" srcId="{ABDD497E-558B-4D9D-B01A-4E3FC66C3993}" destId="{185322DE-887C-4990-8CB0-3866CB07BF20}" srcOrd="8" destOrd="0" presId="urn:microsoft.com/office/officeart/2005/8/layout/vList2"/>
    <dgm:cxn modelId="{D89661BB-C255-48AB-BBD2-3E703C29BB03}" type="presParOf" srcId="{ABDD497E-558B-4D9D-B01A-4E3FC66C3993}" destId="{B5D6A8F4-148F-43F9-8721-6E1E80871871}" srcOrd="9" destOrd="0" presId="urn:microsoft.com/office/officeart/2005/8/layout/vList2"/>
    <dgm:cxn modelId="{4079E1C9-EC85-45C2-BBCB-E261C7556DDD}" type="presParOf" srcId="{ABDD497E-558B-4D9D-B01A-4E3FC66C3993}" destId="{209C59F5-DD9E-487C-B48D-9E9EC191620C}" srcOrd="10" destOrd="0" presId="urn:microsoft.com/office/officeart/2005/8/layout/vList2"/>
    <dgm:cxn modelId="{CFCE4ECC-72D9-4323-BA80-16DBD960EBA6}" type="presParOf" srcId="{ABDD497E-558B-4D9D-B01A-4E3FC66C3993}" destId="{DDE97D11-8E59-4B9D-BDFA-F9F6A5F38F4C}" srcOrd="11" destOrd="0" presId="urn:microsoft.com/office/officeart/2005/8/layout/vList2"/>
    <dgm:cxn modelId="{1E072C62-9B34-4EF1-A18A-825120EB7638}" type="presParOf" srcId="{ABDD497E-558B-4D9D-B01A-4E3FC66C3993}" destId="{1C23EA6B-11D2-42C7-A5EC-A4EBF563F5F8}" srcOrd="12" destOrd="0" presId="urn:microsoft.com/office/officeart/2005/8/layout/vList2"/>
    <dgm:cxn modelId="{7855F21C-86F9-4EAF-9EE1-8B93CE4335A3}" type="presParOf" srcId="{ABDD497E-558B-4D9D-B01A-4E3FC66C3993}" destId="{3EAA202C-5312-4300-857B-B1FB38350341}" srcOrd="13" destOrd="0" presId="urn:microsoft.com/office/officeart/2005/8/layout/vList2"/>
    <dgm:cxn modelId="{527B295F-617F-45DB-BADF-CBB05A37EEAA}" type="presParOf" srcId="{ABDD497E-558B-4D9D-B01A-4E3FC66C3993}" destId="{3C8EC1FC-5D2B-4187-909F-DA7C859BE760}" srcOrd="14" destOrd="0" presId="urn:microsoft.com/office/officeart/2005/8/layout/vList2"/>
    <dgm:cxn modelId="{3D4EED4E-960C-4621-BD50-43D599434C6A}" type="presParOf" srcId="{ABDD497E-558B-4D9D-B01A-4E3FC66C3993}" destId="{6552E354-E9E6-40D7-8CA3-253D25227253}" srcOrd="15" destOrd="0" presId="urn:microsoft.com/office/officeart/2005/8/layout/vList2"/>
    <dgm:cxn modelId="{1CA4F472-8559-4F09-87DE-E6F0A0DAFB32}" type="presParOf" srcId="{ABDD497E-558B-4D9D-B01A-4E3FC66C3993}" destId="{618D41D7-6EB7-4FC9-9FB5-D625FED41E99}" srcOrd="16" destOrd="0" presId="urn:microsoft.com/office/officeart/2005/8/layout/vList2"/>
    <dgm:cxn modelId="{48C2C4F6-E94B-4C66-9947-F10A5E1D1AE5}" type="presParOf" srcId="{ABDD497E-558B-4D9D-B01A-4E3FC66C3993}" destId="{8E2E785D-C6A6-44BB-B594-AAE67E3455AA}" srcOrd="17" destOrd="0" presId="urn:microsoft.com/office/officeart/2005/8/layout/vList2"/>
    <dgm:cxn modelId="{8DDBC2E3-CB18-4139-B26F-796B438BB6C6}" type="presParOf" srcId="{ABDD497E-558B-4D9D-B01A-4E3FC66C3993}" destId="{A7696460-B0C9-4F79-9141-A89891474593}" srcOrd="18" destOrd="0" presId="urn:microsoft.com/office/officeart/2005/8/layout/vList2"/>
    <dgm:cxn modelId="{BD0E636C-0DA5-4FD7-95C4-F5EABC77192C}" type="presParOf" srcId="{ABDD497E-558B-4D9D-B01A-4E3FC66C3993}" destId="{C6E20A99-0840-450A-A554-CA7B2313A4C1}" srcOrd="19" destOrd="0" presId="urn:microsoft.com/office/officeart/2005/8/layout/vList2"/>
    <dgm:cxn modelId="{29955DB3-3397-4F29-8568-D9CED1B9494F}" type="presParOf" srcId="{ABDD497E-558B-4D9D-B01A-4E3FC66C3993}" destId="{7055DFB2-14E6-4145-8958-01C12D4DAACB}" srcOrd="20" destOrd="0" presId="urn:microsoft.com/office/officeart/2005/8/layout/vList2"/>
    <dgm:cxn modelId="{3CB18810-4175-4596-A2F0-39272ED49202}" type="presParOf" srcId="{ABDD497E-558B-4D9D-B01A-4E3FC66C3993}" destId="{7060509A-6D63-4CFC-972A-22D8C7FC622C}" srcOrd="21" destOrd="0" presId="urn:microsoft.com/office/officeart/2005/8/layout/vList2"/>
    <dgm:cxn modelId="{91EAAEAE-4BBC-4717-87E6-BE07E6B8803E}" type="presParOf" srcId="{ABDD497E-558B-4D9D-B01A-4E3FC66C3993}" destId="{8C300FE4-BEF2-412A-B3DB-AE91F45AA1F4}" srcOrd="2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9A5DD7-6B0C-4A7C-A8A2-17CCF538CA5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3AFB2AB2-48E8-4DD4-8B9C-150DE0A6E064}">
      <dgm:prSet custT="1"/>
      <dgm:spPr/>
      <dgm:t>
        <a:bodyPr/>
        <a:lstStyle/>
        <a:p>
          <a:pPr algn="ctr"/>
          <a:r>
            <a:rPr lang="en-US" sz="2800" dirty="0">
              <a:latin typeface="Times New Roman" panose="02020603050405020304" pitchFamily="18" charset="0"/>
              <a:cs typeface="Times New Roman" panose="02020603050405020304" pitchFamily="18" charset="0"/>
            </a:rPr>
            <a:t>when is testing completed ?? </a:t>
          </a:r>
        </a:p>
      </dgm:t>
    </dgm:pt>
    <dgm:pt modelId="{BB086D0A-FE3A-4A35-A1DB-9F64D4C28326}" type="parTrans" cxnId="{CF664487-2E5B-4CB9-AD15-5DD6F5F936C4}">
      <dgm:prSet/>
      <dgm:spPr/>
      <dgm:t>
        <a:bodyPr/>
        <a:lstStyle/>
        <a:p>
          <a:endParaRPr lang="en-US"/>
        </a:p>
      </dgm:t>
    </dgm:pt>
    <dgm:pt modelId="{E2DD1258-A7C3-420E-BCFD-575FAD0B092F}" type="sibTrans" cxnId="{CF664487-2E5B-4CB9-AD15-5DD6F5F936C4}">
      <dgm:prSet/>
      <dgm:spPr/>
      <dgm:t>
        <a:bodyPr/>
        <a:lstStyle/>
        <a:p>
          <a:endParaRPr lang="en-US"/>
        </a:p>
      </dgm:t>
    </dgm:pt>
    <dgm:pt modelId="{6EF64C49-402B-4809-85C2-35611F9695E1}">
      <dgm:prSet custT="1"/>
      <dgm:spPr/>
      <dgm:t>
        <a:bodyPr/>
        <a:lstStyle/>
        <a:p>
          <a:pPr algn="just">
            <a:lnSpc>
              <a:spcPct val="150000"/>
            </a:lnSpc>
          </a:pPr>
          <a:r>
            <a:rPr lang="en-US" sz="2000" dirty="0">
              <a:latin typeface="Times New Roman" panose="02020603050405020304" pitchFamily="18" charset="0"/>
              <a:cs typeface="Times New Roman" panose="02020603050405020304" pitchFamily="18" charset="0"/>
            </a:rPr>
            <a:t>A classic question arises every time software testing is discussed: </a:t>
          </a:r>
          <a:r>
            <a:rPr lang="en-US" sz="2000" b="1" dirty="0">
              <a:latin typeface="Times New Roman" panose="02020603050405020304" pitchFamily="18" charset="0"/>
              <a:cs typeface="Times New Roman" panose="02020603050405020304" pitchFamily="18" charset="0"/>
            </a:rPr>
            <a:t>“When are we done testing</a:t>
          </a:r>
          <a:r>
            <a:rPr lang="en-US" sz="2000" dirty="0">
              <a:latin typeface="Times New Roman" panose="02020603050405020304" pitchFamily="18" charset="0"/>
              <a:cs typeface="Times New Roman" panose="02020603050405020304" pitchFamily="18" charset="0"/>
            </a:rPr>
            <a:t>—</a:t>
          </a:r>
        </a:p>
      </dgm:t>
    </dgm:pt>
    <dgm:pt modelId="{7DD646E2-413C-4BB6-8C4E-364914AF8263}" type="parTrans" cxnId="{B05E3F8F-4BD3-42BA-8389-2D775F6C552B}">
      <dgm:prSet/>
      <dgm:spPr/>
      <dgm:t>
        <a:bodyPr/>
        <a:lstStyle/>
        <a:p>
          <a:endParaRPr lang="en-US"/>
        </a:p>
      </dgm:t>
    </dgm:pt>
    <dgm:pt modelId="{1CD58803-D047-4E31-95A2-EB61BD3E27EA}" type="sibTrans" cxnId="{B05E3F8F-4BD3-42BA-8389-2D775F6C552B}">
      <dgm:prSet/>
      <dgm:spPr/>
      <dgm:t>
        <a:bodyPr/>
        <a:lstStyle/>
        <a:p>
          <a:endParaRPr lang="en-US"/>
        </a:p>
      </dgm:t>
    </dgm:pt>
    <dgm:pt modelId="{64420A6E-E689-41EF-8D2F-1D02DEF3BF29}">
      <dgm:prSet custT="1"/>
      <dgm:spPr/>
      <dgm:t>
        <a:bodyPr/>
        <a:lstStyle/>
        <a:p>
          <a:pPr algn="just">
            <a:lnSpc>
              <a:spcPct val="150000"/>
            </a:lnSpc>
          </a:pPr>
          <a:r>
            <a:rPr lang="en-US" sz="2000" dirty="0">
              <a:latin typeface="Times New Roman" panose="02020603050405020304" pitchFamily="18" charset="0"/>
              <a:cs typeface="Times New Roman" panose="02020603050405020304" pitchFamily="18" charset="0"/>
            </a:rPr>
            <a:t>answer to this question, but there are a few pragmatic responses and early attempts at empirical guidance. </a:t>
          </a:r>
        </a:p>
      </dgm:t>
    </dgm:pt>
    <dgm:pt modelId="{B0E51AD2-4872-4B97-AFF2-1D0FB9829C8F}" type="parTrans" cxnId="{0503E4AE-C956-4965-A684-6D77AB1BA431}">
      <dgm:prSet/>
      <dgm:spPr/>
      <dgm:t>
        <a:bodyPr/>
        <a:lstStyle/>
        <a:p>
          <a:endParaRPr lang="en-US"/>
        </a:p>
      </dgm:t>
    </dgm:pt>
    <dgm:pt modelId="{83B12F3C-7324-4AFD-A775-C9F90FB0ECF4}" type="sibTrans" cxnId="{0503E4AE-C956-4965-A684-6D77AB1BA431}">
      <dgm:prSet/>
      <dgm:spPr/>
      <dgm:t>
        <a:bodyPr/>
        <a:lstStyle/>
        <a:p>
          <a:endParaRPr lang="en-US"/>
        </a:p>
      </dgm:t>
    </dgm:pt>
    <dgm:pt modelId="{DA05AAB6-875C-44C3-B455-BD69F7653C11}">
      <dgm:prSet custT="1"/>
      <dgm:spPr/>
      <dgm:t>
        <a:bodyPr/>
        <a:lstStyle/>
        <a:p>
          <a:pPr algn="just">
            <a:lnSpc>
              <a:spcPct val="150000"/>
            </a:lnSpc>
          </a:pPr>
          <a:r>
            <a:rPr lang="en-US" sz="2000" dirty="0">
              <a:latin typeface="Times New Roman" panose="02020603050405020304" pitchFamily="18" charset="0"/>
              <a:cs typeface="Times New Roman" panose="02020603050405020304" pitchFamily="18" charset="0"/>
            </a:rPr>
            <a:t>By collecting metrics during software testing and making use of existing software reliability models, it is possible to develop meaningful guidelines for answering the question: “When are we done testing?” </a:t>
          </a:r>
        </a:p>
      </dgm:t>
    </dgm:pt>
    <dgm:pt modelId="{64B7A400-B797-49DC-8675-1A579FC69A54}" type="parTrans" cxnId="{7B0B1170-4789-426A-B990-1363026E6D93}">
      <dgm:prSet/>
      <dgm:spPr/>
      <dgm:t>
        <a:bodyPr/>
        <a:lstStyle/>
        <a:p>
          <a:endParaRPr lang="en-US"/>
        </a:p>
      </dgm:t>
    </dgm:pt>
    <dgm:pt modelId="{4780CE79-95E0-4A65-B879-892E2F742174}" type="sibTrans" cxnId="{7B0B1170-4789-426A-B990-1363026E6D93}">
      <dgm:prSet/>
      <dgm:spPr/>
      <dgm:t>
        <a:bodyPr/>
        <a:lstStyle/>
        <a:p>
          <a:endParaRPr lang="en-US"/>
        </a:p>
      </dgm:t>
    </dgm:pt>
    <dgm:pt modelId="{D226651A-CC55-41B6-B589-92C1CC11F410}">
      <dgm:prSet custT="1"/>
      <dgm:spPr/>
      <dgm:t>
        <a:bodyPr/>
        <a:lstStyle/>
        <a:p>
          <a:pPr algn="just">
            <a:lnSpc>
              <a:spcPct val="150000"/>
            </a:lnSpc>
          </a:pPr>
          <a:r>
            <a:rPr lang="en-US" sz="2000" b="1" dirty="0">
              <a:latin typeface="Times New Roman" panose="02020603050405020304" pitchFamily="18" charset="0"/>
              <a:cs typeface="Times New Roman" panose="02020603050405020304" pitchFamily="18" charset="0"/>
            </a:rPr>
            <a:t>how do we know that we’ve tested enough</a:t>
          </a:r>
          <a:r>
            <a:rPr lang="en-US" sz="2000" dirty="0">
              <a:latin typeface="Times New Roman" panose="02020603050405020304" pitchFamily="18" charset="0"/>
              <a:cs typeface="Times New Roman" panose="02020603050405020304" pitchFamily="18" charset="0"/>
            </a:rPr>
            <a:t>?” Sadly, there is no definitive, </a:t>
          </a:r>
        </a:p>
      </dgm:t>
    </dgm:pt>
    <dgm:pt modelId="{18CE834D-A9B1-4CEE-B9A1-383FBF35C517}" type="parTrans" cxnId="{04DBDD2E-B8FE-44F9-AC4B-03E11C871A8E}">
      <dgm:prSet/>
      <dgm:spPr/>
    </dgm:pt>
    <dgm:pt modelId="{358D8C42-12D4-4D51-8E9E-E05F9CE07944}" type="sibTrans" cxnId="{04DBDD2E-B8FE-44F9-AC4B-03E11C871A8E}">
      <dgm:prSet/>
      <dgm:spPr/>
    </dgm:pt>
    <dgm:pt modelId="{CF7CAA40-C9C3-415A-A133-E93A6E77EF39}" type="pres">
      <dgm:prSet presAssocID="{5B9A5DD7-6B0C-4A7C-A8A2-17CCF538CA5D}" presName="linear" presStyleCnt="0">
        <dgm:presLayoutVars>
          <dgm:animLvl val="lvl"/>
          <dgm:resizeHandles val="exact"/>
        </dgm:presLayoutVars>
      </dgm:prSet>
      <dgm:spPr/>
    </dgm:pt>
    <dgm:pt modelId="{791982B1-87EB-49D2-A5AE-0652A7183E30}" type="pres">
      <dgm:prSet presAssocID="{3AFB2AB2-48E8-4DD4-8B9C-150DE0A6E064}" presName="parentText" presStyleLbl="node1" presStyleIdx="0" presStyleCnt="1">
        <dgm:presLayoutVars>
          <dgm:chMax val="0"/>
          <dgm:bulletEnabled val="1"/>
        </dgm:presLayoutVars>
      </dgm:prSet>
      <dgm:spPr/>
    </dgm:pt>
    <dgm:pt modelId="{013B72D4-A29C-4AF4-8CB3-94C3E2818741}" type="pres">
      <dgm:prSet presAssocID="{3AFB2AB2-48E8-4DD4-8B9C-150DE0A6E064}" presName="childText" presStyleLbl="revTx" presStyleIdx="0" presStyleCnt="1">
        <dgm:presLayoutVars>
          <dgm:bulletEnabled val="1"/>
        </dgm:presLayoutVars>
      </dgm:prSet>
      <dgm:spPr/>
    </dgm:pt>
  </dgm:ptLst>
  <dgm:cxnLst>
    <dgm:cxn modelId="{30CD192E-56BA-47BA-AFBD-AAAA6D2475FB}" type="presOf" srcId="{5B9A5DD7-6B0C-4A7C-A8A2-17CCF538CA5D}" destId="{CF7CAA40-C9C3-415A-A133-E93A6E77EF39}" srcOrd="0" destOrd="0" presId="urn:microsoft.com/office/officeart/2005/8/layout/vList2"/>
    <dgm:cxn modelId="{04DBDD2E-B8FE-44F9-AC4B-03E11C871A8E}" srcId="{3AFB2AB2-48E8-4DD4-8B9C-150DE0A6E064}" destId="{D226651A-CC55-41B6-B589-92C1CC11F410}" srcOrd="1" destOrd="0" parTransId="{18CE834D-A9B1-4CEE-B9A1-383FBF35C517}" sibTransId="{358D8C42-12D4-4D51-8E9E-E05F9CE07944}"/>
    <dgm:cxn modelId="{7B0B1170-4789-426A-B990-1363026E6D93}" srcId="{3AFB2AB2-48E8-4DD4-8B9C-150DE0A6E064}" destId="{DA05AAB6-875C-44C3-B455-BD69F7653C11}" srcOrd="3" destOrd="0" parTransId="{64B7A400-B797-49DC-8675-1A579FC69A54}" sibTransId="{4780CE79-95E0-4A65-B879-892E2F742174}"/>
    <dgm:cxn modelId="{85345855-34A8-4A3C-BA1F-D25319DA7CE0}" type="presOf" srcId="{D226651A-CC55-41B6-B589-92C1CC11F410}" destId="{013B72D4-A29C-4AF4-8CB3-94C3E2818741}" srcOrd="0" destOrd="1" presId="urn:microsoft.com/office/officeart/2005/8/layout/vList2"/>
    <dgm:cxn modelId="{CF664487-2E5B-4CB9-AD15-5DD6F5F936C4}" srcId="{5B9A5DD7-6B0C-4A7C-A8A2-17CCF538CA5D}" destId="{3AFB2AB2-48E8-4DD4-8B9C-150DE0A6E064}" srcOrd="0" destOrd="0" parTransId="{BB086D0A-FE3A-4A35-A1DB-9F64D4C28326}" sibTransId="{E2DD1258-A7C3-420E-BCFD-575FAD0B092F}"/>
    <dgm:cxn modelId="{93ED6B8B-B635-4DC1-A952-968A86839CC9}" type="presOf" srcId="{6EF64C49-402B-4809-85C2-35611F9695E1}" destId="{013B72D4-A29C-4AF4-8CB3-94C3E2818741}" srcOrd="0" destOrd="0" presId="urn:microsoft.com/office/officeart/2005/8/layout/vList2"/>
    <dgm:cxn modelId="{B05E3F8F-4BD3-42BA-8389-2D775F6C552B}" srcId="{3AFB2AB2-48E8-4DD4-8B9C-150DE0A6E064}" destId="{6EF64C49-402B-4809-85C2-35611F9695E1}" srcOrd="0" destOrd="0" parTransId="{7DD646E2-413C-4BB6-8C4E-364914AF8263}" sibTransId="{1CD58803-D047-4E31-95A2-EB61BD3E27EA}"/>
    <dgm:cxn modelId="{1603F3A9-A089-48BB-B90B-53D3BBFA7AB0}" type="presOf" srcId="{3AFB2AB2-48E8-4DD4-8B9C-150DE0A6E064}" destId="{791982B1-87EB-49D2-A5AE-0652A7183E30}" srcOrd="0" destOrd="0" presId="urn:microsoft.com/office/officeart/2005/8/layout/vList2"/>
    <dgm:cxn modelId="{0503E4AE-C956-4965-A684-6D77AB1BA431}" srcId="{3AFB2AB2-48E8-4DD4-8B9C-150DE0A6E064}" destId="{64420A6E-E689-41EF-8D2F-1D02DEF3BF29}" srcOrd="2" destOrd="0" parTransId="{B0E51AD2-4872-4B97-AFF2-1D0FB9829C8F}" sibTransId="{83B12F3C-7324-4AFD-A775-C9F90FB0ECF4}"/>
    <dgm:cxn modelId="{E133A2BD-6D86-468B-AA69-5CEFFE997199}" type="presOf" srcId="{DA05AAB6-875C-44C3-B455-BD69F7653C11}" destId="{013B72D4-A29C-4AF4-8CB3-94C3E2818741}" srcOrd="0" destOrd="3" presId="urn:microsoft.com/office/officeart/2005/8/layout/vList2"/>
    <dgm:cxn modelId="{9996D4D4-520D-472D-B1DD-33E0CF467D17}" type="presOf" srcId="{64420A6E-E689-41EF-8D2F-1D02DEF3BF29}" destId="{013B72D4-A29C-4AF4-8CB3-94C3E2818741}" srcOrd="0" destOrd="2" presId="urn:microsoft.com/office/officeart/2005/8/layout/vList2"/>
    <dgm:cxn modelId="{8B355EA4-E3B4-4A6B-BF40-89AC4662C5FD}" type="presParOf" srcId="{CF7CAA40-C9C3-415A-A133-E93A6E77EF39}" destId="{791982B1-87EB-49D2-A5AE-0652A7183E30}" srcOrd="0" destOrd="0" presId="urn:microsoft.com/office/officeart/2005/8/layout/vList2"/>
    <dgm:cxn modelId="{E3EFE744-6C97-4ABB-B8DA-0154C3D9AA15}" type="presParOf" srcId="{CF7CAA40-C9C3-415A-A133-E93A6E77EF39}" destId="{013B72D4-A29C-4AF4-8CB3-94C3E2818741}"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A244AF-71BF-4853-A886-10D3AB958A13}" type="doc">
      <dgm:prSet loTypeId="urn:microsoft.com/office/officeart/2016/7/layout/BasicLinearProcessNumbered" loCatId="process" qsTypeId="urn:microsoft.com/office/officeart/2005/8/quickstyle/simple1" qsCatId="simple" csTypeId="urn:microsoft.com/office/officeart/2005/8/colors/colorful2" csCatId="colorful"/>
      <dgm:spPr/>
      <dgm:t>
        <a:bodyPr/>
        <a:lstStyle/>
        <a:p>
          <a:endParaRPr lang="en-US"/>
        </a:p>
      </dgm:t>
    </dgm:pt>
    <dgm:pt modelId="{653CBAFC-9B1B-4EFE-A02F-037D1AD1C5A9}">
      <dgm:prSet/>
      <dgm:spPr/>
      <dgm:t>
        <a:bodyPr/>
        <a:lstStyle/>
        <a:p>
          <a:r>
            <a:rPr lang="en-US" dirty="0">
              <a:latin typeface="Times New Roman" panose="02020603050405020304" pitchFamily="18" charset="0"/>
              <a:cs typeface="Times New Roman" panose="02020603050405020304" pitchFamily="18" charset="0"/>
            </a:rPr>
            <a:t>Specify product requirements in a quantifiable manner long before testing commences. </a:t>
          </a:r>
        </a:p>
      </dgm:t>
    </dgm:pt>
    <dgm:pt modelId="{46F6837A-560D-4395-9095-CD8168DA0405}" type="parTrans" cxnId="{8342563B-03AC-44AA-B72C-32C642798603}">
      <dgm:prSet/>
      <dgm:spPr/>
      <dgm:t>
        <a:bodyPr/>
        <a:lstStyle/>
        <a:p>
          <a:endParaRPr lang="en-US"/>
        </a:p>
      </dgm:t>
    </dgm:pt>
    <dgm:pt modelId="{F6E55CDC-AD03-4E43-8C98-CA812F110638}" type="sibTrans" cxnId="{8342563B-03AC-44AA-B72C-32C642798603}">
      <dgm:prSet phldrT="1" phldr="0"/>
      <dgm:spPr/>
      <dgm:t>
        <a:bodyPr/>
        <a:lstStyle/>
        <a:p>
          <a:r>
            <a:rPr lang="en-US"/>
            <a:t>1</a:t>
          </a:r>
        </a:p>
      </dgm:t>
    </dgm:pt>
    <dgm:pt modelId="{FE6639F1-0717-4A8D-B120-BFC46BBDD2B9}">
      <dgm:prSet/>
      <dgm:spPr/>
      <dgm:t>
        <a:bodyPr/>
        <a:lstStyle/>
        <a:p>
          <a:r>
            <a:rPr lang="en-US" dirty="0">
              <a:latin typeface="Times New Roman" panose="02020603050405020304" pitchFamily="18" charset="0"/>
              <a:cs typeface="Times New Roman" panose="02020603050405020304" pitchFamily="18" charset="0"/>
            </a:rPr>
            <a:t>State testing objectives explicitly. </a:t>
          </a:r>
        </a:p>
      </dgm:t>
    </dgm:pt>
    <dgm:pt modelId="{F6A9D37E-B734-47CD-9D63-8CF8E1DABB51}" type="parTrans" cxnId="{FFA055EF-4705-4641-86CE-694F7BD478A6}">
      <dgm:prSet/>
      <dgm:spPr/>
      <dgm:t>
        <a:bodyPr/>
        <a:lstStyle/>
        <a:p>
          <a:endParaRPr lang="en-US"/>
        </a:p>
      </dgm:t>
    </dgm:pt>
    <dgm:pt modelId="{9ACCF11E-99B1-46E8-B283-924209897228}" type="sibTrans" cxnId="{FFA055EF-4705-4641-86CE-694F7BD478A6}">
      <dgm:prSet phldrT="2" phldr="0"/>
      <dgm:spPr/>
      <dgm:t>
        <a:bodyPr/>
        <a:lstStyle/>
        <a:p>
          <a:r>
            <a:rPr lang="en-US"/>
            <a:t>2</a:t>
          </a:r>
        </a:p>
      </dgm:t>
    </dgm:pt>
    <dgm:pt modelId="{C6FD6CAF-D205-44B7-8520-5E09C47C8471}">
      <dgm:prSet/>
      <dgm:spPr/>
      <dgm:t>
        <a:bodyPr/>
        <a:lstStyle/>
        <a:p>
          <a:r>
            <a:rPr lang="en-US" dirty="0">
              <a:latin typeface="Times New Roman" panose="02020603050405020304" pitchFamily="18" charset="0"/>
              <a:cs typeface="Times New Roman" panose="02020603050405020304" pitchFamily="18" charset="0"/>
            </a:rPr>
            <a:t>Understand the users of the software and develop a profile for each user category. </a:t>
          </a:r>
        </a:p>
      </dgm:t>
    </dgm:pt>
    <dgm:pt modelId="{BB8DD663-170C-4810-9830-422C313A063F}" type="parTrans" cxnId="{E679E90C-6085-4D30-8F44-53BCB984B208}">
      <dgm:prSet/>
      <dgm:spPr/>
      <dgm:t>
        <a:bodyPr/>
        <a:lstStyle/>
        <a:p>
          <a:endParaRPr lang="en-US"/>
        </a:p>
      </dgm:t>
    </dgm:pt>
    <dgm:pt modelId="{0170AACD-424E-49B9-B80B-7EF8101355AF}" type="sibTrans" cxnId="{E679E90C-6085-4D30-8F44-53BCB984B208}">
      <dgm:prSet phldrT="3" phldr="0"/>
      <dgm:spPr/>
      <dgm:t>
        <a:bodyPr/>
        <a:lstStyle/>
        <a:p>
          <a:r>
            <a:rPr lang="en-US"/>
            <a:t>3</a:t>
          </a:r>
        </a:p>
      </dgm:t>
    </dgm:pt>
    <dgm:pt modelId="{94CF76A9-4266-4DA8-8390-C6DAF2C13006}">
      <dgm:prSet/>
      <dgm:spPr/>
      <dgm:t>
        <a:bodyPr/>
        <a:lstStyle/>
        <a:p>
          <a:r>
            <a:rPr lang="en-US" dirty="0">
              <a:latin typeface="Times New Roman" panose="02020603050405020304" pitchFamily="18" charset="0"/>
              <a:cs typeface="Times New Roman" panose="02020603050405020304" pitchFamily="18" charset="0"/>
            </a:rPr>
            <a:t>Develop a testing plan that emphasizes “rapid cycle testing.”</a:t>
          </a:r>
        </a:p>
      </dgm:t>
    </dgm:pt>
    <dgm:pt modelId="{1785C3AC-318F-47A8-BE34-D7D86B1040F0}" type="parTrans" cxnId="{A04A125A-E24F-4704-8617-E2CE8EC2A941}">
      <dgm:prSet/>
      <dgm:spPr/>
      <dgm:t>
        <a:bodyPr/>
        <a:lstStyle/>
        <a:p>
          <a:endParaRPr lang="en-US"/>
        </a:p>
      </dgm:t>
    </dgm:pt>
    <dgm:pt modelId="{56817A95-C665-4B90-928C-7C017D57567B}" type="sibTrans" cxnId="{A04A125A-E24F-4704-8617-E2CE8EC2A941}">
      <dgm:prSet phldrT="4" phldr="0"/>
      <dgm:spPr/>
      <dgm:t>
        <a:bodyPr/>
        <a:lstStyle/>
        <a:p>
          <a:r>
            <a:rPr lang="en-US"/>
            <a:t>4</a:t>
          </a:r>
        </a:p>
      </dgm:t>
    </dgm:pt>
    <dgm:pt modelId="{3D7F0492-F287-40C2-8066-AB23229E07ED}" type="pres">
      <dgm:prSet presAssocID="{ABA244AF-71BF-4853-A886-10D3AB958A13}" presName="Name0" presStyleCnt="0">
        <dgm:presLayoutVars>
          <dgm:animLvl val="lvl"/>
          <dgm:resizeHandles val="exact"/>
        </dgm:presLayoutVars>
      </dgm:prSet>
      <dgm:spPr/>
    </dgm:pt>
    <dgm:pt modelId="{2D3805F6-B34E-470E-82F8-E4EC6765F250}" type="pres">
      <dgm:prSet presAssocID="{653CBAFC-9B1B-4EFE-A02F-037D1AD1C5A9}" presName="compositeNode" presStyleCnt="0">
        <dgm:presLayoutVars>
          <dgm:bulletEnabled val="1"/>
        </dgm:presLayoutVars>
      </dgm:prSet>
      <dgm:spPr/>
    </dgm:pt>
    <dgm:pt modelId="{91916391-1E02-4283-A040-4594111B3B3B}" type="pres">
      <dgm:prSet presAssocID="{653CBAFC-9B1B-4EFE-A02F-037D1AD1C5A9}" presName="bgRect" presStyleLbl="bgAccFollowNode1" presStyleIdx="0" presStyleCnt="4"/>
      <dgm:spPr/>
    </dgm:pt>
    <dgm:pt modelId="{4EA29B01-4A7B-4803-AC97-CE5710F9AE5E}" type="pres">
      <dgm:prSet presAssocID="{F6E55CDC-AD03-4E43-8C98-CA812F110638}" presName="sibTransNodeCircle" presStyleLbl="alignNode1" presStyleIdx="0" presStyleCnt="8">
        <dgm:presLayoutVars>
          <dgm:chMax val="0"/>
          <dgm:bulletEnabled/>
        </dgm:presLayoutVars>
      </dgm:prSet>
      <dgm:spPr/>
    </dgm:pt>
    <dgm:pt modelId="{88633B40-42D3-44BB-A9FC-9FD7D1366733}" type="pres">
      <dgm:prSet presAssocID="{653CBAFC-9B1B-4EFE-A02F-037D1AD1C5A9}" presName="bottomLine" presStyleLbl="alignNode1" presStyleIdx="1" presStyleCnt="8">
        <dgm:presLayoutVars/>
      </dgm:prSet>
      <dgm:spPr/>
    </dgm:pt>
    <dgm:pt modelId="{9FAD6321-D0FA-4217-932C-AF40E1A523D1}" type="pres">
      <dgm:prSet presAssocID="{653CBAFC-9B1B-4EFE-A02F-037D1AD1C5A9}" presName="nodeText" presStyleLbl="bgAccFollowNode1" presStyleIdx="0" presStyleCnt="4">
        <dgm:presLayoutVars>
          <dgm:bulletEnabled val="1"/>
        </dgm:presLayoutVars>
      </dgm:prSet>
      <dgm:spPr/>
    </dgm:pt>
    <dgm:pt modelId="{0EF433D9-EAFD-49FA-8DBB-AF2B67AA7B4F}" type="pres">
      <dgm:prSet presAssocID="{F6E55CDC-AD03-4E43-8C98-CA812F110638}" presName="sibTrans" presStyleCnt="0"/>
      <dgm:spPr/>
    </dgm:pt>
    <dgm:pt modelId="{274ED5A4-2F08-4C9F-B8E0-D44893B96F0A}" type="pres">
      <dgm:prSet presAssocID="{FE6639F1-0717-4A8D-B120-BFC46BBDD2B9}" presName="compositeNode" presStyleCnt="0">
        <dgm:presLayoutVars>
          <dgm:bulletEnabled val="1"/>
        </dgm:presLayoutVars>
      </dgm:prSet>
      <dgm:spPr/>
    </dgm:pt>
    <dgm:pt modelId="{9FA38660-0E8B-40F9-9776-5BF568FA7045}" type="pres">
      <dgm:prSet presAssocID="{FE6639F1-0717-4A8D-B120-BFC46BBDD2B9}" presName="bgRect" presStyleLbl="bgAccFollowNode1" presStyleIdx="1" presStyleCnt="4"/>
      <dgm:spPr/>
    </dgm:pt>
    <dgm:pt modelId="{ED646F63-8346-44F6-A9EA-F58D65E35183}" type="pres">
      <dgm:prSet presAssocID="{9ACCF11E-99B1-46E8-B283-924209897228}" presName="sibTransNodeCircle" presStyleLbl="alignNode1" presStyleIdx="2" presStyleCnt="8">
        <dgm:presLayoutVars>
          <dgm:chMax val="0"/>
          <dgm:bulletEnabled/>
        </dgm:presLayoutVars>
      </dgm:prSet>
      <dgm:spPr/>
    </dgm:pt>
    <dgm:pt modelId="{87044A7E-12EE-457A-8C11-500244DA79D5}" type="pres">
      <dgm:prSet presAssocID="{FE6639F1-0717-4A8D-B120-BFC46BBDD2B9}" presName="bottomLine" presStyleLbl="alignNode1" presStyleIdx="3" presStyleCnt="8">
        <dgm:presLayoutVars/>
      </dgm:prSet>
      <dgm:spPr/>
    </dgm:pt>
    <dgm:pt modelId="{8B6BBC10-3BF3-4D27-AEDA-7F1E45B535B1}" type="pres">
      <dgm:prSet presAssocID="{FE6639F1-0717-4A8D-B120-BFC46BBDD2B9}" presName="nodeText" presStyleLbl="bgAccFollowNode1" presStyleIdx="1" presStyleCnt="4">
        <dgm:presLayoutVars>
          <dgm:bulletEnabled val="1"/>
        </dgm:presLayoutVars>
      </dgm:prSet>
      <dgm:spPr/>
    </dgm:pt>
    <dgm:pt modelId="{1F09FCA3-9D1A-4C94-A11C-41F61F596DD4}" type="pres">
      <dgm:prSet presAssocID="{9ACCF11E-99B1-46E8-B283-924209897228}" presName="sibTrans" presStyleCnt="0"/>
      <dgm:spPr/>
    </dgm:pt>
    <dgm:pt modelId="{8FC96D56-8FC5-4BCF-ACC1-912D91EB8FD7}" type="pres">
      <dgm:prSet presAssocID="{C6FD6CAF-D205-44B7-8520-5E09C47C8471}" presName="compositeNode" presStyleCnt="0">
        <dgm:presLayoutVars>
          <dgm:bulletEnabled val="1"/>
        </dgm:presLayoutVars>
      </dgm:prSet>
      <dgm:spPr/>
    </dgm:pt>
    <dgm:pt modelId="{9B88015B-6E97-47D5-BB58-37FDD11D869A}" type="pres">
      <dgm:prSet presAssocID="{C6FD6CAF-D205-44B7-8520-5E09C47C8471}" presName="bgRect" presStyleLbl="bgAccFollowNode1" presStyleIdx="2" presStyleCnt="4"/>
      <dgm:spPr/>
    </dgm:pt>
    <dgm:pt modelId="{C81F3266-99F6-4C15-9BCF-FD37F5BB8AE0}" type="pres">
      <dgm:prSet presAssocID="{0170AACD-424E-49B9-B80B-7EF8101355AF}" presName="sibTransNodeCircle" presStyleLbl="alignNode1" presStyleIdx="4" presStyleCnt="8">
        <dgm:presLayoutVars>
          <dgm:chMax val="0"/>
          <dgm:bulletEnabled/>
        </dgm:presLayoutVars>
      </dgm:prSet>
      <dgm:spPr/>
    </dgm:pt>
    <dgm:pt modelId="{F7F30D58-4DFD-4D02-8ED8-03C4751C2732}" type="pres">
      <dgm:prSet presAssocID="{C6FD6CAF-D205-44B7-8520-5E09C47C8471}" presName="bottomLine" presStyleLbl="alignNode1" presStyleIdx="5" presStyleCnt="8">
        <dgm:presLayoutVars/>
      </dgm:prSet>
      <dgm:spPr/>
    </dgm:pt>
    <dgm:pt modelId="{9F244D01-8DF6-4CDD-B2F0-063639D44E4B}" type="pres">
      <dgm:prSet presAssocID="{C6FD6CAF-D205-44B7-8520-5E09C47C8471}" presName="nodeText" presStyleLbl="bgAccFollowNode1" presStyleIdx="2" presStyleCnt="4">
        <dgm:presLayoutVars>
          <dgm:bulletEnabled val="1"/>
        </dgm:presLayoutVars>
      </dgm:prSet>
      <dgm:spPr/>
    </dgm:pt>
    <dgm:pt modelId="{60EE428D-2586-4A63-9722-2C1C2819F957}" type="pres">
      <dgm:prSet presAssocID="{0170AACD-424E-49B9-B80B-7EF8101355AF}" presName="sibTrans" presStyleCnt="0"/>
      <dgm:spPr/>
    </dgm:pt>
    <dgm:pt modelId="{9B4531A7-ECE3-424A-8ACF-A22163E35BDE}" type="pres">
      <dgm:prSet presAssocID="{94CF76A9-4266-4DA8-8390-C6DAF2C13006}" presName="compositeNode" presStyleCnt="0">
        <dgm:presLayoutVars>
          <dgm:bulletEnabled val="1"/>
        </dgm:presLayoutVars>
      </dgm:prSet>
      <dgm:spPr/>
    </dgm:pt>
    <dgm:pt modelId="{71ACE155-DB59-4349-A95B-4DBE83C26316}" type="pres">
      <dgm:prSet presAssocID="{94CF76A9-4266-4DA8-8390-C6DAF2C13006}" presName="bgRect" presStyleLbl="bgAccFollowNode1" presStyleIdx="3" presStyleCnt="4"/>
      <dgm:spPr/>
    </dgm:pt>
    <dgm:pt modelId="{7E4C9F8D-9C4A-4BCC-A8A3-7E5058FB1727}" type="pres">
      <dgm:prSet presAssocID="{56817A95-C665-4B90-928C-7C017D57567B}" presName="sibTransNodeCircle" presStyleLbl="alignNode1" presStyleIdx="6" presStyleCnt="8">
        <dgm:presLayoutVars>
          <dgm:chMax val="0"/>
          <dgm:bulletEnabled/>
        </dgm:presLayoutVars>
      </dgm:prSet>
      <dgm:spPr/>
    </dgm:pt>
    <dgm:pt modelId="{1D7F8D95-140C-49E1-BAA3-8CE8B1E4A163}" type="pres">
      <dgm:prSet presAssocID="{94CF76A9-4266-4DA8-8390-C6DAF2C13006}" presName="bottomLine" presStyleLbl="alignNode1" presStyleIdx="7" presStyleCnt="8">
        <dgm:presLayoutVars/>
      </dgm:prSet>
      <dgm:spPr/>
    </dgm:pt>
    <dgm:pt modelId="{E0C62551-10E4-4883-B513-BD4FFC659744}" type="pres">
      <dgm:prSet presAssocID="{94CF76A9-4266-4DA8-8390-C6DAF2C13006}" presName="nodeText" presStyleLbl="bgAccFollowNode1" presStyleIdx="3" presStyleCnt="4">
        <dgm:presLayoutVars>
          <dgm:bulletEnabled val="1"/>
        </dgm:presLayoutVars>
      </dgm:prSet>
      <dgm:spPr/>
    </dgm:pt>
  </dgm:ptLst>
  <dgm:cxnLst>
    <dgm:cxn modelId="{E679E90C-6085-4D30-8F44-53BCB984B208}" srcId="{ABA244AF-71BF-4853-A886-10D3AB958A13}" destId="{C6FD6CAF-D205-44B7-8520-5E09C47C8471}" srcOrd="2" destOrd="0" parTransId="{BB8DD663-170C-4810-9830-422C313A063F}" sibTransId="{0170AACD-424E-49B9-B80B-7EF8101355AF}"/>
    <dgm:cxn modelId="{4A551C28-BEC0-4E35-9D64-C4AE1B7B8CC8}" type="presOf" srcId="{94CF76A9-4266-4DA8-8390-C6DAF2C13006}" destId="{71ACE155-DB59-4349-A95B-4DBE83C26316}" srcOrd="0" destOrd="0" presId="urn:microsoft.com/office/officeart/2016/7/layout/BasicLinearProcessNumbered"/>
    <dgm:cxn modelId="{8342563B-03AC-44AA-B72C-32C642798603}" srcId="{ABA244AF-71BF-4853-A886-10D3AB958A13}" destId="{653CBAFC-9B1B-4EFE-A02F-037D1AD1C5A9}" srcOrd="0" destOrd="0" parTransId="{46F6837A-560D-4395-9095-CD8168DA0405}" sibTransId="{F6E55CDC-AD03-4E43-8C98-CA812F110638}"/>
    <dgm:cxn modelId="{7D70AC6A-9D48-4ADA-8F23-18FF7704A558}" type="presOf" srcId="{FE6639F1-0717-4A8D-B120-BFC46BBDD2B9}" destId="{9FA38660-0E8B-40F9-9776-5BF568FA7045}" srcOrd="0" destOrd="0" presId="urn:microsoft.com/office/officeart/2016/7/layout/BasicLinearProcessNumbered"/>
    <dgm:cxn modelId="{774A6573-033D-4186-A3CD-4F6D6CB39E31}" type="presOf" srcId="{0170AACD-424E-49B9-B80B-7EF8101355AF}" destId="{C81F3266-99F6-4C15-9BCF-FD37F5BB8AE0}" srcOrd="0" destOrd="0" presId="urn:microsoft.com/office/officeart/2016/7/layout/BasicLinearProcessNumbered"/>
    <dgm:cxn modelId="{FE87E654-7BF1-4842-B933-5F17EC711223}" type="presOf" srcId="{C6FD6CAF-D205-44B7-8520-5E09C47C8471}" destId="{9B88015B-6E97-47D5-BB58-37FDD11D869A}" srcOrd="0" destOrd="0" presId="urn:microsoft.com/office/officeart/2016/7/layout/BasicLinearProcessNumbered"/>
    <dgm:cxn modelId="{217B3456-8A1E-4CBB-A3FF-6AC34823712A}" type="presOf" srcId="{9ACCF11E-99B1-46E8-B283-924209897228}" destId="{ED646F63-8346-44F6-A9EA-F58D65E35183}" srcOrd="0" destOrd="0" presId="urn:microsoft.com/office/officeart/2016/7/layout/BasicLinearProcessNumbered"/>
    <dgm:cxn modelId="{F84B6C77-75F4-4733-BE4B-7636FAD24703}" type="presOf" srcId="{F6E55CDC-AD03-4E43-8C98-CA812F110638}" destId="{4EA29B01-4A7B-4803-AC97-CE5710F9AE5E}" srcOrd="0" destOrd="0" presId="urn:microsoft.com/office/officeart/2016/7/layout/BasicLinearProcessNumbered"/>
    <dgm:cxn modelId="{A04A125A-E24F-4704-8617-E2CE8EC2A941}" srcId="{ABA244AF-71BF-4853-A886-10D3AB958A13}" destId="{94CF76A9-4266-4DA8-8390-C6DAF2C13006}" srcOrd="3" destOrd="0" parTransId="{1785C3AC-318F-47A8-BE34-D7D86B1040F0}" sibTransId="{56817A95-C665-4B90-928C-7C017D57567B}"/>
    <dgm:cxn modelId="{15FF607F-CE8C-4464-B0E8-352EA3AC4DC8}" type="presOf" srcId="{ABA244AF-71BF-4853-A886-10D3AB958A13}" destId="{3D7F0492-F287-40C2-8066-AB23229E07ED}" srcOrd="0" destOrd="0" presId="urn:microsoft.com/office/officeart/2016/7/layout/BasicLinearProcessNumbered"/>
    <dgm:cxn modelId="{C93492A9-7424-4AEC-A292-83A7585EFEE1}" type="presOf" srcId="{FE6639F1-0717-4A8D-B120-BFC46BBDD2B9}" destId="{8B6BBC10-3BF3-4D27-AEDA-7F1E45B535B1}" srcOrd="1" destOrd="0" presId="urn:microsoft.com/office/officeart/2016/7/layout/BasicLinearProcessNumbered"/>
    <dgm:cxn modelId="{7011E7B0-3F73-41AA-A8FC-E26E0A924846}" type="presOf" srcId="{56817A95-C665-4B90-928C-7C017D57567B}" destId="{7E4C9F8D-9C4A-4BCC-A8A3-7E5058FB1727}" srcOrd="0" destOrd="0" presId="urn:microsoft.com/office/officeart/2016/7/layout/BasicLinearProcessNumbered"/>
    <dgm:cxn modelId="{BFE084C5-2D33-4519-BEB7-60176ED57D34}" type="presOf" srcId="{94CF76A9-4266-4DA8-8390-C6DAF2C13006}" destId="{E0C62551-10E4-4883-B513-BD4FFC659744}" srcOrd="1" destOrd="0" presId="urn:microsoft.com/office/officeart/2016/7/layout/BasicLinearProcessNumbered"/>
    <dgm:cxn modelId="{4962B4C5-68A1-4B57-8BC0-26967096DCFD}" type="presOf" srcId="{653CBAFC-9B1B-4EFE-A02F-037D1AD1C5A9}" destId="{9FAD6321-D0FA-4217-932C-AF40E1A523D1}" srcOrd="1" destOrd="0" presId="urn:microsoft.com/office/officeart/2016/7/layout/BasicLinearProcessNumbered"/>
    <dgm:cxn modelId="{F52D9CEB-EAC6-4E1A-81AC-533E67427A92}" type="presOf" srcId="{653CBAFC-9B1B-4EFE-A02F-037D1AD1C5A9}" destId="{91916391-1E02-4283-A040-4594111B3B3B}" srcOrd="0" destOrd="0" presId="urn:microsoft.com/office/officeart/2016/7/layout/BasicLinearProcessNumbered"/>
    <dgm:cxn modelId="{FFA055EF-4705-4641-86CE-694F7BD478A6}" srcId="{ABA244AF-71BF-4853-A886-10D3AB958A13}" destId="{FE6639F1-0717-4A8D-B120-BFC46BBDD2B9}" srcOrd="1" destOrd="0" parTransId="{F6A9D37E-B734-47CD-9D63-8CF8E1DABB51}" sibTransId="{9ACCF11E-99B1-46E8-B283-924209897228}"/>
    <dgm:cxn modelId="{A97417F0-474B-48BC-8D6C-9BB5440D39D1}" type="presOf" srcId="{C6FD6CAF-D205-44B7-8520-5E09C47C8471}" destId="{9F244D01-8DF6-4CDD-B2F0-063639D44E4B}" srcOrd="1" destOrd="0" presId="urn:microsoft.com/office/officeart/2016/7/layout/BasicLinearProcessNumbered"/>
    <dgm:cxn modelId="{219309F9-0DD4-4BFA-97B1-E22F079FEA77}" type="presParOf" srcId="{3D7F0492-F287-40C2-8066-AB23229E07ED}" destId="{2D3805F6-B34E-470E-82F8-E4EC6765F250}" srcOrd="0" destOrd="0" presId="urn:microsoft.com/office/officeart/2016/7/layout/BasicLinearProcessNumbered"/>
    <dgm:cxn modelId="{B39FCA4F-3ED9-4F29-8282-6CD2B7F0A125}" type="presParOf" srcId="{2D3805F6-B34E-470E-82F8-E4EC6765F250}" destId="{91916391-1E02-4283-A040-4594111B3B3B}" srcOrd="0" destOrd="0" presId="urn:microsoft.com/office/officeart/2016/7/layout/BasicLinearProcessNumbered"/>
    <dgm:cxn modelId="{09EACF57-219E-4E10-92C9-B1D3B3C6DF81}" type="presParOf" srcId="{2D3805F6-B34E-470E-82F8-E4EC6765F250}" destId="{4EA29B01-4A7B-4803-AC97-CE5710F9AE5E}" srcOrd="1" destOrd="0" presId="urn:microsoft.com/office/officeart/2016/7/layout/BasicLinearProcessNumbered"/>
    <dgm:cxn modelId="{BAF46849-398B-484E-97B1-F2A1B66C9D27}" type="presParOf" srcId="{2D3805F6-B34E-470E-82F8-E4EC6765F250}" destId="{88633B40-42D3-44BB-A9FC-9FD7D1366733}" srcOrd="2" destOrd="0" presId="urn:microsoft.com/office/officeart/2016/7/layout/BasicLinearProcessNumbered"/>
    <dgm:cxn modelId="{914FD4A6-F960-4A92-8C4B-F9C017B5534F}" type="presParOf" srcId="{2D3805F6-B34E-470E-82F8-E4EC6765F250}" destId="{9FAD6321-D0FA-4217-932C-AF40E1A523D1}" srcOrd="3" destOrd="0" presId="urn:microsoft.com/office/officeart/2016/7/layout/BasicLinearProcessNumbered"/>
    <dgm:cxn modelId="{73061DA1-6C57-4A16-B038-FAAD4060D0DF}" type="presParOf" srcId="{3D7F0492-F287-40C2-8066-AB23229E07ED}" destId="{0EF433D9-EAFD-49FA-8DBB-AF2B67AA7B4F}" srcOrd="1" destOrd="0" presId="urn:microsoft.com/office/officeart/2016/7/layout/BasicLinearProcessNumbered"/>
    <dgm:cxn modelId="{197ABBB3-E810-4D7B-9F00-8D0A6C1087A1}" type="presParOf" srcId="{3D7F0492-F287-40C2-8066-AB23229E07ED}" destId="{274ED5A4-2F08-4C9F-B8E0-D44893B96F0A}" srcOrd="2" destOrd="0" presId="urn:microsoft.com/office/officeart/2016/7/layout/BasicLinearProcessNumbered"/>
    <dgm:cxn modelId="{A68D10A4-3649-4393-A088-E00A6202D946}" type="presParOf" srcId="{274ED5A4-2F08-4C9F-B8E0-D44893B96F0A}" destId="{9FA38660-0E8B-40F9-9776-5BF568FA7045}" srcOrd="0" destOrd="0" presId="urn:microsoft.com/office/officeart/2016/7/layout/BasicLinearProcessNumbered"/>
    <dgm:cxn modelId="{E86B2E9A-7E97-4E6C-8DA4-FFE82392D802}" type="presParOf" srcId="{274ED5A4-2F08-4C9F-B8E0-D44893B96F0A}" destId="{ED646F63-8346-44F6-A9EA-F58D65E35183}" srcOrd="1" destOrd="0" presId="urn:microsoft.com/office/officeart/2016/7/layout/BasicLinearProcessNumbered"/>
    <dgm:cxn modelId="{DFEDA202-51E4-46FC-B076-D366D3510777}" type="presParOf" srcId="{274ED5A4-2F08-4C9F-B8E0-D44893B96F0A}" destId="{87044A7E-12EE-457A-8C11-500244DA79D5}" srcOrd="2" destOrd="0" presId="urn:microsoft.com/office/officeart/2016/7/layout/BasicLinearProcessNumbered"/>
    <dgm:cxn modelId="{8E3BB072-1C23-4A31-A71C-6957C283CDC9}" type="presParOf" srcId="{274ED5A4-2F08-4C9F-B8E0-D44893B96F0A}" destId="{8B6BBC10-3BF3-4D27-AEDA-7F1E45B535B1}" srcOrd="3" destOrd="0" presId="urn:microsoft.com/office/officeart/2016/7/layout/BasicLinearProcessNumbered"/>
    <dgm:cxn modelId="{08A8B4A7-68D6-46D9-AA3A-C18DE5BB60E5}" type="presParOf" srcId="{3D7F0492-F287-40C2-8066-AB23229E07ED}" destId="{1F09FCA3-9D1A-4C94-A11C-41F61F596DD4}" srcOrd="3" destOrd="0" presId="urn:microsoft.com/office/officeart/2016/7/layout/BasicLinearProcessNumbered"/>
    <dgm:cxn modelId="{83118427-EF64-4790-847B-CCCE88EAD411}" type="presParOf" srcId="{3D7F0492-F287-40C2-8066-AB23229E07ED}" destId="{8FC96D56-8FC5-4BCF-ACC1-912D91EB8FD7}" srcOrd="4" destOrd="0" presId="urn:microsoft.com/office/officeart/2016/7/layout/BasicLinearProcessNumbered"/>
    <dgm:cxn modelId="{E577C1A0-2FF8-4D92-8BF4-C80122273362}" type="presParOf" srcId="{8FC96D56-8FC5-4BCF-ACC1-912D91EB8FD7}" destId="{9B88015B-6E97-47D5-BB58-37FDD11D869A}" srcOrd="0" destOrd="0" presId="urn:microsoft.com/office/officeart/2016/7/layout/BasicLinearProcessNumbered"/>
    <dgm:cxn modelId="{FE7DEF8B-7BC7-4741-BD36-8D1D36E9AA95}" type="presParOf" srcId="{8FC96D56-8FC5-4BCF-ACC1-912D91EB8FD7}" destId="{C81F3266-99F6-4C15-9BCF-FD37F5BB8AE0}" srcOrd="1" destOrd="0" presId="urn:microsoft.com/office/officeart/2016/7/layout/BasicLinearProcessNumbered"/>
    <dgm:cxn modelId="{3DE80D65-BB8B-4F8D-8D3B-38C26C0F3BBA}" type="presParOf" srcId="{8FC96D56-8FC5-4BCF-ACC1-912D91EB8FD7}" destId="{F7F30D58-4DFD-4D02-8ED8-03C4751C2732}" srcOrd="2" destOrd="0" presId="urn:microsoft.com/office/officeart/2016/7/layout/BasicLinearProcessNumbered"/>
    <dgm:cxn modelId="{BC460760-3A4E-4956-91E4-73B9085F93EE}" type="presParOf" srcId="{8FC96D56-8FC5-4BCF-ACC1-912D91EB8FD7}" destId="{9F244D01-8DF6-4CDD-B2F0-063639D44E4B}" srcOrd="3" destOrd="0" presId="urn:microsoft.com/office/officeart/2016/7/layout/BasicLinearProcessNumbered"/>
    <dgm:cxn modelId="{3D1DBC15-4B24-4298-8752-B3D588BA1615}" type="presParOf" srcId="{3D7F0492-F287-40C2-8066-AB23229E07ED}" destId="{60EE428D-2586-4A63-9722-2C1C2819F957}" srcOrd="5" destOrd="0" presId="urn:microsoft.com/office/officeart/2016/7/layout/BasicLinearProcessNumbered"/>
    <dgm:cxn modelId="{BB383D7D-2F42-4EE8-AAA8-5764CC71B02C}" type="presParOf" srcId="{3D7F0492-F287-40C2-8066-AB23229E07ED}" destId="{9B4531A7-ECE3-424A-8ACF-A22163E35BDE}" srcOrd="6" destOrd="0" presId="urn:microsoft.com/office/officeart/2016/7/layout/BasicLinearProcessNumbered"/>
    <dgm:cxn modelId="{8F830125-E7AD-4E86-AF4E-7A71ACAAC000}" type="presParOf" srcId="{9B4531A7-ECE3-424A-8ACF-A22163E35BDE}" destId="{71ACE155-DB59-4349-A95B-4DBE83C26316}" srcOrd="0" destOrd="0" presId="urn:microsoft.com/office/officeart/2016/7/layout/BasicLinearProcessNumbered"/>
    <dgm:cxn modelId="{A76FFF83-A6C1-49CE-9F3C-5825F9FA976F}" type="presParOf" srcId="{9B4531A7-ECE3-424A-8ACF-A22163E35BDE}" destId="{7E4C9F8D-9C4A-4BCC-A8A3-7E5058FB1727}" srcOrd="1" destOrd="0" presId="urn:microsoft.com/office/officeart/2016/7/layout/BasicLinearProcessNumbered"/>
    <dgm:cxn modelId="{6A67DAB3-38E7-4B8F-B912-A56EE2B43BDC}" type="presParOf" srcId="{9B4531A7-ECE3-424A-8ACF-A22163E35BDE}" destId="{1D7F8D95-140C-49E1-BAA3-8CE8B1E4A163}" srcOrd="2" destOrd="0" presId="urn:microsoft.com/office/officeart/2016/7/layout/BasicLinearProcessNumbered"/>
    <dgm:cxn modelId="{AF3873D6-E68A-4E1D-8D48-DCF93BF448EE}" type="presParOf" srcId="{9B4531A7-ECE3-424A-8ACF-A22163E35BDE}" destId="{E0C62551-10E4-4883-B513-BD4FFC659744}" srcOrd="3" destOrd="0" presId="urn:microsoft.com/office/officeart/2016/7/layout/BasicLinearProcessNumbered"/>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A70A2D-1D9A-4E64-96E6-5F3F33EBBEEB}"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3DB5214E-125A-4D4A-8DB0-884B1CD1261D}">
      <dgm:prSet/>
      <dgm:spPr/>
      <dgm:t>
        <a:bodyPr/>
        <a:lstStyle/>
        <a:p>
          <a:pPr algn="just"/>
          <a:r>
            <a:rPr lang="en-US" dirty="0">
              <a:latin typeface="Times New Roman" panose="02020603050405020304" pitchFamily="18" charset="0"/>
              <a:cs typeface="Times New Roman" panose="02020603050405020304" pitchFamily="18" charset="0"/>
            </a:rPr>
            <a:t>Unit testing </a:t>
          </a:r>
        </a:p>
      </dgm:t>
    </dgm:pt>
    <dgm:pt modelId="{6CFD7C46-504E-44CC-9675-804473037E56}" type="parTrans" cxnId="{FD9E2BF9-725A-443D-B72B-D1BE629D647E}">
      <dgm:prSet/>
      <dgm:spPr/>
      <dgm:t>
        <a:bodyPr/>
        <a:lstStyle/>
        <a:p>
          <a:pPr algn="just"/>
          <a:endParaRPr lang="en-US">
            <a:latin typeface="Times New Roman" panose="02020603050405020304" pitchFamily="18" charset="0"/>
            <a:cs typeface="Times New Roman" panose="02020603050405020304" pitchFamily="18" charset="0"/>
          </a:endParaRPr>
        </a:p>
      </dgm:t>
    </dgm:pt>
    <dgm:pt modelId="{038E34C5-3490-4AA4-B690-5CB2465561A6}" type="sibTrans" cxnId="{FD9E2BF9-725A-443D-B72B-D1BE629D647E}">
      <dgm:prSet/>
      <dgm:spPr/>
      <dgm:t>
        <a:bodyPr/>
        <a:lstStyle/>
        <a:p>
          <a:pPr algn="just"/>
          <a:endParaRPr lang="en-US">
            <a:latin typeface="Times New Roman" panose="02020603050405020304" pitchFamily="18" charset="0"/>
            <a:cs typeface="Times New Roman" panose="02020603050405020304" pitchFamily="18" charset="0"/>
          </a:endParaRPr>
        </a:p>
      </dgm:t>
    </dgm:pt>
    <dgm:pt modelId="{91214D7C-BA5C-4E45-BD4A-755E7CF79934}">
      <dgm:prSet/>
      <dgm:spPr/>
      <dgm:t>
        <a:bodyPr/>
        <a:lstStyle/>
        <a:p>
          <a:pPr algn="just"/>
          <a:r>
            <a:rPr lang="en-US" dirty="0">
              <a:latin typeface="Times New Roman" panose="02020603050405020304" pitchFamily="18" charset="0"/>
              <a:cs typeface="Times New Roman" panose="02020603050405020304" pitchFamily="18" charset="0"/>
            </a:rPr>
            <a:t>Focuses testing on the function or software module. </a:t>
          </a:r>
        </a:p>
      </dgm:t>
    </dgm:pt>
    <dgm:pt modelId="{D48EBE89-7763-4758-82B7-FE692802D744}" type="parTrans" cxnId="{DC5B6761-551E-4F2B-B025-9FB08C8669C9}">
      <dgm:prSet/>
      <dgm:spPr/>
      <dgm:t>
        <a:bodyPr/>
        <a:lstStyle/>
        <a:p>
          <a:pPr algn="just"/>
          <a:endParaRPr lang="en-US">
            <a:latin typeface="Times New Roman" panose="02020603050405020304" pitchFamily="18" charset="0"/>
            <a:cs typeface="Times New Roman" panose="02020603050405020304" pitchFamily="18" charset="0"/>
          </a:endParaRPr>
        </a:p>
      </dgm:t>
    </dgm:pt>
    <dgm:pt modelId="{B2D1EDCB-F88A-4D25-8CAD-554EF1F5E207}" type="sibTrans" cxnId="{DC5B6761-551E-4F2B-B025-9FB08C8669C9}">
      <dgm:prSet/>
      <dgm:spPr/>
      <dgm:t>
        <a:bodyPr/>
        <a:lstStyle/>
        <a:p>
          <a:pPr algn="just"/>
          <a:endParaRPr lang="en-US">
            <a:latin typeface="Times New Roman" panose="02020603050405020304" pitchFamily="18" charset="0"/>
            <a:cs typeface="Times New Roman" panose="02020603050405020304" pitchFamily="18" charset="0"/>
          </a:endParaRPr>
        </a:p>
      </dgm:t>
    </dgm:pt>
    <dgm:pt modelId="{CCF2835B-3A5A-44D2-AD2D-8F2A79D552B1}">
      <dgm:prSet/>
      <dgm:spPr/>
      <dgm:t>
        <a:bodyPr/>
        <a:lstStyle/>
        <a:p>
          <a:pPr algn="just"/>
          <a:r>
            <a:rPr lang="en-US" dirty="0">
              <a:latin typeface="Times New Roman" panose="02020603050405020304" pitchFamily="18" charset="0"/>
              <a:cs typeface="Times New Roman" panose="02020603050405020304" pitchFamily="18" charset="0"/>
            </a:rPr>
            <a:t>Concentrates on the internal processing logic and data structures. </a:t>
          </a:r>
        </a:p>
      </dgm:t>
    </dgm:pt>
    <dgm:pt modelId="{7065AD45-07F8-4B29-B08A-76DCB4664B51}" type="parTrans" cxnId="{524FDC8B-99D3-462D-8D75-CBF53D6BA107}">
      <dgm:prSet/>
      <dgm:spPr/>
      <dgm:t>
        <a:bodyPr/>
        <a:lstStyle/>
        <a:p>
          <a:pPr algn="just"/>
          <a:endParaRPr lang="en-US">
            <a:latin typeface="Times New Roman" panose="02020603050405020304" pitchFamily="18" charset="0"/>
            <a:cs typeface="Times New Roman" panose="02020603050405020304" pitchFamily="18" charset="0"/>
          </a:endParaRPr>
        </a:p>
      </dgm:t>
    </dgm:pt>
    <dgm:pt modelId="{ED52715A-6B8A-4CA2-BC65-B3ABF197EC94}" type="sibTrans" cxnId="{524FDC8B-99D3-462D-8D75-CBF53D6BA107}">
      <dgm:prSet/>
      <dgm:spPr/>
      <dgm:t>
        <a:bodyPr/>
        <a:lstStyle/>
        <a:p>
          <a:pPr algn="just"/>
          <a:endParaRPr lang="en-US">
            <a:latin typeface="Times New Roman" panose="02020603050405020304" pitchFamily="18" charset="0"/>
            <a:cs typeface="Times New Roman" panose="02020603050405020304" pitchFamily="18" charset="0"/>
          </a:endParaRPr>
        </a:p>
      </dgm:t>
    </dgm:pt>
    <dgm:pt modelId="{3029DAB3-7B27-456B-902D-ED4ADDE9071D}">
      <dgm:prSet/>
      <dgm:spPr/>
      <dgm:t>
        <a:bodyPr/>
        <a:lstStyle/>
        <a:p>
          <a:pPr algn="just"/>
          <a:r>
            <a:rPr lang="en-US" dirty="0">
              <a:latin typeface="Times New Roman" panose="02020603050405020304" pitchFamily="18" charset="0"/>
              <a:cs typeface="Times New Roman" panose="02020603050405020304" pitchFamily="18" charset="0"/>
            </a:rPr>
            <a:t>Is simplified when a module is designed with high cohesion – Reduces the number of test cases – Allows errors to be more easily predicted and uncovered.</a:t>
          </a:r>
        </a:p>
      </dgm:t>
    </dgm:pt>
    <dgm:pt modelId="{EB6B54E6-F3B4-47FF-83B9-49F7B0A7DE9B}" type="parTrans" cxnId="{1D69695F-F885-4683-861F-7C4E45873388}">
      <dgm:prSet/>
      <dgm:spPr/>
      <dgm:t>
        <a:bodyPr/>
        <a:lstStyle/>
        <a:p>
          <a:pPr algn="just"/>
          <a:endParaRPr lang="en-US">
            <a:latin typeface="Times New Roman" panose="02020603050405020304" pitchFamily="18" charset="0"/>
            <a:cs typeface="Times New Roman" panose="02020603050405020304" pitchFamily="18" charset="0"/>
          </a:endParaRPr>
        </a:p>
      </dgm:t>
    </dgm:pt>
    <dgm:pt modelId="{DADB19D3-CBDA-45D6-B856-C02852CDF27A}" type="sibTrans" cxnId="{1D69695F-F885-4683-861F-7C4E45873388}">
      <dgm:prSet/>
      <dgm:spPr/>
      <dgm:t>
        <a:bodyPr/>
        <a:lstStyle/>
        <a:p>
          <a:pPr algn="just"/>
          <a:endParaRPr lang="en-US">
            <a:latin typeface="Times New Roman" panose="02020603050405020304" pitchFamily="18" charset="0"/>
            <a:cs typeface="Times New Roman" panose="02020603050405020304" pitchFamily="18" charset="0"/>
          </a:endParaRPr>
        </a:p>
      </dgm:t>
    </dgm:pt>
    <dgm:pt modelId="{1FE40DEA-EAC4-4AF4-9433-55856E7A2322}">
      <dgm:prSet/>
      <dgm:spPr/>
      <dgm:t>
        <a:bodyPr/>
        <a:lstStyle/>
        <a:p>
          <a:pPr algn="just"/>
          <a:r>
            <a:rPr lang="en-US" dirty="0">
              <a:latin typeface="Times New Roman" panose="02020603050405020304" pitchFamily="18" charset="0"/>
              <a:cs typeface="Times New Roman" panose="02020603050405020304" pitchFamily="18" charset="0"/>
            </a:rPr>
            <a:t>Concentrates on critical modules and those with high cyclomatic complexity when testing resources are limited.</a:t>
          </a:r>
        </a:p>
      </dgm:t>
    </dgm:pt>
    <dgm:pt modelId="{D5314B5C-8854-4BC6-AE99-186E1909B57D}" type="parTrans" cxnId="{ADEB7749-4159-4811-902F-443998945352}">
      <dgm:prSet/>
      <dgm:spPr/>
      <dgm:t>
        <a:bodyPr/>
        <a:lstStyle/>
        <a:p>
          <a:pPr algn="just"/>
          <a:endParaRPr lang="en-US">
            <a:latin typeface="Times New Roman" panose="02020603050405020304" pitchFamily="18" charset="0"/>
            <a:cs typeface="Times New Roman" panose="02020603050405020304" pitchFamily="18" charset="0"/>
          </a:endParaRPr>
        </a:p>
      </dgm:t>
    </dgm:pt>
    <dgm:pt modelId="{75CA8532-D9FF-47A7-89F5-97F1369D4742}" type="sibTrans" cxnId="{ADEB7749-4159-4811-902F-443998945352}">
      <dgm:prSet/>
      <dgm:spPr/>
      <dgm:t>
        <a:bodyPr/>
        <a:lstStyle/>
        <a:p>
          <a:pPr algn="just"/>
          <a:endParaRPr lang="en-US">
            <a:latin typeface="Times New Roman" panose="02020603050405020304" pitchFamily="18" charset="0"/>
            <a:cs typeface="Times New Roman" panose="02020603050405020304" pitchFamily="18" charset="0"/>
          </a:endParaRPr>
        </a:p>
      </dgm:t>
    </dgm:pt>
    <dgm:pt modelId="{44023529-7CAA-4992-BC1F-077E48B7EBAC}" type="pres">
      <dgm:prSet presAssocID="{CAA70A2D-1D9A-4E64-96E6-5F3F33EBBEEB}" presName="vert0" presStyleCnt="0">
        <dgm:presLayoutVars>
          <dgm:dir/>
          <dgm:animOne val="branch"/>
          <dgm:animLvl val="lvl"/>
        </dgm:presLayoutVars>
      </dgm:prSet>
      <dgm:spPr/>
    </dgm:pt>
    <dgm:pt modelId="{3A5ECD5F-E614-456C-A7BF-324BDEC71692}" type="pres">
      <dgm:prSet presAssocID="{3DB5214E-125A-4D4A-8DB0-884B1CD1261D}" presName="thickLine" presStyleLbl="alignNode1" presStyleIdx="0" presStyleCnt="1"/>
      <dgm:spPr/>
    </dgm:pt>
    <dgm:pt modelId="{D2C21DDD-8509-4DB8-A139-E73F132F62DE}" type="pres">
      <dgm:prSet presAssocID="{3DB5214E-125A-4D4A-8DB0-884B1CD1261D}" presName="horz1" presStyleCnt="0"/>
      <dgm:spPr/>
    </dgm:pt>
    <dgm:pt modelId="{DDFE0BE5-622D-463A-8C8B-A6229B7E4262}" type="pres">
      <dgm:prSet presAssocID="{3DB5214E-125A-4D4A-8DB0-884B1CD1261D}" presName="tx1" presStyleLbl="revTx" presStyleIdx="0" presStyleCnt="5"/>
      <dgm:spPr/>
    </dgm:pt>
    <dgm:pt modelId="{1CC4F5D8-480F-4D2D-92D8-1090EC008335}" type="pres">
      <dgm:prSet presAssocID="{3DB5214E-125A-4D4A-8DB0-884B1CD1261D}" presName="vert1" presStyleCnt="0"/>
      <dgm:spPr/>
    </dgm:pt>
    <dgm:pt modelId="{099C8013-48B4-47CF-A0A4-D0C187E38BFC}" type="pres">
      <dgm:prSet presAssocID="{91214D7C-BA5C-4E45-BD4A-755E7CF79934}" presName="vertSpace2a" presStyleCnt="0"/>
      <dgm:spPr/>
    </dgm:pt>
    <dgm:pt modelId="{12A7F70C-B0FF-4C16-86B8-90E4EA56D071}" type="pres">
      <dgm:prSet presAssocID="{91214D7C-BA5C-4E45-BD4A-755E7CF79934}" presName="horz2" presStyleCnt="0"/>
      <dgm:spPr/>
    </dgm:pt>
    <dgm:pt modelId="{4B2E7DEC-D622-4921-9801-D1944C4A5B48}" type="pres">
      <dgm:prSet presAssocID="{91214D7C-BA5C-4E45-BD4A-755E7CF79934}" presName="horzSpace2" presStyleCnt="0"/>
      <dgm:spPr/>
    </dgm:pt>
    <dgm:pt modelId="{BEE06AD6-FA46-4AA6-9841-07A2EE936D08}" type="pres">
      <dgm:prSet presAssocID="{91214D7C-BA5C-4E45-BD4A-755E7CF79934}" presName="tx2" presStyleLbl="revTx" presStyleIdx="1" presStyleCnt="5"/>
      <dgm:spPr/>
    </dgm:pt>
    <dgm:pt modelId="{82ECF02C-5774-44AA-AAE8-B20B2267546C}" type="pres">
      <dgm:prSet presAssocID="{91214D7C-BA5C-4E45-BD4A-755E7CF79934}" presName="vert2" presStyleCnt="0"/>
      <dgm:spPr/>
    </dgm:pt>
    <dgm:pt modelId="{68BF0D72-641D-4FF7-92F9-BD112266F25E}" type="pres">
      <dgm:prSet presAssocID="{91214D7C-BA5C-4E45-BD4A-755E7CF79934}" presName="thinLine2b" presStyleLbl="callout" presStyleIdx="0" presStyleCnt="4"/>
      <dgm:spPr/>
    </dgm:pt>
    <dgm:pt modelId="{E20C15FB-C88B-4BAB-BE6A-D9E14C257A36}" type="pres">
      <dgm:prSet presAssocID="{91214D7C-BA5C-4E45-BD4A-755E7CF79934}" presName="vertSpace2b" presStyleCnt="0"/>
      <dgm:spPr/>
    </dgm:pt>
    <dgm:pt modelId="{5CE02404-AE1E-4D82-9922-AC25B8ADC28A}" type="pres">
      <dgm:prSet presAssocID="{CCF2835B-3A5A-44D2-AD2D-8F2A79D552B1}" presName="horz2" presStyleCnt="0"/>
      <dgm:spPr/>
    </dgm:pt>
    <dgm:pt modelId="{72B23AD7-C45F-4926-89D1-439F252424EA}" type="pres">
      <dgm:prSet presAssocID="{CCF2835B-3A5A-44D2-AD2D-8F2A79D552B1}" presName="horzSpace2" presStyleCnt="0"/>
      <dgm:spPr/>
    </dgm:pt>
    <dgm:pt modelId="{C2FFA1F8-CB86-4B48-95E9-BC9779937AAE}" type="pres">
      <dgm:prSet presAssocID="{CCF2835B-3A5A-44D2-AD2D-8F2A79D552B1}" presName="tx2" presStyleLbl="revTx" presStyleIdx="2" presStyleCnt="5"/>
      <dgm:spPr/>
    </dgm:pt>
    <dgm:pt modelId="{D918F639-FCB6-430C-B489-7069F01C278B}" type="pres">
      <dgm:prSet presAssocID="{CCF2835B-3A5A-44D2-AD2D-8F2A79D552B1}" presName="vert2" presStyleCnt="0"/>
      <dgm:spPr/>
    </dgm:pt>
    <dgm:pt modelId="{C3CB2D76-6204-4A45-9C42-768F2A95BCE1}" type="pres">
      <dgm:prSet presAssocID="{CCF2835B-3A5A-44D2-AD2D-8F2A79D552B1}" presName="thinLine2b" presStyleLbl="callout" presStyleIdx="1" presStyleCnt="4"/>
      <dgm:spPr/>
    </dgm:pt>
    <dgm:pt modelId="{7792464E-B753-4AAC-B8E6-45142279465F}" type="pres">
      <dgm:prSet presAssocID="{CCF2835B-3A5A-44D2-AD2D-8F2A79D552B1}" presName="vertSpace2b" presStyleCnt="0"/>
      <dgm:spPr/>
    </dgm:pt>
    <dgm:pt modelId="{7D892E41-0AFF-4029-B571-6B7F44479E2D}" type="pres">
      <dgm:prSet presAssocID="{3029DAB3-7B27-456B-902D-ED4ADDE9071D}" presName="horz2" presStyleCnt="0"/>
      <dgm:spPr/>
    </dgm:pt>
    <dgm:pt modelId="{3E05919B-13D0-4527-9C69-2B52D94768E8}" type="pres">
      <dgm:prSet presAssocID="{3029DAB3-7B27-456B-902D-ED4ADDE9071D}" presName="horzSpace2" presStyleCnt="0"/>
      <dgm:spPr/>
    </dgm:pt>
    <dgm:pt modelId="{1A3FFCFD-CFDB-41B2-8974-261D020230B9}" type="pres">
      <dgm:prSet presAssocID="{3029DAB3-7B27-456B-902D-ED4ADDE9071D}" presName="tx2" presStyleLbl="revTx" presStyleIdx="3" presStyleCnt="5"/>
      <dgm:spPr/>
    </dgm:pt>
    <dgm:pt modelId="{B12D37E6-BE3A-4721-8D37-FB04317B5130}" type="pres">
      <dgm:prSet presAssocID="{3029DAB3-7B27-456B-902D-ED4ADDE9071D}" presName="vert2" presStyleCnt="0"/>
      <dgm:spPr/>
    </dgm:pt>
    <dgm:pt modelId="{F9196391-C8F3-4DE0-902A-A0D55511F88C}" type="pres">
      <dgm:prSet presAssocID="{3029DAB3-7B27-456B-902D-ED4ADDE9071D}" presName="thinLine2b" presStyleLbl="callout" presStyleIdx="2" presStyleCnt="4"/>
      <dgm:spPr/>
    </dgm:pt>
    <dgm:pt modelId="{48C44D1D-A9CB-4BDE-860C-3A6A766F6B3A}" type="pres">
      <dgm:prSet presAssocID="{3029DAB3-7B27-456B-902D-ED4ADDE9071D}" presName="vertSpace2b" presStyleCnt="0"/>
      <dgm:spPr/>
    </dgm:pt>
    <dgm:pt modelId="{C2955F5C-2545-437F-B178-10594E8CAAD3}" type="pres">
      <dgm:prSet presAssocID="{1FE40DEA-EAC4-4AF4-9433-55856E7A2322}" presName="horz2" presStyleCnt="0"/>
      <dgm:spPr/>
    </dgm:pt>
    <dgm:pt modelId="{216D0904-6640-49DA-BE5A-470886939674}" type="pres">
      <dgm:prSet presAssocID="{1FE40DEA-EAC4-4AF4-9433-55856E7A2322}" presName="horzSpace2" presStyleCnt="0"/>
      <dgm:spPr/>
    </dgm:pt>
    <dgm:pt modelId="{E50FD65A-F219-4647-AFCD-4AFCD0B2AA2C}" type="pres">
      <dgm:prSet presAssocID="{1FE40DEA-EAC4-4AF4-9433-55856E7A2322}" presName="tx2" presStyleLbl="revTx" presStyleIdx="4" presStyleCnt="5"/>
      <dgm:spPr/>
    </dgm:pt>
    <dgm:pt modelId="{1FCF4422-77AA-4B9F-8195-FE05B9D80C60}" type="pres">
      <dgm:prSet presAssocID="{1FE40DEA-EAC4-4AF4-9433-55856E7A2322}" presName="vert2" presStyleCnt="0"/>
      <dgm:spPr/>
    </dgm:pt>
    <dgm:pt modelId="{54F6BD83-3305-4822-A28A-6B762404B71B}" type="pres">
      <dgm:prSet presAssocID="{1FE40DEA-EAC4-4AF4-9433-55856E7A2322}" presName="thinLine2b" presStyleLbl="callout" presStyleIdx="3" presStyleCnt="4"/>
      <dgm:spPr/>
    </dgm:pt>
    <dgm:pt modelId="{402EB1DE-0CA6-4F51-9ABC-E01253691530}" type="pres">
      <dgm:prSet presAssocID="{1FE40DEA-EAC4-4AF4-9433-55856E7A2322}" presName="vertSpace2b" presStyleCnt="0"/>
      <dgm:spPr/>
    </dgm:pt>
  </dgm:ptLst>
  <dgm:cxnLst>
    <dgm:cxn modelId="{6A96E505-703C-4356-B6D2-480377717B53}" type="presOf" srcId="{CCF2835B-3A5A-44D2-AD2D-8F2A79D552B1}" destId="{C2FFA1F8-CB86-4B48-95E9-BC9779937AAE}" srcOrd="0" destOrd="0" presId="urn:microsoft.com/office/officeart/2008/layout/LinedList"/>
    <dgm:cxn modelId="{453C8733-8F60-40F2-A303-0E3E1D9EB5AD}" type="presOf" srcId="{1FE40DEA-EAC4-4AF4-9433-55856E7A2322}" destId="{E50FD65A-F219-4647-AFCD-4AFCD0B2AA2C}" srcOrd="0" destOrd="0" presId="urn:microsoft.com/office/officeart/2008/layout/LinedList"/>
    <dgm:cxn modelId="{1D69695F-F885-4683-861F-7C4E45873388}" srcId="{3DB5214E-125A-4D4A-8DB0-884B1CD1261D}" destId="{3029DAB3-7B27-456B-902D-ED4ADDE9071D}" srcOrd="2" destOrd="0" parTransId="{EB6B54E6-F3B4-47FF-83B9-49F7B0A7DE9B}" sibTransId="{DADB19D3-CBDA-45D6-B856-C02852CDF27A}"/>
    <dgm:cxn modelId="{DC5B6761-551E-4F2B-B025-9FB08C8669C9}" srcId="{3DB5214E-125A-4D4A-8DB0-884B1CD1261D}" destId="{91214D7C-BA5C-4E45-BD4A-755E7CF79934}" srcOrd="0" destOrd="0" parTransId="{D48EBE89-7763-4758-82B7-FE692802D744}" sibTransId="{B2D1EDCB-F88A-4D25-8CAD-554EF1F5E207}"/>
    <dgm:cxn modelId="{190A7E46-7B81-45F9-8EC4-60343475DB6D}" type="presOf" srcId="{CAA70A2D-1D9A-4E64-96E6-5F3F33EBBEEB}" destId="{44023529-7CAA-4992-BC1F-077E48B7EBAC}" srcOrd="0" destOrd="0" presId="urn:microsoft.com/office/officeart/2008/layout/LinedList"/>
    <dgm:cxn modelId="{ADEB7749-4159-4811-902F-443998945352}" srcId="{3DB5214E-125A-4D4A-8DB0-884B1CD1261D}" destId="{1FE40DEA-EAC4-4AF4-9433-55856E7A2322}" srcOrd="3" destOrd="0" parTransId="{D5314B5C-8854-4BC6-AE99-186E1909B57D}" sibTransId="{75CA8532-D9FF-47A7-89F5-97F1369D4742}"/>
    <dgm:cxn modelId="{C4D39279-D031-43ED-BF5B-527872F26F2D}" type="presOf" srcId="{3029DAB3-7B27-456B-902D-ED4ADDE9071D}" destId="{1A3FFCFD-CFDB-41B2-8974-261D020230B9}" srcOrd="0" destOrd="0" presId="urn:microsoft.com/office/officeart/2008/layout/LinedList"/>
    <dgm:cxn modelId="{CB7AA77C-5E08-44AD-955B-B0D3C54047EA}" type="presOf" srcId="{3DB5214E-125A-4D4A-8DB0-884B1CD1261D}" destId="{DDFE0BE5-622D-463A-8C8B-A6229B7E4262}" srcOrd="0" destOrd="0" presId="urn:microsoft.com/office/officeart/2008/layout/LinedList"/>
    <dgm:cxn modelId="{70F44082-CB18-4189-A3E9-0CE8A456D214}" type="presOf" srcId="{91214D7C-BA5C-4E45-BD4A-755E7CF79934}" destId="{BEE06AD6-FA46-4AA6-9841-07A2EE936D08}" srcOrd="0" destOrd="0" presId="urn:microsoft.com/office/officeart/2008/layout/LinedList"/>
    <dgm:cxn modelId="{524FDC8B-99D3-462D-8D75-CBF53D6BA107}" srcId="{3DB5214E-125A-4D4A-8DB0-884B1CD1261D}" destId="{CCF2835B-3A5A-44D2-AD2D-8F2A79D552B1}" srcOrd="1" destOrd="0" parTransId="{7065AD45-07F8-4B29-B08A-76DCB4664B51}" sibTransId="{ED52715A-6B8A-4CA2-BC65-B3ABF197EC94}"/>
    <dgm:cxn modelId="{FD9E2BF9-725A-443D-B72B-D1BE629D647E}" srcId="{CAA70A2D-1D9A-4E64-96E6-5F3F33EBBEEB}" destId="{3DB5214E-125A-4D4A-8DB0-884B1CD1261D}" srcOrd="0" destOrd="0" parTransId="{6CFD7C46-504E-44CC-9675-804473037E56}" sibTransId="{038E34C5-3490-4AA4-B690-5CB2465561A6}"/>
    <dgm:cxn modelId="{22B72497-6DD3-4C45-AC0C-8A769FD81FF4}" type="presParOf" srcId="{44023529-7CAA-4992-BC1F-077E48B7EBAC}" destId="{3A5ECD5F-E614-456C-A7BF-324BDEC71692}" srcOrd="0" destOrd="0" presId="urn:microsoft.com/office/officeart/2008/layout/LinedList"/>
    <dgm:cxn modelId="{CB8968C0-CCD1-4C92-A3DB-AE4DEFF8F1D6}" type="presParOf" srcId="{44023529-7CAA-4992-BC1F-077E48B7EBAC}" destId="{D2C21DDD-8509-4DB8-A139-E73F132F62DE}" srcOrd="1" destOrd="0" presId="urn:microsoft.com/office/officeart/2008/layout/LinedList"/>
    <dgm:cxn modelId="{588EA16E-C20C-4CA8-A3EC-D981875540A2}" type="presParOf" srcId="{D2C21DDD-8509-4DB8-A139-E73F132F62DE}" destId="{DDFE0BE5-622D-463A-8C8B-A6229B7E4262}" srcOrd="0" destOrd="0" presId="urn:microsoft.com/office/officeart/2008/layout/LinedList"/>
    <dgm:cxn modelId="{6F482E7F-E75A-478A-A90D-3C5F90B21153}" type="presParOf" srcId="{D2C21DDD-8509-4DB8-A139-E73F132F62DE}" destId="{1CC4F5D8-480F-4D2D-92D8-1090EC008335}" srcOrd="1" destOrd="0" presId="urn:microsoft.com/office/officeart/2008/layout/LinedList"/>
    <dgm:cxn modelId="{6718970D-90CC-483A-B56F-94B3DCDF9935}" type="presParOf" srcId="{1CC4F5D8-480F-4D2D-92D8-1090EC008335}" destId="{099C8013-48B4-47CF-A0A4-D0C187E38BFC}" srcOrd="0" destOrd="0" presId="urn:microsoft.com/office/officeart/2008/layout/LinedList"/>
    <dgm:cxn modelId="{8364D381-F674-4DC9-BD92-C4FC5D46FCDB}" type="presParOf" srcId="{1CC4F5D8-480F-4D2D-92D8-1090EC008335}" destId="{12A7F70C-B0FF-4C16-86B8-90E4EA56D071}" srcOrd="1" destOrd="0" presId="urn:microsoft.com/office/officeart/2008/layout/LinedList"/>
    <dgm:cxn modelId="{4E8AC506-1BE1-4B63-A7C9-6393849D3485}" type="presParOf" srcId="{12A7F70C-B0FF-4C16-86B8-90E4EA56D071}" destId="{4B2E7DEC-D622-4921-9801-D1944C4A5B48}" srcOrd="0" destOrd="0" presId="urn:microsoft.com/office/officeart/2008/layout/LinedList"/>
    <dgm:cxn modelId="{D092DF30-5640-46FD-95DD-6A54DE191336}" type="presParOf" srcId="{12A7F70C-B0FF-4C16-86B8-90E4EA56D071}" destId="{BEE06AD6-FA46-4AA6-9841-07A2EE936D08}" srcOrd="1" destOrd="0" presId="urn:microsoft.com/office/officeart/2008/layout/LinedList"/>
    <dgm:cxn modelId="{29EC7C38-C690-4657-B453-B2D7D668AB08}" type="presParOf" srcId="{12A7F70C-B0FF-4C16-86B8-90E4EA56D071}" destId="{82ECF02C-5774-44AA-AAE8-B20B2267546C}" srcOrd="2" destOrd="0" presId="urn:microsoft.com/office/officeart/2008/layout/LinedList"/>
    <dgm:cxn modelId="{144E78FF-E2C2-4D4F-9C6A-D505B1D5A0BB}" type="presParOf" srcId="{1CC4F5D8-480F-4D2D-92D8-1090EC008335}" destId="{68BF0D72-641D-4FF7-92F9-BD112266F25E}" srcOrd="2" destOrd="0" presId="urn:microsoft.com/office/officeart/2008/layout/LinedList"/>
    <dgm:cxn modelId="{B56618E9-76DE-496C-9C4A-C882D053306E}" type="presParOf" srcId="{1CC4F5D8-480F-4D2D-92D8-1090EC008335}" destId="{E20C15FB-C88B-4BAB-BE6A-D9E14C257A36}" srcOrd="3" destOrd="0" presId="urn:microsoft.com/office/officeart/2008/layout/LinedList"/>
    <dgm:cxn modelId="{6153CFE7-381A-4405-A35B-A0DF6EEE2F7E}" type="presParOf" srcId="{1CC4F5D8-480F-4D2D-92D8-1090EC008335}" destId="{5CE02404-AE1E-4D82-9922-AC25B8ADC28A}" srcOrd="4" destOrd="0" presId="urn:microsoft.com/office/officeart/2008/layout/LinedList"/>
    <dgm:cxn modelId="{69B2384C-D7AE-4345-97A7-0DFA4F63461F}" type="presParOf" srcId="{5CE02404-AE1E-4D82-9922-AC25B8ADC28A}" destId="{72B23AD7-C45F-4926-89D1-439F252424EA}" srcOrd="0" destOrd="0" presId="urn:microsoft.com/office/officeart/2008/layout/LinedList"/>
    <dgm:cxn modelId="{B0F6AAF9-C4AD-418E-AB93-EB72F2DCF9A0}" type="presParOf" srcId="{5CE02404-AE1E-4D82-9922-AC25B8ADC28A}" destId="{C2FFA1F8-CB86-4B48-95E9-BC9779937AAE}" srcOrd="1" destOrd="0" presId="urn:microsoft.com/office/officeart/2008/layout/LinedList"/>
    <dgm:cxn modelId="{6BD70E9C-56EA-45E5-AC11-0A0F6D614377}" type="presParOf" srcId="{5CE02404-AE1E-4D82-9922-AC25B8ADC28A}" destId="{D918F639-FCB6-430C-B489-7069F01C278B}" srcOrd="2" destOrd="0" presId="urn:microsoft.com/office/officeart/2008/layout/LinedList"/>
    <dgm:cxn modelId="{3FB1666B-A209-448F-AFC9-D2683FD268F5}" type="presParOf" srcId="{1CC4F5D8-480F-4D2D-92D8-1090EC008335}" destId="{C3CB2D76-6204-4A45-9C42-768F2A95BCE1}" srcOrd="5" destOrd="0" presId="urn:microsoft.com/office/officeart/2008/layout/LinedList"/>
    <dgm:cxn modelId="{774FB3D5-C92F-4A48-807A-C3C54876CAD5}" type="presParOf" srcId="{1CC4F5D8-480F-4D2D-92D8-1090EC008335}" destId="{7792464E-B753-4AAC-B8E6-45142279465F}" srcOrd="6" destOrd="0" presId="urn:microsoft.com/office/officeart/2008/layout/LinedList"/>
    <dgm:cxn modelId="{4343D1D6-1E64-45A7-BE17-EBF68B2D3064}" type="presParOf" srcId="{1CC4F5D8-480F-4D2D-92D8-1090EC008335}" destId="{7D892E41-0AFF-4029-B571-6B7F44479E2D}" srcOrd="7" destOrd="0" presId="urn:microsoft.com/office/officeart/2008/layout/LinedList"/>
    <dgm:cxn modelId="{0A0A3A45-A112-4212-B5EC-1CA19A55A184}" type="presParOf" srcId="{7D892E41-0AFF-4029-B571-6B7F44479E2D}" destId="{3E05919B-13D0-4527-9C69-2B52D94768E8}" srcOrd="0" destOrd="0" presId="urn:microsoft.com/office/officeart/2008/layout/LinedList"/>
    <dgm:cxn modelId="{435B1284-6A2A-4333-9F2A-B8D1A90DA3DB}" type="presParOf" srcId="{7D892E41-0AFF-4029-B571-6B7F44479E2D}" destId="{1A3FFCFD-CFDB-41B2-8974-261D020230B9}" srcOrd="1" destOrd="0" presId="urn:microsoft.com/office/officeart/2008/layout/LinedList"/>
    <dgm:cxn modelId="{7FAB405A-8F52-4138-B5C7-9DB34133E360}" type="presParOf" srcId="{7D892E41-0AFF-4029-B571-6B7F44479E2D}" destId="{B12D37E6-BE3A-4721-8D37-FB04317B5130}" srcOrd="2" destOrd="0" presId="urn:microsoft.com/office/officeart/2008/layout/LinedList"/>
    <dgm:cxn modelId="{650FE777-2432-4923-A807-316606FC936D}" type="presParOf" srcId="{1CC4F5D8-480F-4D2D-92D8-1090EC008335}" destId="{F9196391-C8F3-4DE0-902A-A0D55511F88C}" srcOrd="8" destOrd="0" presId="urn:microsoft.com/office/officeart/2008/layout/LinedList"/>
    <dgm:cxn modelId="{24F15A7B-3D0A-4C4B-A006-2D82B6BAAEA2}" type="presParOf" srcId="{1CC4F5D8-480F-4D2D-92D8-1090EC008335}" destId="{48C44D1D-A9CB-4BDE-860C-3A6A766F6B3A}" srcOrd="9" destOrd="0" presId="urn:microsoft.com/office/officeart/2008/layout/LinedList"/>
    <dgm:cxn modelId="{19B7CEFC-7821-4170-9980-C065B5992C06}" type="presParOf" srcId="{1CC4F5D8-480F-4D2D-92D8-1090EC008335}" destId="{C2955F5C-2545-437F-B178-10594E8CAAD3}" srcOrd="10" destOrd="0" presId="urn:microsoft.com/office/officeart/2008/layout/LinedList"/>
    <dgm:cxn modelId="{0C66BDF1-4EBB-417E-8335-B3F260E4A6F4}" type="presParOf" srcId="{C2955F5C-2545-437F-B178-10594E8CAAD3}" destId="{216D0904-6640-49DA-BE5A-470886939674}" srcOrd="0" destOrd="0" presId="urn:microsoft.com/office/officeart/2008/layout/LinedList"/>
    <dgm:cxn modelId="{944BB605-9727-4A06-AEDE-759E4E3DC56D}" type="presParOf" srcId="{C2955F5C-2545-437F-B178-10594E8CAAD3}" destId="{E50FD65A-F219-4647-AFCD-4AFCD0B2AA2C}" srcOrd="1" destOrd="0" presId="urn:microsoft.com/office/officeart/2008/layout/LinedList"/>
    <dgm:cxn modelId="{B842CC84-C544-4836-BB23-632C24D2A14E}" type="presParOf" srcId="{C2955F5C-2545-437F-B178-10594E8CAAD3}" destId="{1FCF4422-77AA-4B9F-8195-FE05B9D80C60}" srcOrd="2" destOrd="0" presId="urn:microsoft.com/office/officeart/2008/layout/LinedList"/>
    <dgm:cxn modelId="{48070CAD-78DC-448B-8A55-8625E80C8FB2}" type="presParOf" srcId="{1CC4F5D8-480F-4D2D-92D8-1090EC008335}" destId="{54F6BD83-3305-4822-A28A-6B762404B71B}" srcOrd="11" destOrd="0" presId="urn:microsoft.com/office/officeart/2008/layout/LinedList"/>
    <dgm:cxn modelId="{01F7AD66-A081-4355-8CD4-65721E73E9EA}" type="presParOf" srcId="{1CC4F5D8-480F-4D2D-92D8-1090EC008335}" destId="{402EB1DE-0CA6-4F51-9ABC-E01253691530}" srcOrd="12"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9EB6BDD-A65F-41A6-8A28-B361D11ABE3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B46F831-D533-4296-8B6B-AD0FFF6F0633}">
      <dgm:prSet/>
      <dgm:spPr/>
      <dgm:t>
        <a:bodyPr/>
        <a:lstStyle/>
        <a:p>
          <a:r>
            <a:rPr lang="en-US" dirty="0"/>
            <a:t>Driver – A simple main program that accepts test case data, passes such data to the component being tested, and prints the returned results.</a:t>
          </a:r>
        </a:p>
      </dgm:t>
    </dgm:pt>
    <dgm:pt modelId="{378CD425-210A-4405-896E-3CADA064E670}" type="parTrans" cxnId="{A2B7DDC2-5AF4-483B-B4D6-9D5D08BB49FE}">
      <dgm:prSet/>
      <dgm:spPr/>
      <dgm:t>
        <a:bodyPr/>
        <a:lstStyle/>
        <a:p>
          <a:endParaRPr lang="en-US"/>
        </a:p>
      </dgm:t>
    </dgm:pt>
    <dgm:pt modelId="{CD78F689-BF40-4ABB-8581-3FB591E3DFB4}" type="sibTrans" cxnId="{A2B7DDC2-5AF4-483B-B4D6-9D5D08BB49FE}">
      <dgm:prSet/>
      <dgm:spPr/>
      <dgm:t>
        <a:bodyPr/>
        <a:lstStyle/>
        <a:p>
          <a:endParaRPr lang="en-US"/>
        </a:p>
      </dgm:t>
    </dgm:pt>
    <dgm:pt modelId="{B2F5FC20-AC2F-4BD8-9D5C-50672FD61CD5}">
      <dgm:prSet/>
      <dgm:spPr/>
      <dgm:t>
        <a:bodyPr/>
        <a:lstStyle/>
        <a:p>
          <a:r>
            <a:rPr lang="en-US" dirty="0"/>
            <a:t>Stubs – Serve to replace modules that are subordinate to (called by) the component to be tested – It uses the module’s exact interface, may do minimal data manipulation, provides verification of entry, and returns control to the module undergoing testing. </a:t>
          </a:r>
        </a:p>
      </dgm:t>
    </dgm:pt>
    <dgm:pt modelId="{93EAA438-171B-404F-A450-A0C3B1A76C7C}" type="parTrans" cxnId="{0C323880-1AA0-4404-85D1-666EC91969D4}">
      <dgm:prSet/>
      <dgm:spPr/>
      <dgm:t>
        <a:bodyPr/>
        <a:lstStyle/>
        <a:p>
          <a:endParaRPr lang="en-US"/>
        </a:p>
      </dgm:t>
    </dgm:pt>
    <dgm:pt modelId="{F97AA2BC-D45A-4A82-A2D3-3671226680B8}" type="sibTrans" cxnId="{0C323880-1AA0-4404-85D1-666EC91969D4}">
      <dgm:prSet/>
      <dgm:spPr/>
      <dgm:t>
        <a:bodyPr/>
        <a:lstStyle/>
        <a:p>
          <a:endParaRPr lang="en-US"/>
        </a:p>
      </dgm:t>
    </dgm:pt>
    <dgm:pt modelId="{28B66310-32EF-4266-B909-5CFFABBD9B90}">
      <dgm:prSet/>
      <dgm:spPr/>
      <dgm:t>
        <a:bodyPr/>
        <a:lstStyle/>
        <a:p>
          <a:r>
            <a:rPr lang="en-US" dirty="0"/>
            <a:t>Drivers and stubs both represent testing overhead. – Both must be written but don’t constitute part of the installed software product.</a:t>
          </a:r>
        </a:p>
      </dgm:t>
    </dgm:pt>
    <dgm:pt modelId="{FCD26047-C1EC-4F04-A6AB-DE9C9E150084}" type="parTrans" cxnId="{959492E8-1BFE-46BF-ACAF-86A9DC598CA5}">
      <dgm:prSet/>
      <dgm:spPr/>
      <dgm:t>
        <a:bodyPr/>
        <a:lstStyle/>
        <a:p>
          <a:endParaRPr lang="en-US"/>
        </a:p>
      </dgm:t>
    </dgm:pt>
    <dgm:pt modelId="{EC4564A5-140D-4C0C-9A57-E0CAF07674E2}" type="sibTrans" cxnId="{959492E8-1BFE-46BF-ACAF-86A9DC598CA5}">
      <dgm:prSet/>
      <dgm:spPr/>
      <dgm:t>
        <a:bodyPr/>
        <a:lstStyle/>
        <a:p>
          <a:endParaRPr lang="en-US"/>
        </a:p>
      </dgm:t>
    </dgm:pt>
    <dgm:pt modelId="{F890DAD3-920B-4D10-BFA5-38C80E8DF15B}" type="pres">
      <dgm:prSet presAssocID="{B9EB6BDD-A65F-41A6-8A28-B361D11ABE36}" presName="root" presStyleCnt="0">
        <dgm:presLayoutVars>
          <dgm:dir/>
          <dgm:resizeHandles val="exact"/>
        </dgm:presLayoutVars>
      </dgm:prSet>
      <dgm:spPr/>
    </dgm:pt>
    <dgm:pt modelId="{EEC96394-8761-4472-8D77-D2E4FDDD44AC}" type="pres">
      <dgm:prSet presAssocID="{7B46F831-D533-4296-8B6B-AD0FFF6F0633}" presName="compNode" presStyleCnt="0"/>
      <dgm:spPr/>
    </dgm:pt>
    <dgm:pt modelId="{4A4086C9-C3CC-4F18-9211-A0D384ED3C52}" type="pres">
      <dgm:prSet presAssocID="{7B46F831-D533-4296-8B6B-AD0FFF6F0633}" presName="bgRect" presStyleLbl="bgShp" presStyleIdx="0" presStyleCnt="3"/>
      <dgm:spPr/>
    </dgm:pt>
    <dgm:pt modelId="{0A6CAD84-EA9C-423A-8252-8AC0CE897661}" type="pres">
      <dgm:prSet presAssocID="{7B46F831-D533-4296-8B6B-AD0FFF6F063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tabase"/>
        </a:ext>
      </dgm:extLst>
    </dgm:pt>
    <dgm:pt modelId="{C29D8156-87F9-431E-B30E-B7FF0C2D5754}" type="pres">
      <dgm:prSet presAssocID="{7B46F831-D533-4296-8B6B-AD0FFF6F0633}" presName="spaceRect" presStyleCnt="0"/>
      <dgm:spPr/>
    </dgm:pt>
    <dgm:pt modelId="{3AA1AF8F-0555-4620-B382-099C08ADF1F7}" type="pres">
      <dgm:prSet presAssocID="{7B46F831-D533-4296-8B6B-AD0FFF6F0633}" presName="parTx" presStyleLbl="revTx" presStyleIdx="0" presStyleCnt="3">
        <dgm:presLayoutVars>
          <dgm:chMax val="0"/>
          <dgm:chPref val="0"/>
        </dgm:presLayoutVars>
      </dgm:prSet>
      <dgm:spPr/>
    </dgm:pt>
    <dgm:pt modelId="{90E9CFE3-AC2D-4E37-B80D-A48F79B09C28}" type="pres">
      <dgm:prSet presAssocID="{CD78F689-BF40-4ABB-8581-3FB591E3DFB4}" presName="sibTrans" presStyleCnt="0"/>
      <dgm:spPr/>
    </dgm:pt>
    <dgm:pt modelId="{4DC909D3-2BBD-414A-992E-BC82D6A3A132}" type="pres">
      <dgm:prSet presAssocID="{B2F5FC20-AC2F-4BD8-9D5C-50672FD61CD5}" presName="compNode" presStyleCnt="0"/>
      <dgm:spPr/>
    </dgm:pt>
    <dgm:pt modelId="{C721F3DB-E44B-43C6-A2E9-F0B29D6D1BE6}" type="pres">
      <dgm:prSet presAssocID="{B2F5FC20-AC2F-4BD8-9D5C-50672FD61CD5}" presName="bgRect" presStyleLbl="bgShp" presStyleIdx="1" presStyleCnt="3"/>
      <dgm:spPr/>
    </dgm:pt>
    <dgm:pt modelId="{5F0EA42E-C098-4F35-87C4-575B8395AFA9}" type="pres">
      <dgm:prSet presAssocID="{B2F5FC20-AC2F-4BD8-9D5C-50672FD61CD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sconnected"/>
        </a:ext>
      </dgm:extLst>
    </dgm:pt>
    <dgm:pt modelId="{302882D6-A4D1-4EEF-8C47-5A1BA85585C8}" type="pres">
      <dgm:prSet presAssocID="{B2F5FC20-AC2F-4BD8-9D5C-50672FD61CD5}" presName="spaceRect" presStyleCnt="0"/>
      <dgm:spPr/>
    </dgm:pt>
    <dgm:pt modelId="{162CE720-29E3-4CE4-A8CB-74F43ADB9E59}" type="pres">
      <dgm:prSet presAssocID="{B2F5FC20-AC2F-4BD8-9D5C-50672FD61CD5}" presName="parTx" presStyleLbl="revTx" presStyleIdx="1" presStyleCnt="3">
        <dgm:presLayoutVars>
          <dgm:chMax val="0"/>
          <dgm:chPref val="0"/>
        </dgm:presLayoutVars>
      </dgm:prSet>
      <dgm:spPr/>
    </dgm:pt>
    <dgm:pt modelId="{7E24215A-32EF-4362-AB88-251CEDEBF338}" type="pres">
      <dgm:prSet presAssocID="{F97AA2BC-D45A-4A82-A2D3-3671226680B8}" presName="sibTrans" presStyleCnt="0"/>
      <dgm:spPr/>
    </dgm:pt>
    <dgm:pt modelId="{93715E6E-ACBB-473F-8C72-3AA3B6B364B9}" type="pres">
      <dgm:prSet presAssocID="{28B66310-32EF-4266-B909-5CFFABBD9B90}" presName="compNode" presStyleCnt="0"/>
      <dgm:spPr/>
    </dgm:pt>
    <dgm:pt modelId="{FC8B7C1D-4A84-4C47-B2F2-D2A56C531BB5}" type="pres">
      <dgm:prSet presAssocID="{28B66310-32EF-4266-B909-5CFFABBD9B90}" presName="bgRect" presStyleLbl="bgShp" presStyleIdx="2" presStyleCnt="3"/>
      <dgm:spPr/>
    </dgm:pt>
    <dgm:pt modelId="{898B0CB7-9281-4D00-ABF4-D401006AB359}" type="pres">
      <dgm:prSet presAssocID="{28B66310-32EF-4266-B909-5CFFABBD9B9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ocessor"/>
        </a:ext>
      </dgm:extLst>
    </dgm:pt>
    <dgm:pt modelId="{C078CBA1-B60D-47CF-A412-4B76099BB626}" type="pres">
      <dgm:prSet presAssocID="{28B66310-32EF-4266-B909-5CFFABBD9B90}" presName="spaceRect" presStyleCnt="0"/>
      <dgm:spPr/>
    </dgm:pt>
    <dgm:pt modelId="{63D7DE87-73BC-4205-B295-98E1C3CF539A}" type="pres">
      <dgm:prSet presAssocID="{28B66310-32EF-4266-B909-5CFFABBD9B90}" presName="parTx" presStyleLbl="revTx" presStyleIdx="2" presStyleCnt="3">
        <dgm:presLayoutVars>
          <dgm:chMax val="0"/>
          <dgm:chPref val="0"/>
        </dgm:presLayoutVars>
      </dgm:prSet>
      <dgm:spPr/>
    </dgm:pt>
  </dgm:ptLst>
  <dgm:cxnLst>
    <dgm:cxn modelId="{5983BC02-FC19-4C41-92B5-E2A997EAC3C9}" type="presOf" srcId="{28B66310-32EF-4266-B909-5CFFABBD9B90}" destId="{63D7DE87-73BC-4205-B295-98E1C3CF539A}" srcOrd="0" destOrd="0" presId="urn:microsoft.com/office/officeart/2018/2/layout/IconVerticalSolidList"/>
    <dgm:cxn modelId="{42FA1614-07A0-49AE-A0C7-391DA8C7D7DC}" type="presOf" srcId="{B9EB6BDD-A65F-41A6-8A28-B361D11ABE36}" destId="{F890DAD3-920B-4D10-BFA5-38C80E8DF15B}" srcOrd="0" destOrd="0" presId="urn:microsoft.com/office/officeart/2018/2/layout/IconVerticalSolidList"/>
    <dgm:cxn modelId="{0C323880-1AA0-4404-85D1-666EC91969D4}" srcId="{B9EB6BDD-A65F-41A6-8A28-B361D11ABE36}" destId="{B2F5FC20-AC2F-4BD8-9D5C-50672FD61CD5}" srcOrd="1" destOrd="0" parTransId="{93EAA438-171B-404F-A450-A0C3B1A76C7C}" sibTransId="{F97AA2BC-D45A-4A82-A2D3-3671226680B8}"/>
    <dgm:cxn modelId="{B6634587-C126-4661-A0CB-2EFA846E4E88}" type="presOf" srcId="{7B46F831-D533-4296-8B6B-AD0FFF6F0633}" destId="{3AA1AF8F-0555-4620-B382-099C08ADF1F7}" srcOrd="0" destOrd="0" presId="urn:microsoft.com/office/officeart/2018/2/layout/IconVerticalSolidList"/>
    <dgm:cxn modelId="{A2B7DDC2-5AF4-483B-B4D6-9D5D08BB49FE}" srcId="{B9EB6BDD-A65F-41A6-8A28-B361D11ABE36}" destId="{7B46F831-D533-4296-8B6B-AD0FFF6F0633}" srcOrd="0" destOrd="0" parTransId="{378CD425-210A-4405-896E-3CADA064E670}" sibTransId="{CD78F689-BF40-4ABB-8581-3FB591E3DFB4}"/>
    <dgm:cxn modelId="{6721E9D9-3090-487A-9CE0-87E17C27A23A}" type="presOf" srcId="{B2F5FC20-AC2F-4BD8-9D5C-50672FD61CD5}" destId="{162CE720-29E3-4CE4-A8CB-74F43ADB9E59}" srcOrd="0" destOrd="0" presId="urn:microsoft.com/office/officeart/2018/2/layout/IconVerticalSolidList"/>
    <dgm:cxn modelId="{959492E8-1BFE-46BF-ACAF-86A9DC598CA5}" srcId="{B9EB6BDD-A65F-41A6-8A28-B361D11ABE36}" destId="{28B66310-32EF-4266-B909-5CFFABBD9B90}" srcOrd="2" destOrd="0" parTransId="{FCD26047-C1EC-4F04-A6AB-DE9C9E150084}" sibTransId="{EC4564A5-140D-4C0C-9A57-E0CAF07674E2}"/>
    <dgm:cxn modelId="{691F0FED-68A5-40A1-833B-D89DBD1E3200}" type="presParOf" srcId="{F890DAD3-920B-4D10-BFA5-38C80E8DF15B}" destId="{EEC96394-8761-4472-8D77-D2E4FDDD44AC}" srcOrd="0" destOrd="0" presId="urn:microsoft.com/office/officeart/2018/2/layout/IconVerticalSolidList"/>
    <dgm:cxn modelId="{BC655D7C-EE9B-48A8-A305-A90EA66C1B6A}" type="presParOf" srcId="{EEC96394-8761-4472-8D77-D2E4FDDD44AC}" destId="{4A4086C9-C3CC-4F18-9211-A0D384ED3C52}" srcOrd="0" destOrd="0" presId="urn:microsoft.com/office/officeart/2018/2/layout/IconVerticalSolidList"/>
    <dgm:cxn modelId="{0D81CF88-67ED-401A-8AFE-64D1B118D1D4}" type="presParOf" srcId="{EEC96394-8761-4472-8D77-D2E4FDDD44AC}" destId="{0A6CAD84-EA9C-423A-8252-8AC0CE897661}" srcOrd="1" destOrd="0" presId="urn:microsoft.com/office/officeart/2018/2/layout/IconVerticalSolidList"/>
    <dgm:cxn modelId="{1B0B1C45-E720-4B2C-A02B-91A2EF5A13D0}" type="presParOf" srcId="{EEC96394-8761-4472-8D77-D2E4FDDD44AC}" destId="{C29D8156-87F9-431E-B30E-B7FF0C2D5754}" srcOrd="2" destOrd="0" presId="urn:microsoft.com/office/officeart/2018/2/layout/IconVerticalSolidList"/>
    <dgm:cxn modelId="{2942CFFD-96F0-4418-B047-4C9984D97236}" type="presParOf" srcId="{EEC96394-8761-4472-8D77-D2E4FDDD44AC}" destId="{3AA1AF8F-0555-4620-B382-099C08ADF1F7}" srcOrd="3" destOrd="0" presId="urn:microsoft.com/office/officeart/2018/2/layout/IconVerticalSolidList"/>
    <dgm:cxn modelId="{30B2D069-5F03-437C-841B-05520D71D162}" type="presParOf" srcId="{F890DAD3-920B-4D10-BFA5-38C80E8DF15B}" destId="{90E9CFE3-AC2D-4E37-B80D-A48F79B09C28}" srcOrd="1" destOrd="0" presId="urn:microsoft.com/office/officeart/2018/2/layout/IconVerticalSolidList"/>
    <dgm:cxn modelId="{95E49587-2B6D-4E17-AFA1-DC09B841C050}" type="presParOf" srcId="{F890DAD3-920B-4D10-BFA5-38C80E8DF15B}" destId="{4DC909D3-2BBD-414A-992E-BC82D6A3A132}" srcOrd="2" destOrd="0" presId="urn:microsoft.com/office/officeart/2018/2/layout/IconVerticalSolidList"/>
    <dgm:cxn modelId="{BDE24C82-8958-4A80-9B31-B29EDA49A26D}" type="presParOf" srcId="{4DC909D3-2BBD-414A-992E-BC82D6A3A132}" destId="{C721F3DB-E44B-43C6-A2E9-F0B29D6D1BE6}" srcOrd="0" destOrd="0" presId="urn:microsoft.com/office/officeart/2018/2/layout/IconVerticalSolidList"/>
    <dgm:cxn modelId="{E818104A-9FFA-4B97-B8CE-96C97AB76D41}" type="presParOf" srcId="{4DC909D3-2BBD-414A-992E-BC82D6A3A132}" destId="{5F0EA42E-C098-4F35-87C4-575B8395AFA9}" srcOrd="1" destOrd="0" presId="urn:microsoft.com/office/officeart/2018/2/layout/IconVerticalSolidList"/>
    <dgm:cxn modelId="{8EE2FA46-DC54-4F8A-ADE8-B9E62C969E64}" type="presParOf" srcId="{4DC909D3-2BBD-414A-992E-BC82D6A3A132}" destId="{302882D6-A4D1-4EEF-8C47-5A1BA85585C8}" srcOrd="2" destOrd="0" presId="urn:microsoft.com/office/officeart/2018/2/layout/IconVerticalSolidList"/>
    <dgm:cxn modelId="{60E05E46-4062-40F6-9B53-F96ACC19C79F}" type="presParOf" srcId="{4DC909D3-2BBD-414A-992E-BC82D6A3A132}" destId="{162CE720-29E3-4CE4-A8CB-74F43ADB9E59}" srcOrd="3" destOrd="0" presId="urn:microsoft.com/office/officeart/2018/2/layout/IconVerticalSolidList"/>
    <dgm:cxn modelId="{7BC41387-BE25-499E-B685-B2DAE8CD2D3C}" type="presParOf" srcId="{F890DAD3-920B-4D10-BFA5-38C80E8DF15B}" destId="{7E24215A-32EF-4362-AB88-251CEDEBF338}" srcOrd="3" destOrd="0" presId="urn:microsoft.com/office/officeart/2018/2/layout/IconVerticalSolidList"/>
    <dgm:cxn modelId="{F528C790-23D3-4B26-80EE-558EB325BEEE}" type="presParOf" srcId="{F890DAD3-920B-4D10-BFA5-38C80E8DF15B}" destId="{93715E6E-ACBB-473F-8C72-3AA3B6B364B9}" srcOrd="4" destOrd="0" presId="urn:microsoft.com/office/officeart/2018/2/layout/IconVerticalSolidList"/>
    <dgm:cxn modelId="{C035EFFC-D840-40FB-8920-E05D6DB2E92B}" type="presParOf" srcId="{93715E6E-ACBB-473F-8C72-3AA3B6B364B9}" destId="{FC8B7C1D-4A84-4C47-B2F2-D2A56C531BB5}" srcOrd="0" destOrd="0" presId="urn:microsoft.com/office/officeart/2018/2/layout/IconVerticalSolidList"/>
    <dgm:cxn modelId="{3DC7FEA1-A252-4CB4-B69C-35C34922E486}" type="presParOf" srcId="{93715E6E-ACBB-473F-8C72-3AA3B6B364B9}" destId="{898B0CB7-9281-4D00-ABF4-D401006AB359}" srcOrd="1" destOrd="0" presId="urn:microsoft.com/office/officeart/2018/2/layout/IconVerticalSolidList"/>
    <dgm:cxn modelId="{9DE76B53-70A9-4312-AFEB-BF798163389A}" type="presParOf" srcId="{93715E6E-ACBB-473F-8C72-3AA3B6B364B9}" destId="{C078CBA1-B60D-47CF-A412-4B76099BB626}" srcOrd="2" destOrd="0" presId="urn:microsoft.com/office/officeart/2018/2/layout/IconVerticalSolidList"/>
    <dgm:cxn modelId="{78EA482D-64FF-4821-A941-EB4C4F73B244}" type="presParOf" srcId="{93715E6E-ACBB-473F-8C72-3AA3B6B364B9}" destId="{63D7DE87-73BC-4205-B295-98E1C3CF539A}"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013B8A-7791-4EB4-AE76-1146D15BEF76}">
      <dsp:nvSpPr>
        <dsp:cNvPr id="0" name=""/>
        <dsp:cNvSpPr/>
      </dsp:nvSpPr>
      <dsp:spPr>
        <a:xfrm>
          <a:off x="0" y="142924"/>
          <a:ext cx="6463865" cy="45571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IN" sz="1900" kern="1200" dirty="0"/>
            <a:t>Strategic Approach to Software Testing.</a:t>
          </a:r>
          <a:endParaRPr lang="en-US" sz="1900" kern="1200" dirty="0"/>
        </a:p>
      </dsp:txBody>
      <dsp:txXfrm>
        <a:off x="22246" y="165170"/>
        <a:ext cx="6419373" cy="411223"/>
      </dsp:txXfrm>
    </dsp:sp>
    <dsp:sp modelId="{530726B9-4790-40A1-B41C-A85EF54B3F23}">
      <dsp:nvSpPr>
        <dsp:cNvPr id="0" name=""/>
        <dsp:cNvSpPr/>
      </dsp:nvSpPr>
      <dsp:spPr>
        <a:xfrm>
          <a:off x="0" y="653359"/>
          <a:ext cx="6463865" cy="455715"/>
        </a:xfrm>
        <a:prstGeom prst="roundRect">
          <a:avLst/>
        </a:prstGeom>
        <a:solidFill>
          <a:schemeClr val="accent5">
            <a:hueOff val="-614413"/>
            <a:satOff val="-1584"/>
            <a:lumOff val="-10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IN" sz="1900" kern="1200" dirty="0"/>
            <a:t>Strategic Issues.</a:t>
          </a:r>
          <a:endParaRPr lang="en-US" sz="1900" kern="1200" dirty="0"/>
        </a:p>
      </dsp:txBody>
      <dsp:txXfrm>
        <a:off x="22246" y="675605"/>
        <a:ext cx="6419373" cy="411223"/>
      </dsp:txXfrm>
    </dsp:sp>
    <dsp:sp modelId="{E709EAEA-47EB-4C37-B5EF-164A874452CC}">
      <dsp:nvSpPr>
        <dsp:cNvPr id="0" name=""/>
        <dsp:cNvSpPr/>
      </dsp:nvSpPr>
      <dsp:spPr>
        <a:xfrm>
          <a:off x="0" y="1163794"/>
          <a:ext cx="6463865" cy="455715"/>
        </a:xfrm>
        <a:prstGeom prst="roundRect">
          <a:avLst/>
        </a:prstGeom>
        <a:solidFill>
          <a:schemeClr val="accent5">
            <a:hueOff val="-1228826"/>
            <a:satOff val="-3167"/>
            <a:lumOff val="-21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IN" sz="1900" kern="1200" dirty="0"/>
            <a:t>Test Conventional Software.</a:t>
          </a:r>
          <a:endParaRPr lang="en-US" sz="1900" kern="1200" dirty="0"/>
        </a:p>
      </dsp:txBody>
      <dsp:txXfrm>
        <a:off x="22246" y="1186040"/>
        <a:ext cx="6419373" cy="411223"/>
      </dsp:txXfrm>
    </dsp:sp>
    <dsp:sp modelId="{AC0C2BC9-C345-463F-8CA7-51C28B7FA924}">
      <dsp:nvSpPr>
        <dsp:cNvPr id="0" name=""/>
        <dsp:cNvSpPr/>
      </dsp:nvSpPr>
      <dsp:spPr>
        <a:xfrm>
          <a:off x="0" y="1674229"/>
          <a:ext cx="6463865" cy="455715"/>
        </a:xfrm>
        <a:prstGeom prst="roundRect">
          <a:avLst/>
        </a:prstGeom>
        <a:solidFill>
          <a:schemeClr val="accent5">
            <a:hueOff val="-1843239"/>
            <a:satOff val="-4751"/>
            <a:lumOff val="-32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IN" sz="1900" kern="1200" dirty="0"/>
            <a:t>Test Strategies for Object-Oriented Software.</a:t>
          </a:r>
          <a:endParaRPr lang="en-US" sz="1900" kern="1200" dirty="0"/>
        </a:p>
      </dsp:txBody>
      <dsp:txXfrm>
        <a:off x="22246" y="1696475"/>
        <a:ext cx="6419373" cy="411223"/>
      </dsp:txXfrm>
    </dsp:sp>
    <dsp:sp modelId="{185322DE-887C-4990-8CB0-3866CB07BF20}">
      <dsp:nvSpPr>
        <dsp:cNvPr id="0" name=""/>
        <dsp:cNvSpPr/>
      </dsp:nvSpPr>
      <dsp:spPr>
        <a:xfrm>
          <a:off x="0" y="2184665"/>
          <a:ext cx="6463865" cy="455715"/>
        </a:xfrm>
        <a:prstGeom prst="roundRect">
          <a:avLst/>
        </a:prstGeom>
        <a:solidFill>
          <a:schemeClr val="accent5">
            <a:hueOff val="-2457652"/>
            <a:satOff val="-6334"/>
            <a:lumOff val="-42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IN" sz="1900" kern="1200"/>
            <a:t>Test Strategies for WebApps.</a:t>
          </a:r>
          <a:endParaRPr lang="en-US" sz="1900" kern="1200"/>
        </a:p>
      </dsp:txBody>
      <dsp:txXfrm>
        <a:off x="22246" y="2206911"/>
        <a:ext cx="6419373" cy="411223"/>
      </dsp:txXfrm>
    </dsp:sp>
    <dsp:sp modelId="{209C59F5-DD9E-487C-B48D-9E9EC191620C}">
      <dsp:nvSpPr>
        <dsp:cNvPr id="0" name=""/>
        <dsp:cNvSpPr/>
      </dsp:nvSpPr>
      <dsp:spPr>
        <a:xfrm>
          <a:off x="0" y="2695099"/>
          <a:ext cx="6463865" cy="455715"/>
        </a:xfrm>
        <a:prstGeom prst="roundRect">
          <a:avLst/>
        </a:prstGeom>
        <a:solidFill>
          <a:schemeClr val="accent5">
            <a:hueOff val="-3072065"/>
            <a:satOff val="-7918"/>
            <a:lumOff val="-53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IN" sz="1900" kern="1200" dirty="0"/>
            <a:t>Validation Testing.</a:t>
          </a:r>
          <a:endParaRPr lang="en-US" sz="1900" kern="1200" dirty="0"/>
        </a:p>
      </dsp:txBody>
      <dsp:txXfrm>
        <a:off x="22246" y="2717345"/>
        <a:ext cx="6419373" cy="411223"/>
      </dsp:txXfrm>
    </dsp:sp>
    <dsp:sp modelId="{1C23EA6B-11D2-42C7-A5EC-A4EBF563F5F8}">
      <dsp:nvSpPr>
        <dsp:cNvPr id="0" name=""/>
        <dsp:cNvSpPr/>
      </dsp:nvSpPr>
      <dsp:spPr>
        <a:xfrm>
          <a:off x="0" y="3205534"/>
          <a:ext cx="6463865" cy="455715"/>
        </a:xfrm>
        <a:prstGeom prst="roundRect">
          <a:avLst/>
        </a:prstGeom>
        <a:solidFill>
          <a:schemeClr val="accent5">
            <a:hueOff val="-3686478"/>
            <a:satOff val="-9501"/>
            <a:lumOff val="-64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IN" sz="1900" kern="1200" dirty="0"/>
            <a:t>System Testing.</a:t>
          </a:r>
          <a:endParaRPr lang="en-US" sz="1900" kern="1200" dirty="0"/>
        </a:p>
      </dsp:txBody>
      <dsp:txXfrm>
        <a:off x="22246" y="3227780"/>
        <a:ext cx="6419373" cy="411223"/>
      </dsp:txXfrm>
    </dsp:sp>
    <dsp:sp modelId="{3C8EC1FC-5D2B-4187-909F-DA7C859BE760}">
      <dsp:nvSpPr>
        <dsp:cNvPr id="0" name=""/>
        <dsp:cNvSpPr/>
      </dsp:nvSpPr>
      <dsp:spPr>
        <a:xfrm>
          <a:off x="0" y="3715969"/>
          <a:ext cx="6463865" cy="455715"/>
        </a:xfrm>
        <a:prstGeom prst="roundRect">
          <a:avLst/>
        </a:prstGeom>
        <a:solidFill>
          <a:schemeClr val="accent5">
            <a:hueOff val="-4300891"/>
            <a:satOff val="-11085"/>
            <a:lumOff val="-74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IN" sz="1900" kern="1200"/>
            <a:t>The Art of Debugging.</a:t>
          </a:r>
          <a:endParaRPr lang="en-US" sz="1900" kern="1200"/>
        </a:p>
      </dsp:txBody>
      <dsp:txXfrm>
        <a:off x="22246" y="3738215"/>
        <a:ext cx="6419373" cy="411223"/>
      </dsp:txXfrm>
    </dsp:sp>
    <dsp:sp modelId="{618D41D7-6EB7-4FC9-9FB5-D625FED41E99}">
      <dsp:nvSpPr>
        <dsp:cNvPr id="0" name=""/>
        <dsp:cNvSpPr/>
      </dsp:nvSpPr>
      <dsp:spPr>
        <a:xfrm>
          <a:off x="0" y="4226404"/>
          <a:ext cx="6463865" cy="455715"/>
        </a:xfrm>
        <a:prstGeom prst="roundRect">
          <a:avLst/>
        </a:prstGeom>
        <a:solidFill>
          <a:schemeClr val="accent5">
            <a:hueOff val="-4915304"/>
            <a:satOff val="-12668"/>
            <a:lumOff val="-85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IN" sz="1900" kern="1200"/>
            <a:t>Software Testing Fundamentals.</a:t>
          </a:r>
          <a:endParaRPr lang="en-US" sz="1900" kern="1200"/>
        </a:p>
      </dsp:txBody>
      <dsp:txXfrm>
        <a:off x="22246" y="4248650"/>
        <a:ext cx="6419373" cy="411223"/>
      </dsp:txXfrm>
    </dsp:sp>
    <dsp:sp modelId="{A7696460-B0C9-4F79-9141-A89891474593}">
      <dsp:nvSpPr>
        <dsp:cNvPr id="0" name=""/>
        <dsp:cNvSpPr/>
      </dsp:nvSpPr>
      <dsp:spPr>
        <a:xfrm>
          <a:off x="0" y="4736839"/>
          <a:ext cx="6463865" cy="455715"/>
        </a:xfrm>
        <a:prstGeom prst="roundRect">
          <a:avLst/>
        </a:prstGeom>
        <a:solidFill>
          <a:schemeClr val="accent5">
            <a:hueOff val="-5529717"/>
            <a:satOff val="-14252"/>
            <a:lumOff val="-96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IN" sz="1900" kern="1200" dirty="0"/>
            <a:t>White-Box Testing.</a:t>
          </a:r>
          <a:endParaRPr lang="en-US" sz="1900" kern="1200" dirty="0"/>
        </a:p>
      </dsp:txBody>
      <dsp:txXfrm>
        <a:off x="22246" y="4759085"/>
        <a:ext cx="6419373" cy="411223"/>
      </dsp:txXfrm>
    </dsp:sp>
    <dsp:sp modelId="{7055DFB2-14E6-4145-8958-01C12D4DAACB}">
      <dsp:nvSpPr>
        <dsp:cNvPr id="0" name=""/>
        <dsp:cNvSpPr/>
      </dsp:nvSpPr>
      <dsp:spPr>
        <a:xfrm>
          <a:off x="0" y="5247275"/>
          <a:ext cx="6463865" cy="455715"/>
        </a:xfrm>
        <a:prstGeom prst="roundRect">
          <a:avLst/>
        </a:prstGeom>
        <a:solidFill>
          <a:schemeClr val="accent5">
            <a:hueOff val="-6144130"/>
            <a:satOff val="-15835"/>
            <a:lumOff val="-106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IN" sz="1900" kern="1200" dirty="0"/>
            <a:t>Basis Path Testing.</a:t>
          </a:r>
          <a:endParaRPr lang="en-US" sz="1900" kern="1200" dirty="0"/>
        </a:p>
      </dsp:txBody>
      <dsp:txXfrm>
        <a:off x="22246" y="5269521"/>
        <a:ext cx="6419373" cy="411223"/>
      </dsp:txXfrm>
    </dsp:sp>
    <dsp:sp modelId="{8C300FE4-BEF2-412A-B3DB-AE91F45AA1F4}">
      <dsp:nvSpPr>
        <dsp:cNvPr id="0" name=""/>
        <dsp:cNvSpPr/>
      </dsp:nvSpPr>
      <dsp:spPr>
        <a:xfrm>
          <a:off x="0" y="5757709"/>
          <a:ext cx="6463865" cy="45571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IN" sz="1900" kern="1200" dirty="0"/>
            <a:t>Control Structure Testing.</a:t>
          </a:r>
          <a:endParaRPr lang="en-US" sz="1900" kern="1200" dirty="0"/>
        </a:p>
      </dsp:txBody>
      <dsp:txXfrm>
        <a:off x="22246" y="5779955"/>
        <a:ext cx="6419373" cy="4112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1982B1-87EB-49D2-A5AE-0652A7183E30}">
      <dsp:nvSpPr>
        <dsp:cNvPr id="0" name=""/>
        <dsp:cNvSpPr/>
      </dsp:nvSpPr>
      <dsp:spPr>
        <a:xfrm>
          <a:off x="0" y="46962"/>
          <a:ext cx="6513603" cy="12168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when is testing completed ?? </a:t>
          </a:r>
        </a:p>
      </dsp:txBody>
      <dsp:txXfrm>
        <a:off x="59399" y="106361"/>
        <a:ext cx="6394805" cy="1098002"/>
      </dsp:txXfrm>
    </dsp:sp>
    <dsp:sp modelId="{013B72D4-A29C-4AF4-8CB3-94C3E2818741}">
      <dsp:nvSpPr>
        <dsp:cNvPr id="0" name=""/>
        <dsp:cNvSpPr/>
      </dsp:nvSpPr>
      <dsp:spPr>
        <a:xfrm>
          <a:off x="0" y="1263762"/>
          <a:ext cx="6513603" cy="4574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25400" rIns="142240" bIns="25400" numCol="1" spcCol="1270" anchor="t" anchorCtr="0">
          <a:noAutofit/>
        </a:bodyPr>
        <a:lstStyle/>
        <a:p>
          <a:pPr marL="228600" lvl="1" indent="-228600" algn="just" defTabSz="889000">
            <a:lnSpc>
              <a:spcPct val="150000"/>
            </a:lnSpc>
            <a:spcBef>
              <a:spcPct val="0"/>
            </a:spcBef>
            <a:spcAft>
              <a:spcPct val="20000"/>
            </a:spcAft>
            <a:buChar char="•"/>
          </a:pPr>
          <a:r>
            <a:rPr lang="en-US" sz="2000" kern="1200" dirty="0">
              <a:latin typeface="Times New Roman" panose="02020603050405020304" pitchFamily="18" charset="0"/>
              <a:cs typeface="Times New Roman" panose="02020603050405020304" pitchFamily="18" charset="0"/>
            </a:rPr>
            <a:t>A classic question arises every time software testing is discussed: </a:t>
          </a:r>
          <a:r>
            <a:rPr lang="en-US" sz="2000" b="1" kern="1200" dirty="0">
              <a:latin typeface="Times New Roman" panose="02020603050405020304" pitchFamily="18" charset="0"/>
              <a:cs typeface="Times New Roman" panose="02020603050405020304" pitchFamily="18" charset="0"/>
            </a:rPr>
            <a:t>“When are we done testing</a:t>
          </a:r>
          <a:r>
            <a:rPr lang="en-US" sz="2000" kern="1200" dirty="0">
              <a:latin typeface="Times New Roman" panose="02020603050405020304" pitchFamily="18" charset="0"/>
              <a:cs typeface="Times New Roman" panose="02020603050405020304" pitchFamily="18" charset="0"/>
            </a:rPr>
            <a:t>—</a:t>
          </a:r>
        </a:p>
        <a:p>
          <a:pPr marL="228600" lvl="1" indent="-228600" algn="just" defTabSz="889000">
            <a:lnSpc>
              <a:spcPct val="150000"/>
            </a:lnSpc>
            <a:spcBef>
              <a:spcPct val="0"/>
            </a:spcBef>
            <a:spcAft>
              <a:spcPct val="20000"/>
            </a:spcAft>
            <a:buChar char="•"/>
          </a:pPr>
          <a:r>
            <a:rPr lang="en-US" sz="2000" b="1" kern="1200" dirty="0">
              <a:latin typeface="Times New Roman" panose="02020603050405020304" pitchFamily="18" charset="0"/>
              <a:cs typeface="Times New Roman" panose="02020603050405020304" pitchFamily="18" charset="0"/>
            </a:rPr>
            <a:t>how do we know that we’ve tested enough</a:t>
          </a:r>
          <a:r>
            <a:rPr lang="en-US" sz="2000" kern="1200" dirty="0">
              <a:latin typeface="Times New Roman" panose="02020603050405020304" pitchFamily="18" charset="0"/>
              <a:cs typeface="Times New Roman" panose="02020603050405020304" pitchFamily="18" charset="0"/>
            </a:rPr>
            <a:t>?” Sadly, there is no definitive, </a:t>
          </a:r>
        </a:p>
        <a:p>
          <a:pPr marL="228600" lvl="1" indent="-228600" algn="just" defTabSz="889000">
            <a:lnSpc>
              <a:spcPct val="150000"/>
            </a:lnSpc>
            <a:spcBef>
              <a:spcPct val="0"/>
            </a:spcBef>
            <a:spcAft>
              <a:spcPct val="20000"/>
            </a:spcAft>
            <a:buChar char="•"/>
          </a:pPr>
          <a:r>
            <a:rPr lang="en-US" sz="2000" kern="1200" dirty="0">
              <a:latin typeface="Times New Roman" panose="02020603050405020304" pitchFamily="18" charset="0"/>
              <a:cs typeface="Times New Roman" panose="02020603050405020304" pitchFamily="18" charset="0"/>
            </a:rPr>
            <a:t>answer to this question, but there are a few pragmatic responses and early attempts at empirical guidance. </a:t>
          </a:r>
        </a:p>
        <a:p>
          <a:pPr marL="228600" lvl="1" indent="-228600" algn="just" defTabSz="889000">
            <a:lnSpc>
              <a:spcPct val="150000"/>
            </a:lnSpc>
            <a:spcBef>
              <a:spcPct val="0"/>
            </a:spcBef>
            <a:spcAft>
              <a:spcPct val="20000"/>
            </a:spcAft>
            <a:buChar char="•"/>
          </a:pPr>
          <a:r>
            <a:rPr lang="en-US" sz="2000" kern="1200" dirty="0">
              <a:latin typeface="Times New Roman" panose="02020603050405020304" pitchFamily="18" charset="0"/>
              <a:cs typeface="Times New Roman" panose="02020603050405020304" pitchFamily="18" charset="0"/>
            </a:rPr>
            <a:t>By collecting metrics during software testing and making use of existing software reliability models, it is possible to develop meaningful guidelines for answering the question: “When are we done testing?” </a:t>
          </a:r>
        </a:p>
      </dsp:txBody>
      <dsp:txXfrm>
        <a:off x="0" y="1263762"/>
        <a:ext cx="6513603" cy="45747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916391-1E02-4283-A040-4594111B3B3B}">
      <dsp:nvSpPr>
        <dsp:cNvPr id="0" name=""/>
        <dsp:cNvSpPr/>
      </dsp:nvSpPr>
      <dsp:spPr>
        <a:xfrm>
          <a:off x="2964" y="0"/>
          <a:ext cx="2351960" cy="3131364"/>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3368" tIns="330200" rIns="183368" bIns="330200" numCol="1" spcCol="1270" anchor="t" anchorCtr="0">
          <a:noAutofit/>
        </a:bodyPr>
        <a:lstStyle/>
        <a:p>
          <a:pPr marL="0" lvl="0" indent="0" algn="l"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Specify product requirements in a quantifiable manner long before testing commences. </a:t>
          </a:r>
        </a:p>
      </dsp:txBody>
      <dsp:txXfrm>
        <a:off x="2964" y="1189918"/>
        <a:ext cx="2351960" cy="1878818"/>
      </dsp:txXfrm>
    </dsp:sp>
    <dsp:sp modelId="{4EA29B01-4A7B-4803-AC97-CE5710F9AE5E}">
      <dsp:nvSpPr>
        <dsp:cNvPr id="0" name=""/>
        <dsp:cNvSpPr/>
      </dsp:nvSpPr>
      <dsp:spPr>
        <a:xfrm>
          <a:off x="709240" y="313136"/>
          <a:ext cx="939409" cy="939409"/>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240" tIns="12700" rIns="73240" bIns="12700" numCol="1" spcCol="1270" anchor="ctr" anchorCtr="0">
          <a:noAutofit/>
        </a:bodyPr>
        <a:lstStyle/>
        <a:p>
          <a:pPr marL="0" lvl="0" indent="0" algn="ctr" defTabSz="2000250">
            <a:lnSpc>
              <a:spcPct val="90000"/>
            </a:lnSpc>
            <a:spcBef>
              <a:spcPct val="0"/>
            </a:spcBef>
            <a:spcAft>
              <a:spcPct val="35000"/>
            </a:spcAft>
            <a:buNone/>
          </a:pPr>
          <a:r>
            <a:rPr lang="en-US" sz="4500" kern="1200"/>
            <a:t>1</a:t>
          </a:r>
        </a:p>
      </dsp:txBody>
      <dsp:txXfrm>
        <a:off x="846813" y="450709"/>
        <a:ext cx="664263" cy="664263"/>
      </dsp:txXfrm>
    </dsp:sp>
    <dsp:sp modelId="{88633B40-42D3-44BB-A9FC-9FD7D1366733}">
      <dsp:nvSpPr>
        <dsp:cNvPr id="0" name=""/>
        <dsp:cNvSpPr/>
      </dsp:nvSpPr>
      <dsp:spPr>
        <a:xfrm>
          <a:off x="2964" y="3131292"/>
          <a:ext cx="2351960" cy="72"/>
        </a:xfrm>
        <a:prstGeom prst="rect">
          <a:avLst/>
        </a:prstGeom>
        <a:solidFill>
          <a:schemeClr val="accent2">
            <a:hueOff val="-207909"/>
            <a:satOff val="-11990"/>
            <a:lumOff val="1233"/>
            <a:alphaOff val="0"/>
          </a:schemeClr>
        </a:solidFill>
        <a:ln w="12700" cap="flat" cmpd="sng" algn="ctr">
          <a:solidFill>
            <a:schemeClr val="accent2">
              <a:hueOff val="-207909"/>
              <a:satOff val="-11990"/>
              <a:lumOff val="123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A38660-0E8B-40F9-9776-5BF568FA7045}">
      <dsp:nvSpPr>
        <dsp:cNvPr id="0" name=""/>
        <dsp:cNvSpPr/>
      </dsp:nvSpPr>
      <dsp:spPr>
        <a:xfrm>
          <a:off x="2590121" y="0"/>
          <a:ext cx="2351960" cy="3131364"/>
        </a:xfrm>
        <a:prstGeom prst="rect">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3368" tIns="330200" rIns="183368" bIns="330200" numCol="1" spcCol="1270" anchor="t" anchorCtr="0">
          <a:noAutofit/>
        </a:bodyPr>
        <a:lstStyle/>
        <a:p>
          <a:pPr marL="0" lvl="0" indent="0" algn="l"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State testing objectives explicitly. </a:t>
          </a:r>
        </a:p>
      </dsp:txBody>
      <dsp:txXfrm>
        <a:off x="2590121" y="1189918"/>
        <a:ext cx="2351960" cy="1878818"/>
      </dsp:txXfrm>
    </dsp:sp>
    <dsp:sp modelId="{ED646F63-8346-44F6-A9EA-F58D65E35183}">
      <dsp:nvSpPr>
        <dsp:cNvPr id="0" name=""/>
        <dsp:cNvSpPr/>
      </dsp:nvSpPr>
      <dsp:spPr>
        <a:xfrm>
          <a:off x="3296397" y="313136"/>
          <a:ext cx="939409" cy="939409"/>
        </a:xfrm>
        <a:prstGeom prst="ellipse">
          <a:avLst/>
        </a:prstGeom>
        <a:solidFill>
          <a:schemeClr val="accent2">
            <a:hueOff val="-415818"/>
            <a:satOff val="-23979"/>
            <a:lumOff val="2465"/>
            <a:alphaOff val="0"/>
          </a:schemeClr>
        </a:solidFill>
        <a:ln w="12700" cap="flat" cmpd="sng" algn="ctr">
          <a:solidFill>
            <a:schemeClr val="accent2">
              <a:hueOff val="-415818"/>
              <a:satOff val="-23979"/>
              <a:lumOff val="24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240" tIns="12700" rIns="73240" bIns="12700" numCol="1" spcCol="1270" anchor="ctr" anchorCtr="0">
          <a:noAutofit/>
        </a:bodyPr>
        <a:lstStyle/>
        <a:p>
          <a:pPr marL="0" lvl="0" indent="0" algn="ctr" defTabSz="2000250">
            <a:lnSpc>
              <a:spcPct val="90000"/>
            </a:lnSpc>
            <a:spcBef>
              <a:spcPct val="0"/>
            </a:spcBef>
            <a:spcAft>
              <a:spcPct val="35000"/>
            </a:spcAft>
            <a:buNone/>
          </a:pPr>
          <a:r>
            <a:rPr lang="en-US" sz="4500" kern="1200"/>
            <a:t>2</a:t>
          </a:r>
        </a:p>
      </dsp:txBody>
      <dsp:txXfrm>
        <a:off x="3433970" y="450709"/>
        <a:ext cx="664263" cy="664263"/>
      </dsp:txXfrm>
    </dsp:sp>
    <dsp:sp modelId="{87044A7E-12EE-457A-8C11-500244DA79D5}">
      <dsp:nvSpPr>
        <dsp:cNvPr id="0" name=""/>
        <dsp:cNvSpPr/>
      </dsp:nvSpPr>
      <dsp:spPr>
        <a:xfrm>
          <a:off x="2590121" y="3131292"/>
          <a:ext cx="2351960" cy="72"/>
        </a:xfrm>
        <a:prstGeom prst="rect">
          <a:avLst/>
        </a:prstGeom>
        <a:solidFill>
          <a:schemeClr val="accent2">
            <a:hueOff val="-623727"/>
            <a:satOff val="-35969"/>
            <a:lumOff val="3698"/>
            <a:alphaOff val="0"/>
          </a:schemeClr>
        </a:solidFill>
        <a:ln w="12700" cap="flat" cmpd="sng" algn="ctr">
          <a:solidFill>
            <a:schemeClr val="accent2">
              <a:hueOff val="-623727"/>
              <a:satOff val="-35969"/>
              <a:lumOff val="36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88015B-6E97-47D5-BB58-37FDD11D869A}">
      <dsp:nvSpPr>
        <dsp:cNvPr id="0" name=""/>
        <dsp:cNvSpPr/>
      </dsp:nvSpPr>
      <dsp:spPr>
        <a:xfrm>
          <a:off x="5177278" y="0"/>
          <a:ext cx="2351960" cy="3131364"/>
        </a:xfrm>
        <a:prstGeom prst="rect">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3368" tIns="330200" rIns="183368" bIns="330200" numCol="1" spcCol="1270" anchor="t" anchorCtr="0">
          <a:noAutofit/>
        </a:bodyPr>
        <a:lstStyle/>
        <a:p>
          <a:pPr marL="0" lvl="0" indent="0" algn="l"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Understand the users of the software and develop a profile for each user category. </a:t>
          </a:r>
        </a:p>
      </dsp:txBody>
      <dsp:txXfrm>
        <a:off x="5177278" y="1189918"/>
        <a:ext cx="2351960" cy="1878818"/>
      </dsp:txXfrm>
    </dsp:sp>
    <dsp:sp modelId="{C81F3266-99F6-4C15-9BCF-FD37F5BB8AE0}">
      <dsp:nvSpPr>
        <dsp:cNvPr id="0" name=""/>
        <dsp:cNvSpPr/>
      </dsp:nvSpPr>
      <dsp:spPr>
        <a:xfrm>
          <a:off x="5883553" y="313136"/>
          <a:ext cx="939409" cy="939409"/>
        </a:xfrm>
        <a:prstGeom prst="ellipse">
          <a:avLst/>
        </a:prstGeom>
        <a:solidFill>
          <a:schemeClr val="accent2">
            <a:hueOff val="-831636"/>
            <a:satOff val="-47959"/>
            <a:lumOff val="4930"/>
            <a:alphaOff val="0"/>
          </a:schemeClr>
        </a:solidFill>
        <a:ln w="12700" cap="flat" cmpd="sng" algn="ctr">
          <a:solidFill>
            <a:schemeClr val="accent2">
              <a:hueOff val="-831636"/>
              <a:satOff val="-47959"/>
              <a:lumOff val="49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240" tIns="12700" rIns="73240" bIns="12700" numCol="1" spcCol="1270" anchor="ctr" anchorCtr="0">
          <a:noAutofit/>
        </a:bodyPr>
        <a:lstStyle/>
        <a:p>
          <a:pPr marL="0" lvl="0" indent="0" algn="ctr" defTabSz="2000250">
            <a:lnSpc>
              <a:spcPct val="90000"/>
            </a:lnSpc>
            <a:spcBef>
              <a:spcPct val="0"/>
            </a:spcBef>
            <a:spcAft>
              <a:spcPct val="35000"/>
            </a:spcAft>
            <a:buNone/>
          </a:pPr>
          <a:r>
            <a:rPr lang="en-US" sz="4500" kern="1200"/>
            <a:t>3</a:t>
          </a:r>
        </a:p>
      </dsp:txBody>
      <dsp:txXfrm>
        <a:off x="6021126" y="450709"/>
        <a:ext cx="664263" cy="664263"/>
      </dsp:txXfrm>
    </dsp:sp>
    <dsp:sp modelId="{F7F30D58-4DFD-4D02-8ED8-03C4751C2732}">
      <dsp:nvSpPr>
        <dsp:cNvPr id="0" name=""/>
        <dsp:cNvSpPr/>
      </dsp:nvSpPr>
      <dsp:spPr>
        <a:xfrm>
          <a:off x="5177278" y="3131292"/>
          <a:ext cx="2351960" cy="72"/>
        </a:xfrm>
        <a:prstGeom prst="rect">
          <a:avLst/>
        </a:prstGeom>
        <a:solidFill>
          <a:schemeClr val="accent2">
            <a:hueOff val="-1039545"/>
            <a:satOff val="-59949"/>
            <a:lumOff val="6163"/>
            <a:alphaOff val="0"/>
          </a:schemeClr>
        </a:solidFill>
        <a:ln w="12700" cap="flat" cmpd="sng" algn="ctr">
          <a:solidFill>
            <a:schemeClr val="accent2">
              <a:hueOff val="-1039545"/>
              <a:satOff val="-59949"/>
              <a:lumOff val="61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ACE155-DB59-4349-A95B-4DBE83C26316}">
      <dsp:nvSpPr>
        <dsp:cNvPr id="0" name=""/>
        <dsp:cNvSpPr/>
      </dsp:nvSpPr>
      <dsp:spPr>
        <a:xfrm>
          <a:off x="7764434" y="0"/>
          <a:ext cx="2351960" cy="3131364"/>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3368" tIns="330200" rIns="183368" bIns="330200" numCol="1" spcCol="1270" anchor="t" anchorCtr="0">
          <a:noAutofit/>
        </a:bodyPr>
        <a:lstStyle/>
        <a:p>
          <a:pPr marL="0" lvl="0" indent="0" algn="l"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Develop a testing plan that emphasizes “rapid cycle testing.”</a:t>
          </a:r>
        </a:p>
      </dsp:txBody>
      <dsp:txXfrm>
        <a:off x="7764434" y="1189918"/>
        <a:ext cx="2351960" cy="1878818"/>
      </dsp:txXfrm>
    </dsp:sp>
    <dsp:sp modelId="{7E4C9F8D-9C4A-4BCC-A8A3-7E5058FB1727}">
      <dsp:nvSpPr>
        <dsp:cNvPr id="0" name=""/>
        <dsp:cNvSpPr/>
      </dsp:nvSpPr>
      <dsp:spPr>
        <a:xfrm>
          <a:off x="8470710" y="313136"/>
          <a:ext cx="939409" cy="939409"/>
        </a:xfrm>
        <a:prstGeom prst="ellipse">
          <a:avLst/>
        </a:prstGeom>
        <a:solidFill>
          <a:schemeClr val="accent2">
            <a:hueOff val="-1247454"/>
            <a:satOff val="-71938"/>
            <a:lumOff val="7395"/>
            <a:alphaOff val="0"/>
          </a:schemeClr>
        </a:solidFill>
        <a:ln w="12700" cap="flat" cmpd="sng" algn="ctr">
          <a:solidFill>
            <a:schemeClr val="accent2">
              <a:hueOff val="-1247454"/>
              <a:satOff val="-71938"/>
              <a:lumOff val="739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240" tIns="12700" rIns="73240" bIns="12700" numCol="1" spcCol="1270" anchor="ctr" anchorCtr="0">
          <a:noAutofit/>
        </a:bodyPr>
        <a:lstStyle/>
        <a:p>
          <a:pPr marL="0" lvl="0" indent="0" algn="ctr" defTabSz="2000250">
            <a:lnSpc>
              <a:spcPct val="90000"/>
            </a:lnSpc>
            <a:spcBef>
              <a:spcPct val="0"/>
            </a:spcBef>
            <a:spcAft>
              <a:spcPct val="35000"/>
            </a:spcAft>
            <a:buNone/>
          </a:pPr>
          <a:r>
            <a:rPr lang="en-US" sz="4500" kern="1200"/>
            <a:t>4</a:t>
          </a:r>
        </a:p>
      </dsp:txBody>
      <dsp:txXfrm>
        <a:off x="8608283" y="450709"/>
        <a:ext cx="664263" cy="664263"/>
      </dsp:txXfrm>
    </dsp:sp>
    <dsp:sp modelId="{1D7F8D95-140C-49E1-BAA3-8CE8B1E4A163}">
      <dsp:nvSpPr>
        <dsp:cNvPr id="0" name=""/>
        <dsp:cNvSpPr/>
      </dsp:nvSpPr>
      <dsp:spPr>
        <a:xfrm>
          <a:off x="7764434" y="3131292"/>
          <a:ext cx="2351960" cy="72"/>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ECD5F-E614-456C-A7BF-324BDEC71692}">
      <dsp:nvSpPr>
        <dsp:cNvPr id="0" name=""/>
        <dsp:cNvSpPr/>
      </dsp:nvSpPr>
      <dsp:spPr>
        <a:xfrm>
          <a:off x="0" y="0"/>
          <a:ext cx="1011935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FE0BE5-622D-463A-8C8B-A6229B7E4262}">
      <dsp:nvSpPr>
        <dsp:cNvPr id="0" name=""/>
        <dsp:cNvSpPr/>
      </dsp:nvSpPr>
      <dsp:spPr>
        <a:xfrm>
          <a:off x="0" y="0"/>
          <a:ext cx="2023872" cy="3460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just" defTabSz="2133600">
            <a:lnSpc>
              <a:spcPct val="90000"/>
            </a:lnSpc>
            <a:spcBef>
              <a:spcPct val="0"/>
            </a:spcBef>
            <a:spcAft>
              <a:spcPct val="35000"/>
            </a:spcAft>
            <a:buNone/>
          </a:pPr>
          <a:r>
            <a:rPr lang="en-US" sz="4800" kern="1200" dirty="0">
              <a:latin typeface="Times New Roman" panose="02020603050405020304" pitchFamily="18" charset="0"/>
              <a:cs typeface="Times New Roman" panose="02020603050405020304" pitchFamily="18" charset="0"/>
            </a:rPr>
            <a:t>Unit testing </a:t>
          </a:r>
        </a:p>
      </dsp:txBody>
      <dsp:txXfrm>
        <a:off x="0" y="0"/>
        <a:ext cx="2023872" cy="3460242"/>
      </dsp:txXfrm>
    </dsp:sp>
    <dsp:sp modelId="{BEE06AD6-FA46-4AA6-9841-07A2EE936D08}">
      <dsp:nvSpPr>
        <dsp:cNvPr id="0" name=""/>
        <dsp:cNvSpPr/>
      </dsp:nvSpPr>
      <dsp:spPr>
        <a:xfrm>
          <a:off x="2175662" y="40676"/>
          <a:ext cx="7943697" cy="813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just" defTabSz="844550">
            <a:lnSpc>
              <a:spcPct val="90000"/>
            </a:lnSpc>
            <a:spcBef>
              <a:spcPct val="0"/>
            </a:spcBef>
            <a:spcAft>
              <a:spcPct val="35000"/>
            </a:spcAft>
            <a:buNone/>
          </a:pPr>
          <a:r>
            <a:rPr lang="en-US" sz="1900" kern="1200" dirty="0">
              <a:latin typeface="Times New Roman" panose="02020603050405020304" pitchFamily="18" charset="0"/>
              <a:cs typeface="Times New Roman" panose="02020603050405020304" pitchFamily="18" charset="0"/>
            </a:rPr>
            <a:t>Focuses testing on the function or software module. </a:t>
          </a:r>
        </a:p>
      </dsp:txBody>
      <dsp:txXfrm>
        <a:off x="2175662" y="40676"/>
        <a:ext cx="7943697" cy="813528"/>
      </dsp:txXfrm>
    </dsp:sp>
    <dsp:sp modelId="{68BF0D72-641D-4FF7-92F9-BD112266F25E}">
      <dsp:nvSpPr>
        <dsp:cNvPr id="0" name=""/>
        <dsp:cNvSpPr/>
      </dsp:nvSpPr>
      <dsp:spPr>
        <a:xfrm>
          <a:off x="2023872" y="854205"/>
          <a:ext cx="8095488"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FFA1F8-CB86-4B48-95E9-BC9779937AAE}">
      <dsp:nvSpPr>
        <dsp:cNvPr id="0" name=""/>
        <dsp:cNvSpPr/>
      </dsp:nvSpPr>
      <dsp:spPr>
        <a:xfrm>
          <a:off x="2175662" y="894881"/>
          <a:ext cx="7943697" cy="813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just" defTabSz="844550">
            <a:lnSpc>
              <a:spcPct val="90000"/>
            </a:lnSpc>
            <a:spcBef>
              <a:spcPct val="0"/>
            </a:spcBef>
            <a:spcAft>
              <a:spcPct val="35000"/>
            </a:spcAft>
            <a:buNone/>
          </a:pPr>
          <a:r>
            <a:rPr lang="en-US" sz="1900" kern="1200" dirty="0">
              <a:latin typeface="Times New Roman" panose="02020603050405020304" pitchFamily="18" charset="0"/>
              <a:cs typeface="Times New Roman" panose="02020603050405020304" pitchFamily="18" charset="0"/>
            </a:rPr>
            <a:t>Concentrates on the internal processing logic and data structures. </a:t>
          </a:r>
        </a:p>
      </dsp:txBody>
      <dsp:txXfrm>
        <a:off x="2175662" y="894881"/>
        <a:ext cx="7943697" cy="813528"/>
      </dsp:txXfrm>
    </dsp:sp>
    <dsp:sp modelId="{C3CB2D76-6204-4A45-9C42-768F2A95BCE1}">
      <dsp:nvSpPr>
        <dsp:cNvPr id="0" name=""/>
        <dsp:cNvSpPr/>
      </dsp:nvSpPr>
      <dsp:spPr>
        <a:xfrm>
          <a:off x="2023872" y="1708410"/>
          <a:ext cx="8095488"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3FFCFD-CFDB-41B2-8974-261D020230B9}">
      <dsp:nvSpPr>
        <dsp:cNvPr id="0" name=""/>
        <dsp:cNvSpPr/>
      </dsp:nvSpPr>
      <dsp:spPr>
        <a:xfrm>
          <a:off x="2175662" y="1749086"/>
          <a:ext cx="7943697" cy="813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just" defTabSz="844550">
            <a:lnSpc>
              <a:spcPct val="90000"/>
            </a:lnSpc>
            <a:spcBef>
              <a:spcPct val="0"/>
            </a:spcBef>
            <a:spcAft>
              <a:spcPct val="35000"/>
            </a:spcAft>
            <a:buNone/>
          </a:pPr>
          <a:r>
            <a:rPr lang="en-US" sz="1900" kern="1200" dirty="0">
              <a:latin typeface="Times New Roman" panose="02020603050405020304" pitchFamily="18" charset="0"/>
              <a:cs typeface="Times New Roman" panose="02020603050405020304" pitchFamily="18" charset="0"/>
            </a:rPr>
            <a:t>Is simplified when a module is designed with high cohesion – Reduces the number of test cases – Allows errors to be more easily predicted and uncovered.</a:t>
          </a:r>
        </a:p>
      </dsp:txBody>
      <dsp:txXfrm>
        <a:off x="2175662" y="1749086"/>
        <a:ext cx="7943697" cy="813528"/>
      </dsp:txXfrm>
    </dsp:sp>
    <dsp:sp modelId="{F9196391-C8F3-4DE0-902A-A0D55511F88C}">
      <dsp:nvSpPr>
        <dsp:cNvPr id="0" name=""/>
        <dsp:cNvSpPr/>
      </dsp:nvSpPr>
      <dsp:spPr>
        <a:xfrm>
          <a:off x="2023872" y="2562615"/>
          <a:ext cx="8095488"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0FD65A-F219-4647-AFCD-4AFCD0B2AA2C}">
      <dsp:nvSpPr>
        <dsp:cNvPr id="0" name=""/>
        <dsp:cNvSpPr/>
      </dsp:nvSpPr>
      <dsp:spPr>
        <a:xfrm>
          <a:off x="2175662" y="2603291"/>
          <a:ext cx="7943697" cy="813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just" defTabSz="844550">
            <a:lnSpc>
              <a:spcPct val="90000"/>
            </a:lnSpc>
            <a:spcBef>
              <a:spcPct val="0"/>
            </a:spcBef>
            <a:spcAft>
              <a:spcPct val="35000"/>
            </a:spcAft>
            <a:buNone/>
          </a:pPr>
          <a:r>
            <a:rPr lang="en-US" sz="1900" kern="1200" dirty="0">
              <a:latin typeface="Times New Roman" panose="02020603050405020304" pitchFamily="18" charset="0"/>
              <a:cs typeface="Times New Roman" panose="02020603050405020304" pitchFamily="18" charset="0"/>
            </a:rPr>
            <a:t>Concentrates on critical modules and those with high cyclomatic complexity when testing resources are limited.</a:t>
          </a:r>
        </a:p>
      </dsp:txBody>
      <dsp:txXfrm>
        <a:off x="2175662" y="2603291"/>
        <a:ext cx="7943697" cy="813528"/>
      </dsp:txXfrm>
    </dsp:sp>
    <dsp:sp modelId="{54F6BD83-3305-4822-A28A-6B762404B71B}">
      <dsp:nvSpPr>
        <dsp:cNvPr id="0" name=""/>
        <dsp:cNvSpPr/>
      </dsp:nvSpPr>
      <dsp:spPr>
        <a:xfrm>
          <a:off x="2023872" y="3416820"/>
          <a:ext cx="8095488"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086C9-C3CC-4F18-9211-A0D384ED3C52}">
      <dsp:nvSpPr>
        <dsp:cNvPr id="0" name=""/>
        <dsp:cNvSpPr/>
      </dsp:nvSpPr>
      <dsp:spPr>
        <a:xfrm>
          <a:off x="0" y="718"/>
          <a:ext cx="6513603" cy="168113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6CAD84-EA9C-423A-8252-8AC0CE897661}">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A1AF8F-0555-4620-B382-099C08ADF1F7}">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666750">
            <a:lnSpc>
              <a:spcPct val="90000"/>
            </a:lnSpc>
            <a:spcBef>
              <a:spcPct val="0"/>
            </a:spcBef>
            <a:spcAft>
              <a:spcPct val="35000"/>
            </a:spcAft>
            <a:buNone/>
          </a:pPr>
          <a:r>
            <a:rPr lang="en-US" sz="1500" kern="1200" dirty="0"/>
            <a:t>Driver – A simple main program that accepts test case data, passes such data to the component being tested, and prints the returned results.</a:t>
          </a:r>
        </a:p>
      </dsp:txBody>
      <dsp:txXfrm>
        <a:off x="1941716" y="718"/>
        <a:ext cx="4571887" cy="1681139"/>
      </dsp:txXfrm>
    </dsp:sp>
    <dsp:sp modelId="{C721F3DB-E44B-43C6-A2E9-F0B29D6D1BE6}">
      <dsp:nvSpPr>
        <dsp:cNvPr id="0" name=""/>
        <dsp:cNvSpPr/>
      </dsp:nvSpPr>
      <dsp:spPr>
        <a:xfrm>
          <a:off x="0" y="2102143"/>
          <a:ext cx="6513603" cy="168113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0EA42E-C098-4F35-87C4-575B8395AFA9}">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2CE720-29E3-4CE4-A8CB-74F43ADB9E59}">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666750">
            <a:lnSpc>
              <a:spcPct val="90000"/>
            </a:lnSpc>
            <a:spcBef>
              <a:spcPct val="0"/>
            </a:spcBef>
            <a:spcAft>
              <a:spcPct val="35000"/>
            </a:spcAft>
            <a:buNone/>
          </a:pPr>
          <a:r>
            <a:rPr lang="en-US" sz="1500" kern="1200" dirty="0"/>
            <a:t>Stubs – Serve to replace modules that are subordinate to (called by) the component to be tested – It uses the module’s exact interface, may do minimal data manipulation, provides verification of entry, and returns control to the module undergoing testing. </a:t>
          </a:r>
        </a:p>
      </dsp:txBody>
      <dsp:txXfrm>
        <a:off x="1941716" y="2102143"/>
        <a:ext cx="4571887" cy="1681139"/>
      </dsp:txXfrm>
    </dsp:sp>
    <dsp:sp modelId="{FC8B7C1D-4A84-4C47-B2F2-D2A56C531BB5}">
      <dsp:nvSpPr>
        <dsp:cNvPr id="0" name=""/>
        <dsp:cNvSpPr/>
      </dsp:nvSpPr>
      <dsp:spPr>
        <a:xfrm>
          <a:off x="0" y="4203567"/>
          <a:ext cx="6513603" cy="168113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8B0CB7-9281-4D00-ABF4-D401006AB359}">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D7DE87-73BC-4205-B295-98E1C3CF539A}">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666750">
            <a:lnSpc>
              <a:spcPct val="90000"/>
            </a:lnSpc>
            <a:spcBef>
              <a:spcPct val="0"/>
            </a:spcBef>
            <a:spcAft>
              <a:spcPct val="35000"/>
            </a:spcAft>
            <a:buNone/>
          </a:pPr>
          <a:r>
            <a:rPr lang="en-US" sz="1500" kern="1200" dirty="0"/>
            <a:t>Drivers and stubs both represent testing overhead. – Both must be written but don’t constitute part of the installed software product.</a:t>
          </a:r>
        </a:p>
      </dsp:txBody>
      <dsp:txXfrm>
        <a:off x="1941716" y="4203567"/>
        <a:ext cx="4571887" cy="168113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A39890-F80B-411A-AF80-AB0AD7846D14}" type="datetimeFigureOut">
              <a:rPr lang="en-US" smtClean="0"/>
              <a:t>02/09/2024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FD97FF-DA09-43A0-AA00-5C8EF5B6A8BA}" type="slidenum">
              <a:rPr lang="en-US" smtClean="0"/>
              <a:t>‹#›</a:t>
            </a:fld>
            <a:endParaRPr lang="en-US"/>
          </a:p>
        </p:txBody>
      </p:sp>
    </p:spTree>
    <p:extLst>
      <p:ext uri="{BB962C8B-B14F-4D97-AF65-F5344CB8AC3E}">
        <p14:creationId xmlns:p14="http://schemas.microsoft.com/office/powerpoint/2010/main" val="3678208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FD97FF-DA09-43A0-AA00-5C8EF5B6A8BA}" type="slidenum">
              <a:rPr lang="en-US" smtClean="0"/>
              <a:t>2</a:t>
            </a:fld>
            <a:endParaRPr lang="en-US"/>
          </a:p>
        </p:txBody>
      </p:sp>
    </p:spTree>
    <p:extLst>
      <p:ext uri="{BB962C8B-B14F-4D97-AF65-F5344CB8AC3E}">
        <p14:creationId xmlns:p14="http://schemas.microsoft.com/office/powerpoint/2010/main" val="2769482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FD97FF-DA09-43A0-AA00-5C8EF5B6A8BA}" type="slidenum">
              <a:rPr lang="en-US" smtClean="0"/>
              <a:t>33</a:t>
            </a:fld>
            <a:endParaRPr lang="en-US"/>
          </a:p>
        </p:txBody>
      </p:sp>
    </p:spTree>
    <p:extLst>
      <p:ext uri="{BB962C8B-B14F-4D97-AF65-F5344CB8AC3E}">
        <p14:creationId xmlns:p14="http://schemas.microsoft.com/office/powerpoint/2010/main" val="1444693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147AA2-E98C-4269-9451-D771684293E5}" type="slidenum">
              <a:rPr lang="en-US" smtClean="0"/>
              <a:t>42</a:t>
            </a:fld>
            <a:endParaRPr lang="en-US"/>
          </a:p>
        </p:txBody>
      </p:sp>
    </p:spTree>
    <p:extLst>
      <p:ext uri="{BB962C8B-B14F-4D97-AF65-F5344CB8AC3E}">
        <p14:creationId xmlns:p14="http://schemas.microsoft.com/office/powerpoint/2010/main" val="3406662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E45AA-5C7E-4C5D-80C7-5953FB93A9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57AE7510-0152-4318-9681-6CAD3A3220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A159019A-87FA-4516-9960-F25207BA7AAB}"/>
              </a:ext>
            </a:extLst>
          </p:cNvPr>
          <p:cNvSpPr>
            <a:spLocks noGrp="1"/>
          </p:cNvSpPr>
          <p:nvPr>
            <p:ph type="dt" sz="half" idx="10"/>
          </p:nvPr>
        </p:nvSpPr>
        <p:spPr/>
        <p:txBody>
          <a:bodyPr/>
          <a:lstStyle/>
          <a:p>
            <a:fld id="{C7CED7D7-B0C8-4CF2-ABCF-A1E23DBB61A2}" type="datetime1">
              <a:rPr lang="en-IN" smtClean="0"/>
              <a:t>02-09-2024</a:t>
            </a:fld>
            <a:endParaRPr lang="en-IN"/>
          </a:p>
        </p:txBody>
      </p:sp>
      <p:sp>
        <p:nvSpPr>
          <p:cNvPr id="5" name="Footer Placeholder 4">
            <a:extLst>
              <a:ext uri="{FF2B5EF4-FFF2-40B4-BE49-F238E27FC236}">
                <a16:creationId xmlns:a16="http://schemas.microsoft.com/office/drawing/2014/main" id="{BB874EC8-20B6-4A32-AEFD-1DB3E8618194}"/>
              </a:ext>
            </a:extLst>
          </p:cNvPr>
          <p:cNvSpPr>
            <a:spLocks noGrp="1"/>
          </p:cNvSpPr>
          <p:nvPr>
            <p:ph type="ftr" sz="quarter" idx="11"/>
          </p:nvPr>
        </p:nvSpPr>
        <p:spPr/>
        <p:txBody>
          <a:bodyPr/>
          <a:lstStyle/>
          <a:p>
            <a:r>
              <a:rPr lang="en-IN"/>
              <a:t>Sameera Abu Ghalyoun 2024 PPU</a:t>
            </a:r>
          </a:p>
        </p:txBody>
      </p:sp>
      <p:sp>
        <p:nvSpPr>
          <p:cNvPr id="6" name="Slide Number Placeholder 5">
            <a:extLst>
              <a:ext uri="{FF2B5EF4-FFF2-40B4-BE49-F238E27FC236}">
                <a16:creationId xmlns:a16="http://schemas.microsoft.com/office/drawing/2014/main" id="{9184BDA9-58E2-4374-9402-24F5C8AA7839}"/>
              </a:ext>
            </a:extLst>
          </p:cNvPr>
          <p:cNvSpPr>
            <a:spLocks noGrp="1"/>
          </p:cNvSpPr>
          <p:nvPr>
            <p:ph type="sldNum" sz="quarter" idx="12"/>
          </p:nvPr>
        </p:nvSpPr>
        <p:spPr/>
        <p:txBody>
          <a:bodyPr/>
          <a:lstStyle/>
          <a:p>
            <a:fld id="{0B4CD4C9-F842-4BBD-A1C8-469E97897996}" type="slidenum">
              <a:rPr lang="en-IN" smtClean="0"/>
              <a:t>‹#›</a:t>
            </a:fld>
            <a:endParaRPr lang="en-IN"/>
          </a:p>
        </p:txBody>
      </p:sp>
    </p:spTree>
    <p:extLst>
      <p:ext uri="{BB962C8B-B14F-4D97-AF65-F5344CB8AC3E}">
        <p14:creationId xmlns:p14="http://schemas.microsoft.com/office/powerpoint/2010/main" val="1094244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42B39-0597-48EB-B0F2-2FD4568BE73C}"/>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5AE7C19-271C-43B9-B170-C5E46BF307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CAD7A3C-A2BA-467B-8309-BA7C65946167}"/>
              </a:ext>
            </a:extLst>
          </p:cNvPr>
          <p:cNvSpPr>
            <a:spLocks noGrp="1"/>
          </p:cNvSpPr>
          <p:nvPr>
            <p:ph type="dt" sz="half" idx="10"/>
          </p:nvPr>
        </p:nvSpPr>
        <p:spPr/>
        <p:txBody>
          <a:bodyPr/>
          <a:lstStyle/>
          <a:p>
            <a:fld id="{33DA7F69-2907-4045-B72A-8ED7995BF53B}" type="datetime1">
              <a:rPr lang="en-IN" smtClean="0"/>
              <a:t>02-09-2024</a:t>
            </a:fld>
            <a:endParaRPr lang="en-IN"/>
          </a:p>
        </p:txBody>
      </p:sp>
      <p:sp>
        <p:nvSpPr>
          <p:cNvPr id="5" name="Footer Placeholder 4">
            <a:extLst>
              <a:ext uri="{FF2B5EF4-FFF2-40B4-BE49-F238E27FC236}">
                <a16:creationId xmlns:a16="http://schemas.microsoft.com/office/drawing/2014/main" id="{C0CBD01A-59A8-4566-B16E-4B6A8D4FFEBE}"/>
              </a:ext>
            </a:extLst>
          </p:cNvPr>
          <p:cNvSpPr>
            <a:spLocks noGrp="1"/>
          </p:cNvSpPr>
          <p:nvPr>
            <p:ph type="ftr" sz="quarter" idx="11"/>
          </p:nvPr>
        </p:nvSpPr>
        <p:spPr/>
        <p:txBody>
          <a:bodyPr/>
          <a:lstStyle/>
          <a:p>
            <a:r>
              <a:rPr lang="en-IN"/>
              <a:t>Sameera Abu Ghalyoun 2024 PPU</a:t>
            </a:r>
          </a:p>
        </p:txBody>
      </p:sp>
      <p:sp>
        <p:nvSpPr>
          <p:cNvPr id="6" name="Slide Number Placeholder 5">
            <a:extLst>
              <a:ext uri="{FF2B5EF4-FFF2-40B4-BE49-F238E27FC236}">
                <a16:creationId xmlns:a16="http://schemas.microsoft.com/office/drawing/2014/main" id="{FB4342AF-4340-4702-A9DF-6E1FE7914945}"/>
              </a:ext>
            </a:extLst>
          </p:cNvPr>
          <p:cNvSpPr>
            <a:spLocks noGrp="1"/>
          </p:cNvSpPr>
          <p:nvPr>
            <p:ph type="sldNum" sz="quarter" idx="12"/>
          </p:nvPr>
        </p:nvSpPr>
        <p:spPr/>
        <p:txBody>
          <a:bodyPr/>
          <a:lstStyle/>
          <a:p>
            <a:fld id="{0B4CD4C9-F842-4BBD-A1C8-469E97897996}" type="slidenum">
              <a:rPr lang="en-IN" smtClean="0"/>
              <a:t>‹#›</a:t>
            </a:fld>
            <a:endParaRPr lang="en-IN"/>
          </a:p>
        </p:txBody>
      </p:sp>
    </p:spTree>
    <p:extLst>
      <p:ext uri="{BB962C8B-B14F-4D97-AF65-F5344CB8AC3E}">
        <p14:creationId xmlns:p14="http://schemas.microsoft.com/office/powerpoint/2010/main" val="1000605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1CF155-8869-415F-B6FD-65AE2A3D6F9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C6CB2D1-FB71-4E34-8C74-48C48B2B22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D74955E-7C69-4DF3-B567-F662230ECE78}"/>
              </a:ext>
            </a:extLst>
          </p:cNvPr>
          <p:cNvSpPr>
            <a:spLocks noGrp="1"/>
          </p:cNvSpPr>
          <p:nvPr>
            <p:ph type="dt" sz="half" idx="10"/>
          </p:nvPr>
        </p:nvSpPr>
        <p:spPr/>
        <p:txBody>
          <a:bodyPr/>
          <a:lstStyle/>
          <a:p>
            <a:fld id="{DB67922B-8B15-4E64-A407-138B62E7EC99}" type="datetime1">
              <a:rPr lang="en-IN" smtClean="0"/>
              <a:t>02-09-2024</a:t>
            </a:fld>
            <a:endParaRPr lang="en-IN"/>
          </a:p>
        </p:txBody>
      </p:sp>
      <p:sp>
        <p:nvSpPr>
          <p:cNvPr id="5" name="Footer Placeholder 4">
            <a:extLst>
              <a:ext uri="{FF2B5EF4-FFF2-40B4-BE49-F238E27FC236}">
                <a16:creationId xmlns:a16="http://schemas.microsoft.com/office/drawing/2014/main" id="{D46E4E61-C3C4-471D-A78E-BC4DFFD6F22A}"/>
              </a:ext>
            </a:extLst>
          </p:cNvPr>
          <p:cNvSpPr>
            <a:spLocks noGrp="1"/>
          </p:cNvSpPr>
          <p:nvPr>
            <p:ph type="ftr" sz="quarter" idx="11"/>
          </p:nvPr>
        </p:nvSpPr>
        <p:spPr/>
        <p:txBody>
          <a:bodyPr/>
          <a:lstStyle/>
          <a:p>
            <a:r>
              <a:rPr lang="en-IN"/>
              <a:t>Sameera Abu Ghalyoun 2024 PPU</a:t>
            </a:r>
          </a:p>
        </p:txBody>
      </p:sp>
      <p:sp>
        <p:nvSpPr>
          <p:cNvPr id="6" name="Slide Number Placeholder 5">
            <a:extLst>
              <a:ext uri="{FF2B5EF4-FFF2-40B4-BE49-F238E27FC236}">
                <a16:creationId xmlns:a16="http://schemas.microsoft.com/office/drawing/2014/main" id="{CF611E80-64DE-44DB-B6C5-36750EE3FFB2}"/>
              </a:ext>
            </a:extLst>
          </p:cNvPr>
          <p:cNvSpPr>
            <a:spLocks noGrp="1"/>
          </p:cNvSpPr>
          <p:nvPr>
            <p:ph type="sldNum" sz="quarter" idx="12"/>
          </p:nvPr>
        </p:nvSpPr>
        <p:spPr/>
        <p:txBody>
          <a:bodyPr/>
          <a:lstStyle/>
          <a:p>
            <a:fld id="{0B4CD4C9-F842-4BBD-A1C8-469E97897996}" type="slidenum">
              <a:rPr lang="en-IN" smtClean="0"/>
              <a:t>‹#›</a:t>
            </a:fld>
            <a:endParaRPr lang="en-IN"/>
          </a:p>
        </p:txBody>
      </p:sp>
    </p:spTree>
    <p:extLst>
      <p:ext uri="{BB962C8B-B14F-4D97-AF65-F5344CB8AC3E}">
        <p14:creationId xmlns:p14="http://schemas.microsoft.com/office/powerpoint/2010/main" val="2898158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8F8CC-D325-4244-AE20-4ADC3A6BF92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DF2B51E-940F-4F7B-BCBC-5D65851ACE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69D34AA-24AB-4E2E-86E0-0838B8EB7811}"/>
              </a:ext>
            </a:extLst>
          </p:cNvPr>
          <p:cNvSpPr>
            <a:spLocks noGrp="1"/>
          </p:cNvSpPr>
          <p:nvPr>
            <p:ph type="dt" sz="half" idx="10"/>
          </p:nvPr>
        </p:nvSpPr>
        <p:spPr/>
        <p:txBody>
          <a:bodyPr/>
          <a:lstStyle/>
          <a:p>
            <a:fld id="{84968C89-4C84-4477-87BE-AF455F2ECE11}" type="datetime1">
              <a:rPr lang="en-IN" smtClean="0"/>
              <a:t>02-09-2024</a:t>
            </a:fld>
            <a:endParaRPr lang="en-IN"/>
          </a:p>
        </p:txBody>
      </p:sp>
      <p:sp>
        <p:nvSpPr>
          <p:cNvPr id="5" name="Footer Placeholder 4">
            <a:extLst>
              <a:ext uri="{FF2B5EF4-FFF2-40B4-BE49-F238E27FC236}">
                <a16:creationId xmlns:a16="http://schemas.microsoft.com/office/drawing/2014/main" id="{A6C3942E-DCEA-463C-A854-4B0AE3B1F7DD}"/>
              </a:ext>
            </a:extLst>
          </p:cNvPr>
          <p:cNvSpPr>
            <a:spLocks noGrp="1"/>
          </p:cNvSpPr>
          <p:nvPr>
            <p:ph type="ftr" sz="quarter" idx="11"/>
          </p:nvPr>
        </p:nvSpPr>
        <p:spPr/>
        <p:txBody>
          <a:bodyPr/>
          <a:lstStyle/>
          <a:p>
            <a:r>
              <a:rPr lang="en-IN"/>
              <a:t>Sameera Abu Ghalyoun 2024 PPU</a:t>
            </a:r>
          </a:p>
        </p:txBody>
      </p:sp>
      <p:sp>
        <p:nvSpPr>
          <p:cNvPr id="6" name="Slide Number Placeholder 5">
            <a:extLst>
              <a:ext uri="{FF2B5EF4-FFF2-40B4-BE49-F238E27FC236}">
                <a16:creationId xmlns:a16="http://schemas.microsoft.com/office/drawing/2014/main" id="{9485E160-999A-4DA1-B6F2-2E2A88D07826}"/>
              </a:ext>
            </a:extLst>
          </p:cNvPr>
          <p:cNvSpPr>
            <a:spLocks noGrp="1"/>
          </p:cNvSpPr>
          <p:nvPr>
            <p:ph type="sldNum" sz="quarter" idx="12"/>
          </p:nvPr>
        </p:nvSpPr>
        <p:spPr/>
        <p:txBody>
          <a:bodyPr/>
          <a:lstStyle/>
          <a:p>
            <a:fld id="{0B4CD4C9-F842-4BBD-A1C8-469E97897996}" type="slidenum">
              <a:rPr lang="en-IN" smtClean="0"/>
              <a:t>‹#›</a:t>
            </a:fld>
            <a:endParaRPr lang="en-IN"/>
          </a:p>
        </p:txBody>
      </p:sp>
    </p:spTree>
    <p:extLst>
      <p:ext uri="{BB962C8B-B14F-4D97-AF65-F5344CB8AC3E}">
        <p14:creationId xmlns:p14="http://schemas.microsoft.com/office/powerpoint/2010/main" val="3095714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479EE-1B0C-4D34-A8F4-78C4BC7336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9CFEDD83-9F3C-4232-ABA6-B4FA4296DD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8627F1-1635-451F-860D-AA1C38503B9B}"/>
              </a:ext>
            </a:extLst>
          </p:cNvPr>
          <p:cNvSpPr>
            <a:spLocks noGrp="1"/>
          </p:cNvSpPr>
          <p:nvPr>
            <p:ph type="dt" sz="half" idx="10"/>
          </p:nvPr>
        </p:nvSpPr>
        <p:spPr/>
        <p:txBody>
          <a:bodyPr/>
          <a:lstStyle/>
          <a:p>
            <a:fld id="{3C687AB3-30CE-4C2D-B313-C357CDEFC74D}" type="datetime1">
              <a:rPr lang="en-IN" smtClean="0"/>
              <a:t>02-09-2024</a:t>
            </a:fld>
            <a:endParaRPr lang="en-IN"/>
          </a:p>
        </p:txBody>
      </p:sp>
      <p:sp>
        <p:nvSpPr>
          <p:cNvPr id="5" name="Footer Placeholder 4">
            <a:extLst>
              <a:ext uri="{FF2B5EF4-FFF2-40B4-BE49-F238E27FC236}">
                <a16:creationId xmlns:a16="http://schemas.microsoft.com/office/drawing/2014/main" id="{9B369DE6-6963-45D6-BCC3-42EF138FC849}"/>
              </a:ext>
            </a:extLst>
          </p:cNvPr>
          <p:cNvSpPr>
            <a:spLocks noGrp="1"/>
          </p:cNvSpPr>
          <p:nvPr>
            <p:ph type="ftr" sz="quarter" idx="11"/>
          </p:nvPr>
        </p:nvSpPr>
        <p:spPr/>
        <p:txBody>
          <a:bodyPr/>
          <a:lstStyle/>
          <a:p>
            <a:r>
              <a:rPr lang="en-IN"/>
              <a:t>Sameera Abu Ghalyoun 2024 PPU</a:t>
            </a:r>
          </a:p>
        </p:txBody>
      </p:sp>
      <p:sp>
        <p:nvSpPr>
          <p:cNvPr id="6" name="Slide Number Placeholder 5">
            <a:extLst>
              <a:ext uri="{FF2B5EF4-FFF2-40B4-BE49-F238E27FC236}">
                <a16:creationId xmlns:a16="http://schemas.microsoft.com/office/drawing/2014/main" id="{C9158D80-9741-4070-9943-C0CC892B3660}"/>
              </a:ext>
            </a:extLst>
          </p:cNvPr>
          <p:cNvSpPr>
            <a:spLocks noGrp="1"/>
          </p:cNvSpPr>
          <p:nvPr>
            <p:ph type="sldNum" sz="quarter" idx="12"/>
          </p:nvPr>
        </p:nvSpPr>
        <p:spPr/>
        <p:txBody>
          <a:bodyPr/>
          <a:lstStyle/>
          <a:p>
            <a:fld id="{0B4CD4C9-F842-4BBD-A1C8-469E97897996}" type="slidenum">
              <a:rPr lang="en-IN" smtClean="0"/>
              <a:t>‹#›</a:t>
            </a:fld>
            <a:endParaRPr lang="en-IN"/>
          </a:p>
        </p:txBody>
      </p:sp>
    </p:spTree>
    <p:extLst>
      <p:ext uri="{BB962C8B-B14F-4D97-AF65-F5344CB8AC3E}">
        <p14:creationId xmlns:p14="http://schemas.microsoft.com/office/powerpoint/2010/main" val="409622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0FD45-3FFA-4CF0-BBA7-4E37CD54228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76FA1CD-606D-4A1B-AD8B-90D7D6E332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AF218347-A04B-4121-9712-661EF0B81D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6EFAD930-3EF1-49E6-BB38-D918DF04B53C}"/>
              </a:ext>
            </a:extLst>
          </p:cNvPr>
          <p:cNvSpPr>
            <a:spLocks noGrp="1"/>
          </p:cNvSpPr>
          <p:nvPr>
            <p:ph type="dt" sz="half" idx="10"/>
          </p:nvPr>
        </p:nvSpPr>
        <p:spPr/>
        <p:txBody>
          <a:bodyPr/>
          <a:lstStyle/>
          <a:p>
            <a:fld id="{A17C6F70-2017-47E3-A8CB-F9624411C32A}" type="datetime1">
              <a:rPr lang="en-IN" smtClean="0"/>
              <a:t>02-09-2024</a:t>
            </a:fld>
            <a:endParaRPr lang="en-IN"/>
          </a:p>
        </p:txBody>
      </p:sp>
      <p:sp>
        <p:nvSpPr>
          <p:cNvPr id="6" name="Footer Placeholder 5">
            <a:extLst>
              <a:ext uri="{FF2B5EF4-FFF2-40B4-BE49-F238E27FC236}">
                <a16:creationId xmlns:a16="http://schemas.microsoft.com/office/drawing/2014/main" id="{29FC813C-4256-4EA6-8D3B-E53C02DE33FF}"/>
              </a:ext>
            </a:extLst>
          </p:cNvPr>
          <p:cNvSpPr>
            <a:spLocks noGrp="1"/>
          </p:cNvSpPr>
          <p:nvPr>
            <p:ph type="ftr" sz="quarter" idx="11"/>
          </p:nvPr>
        </p:nvSpPr>
        <p:spPr/>
        <p:txBody>
          <a:bodyPr/>
          <a:lstStyle/>
          <a:p>
            <a:r>
              <a:rPr lang="en-IN"/>
              <a:t>Sameera Abu Ghalyoun 2024 PPU</a:t>
            </a:r>
          </a:p>
        </p:txBody>
      </p:sp>
      <p:sp>
        <p:nvSpPr>
          <p:cNvPr id="7" name="Slide Number Placeholder 6">
            <a:extLst>
              <a:ext uri="{FF2B5EF4-FFF2-40B4-BE49-F238E27FC236}">
                <a16:creationId xmlns:a16="http://schemas.microsoft.com/office/drawing/2014/main" id="{FAAF9DE9-AE2C-4BC1-B038-E4CB7C070DA9}"/>
              </a:ext>
            </a:extLst>
          </p:cNvPr>
          <p:cNvSpPr>
            <a:spLocks noGrp="1"/>
          </p:cNvSpPr>
          <p:nvPr>
            <p:ph type="sldNum" sz="quarter" idx="12"/>
          </p:nvPr>
        </p:nvSpPr>
        <p:spPr/>
        <p:txBody>
          <a:bodyPr/>
          <a:lstStyle/>
          <a:p>
            <a:fld id="{0B4CD4C9-F842-4BBD-A1C8-469E97897996}" type="slidenum">
              <a:rPr lang="en-IN" smtClean="0"/>
              <a:t>‹#›</a:t>
            </a:fld>
            <a:endParaRPr lang="en-IN"/>
          </a:p>
        </p:txBody>
      </p:sp>
    </p:spTree>
    <p:extLst>
      <p:ext uri="{BB962C8B-B14F-4D97-AF65-F5344CB8AC3E}">
        <p14:creationId xmlns:p14="http://schemas.microsoft.com/office/powerpoint/2010/main" val="642637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C4C6B-7D24-4EA1-89C0-0CA5533E3450}"/>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50E5276-0754-464A-9D41-43CC7944FE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35F8C0-7806-4631-B47E-4426174B78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379E67C0-B498-4AF1-8C8D-DF125F4174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B5FD4D-A02D-4B2C-BC0F-217CD001DD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3D703E8A-4EB9-49F8-A23E-05B4067D794C}"/>
              </a:ext>
            </a:extLst>
          </p:cNvPr>
          <p:cNvSpPr>
            <a:spLocks noGrp="1"/>
          </p:cNvSpPr>
          <p:nvPr>
            <p:ph type="dt" sz="half" idx="10"/>
          </p:nvPr>
        </p:nvSpPr>
        <p:spPr/>
        <p:txBody>
          <a:bodyPr/>
          <a:lstStyle/>
          <a:p>
            <a:fld id="{D24FB230-F01F-4982-A293-4453C859C11B}" type="datetime1">
              <a:rPr lang="en-IN" smtClean="0"/>
              <a:t>02-09-2024</a:t>
            </a:fld>
            <a:endParaRPr lang="en-IN"/>
          </a:p>
        </p:txBody>
      </p:sp>
      <p:sp>
        <p:nvSpPr>
          <p:cNvPr id="8" name="Footer Placeholder 7">
            <a:extLst>
              <a:ext uri="{FF2B5EF4-FFF2-40B4-BE49-F238E27FC236}">
                <a16:creationId xmlns:a16="http://schemas.microsoft.com/office/drawing/2014/main" id="{A0E188B5-86F3-40E0-9AF5-8C3EDC39AE73}"/>
              </a:ext>
            </a:extLst>
          </p:cNvPr>
          <p:cNvSpPr>
            <a:spLocks noGrp="1"/>
          </p:cNvSpPr>
          <p:nvPr>
            <p:ph type="ftr" sz="quarter" idx="11"/>
          </p:nvPr>
        </p:nvSpPr>
        <p:spPr/>
        <p:txBody>
          <a:bodyPr/>
          <a:lstStyle/>
          <a:p>
            <a:r>
              <a:rPr lang="en-IN"/>
              <a:t>Sameera Abu Ghalyoun 2024 PPU</a:t>
            </a:r>
          </a:p>
        </p:txBody>
      </p:sp>
      <p:sp>
        <p:nvSpPr>
          <p:cNvPr id="9" name="Slide Number Placeholder 8">
            <a:extLst>
              <a:ext uri="{FF2B5EF4-FFF2-40B4-BE49-F238E27FC236}">
                <a16:creationId xmlns:a16="http://schemas.microsoft.com/office/drawing/2014/main" id="{51F9A02C-9AA6-4D46-9860-F6C74B23D104}"/>
              </a:ext>
            </a:extLst>
          </p:cNvPr>
          <p:cNvSpPr>
            <a:spLocks noGrp="1"/>
          </p:cNvSpPr>
          <p:nvPr>
            <p:ph type="sldNum" sz="quarter" idx="12"/>
          </p:nvPr>
        </p:nvSpPr>
        <p:spPr/>
        <p:txBody>
          <a:bodyPr/>
          <a:lstStyle/>
          <a:p>
            <a:fld id="{0B4CD4C9-F842-4BBD-A1C8-469E97897996}" type="slidenum">
              <a:rPr lang="en-IN" smtClean="0"/>
              <a:t>‹#›</a:t>
            </a:fld>
            <a:endParaRPr lang="en-IN"/>
          </a:p>
        </p:txBody>
      </p:sp>
    </p:spTree>
    <p:extLst>
      <p:ext uri="{BB962C8B-B14F-4D97-AF65-F5344CB8AC3E}">
        <p14:creationId xmlns:p14="http://schemas.microsoft.com/office/powerpoint/2010/main" val="1206542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74B6D-F802-4C2B-98CD-2ADF8E62D344}"/>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AFDD1120-183E-4389-BC89-C67E186BA687}"/>
              </a:ext>
            </a:extLst>
          </p:cNvPr>
          <p:cNvSpPr>
            <a:spLocks noGrp="1"/>
          </p:cNvSpPr>
          <p:nvPr>
            <p:ph type="dt" sz="half" idx="10"/>
          </p:nvPr>
        </p:nvSpPr>
        <p:spPr/>
        <p:txBody>
          <a:bodyPr/>
          <a:lstStyle/>
          <a:p>
            <a:fld id="{C8DE5098-B97E-4E8C-896A-B96706C71BEA}" type="datetime1">
              <a:rPr lang="en-IN" smtClean="0"/>
              <a:t>02-09-2024</a:t>
            </a:fld>
            <a:endParaRPr lang="en-IN"/>
          </a:p>
        </p:txBody>
      </p:sp>
      <p:sp>
        <p:nvSpPr>
          <p:cNvPr id="4" name="Footer Placeholder 3">
            <a:extLst>
              <a:ext uri="{FF2B5EF4-FFF2-40B4-BE49-F238E27FC236}">
                <a16:creationId xmlns:a16="http://schemas.microsoft.com/office/drawing/2014/main" id="{54D20173-8A0D-4BF8-91C9-4044E2926D3C}"/>
              </a:ext>
            </a:extLst>
          </p:cNvPr>
          <p:cNvSpPr>
            <a:spLocks noGrp="1"/>
          </p:cNvSpPr>
          <p:nvPr>
            <p:ph type="ftr" sz="quarter" idx="11"/>
          </p:nvPr>
        </p:nvSpPr>
        <p:spPr/>
        <p:txBody>
          <a:bodyPr/>
          <a:lstStyle/>
          <a:p>
            <a:r>
              <a:rPr lang="en-IN"/>
              <a:t>Sameera Abu Ghalyoun 2024 PPU</a:t>
            </a:r>
          </a:p>
        </p:txBody>
      </p:sp>
      <p:sp>
        <p:nvSpPr>
          <p:cNvPr id="5" name="Slide Number Placeholder 4">
            <a:extLst>
              <a:ext uri="{FF2B5EF4-FFF2-40B4-BE49-F238E27FC236}">
                <a16:creationId xmlns:a16="http://schemas.microsoft.com/office/drawing/2014/main" id="{CFAFA72B-6901-4FAA-B4C6-53FDDD4244A3}"/>
              </a:ext>
            </a:extLst>
          </p:cNvPr>
          <p:cNvSpPr>
            <a:spLocks noGrp="1"/>
          </p:cNvSpPr>
          <p:nvPr>
            <p:ph type="sldNum" sz="quarter" idx="12"/>
          </p:nvPr>
        </p:nvSpPr>
        <p:spPr/>
        <p:txBody>
          <a:bodyPr/>
          <a:lstStyle/>
          <a:p>
            <a:fld id="{0B4CD4C9-F842-4BBD-A1C8-469E97897996}" type="slidenum">
              <a:rPr lang="en-IN" smtClean="0"/>
              <a:t>‹#›</a:t>
            </a:fld>
            <a:endParaRPr lang="en-IN"/>
          </a:p>
        </p:txBody>
      </p:sp>
    </p:spTree>
    <p:extLst>
      <p:ext uri="{BB962C8B-B14F-4D97-AF65-F5344CB8AC3E}">
        <p14:creationId xmlns:p14="http://schemas.microsoft.com/office/powerpoint/2010/main" val="4001350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5F2A20-55FD-43DF-93AA-3E12C568F7B4}"/>
              </a:ext>
            </a:extLst>
          </p:cNvPr>
          <p:cNvSpPr>
            <a:spLocks noGrp="1"/>
          </p:cNvSpPr>
          <p:nvPr>
            <p:ph type="dt" sz="half" idx="10"/>
          </p:nvPr>
        </p:nvSpPr>
        <p:spPr/>
        <p:txBody>
          <a:bodyPr/>
          <a:lstStyle/>
          <a:p>
            <a:fld id="{85A58F07-4E9A-444B-8E45-DD598D1FA731}" type="datetime1">
              <a:rPr lang="en-IN" smtClean="0"/>
              <a:t>02-09-2024</a:t>
            </a:fld>
            <a:endParaRPr lang="en-IN"/>
          </a:p>
        </p:txBody>
      </p:sp>
      <p:sp>
        <p:nvSpPr>
          <p:cNvPr id="3" name="Footer Placeholder 2">
            <a:extLst>
              <a:ext uri="{FF2B5EF4-FFF2-40B4-BE49-F238E27FC236}">
                <a16:creationId xmlns:a16="http://schemas.microsoft.com/office/drawing/2014/main" id="{D726EEAE-C6D7-4415-866A-16F11004E118}"/>
              </a:ext>
            </a:extLst>
          </p:cNvPr>
          <p:cNvSpPr>
            <a:spLocks noGrp="1"/>
          </p:cNvSpPr>
          <p:nvPr>
            <p:ph type="ftr" sz="quarter" idx="11"/>
          </p:nvPr>
        </p:nvSpPr>
        <p:spPr/>
        <p:txBody>
          <a:bodyPr/>
          <a:lstStyle/>
          <a:p>
            <a:r>
              <a:rPr lang="en-IN"/>
              <a:t>Sameera Abu Ghalyoun 2024 PPU</a:t>
            </a:r>
          </a:p>
        </p:txBody>
      </p:sp>
      <p:sp>
        <p:nvSpPr>
          <p:cNvPr id="4" name="Slide Number Placeholder 3">
            <a:extLst>
              <a:ext uri="{FF2B5EF4-FFF2-40B4-BE49-F238E27FC236}">
                <a16:creationId xmlns:a16="http://schemas.microsoft.com/office/drawing/2014/main" id="{E5AD7ED7-DA84-4F56-BD14-E8CAC68BE814}"/>
              </a:ext>
            </a:extLst>
          </p:cNvPr>
          <p:cNvSpPr>
            <a:spLocks noGrp="1"/>
          </p:cNvSpPr>
          <p:nvPr>
            <p:ph type="sldNum" sz="quarter" idx="12"/>
          </p:nvPr>
        </p:nvSpPr>
        <p:spPr/>
        <p:txBody>
          <a:bodyPr/>
          <a:lstStyle/>
          <a:p>
            <a:fld id="{0B4CD4C9-F842-4BBD-A1C8-469E97897996}" type="slidenum">
              <a:rPr lang="en-IN" smtClean="0"/>
              <a:t>‹#›</a:t>
            </a:fld>
            <a:endParaRPr lang="en-IN"/>
          </a:p>
        </p:txBody>
      </p:sp>
    </p:spTree>
    <p:extLst>
      <p:ext uri="{BB962C8B-B14F-4D97-AF65-F5344CB8AC3E}">
        <p14:creationId xmlns:p14="http://schemas.microsoft.com/office/powerpoint/2010/main" val="115934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6BFEC-7E0F-4596-A459-7ABB4FB19D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DABEFAA-99D0-4398-AB37-3D142530DE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0876816A-2AAA-4DF3-9F74-7BFACEADA5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BCBFA9-C6ED-45CA-BA3E-E5357AC9B65F}"/>
              </a:ext>
            </a:extLst>
          </p:cNvPr>
          <p:cNvSpPr>
            <a:spLocks noGrp="1"/>
          </p:cNvSpPr>
          <p:nvPr>
            <p:ph type="dt" sz="half" idx="10"/>
          </p:nvPr>
        </p:nvSpPr>
        <p:spPr/>
        <p:txBody>
          <a:bodyPr/>
          <a:lstStyle/>
          <a:p>
            <a:fld id="{298B1B24-5BEA-4DFD-BC41-47744461354B}" type="datetime1">
              <a:rPr lang="en-IN" smtClean="0"/>
              <a:t>02-09-2024</a:t>
            </a:fld>
            <a:endParaRPr lang="en-IN"/>
          </a:p>
        </p:txBody>
      </p:sp>
      <p:sp>
        <p:nvSpPr>
          <p:cNvPr id="6" name="Footer Placeholder 5">
            <a:extLst>
              <a:ext uri="{FF2B5EF4-FFF2-40B4-BE49-F238E27FC236}">
                <a16:creationId xmlns:a16="http://schemas.microsoft.com/office/drawing/2014/main" id="{3EFFAF7F-2AD4-40BF-8D10-640A9D4D2256}"/>
              </a:ext>
            </a:extLst>
          </p:cNvPr>
          <p:cNvSpPr>
            <a:spLocks noGrp="1"/>
          </p:cNvSpPr>
          <p:nvPr>
            <p:ph type="ftr" sz="quarter" idx="11"/>
          </p:nvPr>
        </p:nvSpPr>
        <p:spPr/>
        <p:txBody>
          <a:bodyPr/>
          <a:lstStyle/>
          <a:p>
            <a:r>
              <a:rPr lang="en-IN"/>
              <a:t>Sameera Abu Ghalyoun 2024 PPU</a:t>
            </a:r>
          </a:p>
        </p:txBody>
      </p:sp>
      <p:sp>
        <p:nvSpPr>
          <p:cNvPr id="7" name="Slide Number Placeholder 6">
            <a:extLst>
              <a:ext uri="{FF2B5EF4-FFF2-40B4-BE49-F238E27FC236}">
                <a16:creationId xmlns:a16="http://schemas.microsoft.com/office/drawing/2014/main" id="{AF7AEB3E-25B5-4F60-9FC3-FC56FD44E2A9}"/>
              </a:ext>
            </a:extLst>
          </p:cNvPr>
          <p:cNvSpPr>
            <a:spLocks noGrp="1"/>
          </p:cNvSpPr>
          <p:nvPr>
            <p:ph type="sldNum" sz="quarter" idx="12"/>
          </p:nvPr>
        </p:nvSpPr>
        <p:spPr/>
        <p:txBody>
          <a:bodyPr/>
          <a:lstStyle/>
          <a:p>
            <a:fld id="{0B4CD4C9-F842-4BBD-A1C8-469E97897996}" type="slidenum">
              <a:rPr lang="en-IN" smtClean="0"/>
              <a:t>‹#›</a:t>
            </a:fld>
            <a:endParaRPr lang="en-IN"/>
          </a:p>
        </p:txBody>
      </p:sp>
    </p:spTree>
    <p:extLst>
      <p:ext uri="{BB962C8B-B14F-4D97-AF65-F5344CB8AC3E}">
        <p14:creationId xmlns:p14="http://schemas.microsoft.com/office/powerpoint/2010/main" val="1768438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8C29F-890E-4E11-A3ED-8B74923243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B0128606-0B87-4B5C-944E-D21EC40170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C8064EC-46B4-4D1F-87D8-E8185128D7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A404E9-7148-4A75-850E-301D628C4840}"/>
              </a:ext>
            </a:extLst>
          </p:cNvPr>
          <p:cNvSpPr>
            <a:spLocks noGrp="1"/>
          </p:cNvSpPr>
          <p:nvPr>
            <p:ph type="dt" sz="half" idx="10"/>
          </p:nvPr>
        </p:nvSpPr>
        <p:spPr/>
        <p:txBody>
          <a:bodyPr/>
          <a:lstStyle/>
          <a:p>
            <a:fld id="{65205C27-8013-4CC0-973C-45E2C3C92AF6}" type="datetime1">
              <a:rPr lang="en-IN" smtClean="0"/>
              <a:t>02-09-2024</a:t>
            </a:fld>
            <a:endParaRPr lang="en-IN"/>
          </a:p>
        </p:txBody>
      </p:sp>
      <p:sp>
        <p:nvSpPr>
          <p:cNvPr id="6" name="Footer Placeholder 5">
            <a:extLst>
              <a:ext uri="{FF2B5EF4-FFF2-40B4-BE49-F238E27FC236}">
                <a16:creationId xmlns:a16="http://schemas.microsoft.com/office/drawing/2014/main" id="{75B000B3-5D13-46CB-8C6D-CCF3C9FC2C76}"/>
              </a:ext>
            </a:extLst>
          </p:cNvPr>
          <p:cNvSpPr>
            <a:spLocks noGrp="1"/>
          </p:cNvSpPr>
          <p:nvPr>
            <p:ph type="ftr" sz="quarter" idx="11"/>
          </p:nvPr>
        </p:nvSpPr>
        <p:spPr/>
        <p:txBody>
          <a:bodyPr/>
          <a:lstStyle/>
          <a:p>
            <a:r>
              <a:rPr lang="en-IN"/>
              <a:t>Sameera Abu Ghalyoun 2024 PPU</a:t>
            </a:r>
          </a:p>
        </p:txBody>
      </p:sp>
      <p:sp>
        <p:nvSpPr>
          <p:cNvPr id="7" name="Slide Number Placeholder 6">
            <a:extLst>
              <a:ext uri="{FF2B5EF4-FFF2-40B4-BE49-F238E27FC236}">
                <a16:creationId xmlns:a16="http://schemas.microsoft.com/office/drawing/2014/main" id="{282C2DE7-0BB0-45D7-9FF6-1086C32B8D5E}"/>
              </a:ext>
            </a:extLst>
          </p:cNvPr>
          <p:cNvSpPr>
            <a:spLocks noGrp="1"/>
          </p:cNvSpPr>
          <p:nvPr>
            <p:ph type="sldNum" sz="quarter" idx="12"/>
          </p:nvPr>
        </p:nvSpPr>
        <p:spPr/>
        <p:txBody>
          <a:bodyPr/>
          <a:lstStyle/>
          <a:p>
            <a:fld id="{0B4CD4C9-F842-4BBD-A1C8-469E97897996}" type="slidenum">
              <a:rPr lang="en-IN" smtClean="0"/>
              <a:t>‹#›</a:t>
            </a:fld>
            <a:endParaRPr lang="en-IN"/>
          </a:p>
        </p:txBody>
      </p:sp>
    </p:spTree>
    <p:extLst>
      <p:ext uri="{BB962C8B-B14F-4D97-AF65-F5344CB8AC3E}">
        <p14:creationId xmlns:p14="http://schemas.microsoft.com/office/powerpoint/2010/main" val="3342595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663899-A40A-4E19-AD30-EF941DCA39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FE8B707-250E-4D05-8422-385B953674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622563F-8A42-4BC2-B868-77C1E0E824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BC2469-E44B-429A-AF3A-886B9E24A867}" type="datetime1">
              <a:rPr lang="en-IN" smtClean="0"/>
              <a:t>02-09-2024</a:t>
            </a:fld>
            <a:endParaRPr lang="en-IN"/>
          </a:p>
        </p:txBody>
      </p:sp>
      <p:sp>
        <p:nvSpPr>
          <p:cNvPr id="5" name="Footer Placeholder 4">
            <a:extLst>
              <a:ext uri="{FF2B5EF4-FFF2-40B4-BE49-F238E27FC236}">
                <a16:creationId xmlns:a16="http://schemas.microsoft.com/office/drawing/2014/main" id="{DD740479-85E9-4AD6-A898-C28854AEED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N"/>
              <a:t>Sameera Abu Ghalyoun 2024 PPU</a:t>
            </a:r>
          </a:p>
        </p:txBody>
      </p:sp>
      <p:sp>
        <p:nvSpPr>
          <p:cNvPr id="6" name="Slide Number Placeholder 5">
            <a:extLst>
              <a:ext uri="{FF2B5EF4-FFF2-40B4-BE49-F238E27FC236}">
                <a16:creationId xmlns:a16="http://schemas.microsoft.com/office/drawing/2014/main" id="{DE6A76C4-EC94-4C8E-97F0-B719293D3E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4CD4C9-F842-4BBD-A1C8-469E97897996}" type="slidenum">
              <a:rPr lang="en-IN" smtClean="0"/>
              <a:t>‹#›</a:t>
            </a:fld>
            <a:endParaRPr lang="en-IN"/>
          </a:p>
        </p:txBody>
      </p:sp>
    </p:spTree>
    <p:extLst>
      <p:ext uri="{BB962C8B-B14F-4D97-AF65-F5344CB8AC3E}">
        <p14:creationId xmlns:p14="http://schemas.microsoft.com/office/powerpoint/2010/main" val="1544310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slideLayout" Target="../slideLayouts/slideLayout2.xml"/><Relationship Id="rId7" Type="http://schemas.openxmlformats.org/officeDocument/2006/relationships/diagramColors" Target="../diagrams/colors5.xml"/><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p3"/><Relationship Id="rId1" Type="http://schemas.microsoft.com/office/2007/relationships/media" Target="../media/media10.mp3"/><Relationship Id="rId5" Type="http://schemas.openxmlformats.org/officeDocument/2006/relationships/image" Target="../media/image1.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p3"/><Relationship Id="rId1" Type="http://schemas.microsoft.com/office/2007/relationships/media" Target="../media/media11.mp3"/><Relationship Id="rId5" Type="http://schemas.openxmlformats.org/officeDocument/2006/relationships/image" Target="../media/image1.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12.mp3"/><Relationship Id="rId1" Type="http://schemas.microsoft.com/office/2007/relationships/media" Target="../media/media12.mp3"/><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13.mp3"/><Relationship Id="rId1" Type="http://schemas.microsoft.com/office/2007/relationships/media" Target="../media/media13.mp3"/><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14.mp3"/><Relationship Id="rId1" Type="http://schemas.microsoft.com/office/2007/relationships/media" Target="../media/media14.mp3"/><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p3"/><Relationship Id="rId1" Type="http://schemas.microsoft.com/office/2007/relationships/media" Target="../media/media15.mp3"/><Relationship Id="rId5" Type="http://schemas.openxmlformats.org/officeDocument/2006/relationships/image" Target="../media/image1.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p3"/><Relationship Id="rId1" Type="http://schemas.microsoft.com/office/2007/relationships/media" Target="../media/media16.mp3"/><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png"/><Relationship Id="rId4" Type="http://schemas.openxmlformats.org/officeDocument/2006/relationships/notesSlide" Target="../notesSlides/notesSlide1.xml"/><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p3"/><Relationship Id="rId1" Type="http://schemas.microsoft.com/office/2007/relationships/media" Target="../media/media17.mp3"/><Relationship Id="rId5" Type="http://schemas.openxmlformats.org/officeDocument/2006/relationships/image" Target="../media/image1.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18.mp3"/><Relationship Id="rId1" Type="http://schemas.microsoft.com/office/2007/relationships/media" Target="../media/media18.mp3"/><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19.mp3"/><Relationship Id="rId1" Type="http://schemas.microsoft.com/office/2007/relationships/media" Target="../media/media19.mp3"/><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mp3"/><Relationship Id="rId1" Type="http://schemas.microsoft.com/office/2007/relationships/media" Target="../media/media20.mp3"/><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1.mp3"/><Relationship Id="rId1" Type="http://schemas.microsoft.com/office/2007/relationships/media" Target="../media/media21.mp3"/><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22.mp3"/><Relationship Id="rId1" Type="http://schemas.microsoft.com/office/2007/relationships/media" Target="../media/media22.mp3"/><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png"/><Relationship Id="rId5" Type="http://schemas.openxmlformats.org/officeDocument/2006/relationships/image" Target="../media/image3.sv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23.mp3"/><Relationship Id="rId1" Type="http://schemas.microsoft.com/office/2007/relationships/media" Target="../media/media23.mp3"/><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4.mp3"/><Relationship Id="rId1" Type="http://schemas.microsoft.com/office/2007/relationships/media" Target="../media/media24.mp3"/><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5.mp3"/><Relationship Id="rId1" Type="http://schemas.microsoft.com/office/2007/relationships/media" Target="../media/media25.mp3"/><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6.mp3"/><Relationship Id="rId1" Type="http://schemas.microsoft.com/office/2007/relationships/media" Target="../media/media26.mp3"/><Relationship Id="rId5" Type="http://schemas.openxmlformats.org/officeDocument/2006/relationships/image" Target="../media/image1.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7.mp3"/><Relationship Id="rId1" Type="http://schemas.microsoft.com/office/2007/relationships/media" Target="../media/media27.mp3"/><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28.mp3"/><Relationship Id="rId1" Type="http://schemas.microsoft.com/office/2007/relationships/media" Target="../media/media28.mp3"/><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9.mp3"/><Relationship Id="rId1" Type="http://schemas.microsoft.com/office/2007/relationships/media" Target="../media/media29.mp3"/><Relationship Id="rId5" Type="http://schemas.openxmlformats.org/officeDocument/2006/relationships/image" Target="../media/image1.png"/><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0.mp3"/><Relationship Id="rId1" Type="http://schemas.microsoft.com/office/2007/relationships/media" Target="../media/media30.mp3"/><Relationship Id="rId5" Type="http://schemas.openxmlformats.org/officeDocument/2006/relationships/image" Target="../media/image1.png"/><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1.mp3"/><Relationship Id="rId1" Type="http://schemas.microsoft.com/office/2007/relationships/media" Target="../media/media31.mp3"/><Relationship Id="rId5" Type="http://schemas.openxmlformats.org/officeDocument/2006/relationships/image" Target="../media/image1.png"/><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2.mp3"/><Relationship Id="rId1" Type="http://schemas.microsoft.com/office/2007/relationships/media" Target="../media/media32.mp3"/><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3.mp3"/><Relationship Id="rId1" Type="http://schemas.microsoft.com/office/2007/relationships/media" Target="../media/media33.mp3"/><Relationship Id="rId5" Type="http://schemas.openxmlformats.org/officeDocument/2006/relationships/image" Target="../media/image1.png"/><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4.mp3"/><Relationship Id="rId1" Type="http://schemas.microsoft.com/office/2007/relationships/media" Target="../media/media34.mp3"/><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5.mp3"/><Relationship Id="rId1" Type="http://schemas.microsoft.com/office/2007/relationships/media" Target="../media/media35.mp3"/><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6.mp3"/><Relationship Id="rId1" Type="http://schemas.microsoft.com/office/2007/relationships/media" Target="../media/media36.mp3"/><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7.mp3"/><Relationship Id="rId1" Type="http://schemas.microsoft.com/office/2007/relationships/media" Target="../media/media37.mp3"/><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8.mp3"/><Relationship Id="rId1" Type="http://schemas.microsoft.com/office/2007/relationships/media" Target="../media/media38.mp3"/><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9.mp3"/><Relationship Id="rId1" Type="http://schemas.microsoft.com/office/2007/relationships/media" Target="../media/media39.mp3"/><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1.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0.mp3"/><Relationship Id="rId1" Type="http://schemas.microsoft.com/office/2007/relationships/media" Target="../media/media40.mp3"/><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slideLayout" Target="../slideLayouts/slideLayout2.xml"/><Relationship Id="rId7" Type="http://schemas.openxmlformats.org/officeDocument/2006/relationships/diagramColors" Target="../diagrams/colors2.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slideLayout" Target="../slideLayouts/slideLayout2.xml"/><Relationship Id="rId7" Type="http://schemas.openxmlformats.org/officeDocument/2006/relationships/diagramQuickStyle" Target="../diagrams/quickStyle3.xml"/><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1.png"/><Relationship Id="rId4" Type="http://schemas.openxmlformats.org/officeDocument/2006/relationships/image" Target="../media/image4.png"/><Relationship Id="rId9" Type="http://schemas.microsoft.com/office/2007/relationships/diagramDrawing" Target="../diagrams/drawing3.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slideLayout" Target="../slideLayouts/slideLayout2.xml"/><Relationship Id="rId7" Type="http://schemas.openxmlformats.org/officeDocument/2006/relationships/diagramQuickStyle" Target="../diagrams/quickStyle4.xml"/><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1.png"/><Relationship Id="rId4" Type="http://schemas.openxmlformats.org/officeDocument/2006/relationships/image" Target="../media/image4.png"/><Relationship Id="rId9" Type="http://schemas.microsoft.com/office/2007/relationships/diagramDrawing" Target="../diagrams/drawin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630EC-37E3-4CA2-9520-D8B40FB6820F}"/>
              </a:ext>
            </a:extLst>
          </p:cNvPr>
          <p:cNvSpPr>
            <a:spLocks noGrp="1"/>
          </p:cNvSpPr>
          <p:nvPr>
            <p:ph type="ctrTitle"/>
          </p:nvPr>
        </p:nvSpPr>
        <p:spPr>
          <a:xfrm>
            <a:off x="1567069" y="2018385"/>
            <a:ext cx="9057862" cy="1410615"/>
          </a:xfrm>
        </p:spPr>
        <p:txBody>
          <a:bodyPr>
            <a:normAutofit fontScale="90000"/>
          </a:bodyPr>
          <a:lstStyle/>
          <a:p>
            <a:r>
              <a:rPr lang="en-IN" b="1" dirty="0">
                <a:latin typeface="Times New Roman" panose="02020603050405020304" pitchFamily="18" charset="0"/>
                <a:cs typeface="Times New Roman" panose="02020603050405020304" pitchFamily="18" charset="0"/>
              </a:rPr>
              <a:t>CONVENTIONAL TESTING STRATEGIES</a:t>
            </a:r>
          </a:p>
        </p:txBody>
      </p:sp>
      <p:sp>
        <p:nvSpPr>
          <p:cNvPr id="4" name="TextBox 3">
            <a:extLst>
              <a:ext uri="{FF2B5EF4-FFF2-40B4-BE49-F238E27FC236}">
                <a16:creationId xmlns:a16="http://schemas.microsoft.com/office/drawing/2014/main" id="{ECDDF675-2529-4817-8357-B97E90208449}"/>
              </a:ext>
            </a:extLst>
          </p:cNvPr>
          <p:cNvSpPr txBox="1"/>
          <p:nvPr/>
        </p:nvSpPr>
        <p:spPr>
          <a:xfrm>
            <a:off x="7447723" y="5581365"/>
            <a:ext cx="4346712" cy="707886"/>
          </a:xfrm>
          <a:prstGeom prst="rect">
            <a:avLst/>
          </a:prstGeom>
          <a:noFill/>
        </p:spPr>
        <p:txBody>
          <a:bodyPr wrap="square" rtlCol="0">
            <a:spAutoFit/>
          </a:bodyPr>
          <a:lstStyle/>
          <a:p>
            <a:pPr algn="ctr"/>
            <a:r>
              <a:rPr lang="en-IN" sz="2000" b="1" dirty="0">
                <a:latin typeface="Times New Roman" panose="02020603050405020304" pitchFamily="18" charset="0"/>
                <a:cs typeface="Times New Roman" panose="02020603050405020304" pitchFamily="18" charset="0"/>
              </a:rPr>
              <a:t>Sameera Abu </a:t>
            </a:r>
            <a:r>
              <a:rPr lang="en-IN" sz="2000" b="1" dirty="0" err="1">
                <a:latin typeface="Times New Roman" panose="02020603050405020304" pitchFamily="18" charset="0"/>
                <a:cs typeface="Times New Roman" panose="02020603050405020304" pitchFamily="18" charset="0"/>
              </a:rPr>
              <a:t>Ghalyoun</a:t>
            </a:r>
            <a:endParaRPr lang="en-IN" sz="2000" b="1" dirty="0">
              <a:latin typeface="Times New Roman" panose="02020603050405020304" pitchFamily="18" charset="0"/>
              <a:cs typeface="Times New Roman" panose="02020603050405020304" pitchFamily="18" charset="0"/>
            </a:endParaRPr>
          </a:p>
          <a:p>
            <a:pPr lvl="1" algn="ctr"/>
            <a:r>
              <a:rPr lang="en-IN" sz="2000" b="1" dirty="0">
                <a:latin typeface="Times New Roman" panose="02020603050405020304" pitchFamily="18" charset="0"/>
                <a:cs typeface="Times New Roman" panose="02020603050405020304" pitchFamily="18" charset="0"/>
              </a:rPr>
              <a:t>PPU</a:t>
            </a:r>
          </a:p>
        </p:txBody>
      </p:sp>
      <p:pic>
        <p:nvPicPr>
          <p:cNvPr id="3" name="ttsmaker-vip-file-2024-9-2-14-36-49">
            <a:hlinkClick r:id="" action="ppaction://media"/>
            <a:extLst>
              <a:ext uri="{FF2B5EF4-FFF2-40B4-BE49-F238E27FC236}">
                <a16:creationId xmlns:a16="http://schemas.microsoft.com/office/drawing/2014/main" id="{B443B0C4-68E6-F772-133D-43BB14476F3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0753" y="6289251"/>
            <a:ext cx="487363" cy="487363"/>
          </a:xfrm>
          <a:prstGeom prst="rect">
            <a:avLst/>
          </a:prstGeom>
        </p:spPr>
      </p:pic>
    </p:spTree>
    <p:extLst>
      <p:ext uri="{BB962C8B-B14F-4D97-AF65-F5344CB8AC3E}">
        <p14:creationId xmlns:p14="http://schemas.microsoft.com/office/powerpoint/2010/main" val="272197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3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4234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6E2497-D430-4877-B13B-1227B1C26A47}"/>
              </a:ext>
            </a:extLst>
          </p:cNvPr>
          <p:cNvSpPr>
            <a:spLocks noGrp="1"/>
          </p:cNvSpPr>
          <p:nvPr>
            <p:ph type="title"/>
          </p:nvPr>
        </p:nvSpPr>
        <p:spPr>
          <a:xfrm>
            <a:off x="7760837" y="914400"/>
            <a:ext cx="3657600" cy="2887579"/>
          </a:xfrm>
        </p:spPr>
        <p:txBody>
          <a:bodyPr vert="horz" lIns="91440" tIns="45720" rIns="91440" bIns="45720" rtlCol="0" anchor="b">
            <a:normAutofit/>
          </a:bodyPr>
          <a:lstStyle/>
          <a:p>
            <a:pPr algn="ctr"/>
            <a:r>
              <a:rPr lang="en-US" sz="4800" b="1" kern="1200" dirty="0">
                <a:solidFill>
                  <a:srgbClr val="FFFFFF"/>
                </a:solidFill>
                <a:latin typeface="+mj-lt"/>
                <a:ea typeface="+mj-ea"/>
                <a:cs typeface="+mj-cs"/>
              </a:rPr>
              <a:t>Unit Testing</a:t>
            </a:r>
          </a:p>
        </p:txBody>
      </p:sp>
      <p:pic>
        <p:nvPicPr>
          <p:cNvPr id="4" name="Content Placeholder 3" descr="A close up of a logo&#10;&#10;Description automatically generated">
            <a:extLst>
              <a:ext uri="{FF2B5EF4-FFF2-40B4-BE49-F238E27FC236}">
                <a16:creationId xmlns:a16="http://schemas.microsoft.com/office/drawing/2014/main" id="{55D7BC9F-ED8D-4CED-8DB9-62FFBC3F7DFA}"/>
              </a:ext>
            </a:extLst>
          </p:cNvPr>
          <p:cNvPicPr>
            <a:picLocks noGrp="1" noChangeAspect="1"/>
          </p:cNvPicPr>
          <p:nvPr>
            <p:ph idx="1"/>
          </p:nvPr>
        </p:nvPicPr>
        <p:blipFill>
          <a:blip r:embed="rId2"/>
          <a:stretch>
            <a:fillRect/>
          </a:stretch>
        </p:blipFill>
        <p:spPr>
          <a:xfrm>
            <a:off x="803089" y="492573"/>
            <a:ext cx="5836690" cy="5880796"/>
          </a:xfrm>
          <a:prstGeom prst="rect">
            <a:avLst/>
          </a:prstGeom>
        </p:spPr>
      </p:pic>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777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299E4572-256B-5677-5321-F8C6A398D34D}"/>
              </a:ext>
            </a:extLst>
          </p:cNvPr>
          <p:cNvSpPr>
            <a:spLocks noGrp="1"/>
          </p:cNvSpPr>
          <p:nvPr>
            <p:ph type="ftr" sz="quarter" idx="11"/>
          </p:nvPr>
        </p:nvSpPr>
        <p:spPr/>
        <p:txBody>
          <a:bodyPr/>
          <a:lstStyle/>
          <a:p>
            <a:r>
              <a:rPr lang="en-IN"/>
              <a:t>Sameera Abu Ghalyoun 2024 PPU</a:t>
            </a:r>
          </a:p>
        </p:txBody>
      </p:sp>
    </p:spTree>
    <p:extLst>
      <p:ext uri="{BB962C8B-B14F-4D97-AF65-F5344CB8AC3E}">
        <p14:creationId xmlns:p14="http://schemas.microsoft.com/office/powerpoint/2010/main" val="648200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F55DF5E-558E-4B3D-BF44-DB8E2371465E}"/>
              </a:ext>
            </a:extLst>
          </p:cNvPr>
          <p:cNvSpPr>
            <a:spLocks noGrp="1"/>
          </p:cNvSpPr>
          <p:nvPr>
            <p:ph type="title"/>
          </p:nvPr>
        </p:nvSpPr>
        <p:spPr>
          <a:xfrm>
            <a:off x="4453666" y="3726"/>
            <a:ext cx="6589439" cy="739362"/>
          </a:xfrm>
        </p:spPr>
        <p:txBody>
          <a:bodyPr>
            <a:normAutofit/>
          </a:bodyPr>
          <a:lstStyle/>
          <a:p>
            <a:pPr algn="ctr"/>
            <a:r>
              <a:rPr lang="en-IN" dirty="0">
                <a:solidFill>
                  <a:srgbClr val="000000"/>
                </a:solidFill>
                <a:latin typeface="Times New Roman" panose="02020603050405020304" pitchFamily="18" charset="0"/>
                <a:cs typeface="Times New Roman" panose="02020603050405020304" pitchFamily="18" charset="0"/>
              </a:rPr>
              <a:t>Unit testing considerations </a:t>
            </a:r>
          </a:p>
        </p:txBody>
      </p:sp>
      <p:sp>
        <p:nvSpPr>
          <p:cNvPr id="18"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9" name="Graphic 6" descr="Laptop Secure">
            <a:extLst>
              <a:ext uri="{FF2B5EF4-FFF2-40B4-BE49-F238E27FC236}">
                <a16:creationId xmlns:a16="http://schemas.microsoft.com/office/drawing/2014/main" id="{A1956CA4-16EF-46B4-97F7-1AA764098D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47D474AB-5C7F-4519-9434-83A87E194976}"/>
              </a:ext>
            </a:extLst>
          </p:cNvPr>
          <p:cNvSpPr>
            <a:spLocks noGrp="1"/>
          </p:cNvSpPr>
          <p:nvPr>
            <p:ph idx="1"/>
          </p:nvPr>
        </p:nvSpPr>
        <p:spPr>
          <a:xfrm>
            <a:off x="4772805" y="1197177"/>
            <a:ext cx="7032390" cy="4463645"/>
          </a:xfrm>
        </p:spPr>
        <p:txBody>
          <a:bodyPr anchor="ctr">
            <a:noAutofit/>
          </a:bodyPr>
          <a:lstStyle/>
          <a:p>
            <a:pPr algn="just">
              <a:lnSpc>
                <a:spcPct val="150000"/>
              </a:lnSpc>
            </a:pPr>
            <a:r>
              <a:rPr lang="en-US" sz="2000" dirty="0">
                <a:solidFill>
                  <a:srgbClr val="000000"/>
                </a:solidFill>
                <a:latin typeface="Times New Roman" panose="02020603050405020304" pitchFamily="18" charset="0"/>
                <a:cs typeface="Times New Roman" panose="02020603050405020304" pitchFamily="18" charset="0"/>
              </a:rPr>
              <a:t>Module interface – Ensure that information flows properly into and out of the module. </a:t>
            </a:r>
          </a:p>
          <a:p>
            <a:pPr algn="just">
              <a:lnSpc>
                <a:spcPct val="150000"/>
              </a:lnSpc>
            </a:pPr>
            <a:r>
              <a:rPr lang="en-US" sz="2000" dirty="0">
                <a:solidFill>
                  <a:srgbClr val="000000"/>
                </a:solidFill>
                <a:latin typeface="Times New Roman" panose="02020603050405020304" pitchFamily="18" charset="0"/>
                <a:cs typeface="Times New Roman" panose="02020603050405020304" pitchFamily="18" charset="0"/>
              </a:rPr>
              <a:t>Local data structures – Ensure that data stored temporarily maintains its integrity during all steps in an algorithm execution.</a:t>
            </a:r>
          </a:p>
          <a:p>
            <a:pPr algn="just">
              <a:lnSpc>
                <a:spcPct val="150000"/>
              </a:lnSpc>
            </a:pPr>
            <a:r>
              <a:rPr lang="en-US" sz="2000" dirty="0">
                <a:solidFill>
                  <a:srgbClr val="000000"/>
                </a:solidFill>
                <a:latin typeface="Times New Roman" panose="02020603050405020304" pitchFamily="18" charset="0"/>
                <a:cs typeface="Times New Roman" panose="02020603050405020304" pitchFamily="18" charset="0"/>
              </a:rPr>
              <a:t>Boundary conditions – Ensure that the module operates properly at boundary values established to limit or restrict processing. </a:t>
            </a:r>
          </a:p>
          <a:p>
            <a:pPr algn="just">
              <a:lnSpc>
                <a:spcPct val="150000"/>
              </a:lnSpc>
            </a:pPr>
            <a:r>
              <a:rPr lang="en-US" sz="2000" dirty="0">
                <a:solidFill>
                  <a:srgbClr val="000000"/>
                </a:solidFill>
                <a:latin typeface="Times New Roman" panose="02020603050405020304" pitchFamily="18" charset="0"/>
                <a:cs typeface="Times New Roman" panose="02020603050405020304" pitchFamily="18" charset="0"/>
              </a:rPr>
              <a:t>Independent paths (basis paths) – Paths are exercised to ensure that all statements in a module have been executed at least once.</a:t>
            </a:r>
          </a:p>
          <a:p>
            <a:pPr algn="just">
              <a:lnSpc>
                <a:spcPct val="150000"/>
              </a:lnSpc>
            </a:pPr>
            <a:r>
              <a:rPr lang="en-US" sz="2000" dirty="0">
                <a:solidFill>
                  <a:srgbClr val="000000"/>
                </a:solidFill>
                <a:latin typeface="Times New Roman" panose="02020603050405020304" pitchFamily="18" charset="0"/>
                <a:cs typeface="Times New Roman" panose="02020603050405020304" pitchFamily="18" charset="0"/>
              </a:rPr>
              <a:t>Error handling paths – Ensure that the algorithms respond correctly to specific error conditions. </a:t>
            </a:r>
            <a:endParaRPr lang="en-IN" sz="2000" dirty="0">
              <a:solidFill>
                <a:srgbClr val="000000"/>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3A5B5C35-1F5E-1A47-8756-76C14C43B880}"/>
              </a:ext>
            </a:extLst>
          </p:cNvPr>
          <p:cNvSpPr>
            <a:spLocks noGrp="1"/>
          </p:cNvSpPr>
          <p:nvPr>
            <p:ph type="ftr" sz="quarter" idx="11"/>
          </p:nvPr>
        </p:nvSpPr>
        <p:spPr/>
        <p:txBody>
          <a:bodyPr/>
          <a:lstStyle/>
          <a:p>
            <a:r>
              <a:rPr lang="en-IN"/>
              <a:t>Sameera Abu Ghalyoun 2024 PPU</a:t>
            </a:r>
          </a:p>
        </p:txBody>
      </p:sp>
      <p:pic>
        <p:nvPicPr>
          <p:cNvPr id="5" name="ttsmaker-vip-file-2024-9-2-13-52-33">
            <a:hlinkClick r:id="" action="ppaction://media"/>
            <a:extLst>
              <a:ext uri="{FF2B5EF4-FFF2-40B4-BE49-F238E27FC236}">
                <a16:creationId xmlns:a16="http://schemas.microsoft.com/office/drawing/2014/main" id="{BF84D35B-F2AA-A23A-1A73-677D12B4D07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722725" y="6220319"/>
            <a:ext cx="487363" cy="487363"/>
          </a:xfrm>
          <a:prstGeom prst="rect">
            <a:avLst/>
          </a:prstGeom>
        </p:spPr>
      </p:pic>
    </p:spTree>
    <p:extLst>
      <p:ext uri="{BB962C8B-B14F-4D97-AF65-F5344CB8AC3E}">
        <p14:creationId xmlns:p14="http://schemas.microsoft.com/office/powerpoint/2010/main" val="319893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30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1ABCB6B-B1CD-4B48-B721-676AA82016D6}"/>
              </a:ext>
            </a:extLst>
          </p:cNvPr>
          <p:cNvSpPr>
            <a:spLocks noGrp="1"/>
          </p:cNvSpPr>
          <p:nvPr>
            <p:ph type="title"/>
          </p:nvPr>
        </p:nvSpPr>
        <p:spPr>
          <a:xfrm>
            <a:off x="863029" y="1012004"/>
            <a:ext cx="3416158" cy="4795408"/>
          </a:xfrm>
        </p:spPr>
        <p:txBody>
          <a:bodyPr>
            <a:normAutofit/>
          </a:bodyPr>
          <a:lstStyle/>
          <a:p>
            <a:r>
              <a:rPr lang="en-IN" b="1" dirty="0">
                <a:solidFill>
                  <a:srgbClr val="FFFFFF"/>
                </a:solidFill>
              </a:rPr>
              <a:t>Unit test procedures</a:t>
            </a:r>
          </a:p>
        </p:txBody>
      </p:sp>
      <p:graphicFrame>
        <p:nvGraphicFramePr>
          <p:cNvPr id="5" name="Content Placeholder 2">
            <a:extLst>
              <a:ext uri="{FF2B5EF4-FFF2-40B4-BE49-F238E27FC236}">
                <a16:creationId xmlns:a16="http://schemas.microsoft.com/office/drawing/2014/main" id="{EDD7659B-8A8F-45FC-8396-027F2D0B9FBB}"/>
              </a:ext>
            </a:extLst>
          </p:cNvPr>
          <p:cNvGraphicFramePr>
            <a:graphicFrameLocks noGrp="1"/>
          </p:cNvGraphicFramePr>
          <p:nvPr>
            <p:ph idx="1"/>
            <p:extLst>
              <p:ext uri="{D42A27DB-BD31-4B8C-83A1-F6EECF244321}">
                <p14:modId xmlns:p14="http://schemas.microsoft.com/office/powerpoint/2010/main" val="100077956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2">
            <a:extLst>
              <a:ext uri="{FF2B5EF4-FFF2-40B4-BE49-F238E27FC236}">
                <a16:creationId xmlns:a16="http://schemas.microsoft.com/office/drawing/2014/main" id="{D63273F6-0D7A-7F8C-2753-A3A2811A7641}"/>
              </a:ext>
            </a:extLst>
          </p:cNvPr>
          <p:cNvSpPr>
            <a:spLocks noGrp="1"/>
          </p:cNvSpPr>
          <p:nvPr>
            <p:ph type="ftr" sz="quarter" idx="11"/>
          </p:nvPr>
        </p:nvSpPr>
        <p:spPr/>
        <p:txBody>
          <a:bodyPr/>
          <a:lstStyle/>
          <a:p>
            <a:r>
              <a:rPr lang="en-IN"/>
              <a:t>Sameera Abu Ghalyoun 2024 PPU</a:t>
            </a:r>
          </a:p>
        </p:txBody>
      </p:sp>
      <p:pic>
        <p:nvPicPr>
          <p:cNvPr id="4" name="ttsmaker-vip-file-2024-9-2-13-56-50">
            <a:hlinkClick r:id="" action="ppaction://media"/>
            <a:extLst>
              <a:ext uri="{FF2B5EF4-FFF2-40B4-BE49-F238E27FC236}">
                <a16:creationId xmlns:a16="http://schemas.microsoft.com/office/drawing/2014/main" id="{CE481C6C-EC2D-F6A7-392C-8161A86C6B5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628379" y="6356350"/>
            <a:ext cx="487363" cy="487363"/>
          </a:xfrm>
          <a:prstGeom prst="rect">
            <a:avLst/>
          </a:prstGeom>
        </p:spPr>
      </p:pic>
    </p:spTree>
    <p:extLst>
      <p:ext uri="{BB962C8B-B14F-4D97-AF65-F5344CB8AC3E}">
        <p14:creationId xmlns:p14="http://schemas.microsoft.com/office/powerpoint/2010/main" val="366992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03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B44AFC-EA6F-4A5A-B1FE-AF756974D046}"/>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kern="1200" dirty="0">
                <a:solidFill>
                  <a:srgbClr val="FFFFFF"/>
                </a:solidFill>
                <a:latin typeface="+mj-lt"/>
                <a:ea typeface="+mj-ea"/>
                <a:cs typeface="+mj-cs"/>
              </a:rPr>
              <a:t>Unit Test Environment</a:t>
            </a:r>
          </a:p>
        </p:txBody>
      </p:sp>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3" descr="A screenshot of a cell phone&#10;&#10;Description automatically generated">
            <a:extLst>
              <a:ext uri="{FF2B5EF4-FFF2-40B4-BE49-F238E27FC236}">
                <a16:creationId xmlns:a16="http://schemas.microsoft.com/office/drawing/2014/main" id="{7AE28558-CFE8-4B91-BBD6-184FC0783B9F}"/>
              </a:ext>
            </a:extLst>
          </p:cNvPr>
          <p:cNvPicPr>
            <a:picLocks noGrp="1" noChangeAspect="1"/>
          </p:cNvPicPr>
          <p:nvPr>
            <p:ph idx="1"/>
          </p:nvPr>
        </p:nvPicPr>
        <p:blipFill>
          <a:blip r:embed="rId4"/>
          <a:stretch>
            <a:fillRect/>
          </a:stretch>
        </p:blipFill>
        <p:spPr>
          <a:xfrm>
            <a:off x="5153822" y="795169"/>
            <a:ext cx="6553545" cy="5275603"/>
          </a:xfrm>
          <a:prstGeom prst="rect">
            <a:avLst/>
          </a:prstGeom>
        </p:spPr>
      </p:pic>
      <p:sp>
        <p:nvSpPr>
          <p:cNvPr id="3" name="Footer Placeholder 2">
            <a:extLst>
              <a:ext uri="{FF2B5EF4-FFF2-40B4-BE49-F238E27FC236}">
                <a16:creationId xmlns:a16="http://schemas.microsoft.com/office/drawing/2014/main" id="{DF9F4622-7955-9F4C-C76C-EBB49CA880CD}"/>
              </a:ext>
            </a:extLst>
          </p:cNvPr>
          <p:cNvSpPr>
            <a:spLocks noGrp="1"/>
          </p:cNvSpPr>
          <p:nvPr>
            <p:ph type="ftr" sz="quarter" idx="11"/>
          </p:nvPr>
        </p:nvSpPr>
        <p:spPr/>
        <p:txBody>
          <a:bodyPr/>
          <a:lstStyle/>
          <a:p>
            <a:r>
              <a:rPr lang="en-IN"/>
              <a:t>Sameera Abu Ghalyoun 2024 PPU</a:t>
            </a:r>
          </a:p>
        </p:txBody>
      </p:sp>
      <p:pic>
        <p:nvPicPr>
          <p:cNvPr id="5" name="ttsmaker-vip-file-2024-9-2-13-59-41">
            <a:hlinkClick r:id="" action="ppaction://media"/>
            <a:extLst>
              <a:ext uri="{FF2B5EF4-FFF2-40B4-BE49-F238E27FC236}">
                <a16:creationId xmlns:a16="http://schemas.microsoft.com/office/drawing/2014/main" id="{C029DD13-25B5-AF11-067A-714BA52FB32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14443" y="6358029"/>
            <a:ext cx="487363" cy="487363"/>
          </a:xfrm>
          <a:prstGeom prst="rect">
            <a:avLst/>
          </a:prstGeom>
        </p:spPr>
      </p:pic>
    </p:spTree>
    <p:extLst>
      <p:ext uri="{BB962C8B-B14F-4D97-AF65-F5344CB8AC3E}">
        <p14:creationId xmlns:p14="http://schemas.microsoft.com/office/powerpoint/2010/main" val="214058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0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03C8DFB-3E84-4F6E-9A1B-21A66DBD7AF7}"/>
              </a:ext>
            </a:extLst>
          </p:cNvPr>
          <p:cNvSpPr>
            <a:spLocks noGrp="1"/>
          </p:cNvSpPr>
          <p:nvPr>
            <p:ph type="title"/>
          </p:nvPr>
        </p:nvSpPr>
        <p:spPr>
          <a:xfrm>
            <a:off x="1179226" y="826680"/>
            <a:ext cx="9833548" cy="1325563"/>
          </a:xfrm>
        </p:spPr>
        <p:txBody>
          <a:bodyPr>
            <a:normAutofit/>
          </a:bodyPr>
          <a:lstStyle/>
          <a:p>
            <a:pPr algn="ctr"/>
            <a:r>
              <a:rPr lang="en-IN" sz="4000" b="1" dirty="0">
                <a:solidFill>
                  <a:srgbClr val="FFFFFF"/>
                </a:solidFill>
                <a:latin typeface="Times New Roman" panose="02020603050405020304" pitchFamily="18" charset="0"/>
                <a:cs typeface="Times New Roman" panose="02020603050405020304" pitchFamily="18" charset="0"/>
              </a:rPr>
              <a:t>Integration testing</a:t>
            </a:r>
          </a:p>
        </p:txBody>
      </p:sp>
      <p:sp>
        <p:nvSpPr>
          <p:cNvPr id="3" name="Content Placeholder 2">
            <a:extLst>
              <a:ext uri="{FF2B5EF4-FFF2-40B4-BE49-F238E27FC236}">
                <a16:creationId xmlns:a16="http://schemas.microsoft.com/office/drawing/2014/main" id="{384EA9DB-C363-49E2-9AC4-897B67B214C9}"/>
              </a:ext>
            </a:extLst>
          </p:cNvPr>
          <p:cNvSpPr>
            <a:spLocks noGrp="1"/>
          </p:cNvSpPr>
          <p:nvPr>
            <p:ph idx="1"/>
          </p:nvPr>
        </p:nvSpPr>
        <p:spPr>
          <a:xfrm>
            <a:off x="1179226" y="2441985"/>
            <a:ext cx="9833548" cy="3777839"/>
          </a:xfrm>
        </p:spPr>
        <p:txBody>
          <a:bodyPr>
            <a:normAutofit/>
          </a:bodyPr>
          <a:lstStyle/>
          <a:p>
            <a:pPr>
              <a:lnSpc>
                <a:spcPct val="150000"/>
              </a:lnSpc>
            </a:pPr>
            <a:r>
              <a:rPr lang="en-US" sz="2000" dirty="0">
                <a:solidFill>
                  <a:srgbClr val="000000"/>
                </a:solidFill>
                <a:latin typeface="Times New Roman" panose="02020603050405020304" pitchFamily="18" charset="0"/>
                <a:cs typeface="Times New Roman" panose="02020603050405020304" pitchFamily="18" charset="0"/>
              </a:rPr>
              <a:t>Defined as a systematic technique for constructing the software architecture – At the same time integration is occurring, conduct tests to uncover errors associated with interfaces. </a:t>
            </a:r>
          </a:p>
          <a:p>
            <a:pPr>
              <a:lnSpc>
                <a:spcPct val="150000"/>
              </a:lnSpc>
            </a:pPr>
            <a:r>
              <a:rPr lang="en-US" sz="2000" dirty="0">
                <a:solidFill>
                  <a:srgbClr val="000000"/>
                </a:solidFill>
                <a:latin typeface="Times New Roman" panose="02020603050405020304" pitchFamily="18" charset="0"/>
                <a:cs typeface="Times New Roman" panose="02020603050405020304" pitchFamily="18" charset="0"/>
              </a:rPr>
              <a:t>Objective is to take unit tested modules and build a program structure based on the prescribed design. </a:t>
            </a:r>
          </a:p>
          <a:p>
            <a:pPr>
              <a:lnSpc>
                <a:spcPct val="150000"/>
              </a:lnSpc>
            </a:pPr>
            <a:r>
              <a:rPr lang="en-US" sz="2000" dirty="0">
                <a:solidFill>
                  <a:srgbClr val="000000"/>
                </a:solidFill>
                <a:latin typeface="Times New Roman" panose="02020603050405020304" pitchFamily="18" charset="0"/>
                <a:cs typeface="Times New Roman" panose="02020603050405020304" pitchFamily="18" charset="0"/>
              </a:rPr>
              <a:t>Two Approaches </a:t>
            </a:r>
          </a:p>
          <a:p>
            <a:pPr marL="0" indent="0">
              <a:lnSpc>
                <a:spcPct val="150000"/>
              </a:lnSpc>
              <a:buNone/>
            </a:pPr>
            <a:r>
              <a:rPr lang="en-US" sz="2000" dirty="0">
                <a:solidFill>
                  <a:srgbClr val="000000"/>
                </a:solidFill>
                <a:latin typeface="Times New Roman" panose="02020603050405020304" pitchFamily="18" charset="0"/>
                <a:cs typeface="Times New Roman" panose="02020603050405020304" pitchFamily="18" charset="0"/>
              </a:rPr>
              <a:t>	– Non-incremental Integration Testing.</a:t>
            </a:r>
          </a:p>
          <a:p>
            <a:pPr marL="0" indent="0">
              <a:lnSpc>
                <a:spcPct val="150000"/>
              </a:lnSpc>
              <a:buNone/>
            </a:pPr>
            <a:r>
              <a:rPr lang="en-US" sz="2000" dirty="0">
                <a:solidFill>
                  <a:srgbClr val="000000"/>
                </a:solidFill>
                <a:latin typeface="Times New Roman" panose="02020603050405020304" pitchFamily="18" charset="0"/>
                <a:cs typeface="Times New Roman" panose="02020603050405020304" pitchFamily="18" charset="0"/>
              </a:rPr>
              <a:t>	 – Incremental Integration Testing.</a:t>
            </a:r>
            <a:endParaRPr lang="en-IN" sz="2000" dirty="0">
              <a:solidFill>
                <a:srgbClr val="000000"/>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34492733-4833-2EA7-C8C3-44D510E2055C}"/>
              </a:ext>
            </a:extLst>
          </p:cNvPr>
          <p:cNvSpPr>
            <a:spLocks noGrp="1"/>
          </p:cNvSpPr>
          <p:nvPr>
            <p:ph type="ftr" sz="quarter" idx="11"/>
          </p:nvPr>
        </p:nvSpPr>
        <p:spPr/>
        <p:txBody>
          <a:bodyPr/>
          <a:lstStyle/>
          <a:p>
            <a:r>
              <a:rPr lang="en-IN"/>
              <a:t>Sameera Abu Ghalyoun 2024 PPU</a:t>
            </a:r>
          </a:p>
        </p:txBody>
      </p:sp>
      <p:pic>
        <p:nvPicPr>
          <p:cNvPr id="5" name="ttsmaker-vip-file-2024-9-2-14-3-51">
            <a:hlinkClick r:id="" action="ppaction://media"/>
            <a:extLst>
              <a:ext uri="{FF2B5EF4-FFF2-40B4-BE49-F238E27FC236}">
                <a16:creationId xmlns:a16="http://schemas.microsoft.com/office/drawing/2014/main" id="{79A1E393-9E96-A2CE-BC44-B8056349B77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04637" y="6370637"/>
            <a:ext cx="487363" cy="487363"/>
          </a:xfrm>
          <a:prstGeom prst="rect">
            <a:avLst/>
          </a:prstGeom>
        </p:spPr>
      </p:pic>
    </p:spTree>
    <p:extLst>
      <p:ext uri="{BB962C8B-B14F-4D97-AF65-F5344CB8AC3E}">
        <p14:creationId xmlns:p14="http://schemas.microsoft.com/office/powerpoint/2010/main" val="304276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38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2A8D8BF-0307-4DAB-9FE7-B187879D578B}"/>
              </a:ext>
            </a:extLst>
          </p:cNvPr>
          <p:cNvSpPr>
            <a:spLocks noGrp="1"/>
          </p:cNvSpPr>
          <p:nvPr>
            <p:ph type="title"/>
          </p:nvPr>
        </p:nvSpPr>
        <p:spPr>
          <a:xfrm>
            <a:off x="5000438" y="181235"/>
            <a:ext cx="5830064" cy="1454051"/>
          </a:xfrm>
        </p:spPr>
        <p:txBody>
          <a:bodyPr>
            <a:normAutofit/>
          </a:bodyPr>
          <a:lstStyle/>
          <a:p>
            <a:r>
              <a:rPr lang="en-IN" b="1" dirty="0">
                <a:solidFill>
                  <a:srgbClr val="000000"/>
                </a:solidFill>
                <a:latin typeface="Times New Roman" panose="02020603050405020304" pitchFamily="18" charset="0"/>
                <a:cs typeface="Times New Roman" panose="02020603050405020304" pitchFamily="18" charset="0"/>
              </a:rPr>
              <a:t>Non-incremental Integration Testing</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Database">
            <a:extLst>
              <a:ext uri="{FF2B5EF4-FFF2-40B4-BE49-F238E27FC236}">
                <a16:creationId xmlns:a16="http://schemas.microsoft.com/office/drawing/2014/main" id="{D30E96A4-0B62-45E7-A570-BE075C244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8380991F-78A7-4FB6-A961-2FEE4536CEDC}"/>
              </a:ext>
            </a:extLst>
          </p:cNvPr>
          <p:cNvSpPr>
            <a:spLocks noGrp="1"/>
          </p:cNvSpPr>
          <p:nvPr>
            <p:ph idx="1"/>
          </p:nvPr>
        </p:nvSpPr>
        <p:spPr>
          <a:xfrm>
            <a:off x="5413959" y="1985451"/>
            <a:ext cx="6778041" cy="3803965"/>
          </a:xfrm>
        </p:spPr>
        <p:txBody>
          <a:bodyPr anchor="ctr">
            <a:noAutofit/>
          </a:bodyPr>
          <a:lstStyle/>
          <a:p>
            <a:pPr>
              <a:lnSpc>
                <a:spcPct val="150000"/>
              </a:lnSpc>
            </a:pPr>
            <a:r>
              <a:rPr lang="en-US" sz="2000" dirty="0">
                <a:solidFill>
                  <a:srgbClr val="000000"/>
                </a:solidFill>
                <a:latin typeface="Times New Roman" panose="02020603050405020304" pitchFamily="18" charset="0"/>
                <a:cs typeface="Times New Roman" panose="02020603050405020304" pitchFamily="18" charset="0"/>
              </a:rPr>
              <a:t>Uses “Big Bang” approach. </a:t>
            </a:r>
          </a:p>
          <a:p>
            <a:pPr>
              <a:lnSpc>
                <a:spcPct val="150000"/>
              </a:lnSpc>
            </a:pPr>
            <a:r>
              <a:rPr lang="en-US" sz="2000" dirty="0">
                <a:solidFill>
                  <a:srgbClr val="000000"/>
                </a:solidFill>
                <a:latin typeface="Times New Roman" panose="02020603050405020304" pitchFamily="18" charset="0"/>
                <a:cs typeface="Times New Roman" panose="02020603050405020304" pitchFamily="18" charset="0"/>
              </a:rPr>
              <a:t>All components are combined in advance. </a:t>
            </a:r>
          </a:p>
          <a:p>
            <a:pPr>
              <a:lnSpc>
                <a:spcPct val="150000"/>
              </a:lnSpc>
            </a:pPr>
            <a:r>
              <a:rPr lang="en-US" sz="2000" dirty="0">
                <a:solidFill>
                  <a:srgbClr val="000000"/>
                </a:solidFill>
                <a:latin typeface="Times New Roman" panose="02020603050405020304" pitchFamily="18" charset="0"/>
                <a:cs typeface="Times New Roman" panose="02020603050405020304" pitchFamily="18" charset="0"/>
              </a:rPr>
              <a:t>The entire program is tested as a whole Chaos results. </a:t>
            </a:r>
          </a:p>
          <a:p>
            <a:pPr>
              <a:lnSpc>
                <a:spcPct val="150000"/>
              </a:lnSpc>
            </a:pPr>
            <a:r>
              <a:rPr lang="en-US" sz="2000" dirty="0">
                <a:solidFill>
                  <a:srgbClr val="000000"/>
                </a:solidFill>
                <a:latin typeface="Times New Roman" panose="02020603050405020304" pitchFamily="18" charset="0"/>
                <a:cs typeface="Times New Roman" panose="02020603050405020304" pitchFamily="18" charset="0"/>
              </a:rPr>
              <a:t>Many seemingly-unrelated errors are encountered. </a:t>
            </a:r>
          </a:p>
          <a:p>
            <a:pPr>
              <a:lnSpc>
                <a:spcPct val="150000"/>
              </a:lnSpc>
            </a:pPr>
            <a:r>
              <a:rPr lang="en-US" sz="2000" dirty="0">
                <a:solidFill>
                  <a:srgbClr val="000000"/>
                </a:solidFill>
                <a:latin typeface="Times New Roman" panose="02020603050405020304" pitchFamily="18" charset="0"/>
                <a:cs typeface="Times New Roman" panose="02020603050405020304" pitchFamily="18" charset="0"/>
              </a:rPr>
              <a:t>Correction is difficult because isolation of causes is complicated. </a:t>
            </a:r>
          </a:p>
          <a:p>
            <a:pPr>
              <a:lnSpc>
                <a:spcPct val="150000"/>
              </a:lnSpc>
            </a:pPr>
            <a:r>
              <a:rPr lang="en-US" sz="2000" dirty="0">
                <a:solidFill>
                  <a:srgbClr val="000000"/>
                </a:solidFill>
                <a:latin typeface="Times New Roman" panose="02020603050405020304" pitchFamily="18" charset="0"/>
                <a:cs typeface="Times New Roman" panose="02020603050405020304" pitchFamily="18" charset="0"/>
              </a:rPr>
              <a:t>Once a set of errors are corrected, more errors occur, and testing appears to enter an endless loop.</a:t>
            </a:r>
            <a:endParaRPr lang="en-IN" sz="2000" dirty="0">
              <a:solidFill>
                <a:srgbClr val="000000"/>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D4406F8-0E32-4911-7ADC-99B80920CF81}"/>
              </a:ext>
            </a:extLst>
          </p:cNvPr>
          <p:cNvSpPr>
            <a:spLocks noGrp="1"/>
          </p:cNvSpPr>
          <p:nvPr>
            <p:ph type="ftr" sz="quarter" idx="11"/>
          </p:nvPr>
        </p:nvSpPr>
        <p:spPr/>
        <p:txBody>
          <a:bodyPr/>
          <a:lstStyle/>
          <a:p>
            <a:r>
              <a:rPr lang="en-IN"/>
              <a:t>Sameera Abu Ghalyoun 2024 PPU</a:t>
            </a:r>
          </a:p>
        </p:txBody>
      </p:sp>
      <p:pic>
        <p:nvPicPr>
          <p:cNvPr id="5" name="ttsmaker-vip-file-2024-9-2-14-8-27">
            <a:hlinkClick r:id="" action="ppaction://media"/>
            <a:extLst>
              <a:ext uri="{FF2B5EF4-FFF2-40B4-BE49-F238E27FC236}">
                <a16:creationId xmlns:a16="http://schemas.microsoft.com/office/drawing/2014/main" id="{4964202B-9C84-1CB9-7A4A-D52FE4FA21A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96880" y="6176787"/>
            <a:ext cx="487363" cy="487363"/>
          </a:xfrm>
          <a:prstGeom prst="rect">
            <a:avLst/>
          </a:prstGeom>
        </p:spPr>
      </p:pic>
    </p:spTree>
    <p:extLst>
      <p:ext uri="{BB962C8B-B14F-4D97-AF65-F5344CB8AC3E}">
        <p14:creationId xmlns:p14="http://schemas.microsoft.com/office/powerpoint/2010/main" val="143957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97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8D05C76-3045-40B6-BEDD-DE64AED4D77F}"/>
              </a:ext>
            </a:extLst>
          </p:cNvPr>
          <p:cNvSpPr>
            <a:spLocks noGrp="1"/>
          </p:cNvSpPr>
          <p:nvPr>
            <p:ph type="title"/>
          </p:nvPr>
        </p:nvSpPr>
        <p:spPr>
          <a:xfrm>
            <a:off x="3657275" y="136525"/>
            <a:ext cx="8513806" cy="1454051"/>
          </a:xfrm>
        </p:spPr>
        <p:txBody>
          <a:bodyPr>
            <a:normAutofit/>
          </a:bodyPr>
          <a:lstStyle/>
          <a:p>
            <a:r>
              <a:rPr lang="en-IN" b="1" dirty="0">
                <a:solidFill>
                  <a:srgbClr val="000000"/>
                </a:solidFill>
                <a:latin typeface="Times New Roman" panose="02020603050405020304" pitchFamily="18" charset="0"/>
                <a:cs typeface="Times New Roman" panose="02020603050405020304" pitchFamily="18" charset="0"/>
              </a:rPr>
              <a:t>Incremental Integration Testing</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Checkmark">
            <a:extLst>
              <a:ext uri="{FF2B5EF4-FFF2-40B4-BE49-F238E27FC236}">
                <a16:creationId xmlns:a16="http://schemas.microsoft.com/office/drawing/2014/main" id="{2272B365-F803-45F0-A3A0-9C4ECB7687F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7F7D10D6-6BE1-41C4-B8CD-974D28CEE03C}"/>
              </a:ext>
            </a:extLst>
          </p:cNvPr>
          <p:cNvSpPr>
            <a:spLocks noGrp="1"/>
          </p:cNvSpPr>
          <p:nvPr>
            <p:ph idx="1"/>
          </p:nvPr>
        </p:nvSpPr>
        <p:spPr>
          <a:xfrm>
            <a:off x="5133746" y="2045434"/>
            <a:ext cx="6289589" cy="3639289"/>
          </a:xfrm>
        </p:spPr>
        <p:txBody>
          <a:bodyPr anchor="ctr">
            <a:noAutofit/>
          </a:bodyPr>
          <a:lstStyle/>
          <a:p>
            <a:pPr>
              <a:lnSpc>
                <a:spcPct val="130000"/>
              </a:lnSpc>
            </a:pPr>
            <a:r>
              <a:rPr lang="en-US" sz="2000" dirty="0">
                <a:solidFill>
                  <a:srgbClr val="000000"/>
                </a:solidFill>
                <a:latin typeface="Times New Roman" panose="02020603050405020304" pitchFamily="18" charset="0"/>
                <a:cs typeface="Times New Roman" panose="02020603050405020304" pitchFamily="18" charset="0"/>
              </a:rPr>
              <a:t>The program is constructed and tested in small increments. </a:t>
            </a:r>
          </a:p>
          <a:p>
            <a:pPr>
              <a:lnSpc>
                <a:spcPct val="130000"/>
              </a:lnSpc>
            </a:pPr>
            <a:r>
              <a:rPr lang="en-US" sz="2000" dirty="0">
                <a:solidFill>
                  <a:srgbClr val="000000"/>
                </a:solidFill>
                <a:latin typeface="Times New Roman" panose="02020603050405020304" pitchFamily="18" charset="0"/>
                <a:cs typeface="Times New Roman" panose="02020603050405020304" pitchFamily="18" charset="0"/>
              </a:rPr>
              <a:t>Errors are easier to isolate and correct. </a:t>
            </a:r>
          </a:p>
          <a:p>
            <a:pPr>
              <a:lnSpc>
                <a:spcPct val="130000"/>
              </a:lnSpc>
            </a:pPr>
            <a:r>
              <a:rPr lang="en-US" sz="2000" dirty="0">
                <a:solidFill>
                  <a:srgbClr val="000000"/>
                </a:solidFill>
                <a:latin typeface="Times New Roman" panose="02020603050405020304" pitchFamily="18" charset="0"/>
                <a:cs typeface="Times New Roman" panose="02020603050405020304" pitchFamily="18" charset="0"/>
              </a:rPr>
              <a:t>Interfaces are more likely to be tested completely. </a:t>
            </a:r>
          </a:p>
          <a:p>
            <a:pPr>
              <a:lnSpc>
                <a:spcPct val="130000"/>
              </a:lnSpc>
            </a:pPr>
            <a:r>
              <a:rPr lang="en-US" sz="2000" dirty="0">
                <a:solidFill>
                  <a:srgbClr val="000000"/>
                </a:solidFill>
                <a:latin typeface="Times New Roman" panose="02020603050405020304" pitchFamily="18" charset="0"/>
                <a:cs typeface="Times New Roman" panose="02020603050405020304" pitchFamily="18" charset="0"/>
              </a:rPr>
              <a:t>A systematic test approach is applied.</a:t>
            </a:r>
          </a:p>
          <a:p>
            <a:pPr>
              <a:lnSpc>
                <a:spcPct val="130000"/>
              </a:lnSpc>
            </a:pPr>
            <a:r>
              <a:rPr lang="en-US" sz="2000" dirty="0">
                <a:solidFill>
                  <a:srgbClr val="000000"/>
                </a:solidFill>
                <a:latin typeface="Times New Roman" panose="02020603050405020304" pitchFamily="18" charset="0"/>
                <a:cs typeface="Times New Roman" panose="02020603050405020304" pitchFamily="18" charset="0"/>
              </a:rPr>
              <a:t>Different incremental integration strategies </a:t>
            </a:r>
          </a:p>
          <a:p>
            <a:pPr marL="0" indent="0">
              <a:lnSpc>
                <a:spcPct val="130000"/>
              </a:lnSpc>
              <a:buNone/>
            </a:pPr>
            <a:r>
              <a:rPr lang="en-US" sz="2000" dirty="0">
                <a:solidFill>
                  <a:srgbClr val="000000"/>
                </a:solidFill>
                <a:latin typeface="Times New Roman" panose="02020603050405020304" pitchFamily="18" charset="0"/>
                <a:cs typeface="Times New Roman" panose="02020603050405020304" pitchFamily="18" charset="0"/>
              </a:rPr>
              <a:t>	– Top-down integration </a:t>
            </a:r>
          </a:p>
          <a:p>
            <a:pPr marL="0" indent="0">
              <a:lnSpc>
                <a:spcPct val="130000"/>
              </a:lnSpc>
              <a:buNone/>
            </a:pPr>
            <a:r>
              <a:rPr lang="en-US" sz="2000" dirty="0">
                <a:solidFill>
                  <a:srgbClr val="000000"/>
                </a:solidFill>
                <a:latin typeface="Times New Roman" panose="02020603050405020304" pitchFamily="18" charset="0"/>
                <a:cs typeface="Times New Roman" panose="02020603050405020304" pitchFamily="18" charset="0"/>
              </a:rPr>
              <a:t>	– Bottom-up integration </a:t>
            </a:r>
          </a:p>
          <a:p>
            <a:pPr marL="0" indent="0">
              <a:lnSpc>
                <a:spcPct val="130000"/>
              </a:lnSpc>
              <a:buNone/>
            </a:pPr>
            <a:r>
              <a:rPr lang="en-US" sz="2000" dirty="0">
                <a:solidFill>
                  <a:srgbClr val="000000"/>
                </a:solidFill>
                <a:latin typeface="Times New Roman" panose="02020603050405020304" pitchFamily="18" charset="0"/>
                <a:cs typeface="Times New Roman" panose="02020603050405020304" pitchFamily="18" charset="0"/>
              </a:rPr>
              <a:t>	– Regression testing </a:t>
            </a:r>
          </a:p>
          <a:p>
            <a:pPr marL="0" indent="0">
              <a:lnSpc>
                <a:spcPct val="130000"/>
              </a:lnSpc>
              <a:buNone/>
            </a:pPr>
            <a:r>
              <a:rPr lang="en-US" sz="2000" dirty="0">
                <a:solidFill>
                  <a:srgbClr val="000000"/>
                </a:solidFill>
                <a:latin typeface="Times New Roman" panose="02020603050405020304" pitchFamily="18" charset="0"/>
                <a:cs typeface="Times New Roman" panose="02020603050405020304" pitchFamily="18" charset="0"/>
              </a:rPr>
              <a:t>	– Smoke testing</a:t>
            </a:r>
            <a:endParaRPr lang="en-IN" sz="2000" dirty="0">
              <a:solidFill>
                <a:srgbClr val="000000"/>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87A3E250-716D-7730-2C90-F150D1E01969}"/>
              </a:ext>
            </a:extLst>
          </p:cNvPr>
          <p:cNvSpPr>
            <a:spLocks noGrp="1"/>
          </p:cNvSpPr>
          <p:nvPr>
            <p:ph type="ftr" sz="quarter" idx="11"/>
          </p:nvPr>
        </p:nvSpPr>
        <p:spPr/>
        <p:txBody>
          <a:bodyPr/>
          <a:lstStyle/>
          <a:p>
            <a:r>
              <a:rPr lang="en-IN"/>
              <a:t>Sameera Abu Ghalyoun 2024 PPU</a:t>
            </a:r>
          </a:p>
        </p:txBody>
      </p:sp>
      <p:pic>
        <p:nvPicPr>
          <p:cNvPr id="5" name="ttsmaker-vip-file-2024-9-2-14-11-35">
            <a:hlinkClick r:id="" action="ppaction://media"/>
            <a:extLst>
              <a:ext uri="{FF2B5EF4-FFF2-40B4-BE49-F238E27FC236}">
                <a16:creationId xmlns:a16="http://schemas.microsoft.com/office/drawing/2014/main" id="{16A3E73B-13CD-D7B7-EC5E-CE896AFFE1E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45232" y="6051549"/>
            <a:ext cx="487363" cy="487363"/>
          </a:xfrm>
          <a:prstGeom prst="rect">
            <a:avLst/>
          </a:prstGeom>
        </p:spPr>
      </p:pic>
    </p:spTree>
    <p:extLst>
      <p:ext uri="{BB962C8B-B14F-4D97-AF65-F5344CB8AC3E}">
        <p14:creationId xmlns:p14="http://schemas.microsoft.com/office/powerpoint/2010/main" val="317354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57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274E17E-D53B-40F8-889D-FC49FB8A1205}"/>
              </a:ext>
            </a:extLst>
          </p:cNvPr>
          <p:cNvSpPr>
            <a:spLocks noGrp="1"/>
          </p:cNvSpPr>
          <p:nvPr>
            <p:ph type="title"/>
          </p:nvPr>
        </p:nvSpPr>
        <p:spPr>
          <a:xfrm>
            <a:off x="5800012" y="-9885"/>
            <a:ext cx="6247826" cy="986070"/>
          </a:xfrm>
        </p:spPr>
        <p:txBody>
          <a:bodyPr>
            <a:normAutofit/>
          </a:bodyPr>
          <a:lstStyle/>
          <a:p>
            <a:r>
              <a:rPr lang="en-IN" b="1" dirty="0">
                <a:solidFill>
                  <a:srgbClr val="000000"/>
                </a:solidFill>
                <a:latin typeface="Times New Roman" panose="02020603050405020304" pitchFamily="18" charset="0"/>
                <a:cs typeface="Times New Roman" panose="02020603050405020304" pitchFamily="18" charset="0"/>
              </a:rPr>
              <a:t>Top-down Integration</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Laptop Secure">
            <a:extLst>
              <a:ext uri="{FF2B5EF4-FFF2-40B4-BE49-F238E27FC236}">
                <a16:creationId xmlns:a16="http://schemas.microsoft.com/office/drawing/2014/main" id="{5CDBE497-62CD-4932-9E3C-A76E79FAED7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7C859A2C-9336-4C28-BF3F-CF296410A753}"/>
              </a:ext>
            </a:extLst>
          </p:cNvPr>
          <p:cNvSpPr>
            <a:spLocks noGrp="1"/>
          </p:cNvSpPr>
          <p:nvPr>
            <p:ph idx="1"/>
          </p:nvPr>
        </p:nvSpPr>
        <p:spPr>
          <a:xfrm>
            <a:off x="5000438" y="827904"/>
            <a:ext cx="6741309" cy="5233068"/>
          </a:xfrm>
        </p:spPr>
        <p:txBody>
          <a:bodyPr anchor="ctr">
            <a:noAutofit/>
          </a:bodyPr>
          <a:lstStyle/>
          <a:p>
            <a:pPr>
              <a:lnSpc>
                <a:spcPct val="100000"/>
              </a:lnSpc>
            </a:pPr>
            <a:r>
              <a:rPr lang="en-US" sz="2000" dirty="0">
                <a:solidFill>
                  <a:srgbClr val="000000"/>
                </a:solidFill>
                <a:latin typeface="Times New Roman" panose="02020603050405020304" pitchFamily="18" charset="0"/>
                <a:cs typeface="Times New Roman" panose="02020603050405020304" pitchFamily="18" charset="0"/>
              </a:rPr>
              <a:t>Modules are integrated by moving downward through the control hierarchy, beginning with the main module. </a:t>
            </a:r>
          </a:p>
          <a:p>
            <a:pPr>
              <a:lnSpc>
                <a:spcPct val="100000"/>
              </a:lnSpc>
            </a:pPr>
            <a:r>
              <a:rPr lang="en-US" sz="2000" dirty="0">
                <a:solidFill>
                  <a:srgbClr val="000000"/>
                </a:solidFill>
                <a:latin typeface="Times New Roman" panose="02020603050405020304" pitchFamily="18" charset="0"/>
                <a:cs typeface="Times New Roman" panose="02020603050405020304" pitchFamily="18" charset="0"/>
              </a:rPr>
              <a:t>Subordinate modules are incorporated in two ways : </a:t>
            </a:r>
          </a:p>
          <a:p>
            <a:pPr>
              <a:lnSpc>
                <a:spcPct val="100000"/>
              </a:lnSpc>
            </a:pPr>
            <a:r>
              <a:rPr lang="en-US" sz="2000" dirty="0">
                <a:solidFill>
                  <a:srgbClr val="000000"/>
                </a:solidFill>
                <a:latin typeface="Times New Roman" panose="02020603050405020304" pitchFamily="18" charset="0"/>
                <a:cs typeface="Times New Roman" panose="02020603050405020304" pitchFamily="18" charset="0"/>
              </a:rPr>
              <a:t>1. depth-first : All modules on a major control path are integrated </a:t>
            </a:r>
          </a:p>
          <a:p>
            <a:pPr>
              <a:lnSpc>
                <a:spcPct val="100000"/>
              </a:lnSpc>
            </a:pPr>
            <a:r>
              <a:rPr lang="en-US" sz="2000" dirty="0">
                <a:solidFill>
                  <a:srgbClr val="000000"/>
                </a:solidFill>
                <a:latin typeface="Times New Roman" panose="02020603050405020304" pitchFamily="18" charset="0"/>
                <a:cs typeface="Times New Roman" panose="02020603050405020304" pitchFamily="18" charset="0"/>
              </a:rPr>
              <a:t>2.  breadth-first : All modules directly subordinate at each level are integrated.</a:t>
            </a:r>
          </a:p>
          <a:p>
            <a:pPr>
              <a:lnSpc>
                <a:spcPct val="100000"/>
              </a:lnSpc>
            </a:pPr>
            <a:r>
              <a:rPr lang="en-US" sz="2000" dirty="0">
                <a:solidFill>
                  <a:srgbClr val="000000"/>
                </a:solidFill>
                <a:latin typeface="Times New Roman" panose="02020603050405020304" pitchFamily="18" charset="0"/>
                <a:cs typeface="Times New Roman" panose="02020603050405020304" pitchFamily="18" charset="0"/>
              </a:rPr>
              <a:t>Advantages: This approach verifies major control or decision points early in the test process.</a:t>
            </a:r>
          </a:p>
          <a:p>
            <a:pPr>
              <a:lnSpc>
                <a:spcPct val="100000"/>
              </a:lnSpc>
            </a:pPr>
            <a:r>
              <a:rPr lang="en-US" sz="2000" dirty="0">
                <a:solidFill>
                  <a:srgbClr val="000000"/>
                </a:solidFill>
                <a:latin typeface="Times New Roman" panose="02020603050405020304" pitchFamily="18" charset="0"/>
                <a:cs typeface="Times New Roman" panose="02020603050405020304" pitchFamily="18" charset="0"/>
              </a:rPr>
              <a:t>Disadvantages: </a:t>
            </a:r>
          </a:p>
          <a:p>
            <a:pPr marL="0" indent="0">
              <a:lnSpc>
                <a:spcPct val="100000"/>
              </a:lnSpc>
              <a:buNone/>
            </a:pPr>
            <a:r>
              <a:rPr lang="en-US" sz="2000" dirty="0">
                <a:solidFill>
                  <a:srgbClr val="000000"/>
                </a:solidFill>
                <a:latin typeface="Times New Roman" panose="02020603050405020304" pitchFamily="18" charset="0"/>
                <a:cs typeface="Times New Roman" panose="02020603050405020304" pitchFamily="18" charset="0"/>
              </a:rPr>
              <a:t>1– Stubs need to be created to substitute for modules that have not been built or tested yet; this code is later discarded. </a:t>
            </a:r>
          </a:p>
          <a:p>
            <a:pPr marL="0" indent="0">
              <a:lnSpc>
                <a:spcPct val="100000"/>
              </a:lnSpc>
              <a:buNone/>
            </a:pPr>
            <a:r>
              <a:rPr lang="en-US" sz="2000" dirty="0">
                <a:solidFill>
                  <a:srgbClr val="000000"/>
                </a:solidFill>
                <a:latin typeface="Times New Roman" panose="02020603050405020304" pitchFamily="18" charset="0"/>
                <a:cs typeface="Times New Roman" panose="02020603050405020304" pitchFamily="18" charset="0"/>
              </a:rPr>
              <a:t>2– Because stubs are used to replace lower level modules, no significant data flow can occur until much later in the integration/testing process</a:t>
            </a:r>
            <a:endParaRPr lang="en-IN" sz="2000" dirty="0">
              <a:solidFill>
                <a:srgbClr val="000000"/>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BDA89771-4EE0-9B21-92B9-A9DCFD32ABB7}"/>
              </a:ext>
            </a:extLst>
          </p:cNvPr>
          <p:cNvSpPr>
            <a:spLocks noGrp="1"/>
          </p:cNvSpPr>
          <p:nvPr>
            <p:ph type="ftr" sz="quarter" idx="11"/>
          </p:nvPr>
        </p:nvSpPr>
        <p:spPr/>
        <p:txBody>
          <a:bodyPr/>
          <a:lstStyle/>
          <a:p>
            <a:r>
              <a:rPr lang="en-IN"/>
              <a:t>Sameera Abu Ghalyoun 2024 PPU</a:t>
            </a:r>
          </a:p>
        </p:txBody>
      </p:sp>
      <p:pic>
        <p:nvPicPr>
          <p:cNvPr id="5" name="ttsmaker-vip-file-2024-9-2-14-16-41">
            <a:hlinkClick r:id="" action="ppaction://media"/>
            <a:extLst>
              <a:ext uri="{FF2B5EF4-FFF2-40B4-BE49-F238E27FC236}">
                <a16:creationId xmlns:a16="http://schemas.microsoft.com/office/drawing/2014/main" id="{819EBC43-EC48-BAD9-65EB-332E3C0D8EA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60956" y="6274645"/>
            <a:ext cx="487363" cy="487363"/>
          </a:xfrm>
          <a:prstGeom prst="rect">
            <a:avLst/>
          </a:prstGeom>
        </p:spPr>
      </p:pic>
    </p:spTree>
    <p:extLst>
      <p:ext uri="{BB962C8B-B14F-4D97-AF65-F5344CB8AC3E}">
        <p14:creationId xmlns:p14="http://schemas.microsoft.com/office/powerpoint/2010/main" val="306338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95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B19763-22FD-470F-BBED-DCDFC39267B6}"/>
              </a:ext>
            </a:extLst>
          </p:cNvPr>
          <p:cNvPicPr>
            <a:picLocks noChangeAspect="1"/>
          </p:cNvPicPr>
          <p:nvPr/>
        </p:nvPicPr>
        <p:blipFill>
          <a:blip r:embed="rId4"/>
          <a:stretch>
            <a:fillRect/>
          </a:stretch>
        </p:blipFill>
        <p:spPr>
          <a:xfrm>
            <a:off x="913265" y="2419643"/>
            <a:ext cx="6608464" cy="3105977"/>
          </a:xfrm>
          <a:prstGeom prst="rect">
            <a:avLst/>
          </a:prstGeom>
        </p:spPr>
      </p:pic>
      <p:sp>
        <p:nvSpPr>
          <p:cNvPr id="18" name="Freeform: Shape 17">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20" name="Freeform: Shape 19">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55822"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97F9FAF-750D-4C5D-B6CF-4B053F3CF71E}"/>
              </a:ext>
            </a:extLst>
          </p:cNvPr>
          <p:cNvSpPr>
            <a:spLocks noGrp="1"/>
          </p:cNvSpPr>
          <p:nvPr>
            <p:ph idx="1"/>
          </p:nvPr>
        </p:nvSpPr>
        <p:spPr>
          <a:xfrm>
            <a:off x="7855361" y="318014"/>
            <a:ext cx="3886708" cy="5207605"/>
          </a:xfrm>
        </p:spPr>
        <p:txBody>
          <a:bodyPr anchor="ctr">
            <a:normAutofit/>
          </a:bodyPr>
          <a:lstStyle/>
          <a:p>
            <a:pPr>
              <a:lnSpc>
                <a:spcPct val="150000"/>
              </a:lnSpc>
            </a:pPr>
            <a:r>
              <a:rPr lang="en-US" sz="2200" dirty="0">
                <a:latin typeface="Times New Roman" panose="02020603050405020304" pitchFamily="18" charset="0"/>
                <a:cs typeface="Times New Roman" panose="02020603050405020304" pitchFamily="18" charset="0"/>
              </a:rPr>
              <a:t>For example, selecting the left-hand path, components M1, M2, M5 would be integrated first.</a:t>
            </a:r>
          </a:p>
          <a:p>
            <a:pPr>
              <a:lnSpc>
                <a:spcPct val="150000"/>
              </a:lnSpc>
            </a:pPr>
            <a:r>
              <a:rPr lang="en-US" sz="2200" dirty="0">
                <a:latin typeface="Times New Roman" panose="02020603050405020304" pitchFamily="18" charset="0"/>
                <a:cs typeface="Times New Roman" panose="02020603050405020304" pitchFamily="18" charset="0"/>
              </a:rPr>
              <a:t>Next, M8 or (if necessary for proper functioning of M2) M6 would be integrated. </a:t>
            </a:r>
          </a:p>
          <a:p>
            <a:pPr>
              <a:lnSpc>
                <a:spcPct val="150000"/>
              </a:lnSpc>
            </a:pPr>
            <a:r>
              <a:rPr lang="en-US" sz="2200" dirty="0">
                <a:latin typeface="Times New Roman" panose="02020603050405020304" pitchFamily="18" charset="0"/>
                <a:cs typeface="Times New Roman" panose="02020603050405020304" pitchFamily="18" charset="0"/>
              </a:rPr>
              <a:t>Then, the central and right-hand control paths are built. </a:t>
            </a:r>
            <a:endParaRPr lang="en-IN" sz="22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74692787-963D-C521-E4FD-AAB115E12D18}"/>
              </a:ext>
            </a:extLst>
          </p:cNvPr>
          <p:cNvSpPr>
            <a:spLocks noGrp="1"/>
          </p:cNvSpPr>
          <p:nvPr>
            <p:ph type="ftr" sz="quarter" idx="11"/>
          </p:nvPr>
        </p:nvSpPr>
        <p:spPr/>
        <p:txBody>
          <a:bodyPr/>
          <a:lstStyle/>
          <a:p>
            <a:r>
              <a:rPr lang="en-IN"/>
              <a:t>Sameera Abu Ghalyoun 2024 PPU</a:t>
            </a:r>
          </a:p>
        </p:txBody>
      </p:sp>
      <p:pic>
        <p:nvPicPr>
          <p:cNvPr id="5" name="ttsmaker-vip-file-2024-9-2-14-18-18">
            <a:hlinkClick r:id="" action="ppaction://media"/>
            <a:extLst>
              <a:ext uri="{FF2B5EF4-FFF2-40B4-BE49-F238E27FC236}">
                <a16:creationId xmlns:a16="http://schemas.microsoft.com/office/drawing/2014/main" id="{B62E9D68-E51D-77C8-9C86-54B436E0A0C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98387" y="6356350"/>
            <a:ext cx="487363" cy="487363"/>
          </a:xfrm>
          <a:prstGeom prst="rect">
            <a:avLst/>
          </a:prstGeom>
        </p:spPr>
      </p:pic>
    </p:spTree>
    <p:extLst>
      <p:ext uri="{BB962C8B-B14F-4D97-AF65-F5344CB8AC3E}">
        <p14:creationId xmlns:p14="http://schemas.microsoft.com/office/powerpoint/2010/main" val="3411398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29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892D-4E0E-4B5B-AE59-EC48A558A7AA}"/>
              </a:ext>
            </a:extLst>
          </p:cNvPr>
          <p:cNvSpPr>
            <a:spLocks noGrp="1"/>
          </p:cNvSpPr>
          <p:nvPr>
            <p:ph type="title"/>
          </p:nvPr>
        </p:nvSpPr>
        <p:spPr>
          <a:xfrm>
            <a:off x="158579" y="722540"/>
            <a:ext cx="3041822" cy="5412920"/>
          </a:xfrm>
        </p:spPr>
        <p:txBody>
          <a:bodyPr>
            <a:normAutofit/>
          </a:bodyPr>
          <a:lstStyle/>
          <a:p>
            <a:r>
              <a:rPr lang="en-IN" b="1" dirty="0">
                <a:latin typeface="Times New Roman" panose="02020603050405020304" pitchFamily="18" charset="0"/>
                <a:cs typeface="Times New Roman" panose="02020603050405020304" pitchFamily="18" charset="0"/>
              </a:rPr>
              <a:t>Bottom-up Integration</a:t>
            </a:r>
          </a:p>
        </p:txBody>
      </p:sp>
      <p:sp>
        <p:nvSpPr>
          <p:cNvPr id="3" name="Content Placeholder 2">
            <a:extLst>
              <a:ext uri="{FF2B5EF4-FFF2-40B4-BE49-F238E27FC236}">
                <a16:creationId xmlns:a16="http://schemas.microsoft.com/office/drawing/2014/main" id="{2BCC2CA1-0288-4157-ADC5-5A4B10AEC9F1}"/>
              </a:ext>
            </a:extLst>
          </p:cNvPr>
          <p:cNvSpPr>
            <a:spLocks noGrp="1"/>
          </p:cNvSpPr>
          <p:nvPr>
            <p:ph idx="1"/>
          </p:nvPr>
        </p:nvSpPr>
        <p:spPr>
          <a:xfrm>
            <a:off x="3410465" y="526315"/>
            <a:ext cx="7943335" cy="5412920"/>
          </a:xfrm>
        </p:spPr>
        <p:txBody>
          <a:bodyPr anchor="ctr">
            <a:noAutofit/>
          </a:bodyPr>
          <a:lstStyle/>
          <a:p>
            <a:pPr algn="just">
              <a:lnSpc>
                <a:spcPct val="150000"/>
              </a:lnSpc>
            </a:pPr>
            <a:r>
              <a:rPr lang="en-US" sz="2000" dirty="0">
                <a:latin typeface="Times New Roman" panose="02020603050405020304" pitchFamily="18" charset="0"/>
                <a:cs typeface="Times New Roman" panose="02020603050405020304" pitchFamily="18" charset="0"/>
              </a:rPr>
              <a:t>Integration and testing starts with the most atomic modules in the control hierarchy.</a:t>
            </a:r>
          </a:p>
          <a:p>
            <a:pPr marL="0" indent="0" algn="just">
              <a:lnSpc>
                <a:spcPct val="150000"/>
              </a:lnSpc>
              <a:buNone/>
            </a:pPr>
            <a:r>
              <a:rPr lang="en-US" sz="2000" b="1" dirty="0">
                <a:latin typeface="Times New Roman" panose="02020603050405020304" pitchFamily="18" charset="0"/>
                <a:cs typeface="Times New Roman" panose="02020603050405020304" pitchFamily="18" charset="0"/>
              </a:rPr>
              <a:t>• Advantages </a:t>
            </a:r>
          </a:p>
          <a:p>
            <a:pPr marL="0" indent="0" algn="just">
              <a:lnSpc>
                <a:spcPct val="150000"/>
              </a:lnSpc>
              <a:buNone/>
            </a:pPr>
            <a:r>
              <a:rPr lang="en-US" sz="2000" dirty="0">
                <a:latin typeface="Times New Roman" panose="02020603050405020304" pitchFamily="18" charset="0"/>
                <a:cs typeface="Times New Roman" panose="02020603050405020304" pitchFamily="18" charset="0"/>
              </a:rPr>
              <a:t>      – This approach verifies low-level data processing early in the testing process – Need for stubs is eliminated. </a:t>
            </a:r>
          </a:p>
          <a:p>
            <a:pPr marL="0" indent="0" algn="just">
              <a:lnSpc>
                <a:spcPct val="150000"/>
              </a:lnSpc>
              <a:buNone/>
            </a:pPr>
            <a:r>
              <a:rPr lang="en-US" sz="2000" b="1" dirty="0">
                <a:latin typeface="Times New Roman" panose="02020603050405020304" pitchFamily="18" charset="0"/>
                <a:cs typeface="Times New Roman" panose="02020603050405020304" pitchFamily="18" charset="0"/>
              </a:rPr>
              <a:t>• Disadvantages </a:t>
            </a:r>
          </a:p>
          <a:p>
            <a:pPr marL="0" indent="0" algn="just">
              <a:lnSpc>
                <a:spcPct val="150000"/>
              </a:lnSpc>
              <a:buNone/>
            </a:pPr>
            <a:r>
              <a:rPr lang="en-US" sz="2000" dirty="0">
                <a:latin typeface="Times New Roman" panose="02020603050405020304" pitchFamily="18" charset="0"/>
                <a:cs typeface="Times New Roman" panose="02020603050405020304" pitchFamily="18" charset="0"/>
              </a:rPr>
              <a:t>     – Driver modules need to be built to test the lower-level modules; this code is later discarded or expanded into a full-featured version. </a:t>
            </a:r>
          </a:p>
          <a:p>
            <a:pPr marL="0" indent="0" algn="just">
              <a:lnSpc>
                <a:spcPct val="150000"/>
              </a:lnSpc>
              <a:buNone/>
            </a:pPr>
            <a:r>
              <a:rPr lang="en-US" sz="2000" dirty="0">
                <a:latin typeface="Times New Roman" panose="02020603050405020304" pitchFamily="18" charset="0"/>
                <a:cs typeface="Times New Roman" panose="02020603050405020304" pitchFamily="18" charset="0"/>
              </a:rPr>
              <a:t>   – Drivers inherently do not contain the complete algorithms that will eventually use the services of the lower-level modules; consequently, testing may be incomplete or more testing may be needed later when the upper level modules are available.</a:t>
            </a:r>
            <a:endParaRPr lang="en-IN" sz="20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B3910A6C-F317-065A-944B-D4658D1A32B4}"/>
              </a:ext>
            </a:extLst>
          </p:cNvPr>
          <p:cNvSpPr>
            <a:spLocks noGrp="1"/>
          </p:cNvSpPr>
          <p:nvPr>
            <p:ph type="ftr" sz="quarter" idx="11"/>
          </p:nvPr>
        </p:nvSpPr>
        <p:spPr/>
        <p:txBody>
          <a:bodyPr/>
          <a:lstStyle/>
          <a:p>
            <a:r>
              <a:rPr lang="en-IN"/>
              <a:t>Sameera Abu Ghalyoun 2024 PPU</a:t>
            </a:r>
          </a:p>
        </p:txBody>
      </p:sp>
      <p:pic>
        <p:nvPicPr>
          <p:cNvPr id="5" name="ttsmaker-vip-file-2024-9-2-14-22-22">
            <a:hlinkClick r:id="" action="ppaction://media"/>
            <a:extLst>
              <a:ext uri="{FF2B5EF4-FFF2-40B4-BE49-F238E27FC236}">
                <a16:creationId xmlns:a16="http://schemas.microsoft.com/office/drawing/2014/main" id="{DE0B633D-E7D7-2FF8-BC93-C95414BD03F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4615" y="6234112"/>
            <a:ext cx="487363" cy="487363"/>
          </a:xfrm>
          <a:prstGeom prst="rect">
            <a:avLst/>
          </a:prstGeom>
        </p:spPr>
      </p:pic>
    </p:spTree>
    <p:extLst>
      <p:ext uri="{BB962C8B-B14F-4D97-AF65-F5344CB8AC3E}">
        <p14:creationId xmlns:p14="http://schemas.microsoft.com/office/powerpoint/2010/main" val="172435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68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E11F66-17A9-4442-8234-B08CA28619FC}"/>
              </a:ext>
            </a:extLst>
          </p:cNvPr>
          <p:cNvSpPr>
            <a:spLocks noGrp="1"/>
          </p:cNvSpPr>
          <p:nvPr>
            <p:ph type="title"/>
          </p:nvPr>
        </p:nvSpPr>
        <p:spPr>
          <a:xfrm>
            <a:off x="863029" y="1012004"/>
            <a:ext cx="3416158" cy="4795408"/>
          </a:xfrm>
        </p:spPr>
        <p:txBody>
          <a:bodyPr>
            <a:normAutofit/>
          </a:bodyPr>
          <a:lstStyle/>
          <a:p>
            <a:r>
              <a:rPr lang="en-IN" b="1" dirty="0">
                <a:solidFill>
                  <a:srgbClr val="FFFFFF"/>
                </a:solidFill>
                <a:latin typeface="Times New Roman" panose="02020603050405020304" pitchFamily="18" charset="0"/>
                <a:cs typeface="Times New Roman" panose="02020603050405020304" pitchFamily="18" charset="0"/>
              </a:rPr>
              <a:t>INDEX</a:t>
            </a:r>
          </a:p>
        </p:txBody>
      </p:sp>
      <p:graphicFrame>
        <p:nvGraphicFramePr>
          <p:cNvPr id="5" name="Content Placeholder 2">
            <a:extLst>
              <a:ext uri="{FF2B5EF4-FFF2-40B4-BE49-F238E27FC236}">
                <a16:creationId xmlns:a16="http://schemas.microsoft.com/office/drawing/2014/main" id="{C50C8AD3-6C94-43DD-9EDC-64186B87F9A3}"/>
              </a:ext>
            </a:extLst>
          </p:cNvPr>
          <p:cNvGraphicFramePr>
            <a:graphicFrameLocks noGrp="1"/>
          </p:cNvGraphicFramePr>
          <p:nvPr>
            <p:ph idx="1"/>
            <p:extLst>
              <p:ext uri="{D42A27DB-BD31-4B8C-83A1-F6EECF244321}">
                <p14:modId xmlns:p14="http://schemas.microsoft.com/office/powerpoint/2010/main" val="718583432"/>
              </p:ext>
            </p:extLst>
          </p:nvPr>
        </p:nvGraphicFramePr>
        <p:xfrm>
          <a:off x="5244038" y="250825"/>
          <a:ext cx="6463866" cy="63563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Footer Placeholder 2">
            <a:extLst>
              <a:ext uri="{FF2B5EF4-FFF2-40B4-BE49-F238E27FC236}">
                <a16:creationId xmlns:a16="http://schemas.microsoft.com/office/drawing/2014/main" id="{BC9869C8-377F-4A64-29D8-0ADE838ECEB4}"/>
              </a:ext>
            </a:extLst>
          </p:cNvPr>
          <p:cNvSpPr>
            <a:spLocks noGrp="1"/>
          </p:cNvSpPr>
          <p:nvPr>
            <p:ph type="ftr" sz="quarter" idx="11"/>
          </p:nvPr>
        </p:nvSpPr>
        <p:spPr/>
        <p:txBody>
          <a:bodyPr/>
          <a:lstStyle/>
          <a:p>
            <a:r>
              <a:rPr lang="en-IN"/>
              <a:t>Sameera Abu Ghalyoun 2024 PPU</a:t>
            </a:r>
          </a:p>
        </p:txBody>
      </p:sp>
      <p:pic>
        <p:nvPicPr>
          <p:cNvPr id="4" name="ttsmaker-vip-file-2024-9-2-14-38-58">
            <a:hlinkClick r:id="" action="ppaction://media"/>
            <a:extLst>
              <a:ext uri="{FF2B5EF4-FFF2-40B4-BE49-F238E27FC236}">
                <a16:creationId xmlns:a16="http://schemas.microsoft.com/office/drawing/2014/main" id="{04F7C77E-493C-08C2-5A76-2096B92B957B}"/>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599474" y="6234112"/>
            <a:ext cx="487363" cy="487363"/>
          </a:xfrm>
          <a:prstGeom prst="rect">
            <a:avLst/>
          </a:prstGeom>
        </p:spPr>
      </p:pic>
    </p:spTree>
    <p:extLst>
      <p:ext uri="{BB962C8B-B14F-4D97-AF65-F5344CB8AC3E}">
        <p14:creationId xmlns:p14="http://schemas.microsoft.com/office/powerpoint/2010/main" val="9587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8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BAD70E3-576F-4347-8358-F1AB926110E3}"/>
              </a:ext>
            </a:extLst>
          </p:cNvPr>
          <p:cNvSpPr>
            <a:spLocks noGrp="1"/>
          </p:cNvSpPr>
          <p:nvPr>
            <p:ph idx="1"/>
          </p:nvPr>
        </p:nvSpPr>
        <p:spPr>
          <a:xfrm>
            <a:off x="590843" y="590843"/>
            <a:ext cx="3416599" cy="5462823"/>
          </a:xfrm>
        </p:spPr>
        <p:txBody>
          <a:bodyPr>
            <a:normAutofit/>
          </a:bodyPr>
          <a:lstStyle/>
          <a:p>
            <a:r>
              <a:rPr lang="en-US" sz="1800" dirty="0">
                <a:latin typeface="Times New Roman" panose="02020603050405020304" pitchFamily="18" charset="0"/>
                <a:cs typeface="Times New Roman" panose="02020603050405020304" pitchFamily="18" charset="0"/>
              </a:rPr>
              <a:t>Integration follows the pattern illustrated in Figure Components are combined to form clusters 1, 2, and 3. </a:t>
            </a:r>
          </a:p>
          <a:p>
            <a:r>
              <a:rPr lang="en-US" sz="1800" dirty="0">
                <a:latin typeface="Times New Roman" panose="02020603050405020304" pitchFamily="18" charset="0"/>
                <a:cs typeface="Times New Roman" panose="02020603050405020304" pitchFamily="18" charset="0"/>
              </a:rPr>
              <a:t>Each of the clusters is tested using a driver (shown as a dashed block). </a:t>
            </a:r>
          </a:p>
          <a:p>
            <a:r>
              <a:rPr lang="en-US" sz="1800" dirty="0">
                <a:latin typeface="Times New Roman" panose="02020603050405020304" pitchFamily="18" charset="0"/>
                <a:cs typeface="Times New Roman" panose="02020603050405020304" pitchFamily="18" charset="0"/>
              </a:rPr>
              <a:t>Components in clusters 1 and 2 are subordinate to Ma. Drivers D1and D2 are removed and the clusters are interfaced directly to Ma. </a:t>
            </a:r>
          </a:p>
          <a:p>
            <a:r>
              <a:rPr lang="en-US" sz="1800" dirty="0">
                <a:latin typeface="Times New Roman" panose="02020603050405020304" pitchFamily="18" charset="0"/>
                <a:cs typeface="Times New Roman" panose="02020603050405020304" pitchFamily="18" charset="0"/>
              </a:rPr>
              <a:t>Similarly, driver D3 for cluster 3 is removed prior to integration with module Mb. Both Ma and Mb will ultimately be integrated with component Mc, and so forth. 2</a:t>
            </a:r>
            <a:endParaRPr lang="en-IN" sz="18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E2937EF-57CA-4F57-9899-FC3034A33447}"/>
              </a:ext>
            </a:extLst>
          </p:cNvPr>
          <p:cNvPicPr>
            <a:picLocks noChangeAspect="1"/>
          </p:cNvPicPr>
          <p:nvPr/>
        </p:nvPicPr>
        <p:blipFill>
          <a:blip r:embed="rId4"/>
          <a:stretch>
            <a:fillRect/>
          </a:stretch>
        </p:blipFill>
        <p:spPr>
          <a:xfrm>
            <a:off x="4764260" y="271849"/>
            <a:ext cx="7427740" cy="5362832"/>
          </a:xfrm>
          <a:prstGeom prst="rect">
            <a:avLst/>
          </a:prstGeom>
        </p:spPr>
      </p:pic>
      <p:sp>
        <p:nvSpPr>
          <p:cNvPr id="2" name="Footer Placeholder 1">
            <a:extLst>
              <a:ext uri="{FF2B5EF4-FFF2-40B4-BE49-F238E27FC236}">
                <a16:creationId xmlns:a16="http://schemas.microsoft.com/office/drawing/2014/main" id="{CCDA4D67-5B6C-61A2-05E1-A844A1B4E4C7}"/>
              </a:ext>
            </a:extLst>
          </p:cNvPr>
          <p:cNvSpPr>
            <a:spLocks noGrp="1"/>
          </p:cNvSpPr>
          <p:nvPr>
            <p:ph type="ftr" sz="quarter" idx="11"/>
          </p:nvPr>
        </p:nvSpPr>
        <p:spPr/>
        <p:txBody>
          <a:bodyPr/>
          <a:lstStyle/>
          <a:p>
            <a:r>
              <a:rPr lang="en-IN"/>
              <a:t>Sameera Abu Ghalyoun 2024 PPU</a:t>
            </a:r>
          </a:p>
        </p:txBody>
      </p:sp>
      <p:pic>
        <p:nvPicPr>
          <p:cNvPr id="5" name="ttsmaker-vip-file-2024-9-2-14-24-44">
            <a:hlinkClick r:id="" action="ppaction://media"/>
            <a:extLst>
              <a:ext uri="{FF2B5EF4-FFF2-40B4-BE49-F238E27FC236}">
                <a16:creationId xmlns:a16="http://schemas.microsoft.com/office/drawing/2014/main" id="{CCC58146-FCA9-8F7E-25F9-9868094E9FA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23276" y="6370637"/>
            <a:ext cx="487363" cy="487363"/>
          </a:xfrm>
          <a:prstGeom prst="rect">
            <a:avLst/>
          </a:prstGeom>
        </p:spPr>
      </p:pic>
    </p:spTree>
    <p:extLst>
      <p:ext uri="{BB962C8B-B14F-4D97-AF65-F5344CB8AC3E}">
        <p14:creationId xmlns:p14="http://schemas.microsoft.com/office/powerpoint/2010/main" val="44813112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02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0710870-28ED-42EF-9D63-146013BE8867}"/>
              </a:ext>
            </a:extLst>
          </p:cNvPr>
          <p:cNvSpPr>
            <a:spLocks noGrp="1"/>
          </p:cNvSpPr>
          <p:nvPr>
            <p:ph type="title"/>
          </p:nvPr>
        </p:nvSpPr>
        <p:spPr>
          <a:xfrm>
            <a:off x="5967980" y="-3725"/>
            <a:ext cx="4977976" cy="981188"/>
          </a:xfrm>
        </p:spPr>
        <p:txBody>
          <a:bodyPr>
            <a:normAutofit/>
          </a:bodyPr>
          <a:lstStyle/>
          <a:p>
            <a:r>
              <a:rPr lang="en-IN" b="1" dirty="0">
                <a:solidFill>
                  <a:srgbClr val="000000"/>
                </a:solidFill>
                <a:latin typeface="Times New Roman" panose="02020603050405020304" pitchFamily="18" charset="0"/>
                <a:cs typeface="Times New Roman" panose="02020603050405020304" pitchFamily="18" charset="0"/>
              </a:rPr>
              <a:t>Regression Testing</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Microscope">
            <a:extLst>
              <a:ext uri="{FF2B5EF4-FFF2-40B4-BE49-F238E27FC236}">
                <a16:creationId xmlns:a16="http://schemas.microsoft.com/office/drawing/2014/main" id="{9F801F30-7FBA-4835-9A96-2FD29052601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2CBB8D56-76B7-4F52-934B-F8771182253F}"/>
              </a:ext>
            </a:extLst>
          </p:cNvPr>
          <p:cNvSpPr>
            <a:spLocks noGrp="1"/>
          </p:cNvSpPr>
          <p:nvPr>
            <p:ph idx="1"/>
          </p:nvPr>
        </p:nvSpPr>
        <p:spPr>
          <a:xfrm>
            <a:off x="5160578" y="1450325"/>
            <a:ext cx="6905297" cy="4610647"/>
          </a:xfrm>
        </p:spPr>
        <p:txBody>
          <a:bodyPr anchor="ctr">
            <a:noAutofit/>
          </a:bodyPr>
          <a:lstStyle/>
          <a:p>
            <a:r>
              <a:rPr lang="en-US" sz="1800" dirty="0">
                <a:solidFill>
                  <a:srgbClr val="000000"/>
                </a:solidFill>
                <a:latin typeface="Times New Roman" panose="02020603050405020304" pitchFamily="18" charset="0"/>
                <a:cs typeface="Times New Roman" panose="02020603050405020304" pitchFamily="18" charset="0"/>
              </a:rPr>
              <a:t>Each new addition or modification of data may cause problems with functions that previously worked flawlessly. </a:t>
            </a:r>
          </a:p>
          <a:p>
            <a:r>
              <a:rPr lang="en-US" sz="1800" dirty="0">
                <a:solidFill>
                  <a:srgbClr val="000000"/>
                </a:solidFill>
                <a:latin typeface="Times New Roman" panose="02020603050405020304" pitchFamily="18" charset="0"/>
                <a:cs typeface="Times New Roman" panose="02020603050405020304" pitchFamily="18" charset="0"/>
              </a:rPr>
              <a:t>Regression testing re-executes a small subset of tests that have already been conducted:</a:t>
            </a:r>
          </a:p>
          <a:p>
            <a:pPr marL="0" indent="0">
              <a:buNone/>
            </a:pPr>
            <a:r>
              <a:rPr lang="en-US" sz="1800" dirty="0">
                <a:solidFill>
                  <a:srgbClr val="000000"/>
                </a:solidFill>
                <a:latin typeface="Times New Roman" panose="02020603050405020304" pitchFamily="18" charset="0"/>
                <a:cs typeface="Times New Roman" panose="02020603050405020304" pitchFamily="18" charset="0"/>
              </a:rPr>
              <a:t> – Ensures that changes have not propagated unintended side effects.</a:t>
            </a:r>
          </a:p>
          <a:p>
            <a:pPr marL="0" indent="0">
              <a:buNone/>
            </a:pPr>
            <a:r>
              <a:rPr lang="en-US" sz="1800" dirty="0">
                <a:solidFill>
                  <a:srgbClr val="000000"/>
                </a:solidFill>
                <a:latin typeface="Times New Roman" panose="02020603050405020304" pitchFamily="18" charset="0"/>
                <a:cs typeface="Times New Roman" panose="02020603050405020304" pitchFamily="18" charset="0"/>
              </a:rPr>
              <a:t> – Helps to ensure that changes do not introduce unintended behavior or additional errors. </a:t>
            </a:r>
          </a:p>
          <a:p>
            <a:pPr marL="0" indent="0">
              <a:buNone/>
            </a:pPr>
            <a:r>
              <a:rPr lang="en-US" sz="1800" dirty="0">
                <a:solidFill>
                  <a:srgbClr val="000000"/>
                </a:solidFill>
                <a:latin typeface="Times New Roman" panose="02020603050405020304" pitchFamily="18" charset="0"/>
                <a:cs typeface="Times New Roman" panose="02020603050405020304" pitchFamily="18" charset="0"/>
              </a:rPr>
              <a:t>– May be done manually or through the use of automated capture/playback tools. </a:t>
            </a:r>
          </a:p>
          <a:p>
            <a:pPr marL="0" indent="0">
              <a:buNone/>
            </a:pPr>
            <a:r>
              <a:rPr lang="en-US" sz="1800" dirty="0">
                <a:solidFill>
                  <a:srgbClr val="000000"/>
                </a:solidFill>
                <a:latin typeface="Times New Roman" panose="02020603050405020304" pitchFamily="18" charset="0"/>
                <a:cs typeface="Times New Roman" panose="02020603050405020304" pitchFamily="18" charset="0"/>
              </a:rPr>
              <a:t>• Regression test suite contains three different classes of test cases: </a:t>
            </a:r>
          </a:p>
          <a:p>
            <a:pPr marL="0" indent="0">
              <a:buNone/>
            </a:pPr>
            <a:r>
              <a:rPr lang="en-US" sz="1800" dirty="0">
                <a:solidFill>
                  <a:srgbClr val="000000"/>
                </a:solidFill>
                <a:latin typeface="Times New Roman" panose="02020603050405020304" pitchFamily="18" charset="0"/>
                <a:cs typeface="Times New Roman" panose="02020603050405020304" pitchFamily="18" charset="0"/>
              </a:rPr>
              <a:t>– A representative sample of tests that will exercise all software functions. </a:t>
            </a:r>
          </a:p>
          <a:p>
            <a:pPr marL="0" indent="0">
              <a:buNone/>
            </a:pPr>
            <a:r>
              <a:rPr lang="en-US" sz="1800" dirty="0">
                <a:solidFill>
                  <a:srgbClr val="000000"/>
                </a:solidFill>
                <a:latin typeface="Times New Roman" panose="02020603050405020304" pitchFamily="18" charset="0"/>
                <a:cs typeface="Times New Roman" panose="02020603050405020304" pitchFamily="18" charset="0"/>
              </a:rPr>
              <a:t>– Additional tests that focus on software functions that are likely to be affected by the change. </a:t>
            </a:r>
          </a:p>
          <a:p>
            <a:pPr marL="0" indent="0">
              <a:buNone/>
            </a:pPr>
            <a:r>
              <a:rPr lang="en-US" sz="1800" dirty="0">
                <a:solidFill>
                  <a:srgbClr val="000000"/>
                </a:solidFill>
                <a:latin typeface="Times New Roman" panose="02020603050405020304" pitchFamily="18" charset="0"/>
                <a:cs typeface="Times New Roman" panose="02020603050405020304" pitchFamily="18" charset="0"/>
              </a:rPr>
              <a:t>– Tests that focus on the actual software components that have been changed </a:t>
            </a:r>
            <a:endParaRPr lang="en-IN" sz="1800" dirty="0">
              <a:solidFill>
                <a:srgbClr val="000000"/>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8D94B043-456F-ABBD-5F5A-BA3835DEDB7F}"/>
              </a:ext>
            </a:extLst>
          </p:cNvPr>
          <p:cNvSpPr>
            <a:spLocks noGrp="1"/>
          </p:cNvSpPr>
          <p:nvPr>
            <p:ph type="ftr" sz="quarter" idx="11"/>
          </p:nvPr>
        </p:nvSpPr>
        <p:spPr/>
        <p:txBody>
          <a:bodyPr/>
          <a:lstStyle/>
          <a:p>
            <a:r>
              <a:rPr lang="en-IN"/>
              <a:t>Sameera Abu Ghalyoun 2024 PPU</a:t>
            </a:r>
          </a:p>
        </p:txBody>
      </p:sp>
      <p:pic>
        <p:nvPicPr>
          <p:cNvPr id="5" name="ttsmaker-vip-file-2024-9-2-14-28-47">
            <a:hlinkClick r:id="" action="ppaction://media"/>
            <a:extLst>
              <a:ext uri="{FF2B5EF4-FFF2-40B4-BE49-F238E27FC236}">
                <a16:creationId xmlns:a16="http://schemas.microsoft.com/office/drawing/2014/main" id="{25192B8C-8691-A57D-B030-74D4F731BE0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78512" y="6370637"/>
            <a:ext cx="487363" cy="487363"/>
          </a:xfrm>
          <a:prstGeom prst="rect">
            <a:avLst/>
          </a:prstGeom>
        </p:spPr>
      </p:pic>
    </p:spTree>
    <p:extLst>
      <p:ext uri="{BB962C8B-B14F-4D97-AF65-F5344CB8AC3E}">
        <p14:creationId xmlns:p14="http://schemas.microsoft.com/office/powerpoint/2010/main" val="266537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241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5A3CF3E-B3C1-4FFE-9FDA-6956ABD8FB7E}"/>
              </a:ext>
            </a:extLst>
          </p:cNvPr>
          <p:cNvSpPr>
            <a:spLocks noGrp="1"/>
          </p:cNvSpPr>
          <p:nvPr>
            <p:ph type="title"/>
          </p:nvPr>
        </p:nvSpPr>
        <p:spPr>
          <a:xfrm>
            <a:off x="5925939" y="227781"/>
            <a:ext cx="4977976" cy="510838"/>
          </a:xfrm>
        </p:spPr>
        <p:txBody>
          <a:bodyPr>
            <a:normAutofit fontScale="90000"/>
          </a:bodyPr>
          <a:lstStyle/>
          <a:p>
            <a:r>
              <a:rPr lang="en-IN" b="1" dirty="0">
                <a:solidFill>
                  <a:srgbClr val="000000"/>
                </a:solidFill>
                <a:latin typeface="Times New Roman" panose="02020603050405020304" pitchFamily="18" charset="0"/>
                <a:cs typeface="Times New Roman" panose="02020603050405020304" pitchFamily="18" charset="0"/>
              </a:rPr>
              <a:t>Smoke testing</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Gears">
            <a:extLst>
              <a:ext uri="{FF2B5EF4-FFF2-40B4-BE49-F238E27FC236}">
                <a16:creationId xmlns:a16="http://schemas.microsoft.com/office/drawing/2014/main" id="{305F6FCB-0CDC-4BF4-B624-341FA73082A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FF87B201-A6A2-45EE-A69E-4D9C195C0B92}"/>
              </a:ext>
            </a:extLst>
          </p:cNvPr>
          <p:cNvSpPr>
            <a:spLocks noGrp="1"/>
          </p:cNvSpPr>
          <p:nvPr>
            <p:ph idx="1"/>
          </p:nvPr>
        </p:nvSpPr>
        <p:spPr>
          <a:xfrm>
            <a:off x="5244661" y="851338"/>
            <a:ext cx="6726621" cy="5209633"/>
          </a:xfrm>
        </p:spPr>
        <p:txBody>
          <a:bodyPr anchor="ctr">
            <a:normAutofit/>
          </a:bodyPr>
          <a:lstStyle/>
          <a:p>
            <a:r>
              <a:rPr lang="en-US" sz="2000" dirty="0">
                <a:solidFill>
                  <a:srgbClr val="000000"/>
                </a:solidFill>
                <a:latin typeface="Times New Roman" panose="02020603050405020304" pitchFamily="18" charset="0"/>
                <a:cs typeface="Times New Roman" panose="02020603050405020304" pitchFamily="18" charset="0"/>
              </a:rPr>
              <a:t>Designed as a pacing mechanism for time-critical projects </a:t>
            </a:r>
          </a:p>
          <a:p>
            <a:pPr marL="0" indent="0">
              <a:buNone/>
            </a:pPr>
            <a:r>
              <a:rPr lang="en-US" sz="2000" dirty="0">
                <a:solidFill>
                  <a:srgbClr val="000000"/>
                </a:solidFill>
                <a:latin typeface="Times New Roman" panose="02020603050405020304" pitchFamily="18" charset="0"/>
                <a:cs typeface="Times New Roman" panose="02020603050405020304" pitchFamily="18" charset="0"/>
              </a:rPr>
              <a:t>– Allows the software team to assess its project on a frequent basis. </a:t>
            </a:r>
          </a:p>
          <a:p>
            <a:pPr marL="0" indent="0">
              <a:buNone/>
            </a:pPr>
            <a:r>
              <a:rPr lang="en-US" sz="2000" dirty="0">
                <a:solidFill>
                  <a:srgbClr val="000000"/>
                </a:solidFill>
                <a:latin typeface="Times New Roman" panose="02020603050405020304" pitchFamily="18" charset="0"/>
                <a:cs typeface="Times New Roman" panose="02020603050405020304" pitchFamily="18" charset="0"/>
              </a:rPr>
              <a:t>• Includes the following activities: </a:t>
            </a:r>
          </a:p>
          <a:p>
            <a:pPr marL="0" indent="0">
              <a:buNone/>
            </a:pPr>
            <a:r>
              <a:rPr lang="en-US" sz="2000" dirty="0">
                <a:solidFill>
                  <a:srgbClr val="000000"/>
                </a:solidFill>
                <a:latin typeface="Times New Roman" panose="02020603050405020304" pitchFamily="18" charset="0"/>
                <a:cs typeface="Times New Roman" panose="02020603050405020304" pitchFamily="18" charset="0"/>
              </a:rPr>
              <a:t>– The software components that have been translated into code and linked into a build. </a:t>
            </a:r>
          </a:p>
          <a:p>
            <a:pPr marL="0" indent="0">
              <a:buNone/>
            </a:pPr>
            <a:r>
              <a:rPr lang="en-US" sz="2000" dirty="0">
                <a:solidFill>
                  <a:srgbClr val="000000"/>
                </a:solidFill>
                <a:latin typeface="Times New Roman" panose="02020603050405020304" pitchFamily="18" charset="0"/>
                <a:cs typeface="Times New Roman" panose="02020603050405020304" pitchFamily="18" charset="0"/>
              </a:rPr>
              <a:t>– A series of breadth tests is designed to expose errors that will keep the build from properly performing its function. </a:t>
            </a:r>
          </a:p>
          <a:p>
            <a:pPr marL="0" indent="0">
              <a:buNone/>
            </a:pPr>
            <a:r>
              <a:rPr lang="en-US" sz="2000" dirty="0">
                <a:solidFill>
                  <a:srgbClr val="000000"/>
                </a:solidFill>
                <a:latin typeface="Times New Roman" panose="02020603050405020304" pitchFamily="18" charset="0"/>
                <a:cs typeface="Times New Roman" panose="02020603050405020304" pitchFamily="18" charset="0"/>
              </a:rPr>
              <a:t>• The goal is to uncover “show stopper” errors that have the highest likelihood of throwing the software project behind schedule. </a:t>
            </a:r>
          </a:p>
          <a:p>
            <a:pPr marL="0" indent="0">
              <a:buNone/>
            </a:pPr>
            <a:r>
              <a:rPr lang="en-US" sz="2000" dirty="0">
                <a:solidFill>
                  <a:srgbClr val="000000"/>
                </a:solidFill>
                <a:latin typeface="Times New Roman" panose="02020603050405020304" pitchFamily="18" charset="0"/>
                <a:cs typeface="Times New Roman" panose="02020603050405020304" pitchFamily="18" charset="0"/>
              </a:rPr>
              <a:t>– The build is integrated with other builds and the entire product is smoke tested daily. </a:t>
            </a:r>
            <a:endParaRPr lang="en-IN" sz="2000" dirty="0">
              <a:solidFill>
                <a:srgbClr val="000000"/>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748B498F-3C12-9360-679C-0E2E944752F1}"/>
              </a:ext>
            </a:extLst>
          </p:cNvPr>
          <p:cNvSpPr>
            <a:spLocks noGrp="1"/>
          </p:cNvSpPr>
          <p:nvPr>
            <p:ph type="ftr" sz="quarter" idx="11"/>
          </p:nvPr>
        </p:nvSpPr>
        <p:spPr/>
        <p:txBody>
          <a:bodyPr/>
          <a:lstStyle/>
          <a:p>
            <a:r>
              <a:rPr lang="en-IN"/>
              <a:t>Sameera Abu Ghalyoun 2024 PPU</a:t>
            </a:r>
          </a:p>
        </p:txBody>
      </p:sp>
      <p:pic>
        <p:nvPicPr>
          <p:cNvPr id="5" name="ttsmaker-vip-file-2024-9-2-14-35-8">
            <a:hlinkClick r:id="" action="ppaction://media"/>
            <a:extLst>
              <a:ext uri="{FF2B5EF4-FFF2-40B4-BE49-F238E27FC236}">
                <a16:creationId xmlns:a16="http://schemas.microsoft.com/office/drawing/2014/main" id="{4CD7845B-7B42-5A07-3015-E4CFD59C6B9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83067" y="6112668"/>
            <a:ext cx="487363" cy="487363"/>
          </a:xfrm>
          <a:prstGeom prst="rect">
            <a:avLst/>
          </a:prstGeom>
        </p:spPr>
      </p:pic>
    </p:spTree>
    <p:extLst>
      <p:ext uri="{BB962C8B-B14F-4D97-AF65-F5344CB8AC3E}">
        <p14:creationId xmlns:p14="http://schemas.microsoft.com/office/powerpoint/2010/main" val="373948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55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7"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id="{4AF65BE2-9352-487A-990A-42FB85CBC398}"/>
              </a:ext>
            </a:extLst>
          </p:cNvPr>
          <p:cNvSpPr>
            <a:spLocks noGrp="1"/>
          </p:cNvSpPr>
          <p:nvPr>
            <p:ph type="title"/>
          </p:nvPr>
        </p:nvSpPr>
        <p:spPr>
          <a:xfrm>
            <a:off x="904877" y="2415322"/>
            <a:ext cx="2828924" cy="2399869"/>
          </a:xfrm>
        </p:spPr>
        <p:txBody>
          <a:bodyPr>
            <a:normAutofit fontScale="90000"/>
          </a:bodyPr>
          <a:lstStyle/>
          <a:p>
            <a:pPr algn="ctr"/>
            <a:r>
              <a:rPr lang="en-US" sz="4000" b="1" dirty="0">
                <a:solidFill>
                  <a:srgbClr val="FFFFFF"/>
                </a:solidFill>
                <a:latin typeface="Times New Roman" panose="02020603050405020304" pitchFamily="18" charset="0"/>
                <a:cs typeface="Times New Roman" panose="02020603050405020304" pitchFamily="18" charset="0"/>
              </a:rPr>
              <a:t>Test Strategies for Object-Oriented Software</a:t>
            </a:r>
            <a:endParaRPr lang="en-IN" sz="4000" b="1" dirty="0">
              <a:solidFill>
                <a:srgbClr val="FFFFFF"/>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4FCBEC2-BDB0-4CA6-A56E-7B89E5E0979B}"/>
              </a:ext>
            </a:extLst>
          </p:cNvPr>
          <p:cNvSpPr>
            <a:spLocks noGrp="1"/>
          </p:cNvSpPr>
          <p:nvPr>
            <p:ph idx="1"/>
          </p:nvPr>
        </p:nvSpPr>
        <p:spPr>
          <a:xfrm>
            <a:off x="4474620" y="453671"/>
            <a:ext cx="7026818" cy="5925614"/>
          </a:xfrm>
        </p:spPr>
        <p:txBody>
          <a:bodyPr anchor="ctr">
            <a:noAutofit/>
          </a:bodyPr>
          <a:lstStyle/>
          <a:p>
            <a:pPr marL="0" indent="0" algn="just">
              <a:lnSpc>
                <a:spcPct val="150000"/>
              </a:lnSpc>
              <a:buNone/>
            </a:pPr>
            <a:r>
              <a:rPr lang="en-US" sz="2400" dirty="0">
                <a:latin typeface="Times New Roman" panose="02020603050405020304" pitchFamily="18" charset="0"/>
                <a:cs typeface="Times New Roman" panose="02020603050405020304" pitchFamily="18" charset="0"/>
              </a:rPr>
              <a:t>Unit testing in OO context : </a:t>
            </a:r>
          </a:p>
          <a:p>
            <a:pPr algn="just">
              <a:lnSpc>
                <a:spcPct val="150000"/>
              </a:lnSpc>
            </a:pPr>
            <a:r>
              <a:rPr lang="en-US" sz="2400" b="1" dirty="0">
                <a:latin typeface="Times New Roman" panose="02020603050405020304" pitchFamily="18" charset="0"/>
                <a:cs typeface="Times New Roman" panose="02020603050405020304" pitchFamily="18" charset="0"/>
              </a:rPr>
              <a:t>Class testing for object-oriented software is</a:t>
            </a:r>
          </a:p>
          <a:p>
            <a:pPr lvl="1" algn="just">
              <a:lnSpc>
                <a:spcPct val="150000"/>
              </a:lnSpc>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rPr>
              <a:t> the equivalent of unit testing for conventional software</a:t>
            </a:r>
          </a:p>
          <a:p>
            <a:pPr lvl="1" algn="just">
              <a:lnSpc>
                <a:spcPct val="150000"/>
              </a:lnSpc>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rPr>
              <a:t>Focuses on operations encapsulated by the class and the state behavior of the class </a:t>
            </a:r>
          </a:p>
          <a:p>
            <a:pPr algn="just">
              <a:lnSpc>
                <a:spcPct val="150000"/>
              </a:lnSpc>
            </a:pPr>
            <a:r>
              <a:rPr lang="en-US" sz="2400" b="1" dirty="0">
                <a:latin typeface="Times New Roman" panose="02020603050405020304" pitchFamily="18" charset="0"/>
                <a:cs typeface="Times New Roman" panose="02020603050405020304" pitchFamily="18" charset="0"/>
              </a:rPr>
              <a:t>Integration testing in OO context</a:t>
            </a:r>
            <a:r>
              <a:rPr lang="en-US" sz="2400" dirty="0">
                <a:latin typeface="Times New Roman" panose="02020603050405020304" pitchFamily="18" charset="0"/>
                <a:cs typeface="Times New Roman" panose="02020603050405020304" pitchFamily="18" charset="0"/>
              </a:rPr>
              <a:t>: Two different object-oriented integration testing </a:t>
            </a:r>
            <a:r>
              <a:rPr lang="en-US" sz="2400" b="1" dirty="0">
                <a:latin typeface="Times New Roman" panose="02020603050405020304" pitchFamily="18" charset="0"/>
                <a:cs typeface="Times New Roman" panose="02020603050405020304" pitchFamily="18" charset="0"/>
              </a:rPr>
              <a:t>strategies are: </a:t>
            </a:r>
          </a:p>
          <a:p>
            <a:pPr marL="0" indent="0" algn="just">
              <a:lnSpc>
                <a:spcPct val="150000"/>
              </a:lnSpc>
              <a:buNone/>
            </a:pPr>
            <a:r>
              <a:rPr lang="en-US" sz="2400" dirty="0">
                <a:latin typeface="Times New Roman" panose="02020603050405020304" pitchFamily="18" charset="0"/>
                <a:cs typeface="Times New Roman" panose="02020603050405020304" pitchFamily="18" charset="0"/>
              </a:rPr>
              <a:t>First– </a:t>
            </a:r>
            <a:r>
              <a:rPr lang="en-US" sz="2400" b="1" dirty="0">
                <a:latin typeface="Times New Roman" panose="02020603050405020304" pitchFamily="18" charset="0"/>
                <a:cs typeface="Times New Roman" panose="02020603050405020304" pitchFamily="18" charset="0"/>
              </a:rPr>
              <a:t>Thread-based testing</a:t>
            </a:r>
            <a:r>
              <a:rPr lang="en-US" sz="2400" dirty="0">
                <a:latin typeface="Times New Roman" panose="02020603050405020304" pitchFamily="18" charset="0"/>
                <a:cs typeface="Times New Roman" panose="02020603050405020304" pitchFamily="18" charset="0"/>
              </a:rPr>
              <a:t> :</a:t>
            </a:r>
          </a:p>
          <a:p>
            <a:pPr lvl="1" algn="just">
              <a:lnSpc>
                <a:spcPct val="150000"/>
              </a:lnSpc>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rPr>
              <a:t>Integrates the set of classes required to respond to one input or event for the system.</a:t>
            </a:r>
          </a:p>
          <a:p>
            <a:pPr lvl="1" algn="just">
              <a:lnSpc>
                <a:spcPct val="150000"/>
              </a:lnSpc>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rPr>
              <a:t>Each thread is integrated and tested individually. </a:t>
            </a:r>
          </a:p>
          <a:p>
            <a:pPr marL="0" indent="0" algn="just">
              <a:lnSpc>
                <a:spcPct val="150000"/>
              </a:lnSpc>
              <a:buNone/>
            </a:pPr>
            <a:endParaRPr lang="en-US" sz="24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B416151B-4167-2566-F583-A63C853C7D3A}"/>
              </a:ext>
            </a:extLst>
          </p:cNvPr>
          <p:cNvSpPr>
            <a:spLocks noGrp="1"/>
          </p:cNvSpPr>
          <p:nvPr>
            <p:ph type="ftr" sz="quarter" idx="11"/>
          </p:nvPr>
        </p:nvSpPr>
        <p:spPr/>
        <p:txBody>
          <a:bodyPr/>
          <a:lstStyle/>
          <a:p>
            <a:r>
              <a:rPr lang="en-IN"/>
              <a:t>Sameera Abu Ghalyoun 2024 PPU</a:t>
            </a:r>
          </a:p>
        </p:txBody>
      </p:sp>
    </p:spTree>
    <p:extLst>
      <p:ext uri="{BB962C8B-B14F-4D97-AF65-F5344CB8AC3E}">
        <p14:creationId xmlns:p14="http://schemas.microsoft.com/office/powerpoint/2010/main" val="3569926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7"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id="{4AF65BE2-9352-487A-990A-42FB85CBC398}"/>
              </a:ext>
            </a:extLst>
          </p:cNvPr>
          <p:cNvSpPr>
            <a:spLocks noGrp="1"/>
          </p:cNvSpPr>
          <p:nvPr>
            <p:ph type="title"/>
          </p:nvPr>
        </p:nvSpPr>
        <p:spPr>
          <a:xfrm>
            <a:off x="904877" y="2415322"/>
            <a:ext cx="2828924" cy="2399869"/>
          </a:xfrm>
        </p:spPr>
        <p:txBody>
          <a:bodyPr>
            <a:normAutofit fontScale="90000"/>
          </a:bodyPr>
          <a:lstStyle/>
          <a:p>
            <a:pPr algn="ctr"/>
            <a:r>
              <a:rPr lang="en-US" sz="4000" b="1" dirty="0">
                <a:solidFill>
                  <a:srgbClr val="FFFFFF"/>
                </a:solidFill>
                <a:latin typeface="Times New Roman" panose="02020603050405020304" pitchFamily="18" charset="0"/>
                <a:cs typeface="Times New Roman" panose="02020603050405020304" pitchFamily="18" charset="0"/>
              </a:rPr>
              <a:t>Test Strategies for Object-Oriented Software</a:t>
            </a:r>
            <a:endParaRPr lang="en-IN" sz="4000" b="1" dirty="0">
              <a:solidFill>
                <a:srgbClr val="FFFFFF"/>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4FCBEC2-BDB0-4CA6-A56E-7B89E5E0979B}"/>
              </a:ext>
            </a:extLst>
          </p:cNvPr>
          <p:cNvSpPr>
            <a:spLocks noGrp="1"/>
          </p:cNvSpPr>
          <p:nvPr>
            <p:ph idx="1"/>
          </p:nvPr>
        </p:nvSpPr>
        <p:spPr>
          <a:xfrm>
            <a:off x="4474620" y="442913"/>
            <a:ext cx="7026818" cy="5610415"/>
          </a:xfrm>
        </p:spPr>
        <p:txBody>
          <a:bodyPr anchor="ctr">
            <a:noAutofit/>
          </a:bodyPr>
          <a:lstStyle/>
          <a:p>
            <a:pPr marL="0" indent="0" algn="just">
              <a:lnSpc>
                <a:spcPct val="150000"/>
              </a:lnSpc>
              <a:buNone/>
            </a:pPr>
            <a:r>
              <a:rPr lang="en-US" sz="2400" b="1" dirty="0">
                <a:latin typeface="Times New Roman" panose="02020603050405020304" pitchFamily="18" charset="0"/>
                <a:cs typeface="Times New Roman" panose="02020603050405020304" pitchFamily="18" charset="0"/>
              </a:rPr>
              <a:t>Integration test in OO context:</a:t>
            </a:r>
          </a:p>
          <a:p>
            <a:pPr marL="0" indent="0" algn="just">
              <a:lnSpc>
                <a:spcPct val="150000"/>
              </a:lnSpc>
              <a:buNone/>
            </a:pPr>
            <a:r>
              <a:rPr lang="en-US" sz="2400" b="1" dirty="0">
                <a:latin typeface="Times New Roman" panose="02020603050405020304" pitchFamily="18" charset="0"/>
                <a:cs typeface="Times New Roman" panose="02020603050405020304" pitchFamily="18" charset="0"/>
              </a:rPr>
              <a:t>- Second :-Regression testing</a:t>
            </a:r>
            <a:r>
              <a:rPr lang="en-US" sz="2400" dirty="0">
                <a:latin typeface="Times New Roman" panose="02020603050405020304" pitchFamily="18" charset="0"/>
                <a:cs typeface="Times New Roman" panose="02020603050405020304" pitchFamily="18" charset="0"/>
              </a:rPr>
              <a:t> is applied to ensure that no side effects occur – Use-based testing </a:t>
            </a:r>
          </a:p>
          <a:p>
            <a:pPr lvl="1" algn="just">
              <a:lnSpc>
                <a:spcPct val="150000"/>
              </a:lnSpc>
            </a:pPr>
            <a:r>
              <a:rPr lang="en-US" sz="2000" dirty="0">
                <a:latin typeface="Times New Roman" panose="02020603050405020304" pitchFamily="18" charset="0"/>
                <a:cs typeface="Times New Roman" panose="02020603050405020304" pitchFamily="18" charset="0"/>
              </a:rPr>
              <a:t>First tests the independent classes that use very few, if any, server classes.</a:t>
            </a:r>
          </a:p>
          <a:p>
            <a:pPr lvl="1" algn="just">
              <a:lnSpc>
                <a:spcPct val="150000"/>
              </a:lnSpc>
            </a:pPr>
            <a:r>
              <a:rPr lang="en-US" sz="2000" dirty="0">
                <a:latin typeface="Times New Roman" panose="02020603050405020304" pitchFamily="18" charset="0"/>
                <a:cs typeface="Times New Roman" panose="02020603050405020304" pitchFamily="18" charset="0"/>
              </a:rPr>
              <a:t>Then the next layer of classes, called dependent classes, are integrated. </a:t>
            </a:r>
          </a:p>
          <a:p>
            <a:pPr lvl="1" algn="just">
              <a:lnSpc>
                <a:spcPct val="150000"/>
              </a:lnSpc>
            </a:pPr>
            <a:r>
              <a:rPr lang="en-US" sz="2000" dirty="0">
                <a:latin typeface="Times New Roman" panose="02020603050405020304" pitchFamily="18" charset="0"/>
                <a:cs typeface="Times New Roman" panose="02020603050405020304" pitchFamily="18" charset="0"/>
              </a:rPr>
              <a:t>This sequence of testing layer of dependent classes continues until the entire system is constructed. </a:t>
            </a:r>
            <a:endParaRPr lang="en-IN" sz="20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4BB0D7A5-3D5B-5A45-EAC1-9F1FC161474B}"/>
              </a:ext>
            </a:extLst>
          </p:cNvPr>
          <p:cNvSpPr>
            <a:spLocks noGrp="1"/>
          </p:cNvSpPr>
          <p:nvPr>
            <p:ph type="ftr" sz="quarter" idx="11"/>
          </p:nvPr>
        </p:nvSpPr>
        <p:spPr/>
        <p:txBody>
          <a:bodyPr/>
          <a:lstStyle/>
          <a:p>
            <a:r>
              <a:rPr lang="en-IN"/>
              <a:t>Sameera Abu Ghalyoun 2024 PPU</a:t>
            </a:r>
          </a:p>
        </p:txBody>
      </p:sp>
    </p:spTree>
    <p:extLst>
      <p:ext uri="{BB962C8B-B14F-4D97-AF65-F5344CB8AC3E}">
        <p14:creationId xmlns:p14="http://schemas.microsoft.com/office/powerpoint/2010/main" val="3269731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4779C-AF17-4C79-BCE9-17ADDABB43FF}"/>
              </a:ext>
            </a:extLst>
          </p:cNvPr>
          <p:cNvSpPr>
            <a:spLocks noGrp="1"/>
          </p:cNvSpPr>
          <p:nvPr>
            <p:ph type="title"/>
          </p:nvPr>
        </p:nvSpPr>
        <p:spPr/>
        <p:txBody>
          <a:bodyPr/>
          <a:lstStyle/>
          <a:p>
            <a:pPr algn="ctr"/>
            <a:r>
              <a:rPr lang="en-IN" b="1" dirty="0">
                <a:latin typeface="Times New Roman" panose="02020603050405020304" pitchFamily="18" charset="0"/>
                <a:cs typeface="Times New Roman" panose="02020603050405020304" pitchFamily="18" charset="0"/>
              </a:rPr>
              <a:t>Test Strategies for Web Apps</a:t>
            </a:r>
          </a:p>
        </p:txBody>
      </p:sp>
      <p:sp>
        <p:nvSpPr>
          <p:cNvPr id="3" name="Content Placeholder 2">
            <a:extLst>
              <a:ext uri="{FF2B5EF4-FFF2-40B4-BE49-F238E27FC236}">
                <a16:creationId xmlns:a16="http://schemas.microsoft.com/office/drawing/2014/main" id="{A96E8A28-8911-41A5-9593-F7E0ED9F181A}"/>
              </a:ext>
            </a:extLst>
          </p:cNvPr>
          <p:cNvSpPr>
            <a:spLocks noGrp="1"/>
          </p:cNvSpPr>
          <p:nvPr>
            <p:ph idx="1"/>
          </p:nvPr>
        </p:nvSpPr>
        <p:spPr>
          <a:xfrm>
            <a:off x="490329" y="1510748"/>
            <a:ext cx="11343861" cy="5234609"/>
          </a:xfrm>
        </p:spPr>
        <p:txBody>
          <a:bodyPr>
            <a:normAutofit/>
          </a:bodyPr>
          <a:lstStyle/>
          <a:p>
            <a:pPr algn="just">
              <a:lnSpc>
                <a:spcPct val="150000"/>
              </a:lnSpc>
            </a:pPr>
            <a:r>
              <a:rPr lang="en-US" sz="2000" dirty="0">
                <a:latin typeface="Times New Roman" panose="02020603050405020304" pitchFamily="18" charset="0"/>
                <a:cs typeface="Times New Roman" panose="02020603050405020304" pitchFamily="18" charset="0"/>
              </a:rPr>
              <a:t>The strategy for WebApp testing adopts the basic principles for all software testing and applies a strategy and tactics that are used for object-oriented systems. </a:t>
            </a:r>
          </a:p>
          <a:p>
            <a:pPr marL="0" indent="0" algn="just">
              <a:lnSpc>
                <a:spcPct val="150000"/>
              </a:lnSpc>
              <a:buNone/>
            </a:pPr>
            <a:r>
              <a:rPr lang="en-US" sz="2000" dirty="0">
                <a:latin typeface="Times New Roman" panose="02020603050405020304" pitchFamily="18" charset="0"/>
                <a:cs typeface="Times New Roman" panose="02020603050405020304" pitchFamily="18" charset="0"/>
              </a:rPr>
              <a:t>The following steps summarize the approach:</a:t>
            </a:r>
          </a:p>
          <a:p>
            <a:pPr marL="0" indent="0" algn="just">
              <a:lnSpc>
                <a:spcPct val="150000"/>
              </a:lnSpc>
              <a:buNone/>
            </a:pPr>
            <a:r>
              <a:rPr lang="en-US" sz="2000" dirty="0">
                <a:latin typeface="Times New Roman" panose="02020603050405020304" pitchFamily="18" charset="0"/>
                <a:cs typeface="Times New Roman" panose="02020603050405020304" pitchFamily="18" charset="0"/>
              </a:rPr>
              <a:t>	1. The content model for the WebApp is reviewed to uncover errors. </a:t>
            </a:r>
          </a:p>
          <a:p>
            <a:pPr marL="0" indent="0" algn="just">
              <a:lnSpc>
                <a:spcPct val="150000"/>
              </a:lnSpc>
              <a:buNone/>
            </a:pPr>
            <a:r>
              <a:rPr lang="en-US" sz="2000" dirty="0">
                <a:latin typeface="Times New Roman" panose="02020603050405020304" pitchFamily="18" charset="0"/>
                <a:cs typeface="Times New Roman" panose="02020603050405020304" pitchFamily="18" charset="0"/>
              </a:rPr>
              <a:t>	2. The interface model is reviewed to ensure that all use cases can be accommodated. </a:t>
            </a:r>
          </a:p>
          <a:p>
            <a:pPr marL="0" indent="0" algn="just">
              <a:lnSpc>
                <a:spcPct val="150000"/>
              </a:lnSpc>
              <a:buNone/>
            </a:pPr>
            <a:r>
              <a:rPr lang="en-US" sz="2000" dirty="0">
                <a:latin typeface="Times New Roman" panose="02020603050405020304" pitchFamily="18" charset="0"/>
                <a:cs typeface="Times New Roman" panose="02020603050405020304" pitchFamily="18" charset="0"/>
              </a:rPr>
              <a:t>	3. The design model for the WebApp is reviewed to uncover navigation errors. </a:t>
            </a:r>
          </a:p>
          <a:p>
            <a:pPr marL="0" indent="0" algn="just">
              <a:lnSpc>
                <a:spcPct val="150000"/>
              </a:lnSpc>
              <a:buNone/>
            </a:pPr>
            <a:r>
              <a:rPr lang="en-US" sz="2000" dirty="0">
                <a:latin typeface="Times New Roman" panose="02020603050405020304" pitchFamily="18" charset="0"/>
                <a:cs typeface="Times New Roman" panose="02020603050405020304" pitchFamily="18" charset="0"/>
              </a:rPr>
              <a:t>	4. The user interface is tested to uncover errors in presentation and/or navigation mechanics.</a:t>
            </a:r>
          </a:p>
          <a:p>
            <a:pPr marL="0" indent="0" algn="just">
              <a:lnSpc>
                <a:spcPct val="150000"/>
              </a:lnSpc>
              <a:buNone/>
            </a:pPr>
            <a:r>
              <a:rPr lang="en-US" sz="2000" dirty="0">
                <a:latin typeface="Times New Roman" panose="02020603050405020304" pitchFamily="18" charset="0"/>
                <a:cs typeface="Times New Roman" panose="02020603050405020304" pitchFamily="18" charset="0"/>
              </a:rPr>
              <a:t> 	</a:t>
            </a:r>
            <a:endParaRPr lang="en-IN" sz="20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87FE26A0-0079-694D-A89A-E8FB6880C27C}"/>
              </a:ext>
            </a:extLst>
          </p:cNvPr>
          <p:cNvSpPr>
            <a:spLocks noGrp="1"/>
          </p:cNvSpPr>
          <p:nvPr>
            <p:ph type="ftr" sz="quarter" idx="11"/>
          </p:nvPr>
        </p:nvSpPr>
        <p:spPr/>
        <p:txBody>
          <a:bodyPr/>
          <a:lstStyle/>
          <a:p>
            <a:r>
              <a:rPr lang="en-IN"/>
              <a:t>Sameera Abu Ghalyoun 2024 PPU</a:t>
            </a:r>
          </a:p>
        </p:txBody>
      </p:sp>
    </p:spTree>
    <p:extLst>
      <p:ext uri="{BB962C8B-B14F-4D97-AF65-F5344CB8AC3E}">
        <p14:creationId xmlns:p14="http://schemas.microsoft.com/office/powerpoint/2010/main" val="1837351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E045D3-2363-46D1-A807-7242BA721B71}"/>
              </a:ext>
            </a:extLst>
          </p:cNvPr>
          <p:cNvSpPr>
            <a:spLocks noGrp="1"/>
          </p:cNvSpPr>
          <p:nvPr>
            <p:ph idx="1"/>
          </p:nvPr>
        </p:nvSpPr>
        <p:spPr>
          <a:xfrm>
            <a:off x="344557" y="278296"/>
            <a:ext cx="11608904" cy="5963478"/>
          </a:xfrm>
        </p:spPr>
        <p:txBody>
          <a:bodyPr>
            <a:normAutofit lnSpcReduction="10000"/>
          </a:bodyPr>
          <a:lstStyle/>
          <a:p>
            <a:pPr marL="0" indent="0" algn="just">
              <a:lnSpc>
                <a:spcPct val="150000"/>
              </a:lnSpc>
              <a:buNone/>
            </a:pPr>
            <a:r>
              <a:rPr lang="en-US" sz="2000" dirty="0">
                <a:latin typeface="Times New Roman" panose="02020603050405020304" pitchFamily="18" charset="0"/>
                <a:cs typeface="Times New Roman" panose="02020603050405020304" pitchFamily="18" charset="0"/>
              </a:rPr>
              <a:t>5. Each functional component is unit tested. </a:t>
            </a:r>
          </a:p>
          <a:p>
            <a:pPr marL="0" indent="0" algn="just">
              <a:lnSpc>
                <a:spcPct val="150000"/>
              </a:lnSpc>
              <a:buNone/>
            </a:pPr>
            <a:r>
              <a:rPr lang="en-US" sz="2000" dirty="0">
                <a:latin typeface="Times New Roman" panose="02020603050405020304" pitchFamily="18" charset="0"/>
                <a:cs typeface="Times New Roman" panose="02020603050405020304" pitchFamily="18" charset="0"/>
              </a:rPr>
              <a:t>6. Navigation throughout the architecture is tested.</a:t>
            </a:r>
          </a:p>
          <a:p>
            <a:pPr marL="0" indent="0" algn="just">
              <a:lnSpc>
                <a:spcPct val="150000"/>
              </a:lnSpc>
              <a:buNone/>
            </a:pPr>
            <a:r>
              <a:rPr lang="en-US" sz="2000" dirty="0">
                <a:latin typeface="Times New Roman" panose="02020603050405020304" pitchFamily="18" charset="0"/>
                <a:cs typeface="Times New Roman" panose="02020603050405020304" pitchFamily="18" charset="0"/>
              </a:rPr>
              <a:t>7. The WebApp is implemented in a variety of different environmental configurations and is tested for compatibility with each configuration. </a:t>
            </a:r>
          </a:p>
          <a:p>
            <a:pPr marL="0" indent="0" algn="just">
              <a:lnSpc>
                <a:spcPct val="150000"/>
              </a:lnSpc>
              <a:buNone/>
            </a:pPr>
            <a:r>
              <a:rPr lang="en-US" sz="2000" dirty="0">
                <a:latin typeface="Times New Roman" panose="02020603050405020304" pitchFamily="18" charset="0"/>
                <a:cs typeface="Times New Roman" panose="02020603050405020304" pitchFamily="18" charset="0"/>
              </a:rPr>
              <a:t>8. Security tests are conducted in an attempt to exploit vulnerabilities in the WebApp or within its environment</a:t>
            </a:r>
            <a:endParaRPr lang="en-IN" sz="2000" dirty="0">
              <a:latin typeface="Times New Roman" panose="02020603050405020304" pitchFamily="18" charset="0"/>
              <a:cs typeface="Times New Roman" panose="02020603050405020304" pitchFamily="18" charset="0"/>
            </a:endParaRPr>
          </a:p>
          <a:p>
            <a:pPr marL="0" indent="0" algn="just">
              <a:lnSpc>
                <a:spcPct val="150000"/>
              </a:lnSpc>
              <a:buNone/>
            </a:pPr>
            <a:r>
              <a:rPr lang="en-US" sz="2000" dirty="0">
                <a:latin typeface="Times New Roman" panose="02020603050405020304" pitchFamily="18" charset="0"/>
                <a:cs typeface="Times New Roman" panose="02020603050405020304" pitchFamily="18" charset="0"/>
              </a:rPr>
              <a:t>	</a:t>
            </a:r>
          </a:p>
          <a:p>
            <a:pPr marL="0" indent="0" algn="just">
              <a:lnSpc>
                <a:spcPct val="150000"/>
              </a:lnSpc>
              <a:buNone/>
            </a:pPr>
            <a:r>
              <a:rPr lang="en-US" sz="2000" dirty="0">
                <a:latin typeface="Times New Roman" panose="02020603050405020304" pitchFamily="18" charset="0"/>
                <a:cs typeface="Times New Roman" panose="02020603050405020304" pitchFamily="18" charset="0"/>
              </a:rPr>
              <a:t>9. Performance tests are conducted. </a:t>
            </a:r>
          </a:p>
          <a:p>
            <a:pPr marL="0" indent="0" algn="just">
              <a:lnSpc>
                <a:spcPct val="150000"/>
              </a:lnSpc>
              <a:buNone/>
            </a:pPr>
            <a:r>
              <a:rPr lang="en-US" sz="2000" dirty="0">
                <a:latin typeface="Times New Roman" panose="02020603050405020304" pitchFamily="18" charset="0"/>
                <a:cs typeface="Times New Roman" panose="02020603050405020304" pitchFamily="18" charset="0"/>
              </a:rPr>
              <a:t>10. The WebApp is tested by a controlled and monitored population of end users. </a:t>
            </a:r>
          </a:p>
          <a:p>
            <a:pPr marL="0" indent="0" algn="just">
              <a:lnSpc>
                <a:spcPct val="150000"/>
              </a:lnSpc>
              <a:buNone/>
            </a:pPr>
            <a:endParaRPr lang="en-US" sz="2000" dirty="0">
              <a:latin typeface="Times New Roman" panose="02020603050405020304" pitchFamily="18" charset="0"/>
              <a:cs typeface="Times New Roman" panose="02020603050405020304" pitchFamily="18" charset="0"/>
            </a:endParaRPr>
          </a:p>
          <a:p>
            <a:pPr marL="0" indent="0" algn="just">
              <a:lnSpc>
                <a:spcPct val="150000"/>
              </a:lnSpc>
              <a:buNone/>
            </a:pPr>
            <a:r>
              <a:rPr lang="en-US" sz="2000" dirty="0">
                <a:latin typeface="Times New Roman" panose="02020603050405020304" pitchFamily="18" charset="0"/>
                <a:cs typeface="Times New Roman" panose="02020603050405020304" pitchFamily="18" charset="0"/>
              </a:rPr>
              <a:t>The results of their interaction with the system are evaluated for content and navigation errors, usability concerns, compatibility concerns, and WebApp reliability and performance.</a:t>
            </a:r>
            <a:endParaRPr lang="en-IN" sz="2000" dirty="0"/>
          </a:p>
        </p:txBody>
      </p:sp>
      <p:sp>
        <p:nvSpPr>
          <p:cNvPr id="2" name="Footer Placeholder 1">
            <a:extLst>
              <a:ext uri="{FF2B5EF4-FFF2-40B4-BE49-F238E27FC236}">
                <a16:creationId xmlns:a16="http://schemas.microsoft.com/office/drawing/2014/main" id="{E06D3E1A-0F4C-0EDE-8895-3EA2058D02A4}"/>
              </a:ext>
            </a:extLst>
          </p:cNvPr>
          <p:cNvSpPr>
            <a:spLocks noGrp="1"/>
          </p:cNvSpPr>
          <p:nvPr>
            <p:ph type="ftr" sz="quarter" idx="11"/>
          </p:nvPr>
        </p:nvSpPr>
        <p:spPr/>
        <p:txBody>
          <a:bodyPr/>
          <a:lstStyle/>
          <a:p>
            <a:r>
              <a:rPr lang="en-IN"/>
              <a:t>Sameera Abu Ghalyoun 2024 PPU</a:t>
            </a:r>
          </a:p>
        </p:txBody>
      </p:sp>
    </p:spTree>
    <p:extLst>
      <p:ext uri="{BB962C8B-B14F-4D97-AF65-F5344CB8AC3E}">
        <p14:creationId xmlns:p14="http://schemas.microsoft.com/office/powerpoint/2010/main" val="16021112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F91D9-5E12-4972-943C-B9D559564C28}"/>
              </a:ext>
            </a:extLst>
          </p:cNvPr>
          <p:cNvSpPr>
            <a:spLocks noGrp="1"/>
          </p:cNvSpPr>
          <p:nvPr>
            <p:ph type="title"/>
          </p:nvPr>
        </p:nvSpPr>
        <p:spPr>
          <a:xfrm>
            <a:off x="743778" y="-43415"/>
            <a:ext cx="10515600" cy="624183"/>
          </a:xfrm>
        </p:spPr>
        <p:txBody>
          <a:bodyPr>
            <a:normAutofit fontScale="90000"/>
          </a:bodyPr>
          <a:lstStyle/>
          <a:p>
            <a:pPr algn="ctr"/>
            <a:r>
              <a:rPr lang="en-IN" b="1" dirty="0">
                <a:latin typeface="Times New Roman" panose="02020603050405020304" pitchFamily="18" charset="0"/>
                <a:cs typeface="Times New Roman" panose="02020603050405020304" pitchFamily="18" charset="0"/>
              </a:rPr>
              <a:t>Validation Testing</a:t>
            </a:r>
          </a:p>
        </p:txBody>
      </p:sp>
      <p:sp>
        <p:nvSpPr>
          <p:cNvPr id="3" name="Content Placeholder 2">
            <a:extLst>
              <a:ext uri="{FF2B5EF4-FFF2-40B4-BE49-F238E27FC236}">
                <a16:creationId xmlns:a16="http://schemas.microsoft.com/office/drawing/2014/main" id="{568EE591-353A-4B06-841C-DD84F37477E2}"/>
              </a:ext>
            </a:extLst>
          </p:cNvPr>
          <p:cNvSpPr>
            <a:spLocks noGrp="1"/>
          </p:cNvSpPr>
          <p:nvPr>
            <p:ph idx="1"/>
          </p:nvPr>
        </p:nvSpPr>
        <p:spPr>
          <a:xfrm>
            <a:off x="185351" y="753762"/>
            <a:ext cx="11168449" cy="5739113"/>
          </a:xfrm>
        </p:spPr>
        <p:txBody>
          <a:bodyPr>
            <a:normAutofit fontScale="92500"/>
          </a:bodyPr>
          <a:lstStyle/>
          <a:p>
            <a:pPr algn="just">
              <a:lnSpc>
                <a:spcPct val="130000"/>
              </a:lnSpc>
            </a:pPr>
            <a:r>
              <a:rPr lang="en-US" sz="2000" b="1" dirty="0">
                <a:latin typeface="Times New Roman" panose="02020603050405020304" pitchFamily="18" charset="0"/>
                <a:cs typeface="Times New Roman" panose="02020603050405020304" pitchFamily="18" charset="0"/>
              </a:rPr>
              <a:t>Validation testing follows integration testing. </a:t>
            </a:r>
          </a:p>
          <a:p>
            <a:pPr algn="just">
              <a:lnSpc>
                <a:spcPct val="130000"/>
              </a:lnSpc>
            </a:pPr>
            <a:r>
              <a:rPr lang="en-US" sz="2000" dirty="0">
                <a:latin typeface="Times New Roman" panose="02020603050405020304" pitchFamily="18" charset="0"/>
                <a:cs typeface="Times New Roman" panose="02020603050405020304" pitchFamily="18" charset="0"/>
              </a:rPr>
              <a:t>The distinction between conventional and object-oriented software disappears and Focuses on user-visible actions and user-recognizable output from the system. </a:t>
            </a:r>
          </a:p>
          <a:p>
            <a:pPr marL="0" indent="0" algn="just">
              <a:lnSpc>
                <a:spcPct val="130000"/>
              </a:lnSpc>
              <a:buNone/>
            </a:pPr>
            <a:r>
              <a:rPr lang="en-US" sz="2000" b="1" dirty="0">
                <a:latin typeface="Times New Roman" panose="02020603050405020304" pitchFamily="18" charset="0"/>
                <a:cs typeface="Times New Roman" panose="02020603050405020304" pitchFamily="18" charset="0"/>
              </a:rPr>
              <a:t>Validation test criteria : </a:t>
            </a:r>
          </a:p>
          <a:p>
            <a:pPr algn="just">
              <a:lnSpc>
                <a:spcPct val="130000"/>
              </a:lnSpc>
            </a:pPr>
            <a:r>
              <a:rPr lang="en-US" sz="2000" dirty="0">
                <a:latin typeface="Times New Roman" panose="02020603050405020304" pitchFamily="18" charset="0"/>
                <a:cs typeface="Times New Roman" panose="02020603050405020304" pitchFamily="18" charset="0"/>
              </a:rPr>
              <a:t>Demonstrates conformity with requirements.</a:t>
            </a:r>
          </a:p>
          <a:p>
            <a:pPr marL="0" indent="0" algn="just">
              <a:lnSpc>
                <a:spcPct val="130000"/>
              </a:lnSpc>
              <a:buNone/>
            </a:pPr>
            <a:r>
              <a:rPr lang="en-US" sz="2000" dirty="0">
                <a:latin typeface="Times New Roman" panose="02020603050405020304" pitchFamily="18" charset="0"/>
                <a:cs typeface="Times New Roman" panose="02020603050405020304" pitchFamily="18" charset="0"/>
              </a:rPr>
              <a:t>• Designed to ensure that All functional requirements are satisfied, all behavioral characteristics are achieved, all performance requirements are attained. </a:t>
            </a:r>
          </a:p>
          <a:p>
            <a:pPr marL="0" indent="0" algn="just">
              <a:lnSpc>
                <a:spcPct val="130000"/>
              </a:lnSpc>
              <a:buNone/>
            </a:pPr>
            <a:r>
              <a:rPr lang="en-US" sz="2000" dirty="0">
                <a:latin typeface="Times New Roman" panose="02020603050405020304" pitchFamily="18" charset="0"/>
                <a:cs typeface="Times New Roman" panose="02020603050405020304" pitchFamily="18" charset="0"/>
              </a:rPr>
              <a:t>• Documentation is correct.</a:t>
            </a:r>
          </a:p>
          <a:p>
            <a:pPr marL="0" indent="0" algn="just">
              <a:lnSpc>
                <a:spcPct val="130000"/>
              </a:lnSpc>
              <a:buNone/>
            </a:pPr>
            <a:r>
              <a:rPr lang="en-US" sz="2000" dirty="0">
                <a:latin typeface="Times New Roman" panose="02020603050405020304" pitchFamily="18" charset="0"/>
                <a:cs typeface="Times New Roman" panose="02020603050405020304" pitchFamily="18" charset="0"/>
              </a:rPr>
              <a:t>• Usability and other requirements are met (e.g., transportability, compatibility, error recovery, maintainability).</a:t>
            </a:r>
          </a:p>
          <a:p>
            <a:pPr marL="0" indent="0" algn="just">
              <a:lnSpc>
                <a:spcPct val="130000"/>
              </a:lnSpc>
              <a:buNone/>
            </a:pPr>
            <a:r>
              <a:rPr lang="en-US" sz="2000" b="1" dirty="0">
                <a:latin typeface="Times New Roman" panose="02020603050405020304" pitchFamily="18" charset="0"/>
                <a:cs typeface="Times New Roman" panose="02020603050405020304" pitchFamily="18" charset="0"/>
              </a:rPr>
              <a:t> • After each validation test</a:t>
            </a:r>
          </a:p>
          <a:p>
            <a:pPr marL="0" indent="0" algn="just">
              <a:lnSpc>
                <a:spcPct val="130000"/>
              </a:lnSpc>
              <a:buNone/>
            </a:pPr>
            <a:r>
              <a:rPr lang="en-US" sz="2000" dirty="0">
                <a:latin typeface="Times New Roman" panose="02020603050405020304" pitchFamily="18" charset="0"/>
                <a:cs typeface="Times New Roman" panose="02020603050405020304" pitchFamily="18" charset="0"/>
              </a:rPr>
              <a:t>	 – The function or performance characteristic conforms to specification and is accepted. </a:t>
            </a:r>
          </a:p>
          <a:p>
            <a:pPr marL="0" indent="0" algn="just">
              <a:lnSpc>
                <a:spcPct val="130000"/>
              </a:lnSpc>
              <a:buNone/>
            </a:pPr>
            <a:r>
              <a:rPr lang="en-US" sz="2000" dirty="0">
                <a:latin typeface="Times New Roman" panose="02020603050405020304" pitchFamily="18" charset="0"/>
                <a:cs typeface="Times New Roman" panose="02020603050405020304" pitchFamily="18" charset="0"/>
              </a:rPr>
              <a:t>	– A deviation from specification is uncovered and a deficiency list is created</a:t>
            </a:r>
            <a:endParaRPr lang="en-IN" sz="20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94DECD72-E296-F160-DB72-ABF3085B00A0}"/>
              </a:ext>
            </a:extLst>
          </p:cNvPr>
          <p:cNvSpPr>
            <a:spLocks noGrp="1"/>
          </p:cNvSpPr>
          <p:nvPr>
            <p:ph type="ftr" sz="quarter" idx="11"/>
          </p:nvPr>
        </p:nvSpPr>
        <p:spPr/>
        <p:txBody>
          <a:bodyPr/>
          <a:lstStyle/>
          <a:p>
            <a:r>
              <a:rPr lang="en-IN"/>
              <a:t>Sameera Abu Ghalyoun 2024 PPU</a:t>
            </a:r>
          </a:p>
        </p:txBody>
      </p:sp>
      <p:pic>
        <p:nvPicPr>
          <p:cNvPr id="5" name="ttsmaker-vip-file-2024-9-2-14-50-20">
            <a:hlinkClick r:id="" action="ppaction://media"/>
            <a:extLst>
              <a:ext uri="{FF2B5EF4-FFF2-40B4-BE49-F238E27FC236}">
                <a16:creationId xmlns:a16="http://schemas.microsoft.com/office/drawing/2014/main" id="{A4BF1969-C9D7-C487-8D59-0139E40E0F6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704637" y="6234112"/>
            <a:ext cx="487363" cy="487363"/>
          </a:xfrm>
          <a:prstGeom prst="rect">
            <a:avLst/>
          </a:prstGeom>
        </p:spPr>
      </p:pic>
    </p:spTree>
    <p:extLst>
      <p:ext uri="{BB962C8B-B14F-4D97-AF65-F5344CB8AC3E}">
        <p14:creationId xmlns:p14="http://schemas.microsoft.com/office/powerpoint/2010/main" val="223256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550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03B53-ECB6-4351-864A-6763685D27A7}"/>
              </a:ext>
            </a:extLst>
          </p:cNvPr>
          <p:cNvSpPr>
            <a:spLocks noGrp="1"/>
          </p:cNvSpPr>
          <p:nvPr>
            <p:ph idx="1"/>
          </p:nvPr>
        </p:nvSpPr>
        <p:spPr>
          <a:xfrm>
            <a:off x="357809" y="136525"/>
            <a:ext cx="11476382" cy="6188765"/>
          </a:xfrm>
        </p:spPr>
        <p:txBody>
          <a:bodyPr>
            <a:normAutofit/>
          </a:bodyPr>
          <a:lstStyle/>
          <a:p>
            <a:pPr marL="0" indent="0" algn="just">
              <a:buNone/>
            </a:pPr>
            <a:r>
              <a:rPr lang="en-US" sz="2000" dirty="0">
                <a:latin typeface="Times New Roman" panose="02020603050405020304" pitchFamily="18" charset="0"/>
                <a:cs typeface="Times New Roman" panose="02020603050405020304" pitchFamily="18" charset="0"/>
              </a:rPr>
              <a:t>Configuration review: </a:t>
            </a:r>
          </a:p>
          <a:p>
            <a:pPr marL="0" indent="0" algn="just">
              <a:buNone/>
            </a:pPr>
            <a:r>
              <a:rPr lang="en-US" sz="2000" dirty="0">
                <a:latin typeface="Times New Roman" panose="02020603050405020304" pitchFamily="18" charset="0"/>
                <a:cs typeface="Times New Roman" panose="02020603050405020304" pitchFamily="18" charset="0"/>
              </a:rPr>
              <a:t>• The intent of this review is to ensure that all elements of the software configuration have been properly developed, are cataloged, and have the necessary detail to bolster the support activities.</a:t>
            </a:r>
          </a:p>
          <a:p>
            <a:pPr marL="0" indent="0" algn="just">
              <a:buNone/>
            </a:pPr>
            <a:r>
              <a:rPr lang="en-US" sz="2000" dirty="0">
                <a:latin typeface="Times New Roman" panose="02020603050405020304" pitchFamily="18" charset="0"/>
                <a:cs typeface="Times New Roman" panose="02020603050405020304" pitchFamily="18" charset="0"/>
              </a:rPr>
              <a:t>Alpha and beta testing : </a:t>
            </a:r>
          </a:p>
          <a:p>
            <a:pPr marL="0" indent="0" algn="just">
              <a:buNone/>
            </a:pPr>
            <a:r>
              <a:rPr lang="en-US" sz="2000" dirty="0">
                <a:latin typeface="Times New Roman" panose="02020603050405020304" pitchFamily="18" charset="0"/>
                <a:cs typeface="Times New Roman" panose="02020603050405020304" pitchFamily="18" charset="0"/>
              </a:rPr>
              <a:t>• Alpha testing conducted at the developer’s site by end users </a:t>
            </a:r>
          </a:p>
          <a:p>
            <a:pPr marL="0" indent="0" algn="just">
              <a:buNone/>
            </a:pPr>
            <a:r>
              <a:rPr lang="en-US" sz="2000" dirty="0">
                <a:latin typeface="Times New Roman" panose="02020603050405020304" pitchFamily="18" charset="0"/>
                <a:cs typeface="Times New Roman" panose="02020603050405020304" pitchFamily="18" charset="0"/>
              </a:rPr>
              <a:t>	– Software is used in a natural setting with developers watching intently. </a:t>
            </a:r>
          </a:p>
          <a:p>
            <a:pPr marL="0" indent="0" algn="just">
              <a:buNone/>
            </a:pPr>
            <a:r>
              <a:rPr lang="en-US" sz="2000" dirty="0">
                <a:latin typeface="Times New Roman" panose="02020603050405020304" pitchFamily="18" charset="0"/>
                <a:cs typeface="Times New Roman" panose="02020603050405020304" pitchFamily="18" charset="0"/>
              </a:rPr>
              <a:t>	– Testing is conducted in a controlled environment. </a:t>
            </a:r>
          </a:p>
          <a:p>
            <a:pPr marL="0" indent="0" algn="just">
              <a:buNone/>
            </a:pPr>
            <a:r>
              <a:rPr lang="en-US" sz="2000" dirty="0">
                <a:latin typeface="Times New Roman" panose="02020603050405020304" pitchFamily="18" charset="0"/>
                <a:cs typeface="Times New Roman" panose="02020603050405020304" pitchFamily="18" charset="0"/>
              </a:rPr>
              <a:t>• Beta testing conducted at end-user sites:</a:t>
            </a:r>
          </a:p>
          <a:p>
            <a:pPr marL="0" indent="0" algn="just">
              <a:buNone/>
            </a:pPr>
            <a:r>
              <a:rPr lang="en-US" sz="2000" dirty="0">
                <a:latin typeface="Times New Roman" panose="02020603050405020304" pitchFamily="18" charset="0"/>
                <a:cs typeface="Times New Roman" panose="02020603050405020304" pitchFamily="18" charset="0"/>
              </a:rPr>
              <a:t>	 – Developer is generally not present. </a:t>
            </a:r>
          </a:p>
          <a:p>
            <a:pPr marL="0" indent="0" algn="just">
              <a:buNone/>
            </a:pPr>
            <a:r>
              <a:rPr lang="en-US" sz="2000" dirty="0">
                <a:latin typeface="Times New Roman" panose="02020603050405020304" pitchFamily="18" charset="0"/>
                <a:cs typeface="Times New Roman" panose="02020603050405020304" pitchFamily="18" charset="0"/>
              </a:rPr>
              <a:t>	– It serves as a live application of the software in an environment that cannot be controlled by the developer. </a:t>
            </a:r>
          </a:p>
          <a:p>
            <a:pPr marL="0" indent="0" algn="just">
              <a:buNone/>
            </a:pPr>
            <a:r>
              <a:rPr lang="en-US" sz="2000" dirty="0">
                <a:latin typeface="Times New Roman" panose="02020603050405020304" pitchFamily="18" charset="0"/>
                <a:cs typeface="Times New Roman" panose="02020603050405020304" pitchFamily="18" charset="0"/>
              </a:rPr>
              <a:t>	– The end-user records all problems that are encountered and reports these to the developers at regular intervals. </a:t>
            </a:r>
          </a:p>
          <a:p>
            <a:pPr marL="0" indent="0" algn="just">
              <a:buNone/>
            </a:pPr>
            <a:r>
              <a:rPr lang="en-US" sz="2000" dirty="0">
                <a:latin typeface="Times New Roman" panose="02020603050405020304" pitchFamily="18" charset="0"/>
                <a:cs typeface="Times New Roman" panose="02020603050405020304" pitchFamily="18" charset="0"/>
              </a:rPr>
              <a:t>• After beta testing is complete, software engineers make software modifications and prepare for release of the software product to the entire customer base.</a:t>
            </a:r>
            <a:endParaRPr lang="en-IN" sz="20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A1942007-7405-8ACB-D7A3-719CEBF44333}"/>
              </a:ext>
            </a:extLst>
          </p:cNvPr>
          <p:cNvSpPr>
            <a:spLocks noGrp="1"/>
          </p:cNvSpPr>
          <p:nvPr>
            <p:ph type="ftr" sz="quarter" idx="11"/>
          </p:nvPr>
        </p:nvSpPr>
        <p:spPr/>
        <p:txBody>
          <a:bodyPr/>
          <a:lstStyle/>
          <a:p>
            <a:r>
              <a:rPr lang="en-IN"/>
              <a:t>Sameera Abu Ghalyoun 2024 PPU</a:t>
            </a:r>
          </a:p>
        </p:txBody>
      </p:sp>
      <p:pic>
        <p:nvPicPr>
          <p:cNvPr id="4" name="ttsmaker-vip-file-2024-9-2-14-52-38">
            <a:hlinkClick r:id="" action="ppaction://media"/>
            <a:extLst>
              <a:ext uri="{FF2B5EF4-FFF2-40B4-BE49-F238E27FC236}">
                <a16:creationId xmlns:a16="http://schemas.microsoft.com/office/drawing/2014/main" id="{76272A10-EBCC-27A7-0C40-BD612F1C9C7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14357" y="6051549"/>
            <a:ext cx="487363" cy="487363"/>
          </a:xfrm>
          <a:prstGeom prst="rect">
            <a:avLst/>
          </a:prstGeom>
        </p:spPr>
      </p:pic>
    </p:spTree>
    <p:extLst>
      <p:ext uri="{BB962C8B-B14F-4D97-AF65-F5344CB8AC3E}">
        <p14:creationId xmlns:p14="http://schemas.microsoft.com/office/powerpoint/2010/main" val="26906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819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590757A-3DD3-4E22-A73E-439CE3464FC5}"/>
              </a:ext>
            </a:extLst>
          </p:cNvPr>
          <p:cNvSpPr>
            <a:spLocks noGrp="1"/>
          </p:cNvSpPr>
          <p:nvPr>
            <p:ph type="title"/>
          </p:nvPr>
        </p:nvSpPr>
        <p:spPr>
          <a:xfrm>
            <a:off x="5954255" y="140993"/>
            <a:ext cx="4977976" cy="1454051"/>
          </a:xfrm>
        </p:spPr>
        <p:txBody>
          <a:bodyPr>
            <a:normAutofit/>
          </a:bodyPr>
          <a:lstStyle/>
          <a:p>
            <a:r>
              <a:rPr lang="en-IN" b="1" dirty="0">
                <a:solidFill>
                  <a:srgbClr val="000000"/>
                </a:solidFill>
                <a:latin typeface="Times New Roman" panose="02020603050405020304" pitchFamily="18" charset="0"/>
                <a:cs typeface="Times New Roman" panose="02020603050405020304" pitchFamily="18" charset="0"/>
              </a:rPr>
              <a:t>System Testing</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Processor">
            <a:extLst>
              <a:ext uri="{FF2B5EF4-FFF2-40B4-BE49-F238E27FC236}">
                <a16:creationId xmlns:a16="http://schemas.microsoft.com/office/drawing/2014/main" id="{FE65618B-79F2-4223-8A5E-054B976A488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0254" y="1629089"/>
            <a:ext cx="3620021" cy="3620021"/>
          </a:xfrm>
          <a:prstGeom prst="rect">
            <a:avLst/>
          </a:prstGeom>
        </p:spPr>
      </p:pic>
      <p:sp>
        <p:nvSpPr>
          <p:cNvPr id="15" name="Content Placeholder 2">
            <a:extLst>
              <a:ext uri="{FF2B5EF4-FFF2-40B4-BE49-F238E27FC236}">
                <a16:creationId xmlns:a16="http://schemas.microsoft.com/office/drawing/2014/main" id="{760F73AD-EADB-41A4-930D-CAC1AEF8B9D6}"/>
              </a:ext>
            </a:extLst>
          </p:cNvPr>
          <p:cNvSpPr>
            <a:spLocks noGrp="1"/>
          </p:cNvSpPr>
          <p:nvPr>
            <p:ph idx="1"/>
          </p:nvPr>
        </p:nvSpPr>
        <p:spPr>
          <a:xfrm>
            <a:off x="5000438" y="1198154"/>
            <a:ext cx="6564984" cy="5121964"/>
          </a:xfrm>
        </p:spPr>
        <p:txBody>
          <a:bodyPr anchor="ctr">
            <a:normAutofit/>
          </a:bodyPr>
          <a:lstStyle/>
          <a:p>
            <a:pPr marL="533400" indent="-533400" algn="just">
              <a:lnSpc>
                <a:spcPct val="150000"/>
              </a:lnSpc>
            </a:pPr>
            <a:r>
              <a:rPr lang="en-US" altLang="en-US" sz="2000" dirty="0">
                <a:solidFill>
                  <a:srgbClr val="000000"/>
                </a:solidFill>
                <a:latin typeface="Times New Roman" panose="02020603050405020304" pitchFamily="18" charset="0"/>
                <a:cs typeface="Times New Roman" panose="02020603050405020304" pitchFamily="18" charset="0"/>
              </a:rPr>
              <a:t>Software may be part of a larger system. This often leads to “finger pointing” by other system dev teams.</a:t>
            </a:r>
          </a:p>
          <a:p>
            <a:pPr marL="533400" indent="-533400" algn="just">
              <a:lnSpc>
                <a:spcPct val="150000"/>
              </a:lnSpc>
            </a:pPr>
            <a:r>
              <a:rPr lang="en-US" altLang="en-US" sz="2000" dirty="0">
                <a:solidFill>
                  <a:srgbClr val="000000"/>
                </a:solidFill>
                <a:latin typeface="Times New Roman" panose="02020603050405020304" pitchFamily="18" charset="0"/>
                <a:cs typeface="Times New Roman" panose="02020603050405020304" pitchFamily="18" charset="0"/>
              </a:rPr>
              <a:t>Finger pointing defense:</a:t>
            </a:r>
          </a:p>
          <a:p>
            <a:pPr marL="1028700" lvl="1" indent="-457200" algn="just">
              <a:lnSpc>
                <a:spcPct val="150000"/>
              </a:lnSpc>
              <a:buFont typeface="Symbol" panose="05050102010706020507" pitchFamily="18" charset="2"/>
              <a:buAutoNum type="arabicPeriod"/>
            </a:pPr>
            <a:r>
              <a:rPr lang="en-US" altLang="en-US" sz="2000" dirty="0">
                <a:solidFill>
                  <a:srgbClr val="000000"/>
                </a:solidFill>
                <a:latin typeface="Times New Roman" panose="02020603050405020304" pitchFamily="18" charset="0"/>
                <a:cs typeface="Times New Roman" panose="02020603050405020304" pitchFamily="18" charset="0"/>
              </a:rPr>
              <a:t>Design error-handling paths that test external information.</a:t>
            </a:r>
          </a:p>
          <a:p>
            <a:pPr marL="1028700" lvl="1" indent="-457200" algn="just">
              <a:lnSpc>
                <a:spcPct val="150000"/>
              </a:lnSpc>
              <a:buFont typeface="Symbol" panose="05050102010706020507" pitchFamily="18" charset="2"/>
              <a:buAutoNum type="arabicPeriod"/>
            </a:pPr>
            <a:r>
              <a:rPr lang="en-US" altLang="en-US" sz="2000" dirty="0">
                <a:solidFill>
                  <a:srgbClr val="000000"/>
                </a:solidFill>
                <a:latin typeface="Times New Roman" panose="02020603050405020304" pitchFamily="18" charset="0"/>
                <a:cs typeface="Times New Roman" panose="02020603050405020304" pitchFamily="18" charset="0"/>
              </a:rPr>
              <a:t>Conduct a series of tests that simulate bad data.</a:t>
            </a:r>
          </a:p>
          <a:p>
            <a:pPr marL="1028700" lvl="1" indent="-457200" algn="just">
              <a:lnSpc>
                <a:spcPct val="150000"/>
              </a:lnSpc>
              <a:buFont typeface="Symbol" panose="05050102010706020507" pitchFamily="18" charset="2"/>
              <a:buAutoNum type="arabicPeriod"/>
            </a:pPr>
            <a:r>
              <a:rPr lang="en-US" altLang="en-US" sz="2000" dirty="0">
                <a:solidFill>
                  <a:srgbClr val="000000"/>
                </a:solidFill>
                <a:latin typeface="Times New Roman" panose="02020603050405020304" pitchFamily="18" charset="0"/>
                <a:cs typeface="Times New Roman" panose="02020603050405020304" pitchFamily="18" charset="0"/>
              </a:rPr>
              <a:t>Record the results of tests to use as evidence.</a:t>
            </a:r>
          </a:p>
          <a:p>
            <a:pPr algn="just">
              <a:lnSpc>
                <a:spcPct val="150000"/>
              </a:lnSpc>
            </a:pPr>
            <a:endParaRPr lang="en-IN" sz="2000" dirty="0">
              <a:solidFill>
                <a:srgbClr val="000000"/>
              </a:solidFill>
            </a:endParaRPr>
          </a:p>
        </p:txBody>
      </p:sp>
      <p:sp>
        <p:nvSpPr>
          <p:cNvPr id="3" name="Footer Placeholder 2">
            <a:extLst>
              <a:ext uri="{FF2B5EF4-FFF2-40B4-BE49-F238E27FC236}">
                <a16:creationId xmlns:a16="http://schemas.microsoft.com/office/drawing/2014/main" id="{810F495F-2DC8-A9E6-119F-F1E347666204}"/>
              </a:ext>
            </a:extLst>
          </p:cNvPr>
          <p:cNvSpPr>
            <a:spLocks noGrp="1"/>
          </p:cNvSpPr>
          <p:nvPr>
            <p:ph type="ftr" sz="quarter" idx="11"/>
          </p:nvPr>
        </p:nvSpPr>
        <p:spPr/>
        <p:txBody>
          <a:bodyPr/>
          <a:lstStyle/>
          <a:p>
            <a:r>
              <a:rPr lang="en-IN"/>
              <a:t>Sameera Abu Ghalyoun 2024 PPU</a:t>
            </a:r>
          </a:p>
        </p:txBody>
      </p:sp>
      <p:pic>
        <p:nvPicPr>
          <p:cNvPr id="4" name="ttsmaker-vip-file-2024-9-2-14-56-55">
            <a:hlinkClick r:id="" action="ppaction://media"/>
            <a:extLst>
              <a:ext uri="{FF2B5EF4-FFF2-40B4-BE49-F238E27FC236}">
                <a16:creationId xmlns:a16="http://schemas.microsoft.com/office/drawing/2014/main" id="{CAFBD85E-CA66-7BA9-ABE9-A0C2A63355D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02145" y="6234112"/>
            <a:ext cx="487363" cy="487363"/>
          </a:xfrm>
          <a:prstGeom prst="rect">
            <a:avLst/>
          </a:prstGeom>
        </p:spPr>
      </p:pic>
    </p:spTree>
    <p:extLst>
      <p:ext uri="{BB962C8B-B14F-4D97-AF65-F5344CB8AC3E}">
        <p14:creationId xmlns:p14="http://schemas.microsoft.com/office/powerpoint/2010/main" val="80405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35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B8C16-5738-4F0A-B1AF-7BBE3C926F84}"/>
              </a:ext>
            </a:extLst>
          </p:cNvPr>
          <p:cNvSpPr>
            <a:spLocks noGrp="1"/>
          </p:cNvSpPr>
          <p:nvPr>
            <p:ph type="title"/>
          </p:nvPr>
        </p:nvSpPr>
        <p:spPr>
          <a:xfrm>
            <a:off x="1136428" y="627564"/>
            <a:ext cx="7474172" cy="1325563"/>
          </a:xfrm>
        </p:spPr>
        <p:txBody>
          <a:bodyPr>
            <a:normAutofit/>
          </a:bodyPr>
          <a:lstStyle/>
          <a:p>
            <a:r>
              <a:rPr lang="en-IN" b="1" dirty="0">
                <a:latin typeface="Times New Roman" panose="02020603050405020304" pitchFamily="18" charset="0"/>
                <a:cs typeface="Times New Roman" panose="02020603050405020304" pitchFamily="18" charset="0"/>
              </a:rPr>
              <a:t>Strategic Approach to Software Testing</a:t>
            </a:r>
          </a:p>
        </p:txBody>
      </p:sp>
      <p:sp>
        <p:nvSpPr>
          <p:cNvPr id="13" name="Content Placeholder 2">
            <a:extLst>
              <a:ext uri="{FF2B5EF4-FFF2-40B4-BE49-F238E27FC236}">
                <a16:creationId xmlns:a16="http://schemas.microsoft.com/office/drawing/2014/main" id="{0F983542-E404-4B17-8F64-9881D703BE37}"/>
              </a:ext>
            </a:extLst>
          </p:cNvPr>
          <p:cNvSpPr>
            <a:spLocks noGrp="1"/>
          </p:cNvSpPr>
          <p:nvPr>
            <p:ph idx="1"/>
          </p:nvPr>
        </p:nvSpPr>
        <p:spPr>
          <a:xfrm>
            <a:off x="1136429" y="2278173"/>
            <a:ext cx="6467867" cy="3450613"/>
          </a:xfrm>
        </p:spPr>
        <p:txBody>
          <a:bodyPr anchor="ctr">
            <a:normAutofit/>
          </a:bodyPr>
          <a:lstStyle/>
          <a:p>
            <a:pPr algn="just"/>
            <a:r>
              <a:rPr lang="en-US" sz="2000" dirty="0">
                <a:latin typeface="Times New Roman" panose="02020603050405020304" pitchFamily="18" charset="0"/>
                <a:cs typeface="Times New Roman" panose="02020603050405020304" pitchFamily="18" charset="0"/>
              </a:rPr>
              <a:t>To perform effective testing, a software team should conduct effective formal technical reviews. </a:t>
            </a:r>
          </a:p>
          <a:p>
            <a:pPr algn="just"/>
            <a:r>
              <a:rPr lang="en-US" sz="2000" dirty="0">
                <a:latin typeface="Times New Roman" panose="02020603050405020304" pitchFamily="18" charset="0"/>
                <a:cs typeface="Times New Roman" panose="02020603050405020304" pitchFamily="18" charset="0"/>
              </a:rPr>
              <a:t>Testing begins at the component level and work outward toward the integration of the entire computer-based system. </a:t>
            </a:r>
          </a:p>
          <a:p>
            <a:pPr algn="just"/>
            <a:r>
              <a:rPr lang="en-US" sz="2000" dirty="0">
                <a:latin typeface="Times New Roman" panose="02020603050405020304" pitchFamily="18" charset="0"/>
                <a:cs typeface="Times New Roman" panose="02020603050405020304" pitchFamily="18" charset="0"/>
              </a:rPr>
              <a:t>Different testing techniques are appropriate at different points in time. </a:t>
            </a:r>
          </a:p>
          <a:p>
            <a:pPr algn="just"/>
            <a:r>
              <a:rPr lang="en-US" sz="2000" dirty="0">
                <a:latin typeface="Times New Roman" panose="02020603050405020304" pitchFamily="18" charset="0"/>
                <a:cs typeface="Times New Roman" panose="02020603050405020304" pitchFamily="18" charset="0"/>
              </a:rPr>
              <a:t>Testing is conducted by the developer of the software and (for large projects) by an independent test group. </a:t>
            </a:r>
          </a:p>
          <a:p>
            <a:pPr algn="just"/>
            <a:r>
              <a:rPr lang="en-US" sz="2000" dirty="0">
                <a:latin typeface="Times New Roman" panose="02020603050405020304" pitchFamily="18" charset="0"/>
                <a:cs typeface="Times New Roman" panose="02020603050405020304" pitchFamily="18" charset="0"/>
              </a:rPr>
              <a:t>Testing and debugging are different activities, but debugging must be accommodated in any testing strategy. </a:t>
            </a:r>
            <a:endParaRPr lang="en-IN" sz="2000" dirty="0">
              <a:latin typeface="Times New Roman" panose="02020603050405020304" pitchFamily="18" charset="0"/>
              <a:cs typeface="Times New Roman" panose="02020603050405020304" pitchFamily="18" charset="0"/>
            </a:endParaRPr>
          </a:p>
        </p:txBody>
      </p:sp>
      <p:sp>
        <p:nvSpPr>
          <p:cNvPr id="14"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Presentation with Checklist">
            <a:extLst>
              <a:ext uri="{FF2B5EF4-FFF2-40B4-BE49-F238E27FC236}">
                <a16:creationId xmlns:a16="http://schemas.microsoft.com/office/drawing/2014/main" id="{5F3D828D-A976-425D-9D3A-02530F99676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13987" y="2857501"/>
            <a:ext cx="1142998" cy="1142998"/>
          </a:xfrm>
          <a:prstGeom prst="rect">
            <a:avLst/>
          </a:prstGeom>
        </p:spPr>
      </p:pic>
      <p:pic>
        <p:nvPicPr>
          <p:cNvPr id="3" name="ttsmaker-vip-file-2024-9-2-13-29-22">
            <a:hlinkClick r:id="" action="ppaction://media"/>
            <a:extLst>
              <a:ext uri="{FF2B5EF4-FFF2-40B4-BE49-F238E27FC236}">
                <a16:creationId xmlns:a16="http://schemas.microsoft.com/office/drawing/2014/main" id="{D6A9386D-0666-03CA-A64A-BDE1497A127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854293" y="5863181"/>
            <a:ext cx="487363" cy="487363"/>
          </a:xfrm>
          <a:prstGeom prst="rect">
            <a:avLst/>
          </a:prstGeom>
        </p:spPr>
      </p:pic>
      <p:sp>
        <p:nvSpPr>
          <p:cNvPr id="4" name="Footer Placeholder 3">
            <a:extLst>
              <a:ext uri="{FF2B5EF4-FFF2-40B4-BE49-F238E27FC236}">
                <a16:creationId xmlns:a16="http://schemas.microsoft.com/office/drawing/2014/main" id="{9053450C-A207-8835-1F89-9BE1E6F7BF90}"/>
              </a:ext>
            </a:extLst>
          </p:cNvPr>
          <p:cNvSpPr>
            <a:spLocks noGrp="1"/>
          </p:cNvSpPr>
          <p:nvPr>
            <p:ph type="ftr" sz="quarter" idx="11"/>
          </p:nvPr>
        </p:nvSpPr>
        <p:spPr/>
        <p:txBody>
          <a:bodyPr/>
          <a:lstStyle/>
          <a:p>
            <a:r>
              <a:rPr lang="en-IN"/>
              <a:t>Sameera Abu Ghalyoun 2024 PPU</a:t>
            </a:r>
          </a:p>
        </p:txBody>
      </p:sp>
    </p:spTree>
    <p:extLst>
      <p:ext uri="{BB962C8B-B14F-4D97-AF65-F5344CB8AC3E}">
        <p14:creationId xmlns:p14="http://schemas.microsoft.com/office/powerpoint/2010/main" val="5692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79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590757A-3DD3-4E22-A73E-439CE3464FC5}"/>
              </a:ext>
            </a:extLst>
          </p:cNvPr>
          <p:cNvSpPr>
            <a:spLocks noGrp="1"/>
          </p:cNvSpPr>
          <p:nvPr>
            <p:ph type="title"/>
          </p:nvPr>
        </p:nvSpPr>
        <p:spPr>
          <a:xfrm>
            <a:off x="5943498" y="11593"/>
            <a:ext cx="4977976" cy="1454051"/>
          </a:xfrm>
        </p:spPr>
        <p:txBody>
          <a:bodyPr>
            <a:normAutofit/>
          </a:bodyPr>
          <a:lstStyle/>
          <a:p>
            <a:r>
              <a:rPr lang="en-IN" b="1" dirty="0">
                <a:solidFill>
                  <a:srgbClr val="000000"/>
                </a:solidFill>
                <a:latin typeface="Times New Roman" panose="02020603050405020304" pitchFamily="18" charset="0"/>
                <a:cs typeface="Times New Roman" panose="02020603050405020304" pitchFamily="18" charset="0"/>
              </a:rPr>
              <a:t>System Testing</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Processor">
            <a:extLst>
              <a:ext uri="{FF2B5EF4-FFF2-40B4-BE49-F238E27FC236}">
                <a16:creationId xmlns:a16="http://schemas.microsoft.com/office/drawing/2014/main" id="{FE65618B-79F2-4223-8A5E-054B976A488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0254" y="1629089"/>
            <a:ext cx="3620021" cy="3620021"/>
          </a:xfrm>
          <a:prstGeom prst="rect">
            <a:avLst/>
          </a:prstGeom>
        </p:spPr>
      </p:pic>
      <p:sp>
        <p:nvSpPr>
          <p:cNvPr id="15" name="Content Placeholder 2">
            <a:extLst>
              <a:ext uri="{FF2B5EF4-FFF2-40B4-BE49-F238E27FC236}">
                <a16:creationId xmlns:a16="http://schemas.microsoft.com/office/drawing/2014/main" id="{760F73AD-EADB-41A4-930D-CAC1AEF8B9D6}"/>
              </a:ext>
            </a:extLst>
          </p:cNvPr>
          <p:cNvSpPr>
            <a:spLocks noGrp="1"/>
          </p:cNvSpPr>
          <p:nvPr>
            <p:ph idx="1"/>
          </p:nvPr>
        </p:nvSpPr>
        <p:spPr>
          <a:xfrm>
            <a:off x="4070275" y="1176638"/>
            <a:ext cx="7671471" cy="5121964"/>
          </a:xfrm>
        </p:spPr>
        <p:txBody>
          <a:bodyPr anchor="ctr">
            <a:normAutofit/>
          </a:bodyPr>
          <a:lstStyle/>
          <a:p>
            <a:pPr marL="533400" indent="-533400" algn="just">
              <a:lnSpc>
                <a:spcPct val="150000"/>
              </a:lnSpc>
            </a:pPr>
            <a:r>
              <a:rPr lang="en-US" altLang="en-US" sz="2000" b="1" dirty="0">
                <a:solidFill>
                  <a:srgbClr val="000000"/>
                </a:solidFill>
                <a:latin typeface="Times New Roman" panose="02020603050405020304" pitchFamily="18" charset="0"/>
                <a:cs typeface="Times New Roman" panose="02020603050405020304" pitchFamily="18" charset="0"/>
              </a:rPr>
              <a:t>Types of System Testing:</a:t>
            </a:r>
          </a:p>
          <a:p>
            <a:pPr marL="1028700" lvl="1" indent="-457200" algn="just">
              <a:lnSpc>
                <a:spcPct val="150000"/>
              </a:lnSpc>
              <a:buFont typeface="Symbol" panose="05050102010706020507" pitchFamily="18" charset="2"/>
              <a:buChar char="-"/>
            </a:pPr>
            <a:r>
              <a:rPr lang="en-US" altLang="en-US" sz="2000" b="1" dirty="0">
                <a:solidFill>
                  <a:srgbClr val="000000"/>
                </a:solidFill>
                <a:latin typeface="Times New Roman" panose="02020603050405020304" pitchFamily="18" charset="0"/>
                <a:cs typeface="Times New Roman" panose="02020603050405020304" pitchFamily="18" charset="0"/>
              </a:rPr>
              <a:t>Recovery testing: </a:t>
            </a:r>
            <a:r>
              <a:rPr lang="en-US" altLang="en-US" sz="2000" dirty="0">
                <a:solidFill>
                  <a:srgbClr val="000000"/>
                </a:solidFill>
                <a:latin typeface="Times New Roman" panose="02020603050405020304" pitchFamily="18" charset="0"/>
                <a:cs typeface="Times New Roman" panose="02020603050405020304" pitchFamily="18" charset="0"/>
              </a:rPr>
              <a:t>how well and quickly does the system recover from faults.</a:t>
            </a:r>
          </a:p>
          <a:p>
            <a:pPr marL="1028700" lvl="1" indent="-457200" algn="just">
              <a:lnSpc>
                <a:spcPct val="150000"/>
              </a:lnSpc>
              <a:buFont typeface="Symbol" panose="05050102010706020507" pitchFamily="18" charset="2"/>
              <a:buChar char="-"/>
            </a:pPr>
            <a:r>
              <a:rPr lang="en-US" altLang="en-US" sz="2000" b="1" dirty="0">
                <a:solidFill>
                  <a:srgbClr val="000000"/>
                </a:solidFill>
                <a:latin typeface="Times New Roman" panose="02020603050405020304" pitchFamily="18" charset="0"/>
                <a:cs typeface="Times New Roman" panose="02020603050405020304" pitchFamily="18" charset="0"/>
              </a:rPr>
              <a:t>Security testing</a:t>
            </a:r>
            <a:r>
              <a:rPr lang="en-US" altLang="en-US" sz="2000" dirty="0">
                <a:solidFill>
                  <a:srgbClr val="000000"/>
                </a:solidFill>
                <a:latin typeface="Times New Roman" panose="02020603050405020304" pitchFamily="18" charset="0"/>
                <a:cs typeface="Times New Roman" panose="02020603050405020304" pitchFamily="18" charset="0"/>
              </a:rPr>
              <a:t>: verify that protection mechanisms built into the system will protect from unauthorized access (hackers, disgruntled employees, fraudsters).</a:t>
            </a:r>
          </a:p>
          <a:p>
            <a:pPr marL="1028700" lvl="1" indent="-457200" algn="just">
              <a:lnSpc>
                <a:spcPct val="150000"/>
              </a:lnSpc>
              <a:buFont typeface="Symbol" panose="05050102010706020507" pitchFamily="18" charset="2"/>
              <a:buChar char="-"/>
            </a:pPr>
            <a:r>
              <a:rPr lang="en-US" altLang="en-US" sz="2000" b="1" dirty="0">
                <a:solidFill>
                  <a:srgbClr val="000000"/>
                </a:solidFill>
                <a:latin typeface="Times New Roman" panose="02020603050405020304" pitchFamily="18" charset="0"/>
                <a:cs typeface="Times New Roman" panose="02020603050405020304" pitchFamily="18" charset="0"/>
              </a:rPr>
              <a:t>Stress testing: </a:t>
            </a:r>
            <a:r>
              <a:rPr lang="en-US" altLang="en-US" sz="2000" dirty="0">
                <a:solidFill>
                  <a:srgbClr val="000000"/>
                </a:solidFill>
                <a:latin typeface="Times New Roman" panose="02020603050405020304" pitchFamily="18" charset="0"/>
                <a:cs typeface="Times New Roman" panose="02020603050405020304" pitchFamily="18" charset="0"/>
              </a:rPr>
              <a:t>place abnormal load on the system.</a:t>
            </a:r>
          </a:p>
          <a:p>
            <a:pPr marL="1028700" lvl="1" indent="-457200" algn="just">
              <a:lnSpc>
                <a:spcPct val="150000"/>
              </a:lnSpc>
              <a:buFont typeface="Symbol" panose="05050102010706020507" pitchFamily="18" charset="2"/>
              <a:buChar char="-"/>
            </a:pPr>
            <a:r>
              <a:rPr lang="en-US" altLang="en-US" sz="2000" b="1" dirty="0">
                <a:solidFill>
                  <a:srgbClr val="000000"/>
                </a:solidFill>
                <a:latin typeface="Times New Roman" panose="02020603050405020304" pitchFamily="18" charset="0"/>
                <a:cs typeface="Times New Roman" panose="02020603050405020304" pitchFamily="18" charset="0"/>
              </a:rPr>
              <a:t>Performance testing: </a:t>
            </a:r>
            <a:r>
              <a:rPr lang="en-US" altLang="en-US" sz="2000" dirty="0">
                <a:solidFill>
                  <a:srgbClr val="000000"/>
                </a:solidFill>
                <a:latin typeface="Times New Roman" panose="02020603050405020304" pitchFamily="18" charset="0"/>
                <a:cs typeface="Times New Roman" panose="02020603050405020304" pitchFamily="18" charset="0"/>
              </a:rPr>
              <a:t>investigate the run-time performance within the context of an integrated system .</a:t>
            </a:r>
          </a:p>
          <a:p>
            <a:pPr algn="just">
              <a:lnSpc>
                <a:spcPct val="150000"/>
              </a:lnSpc>
            </a:pPr>
            <a:endParaRPr lang="en-IN" sz="2000" dirty="0">
              <a:solidFill>
                <a:srgbClr val="000000"/>
              </a:solidFill>
            </a:endParaRPr>
          </a:p>
        </p:txBody>
      </p:sp>
      <p:sp>
        <p:nvSpPr>
          <p:cNvPr id="3" name="Footer Placeholder 2">
            <a:extLst>
              <a:ext uri="{FF2B5EF4-FFF2-40B4-BE49-F238E27FC236}">
                <a16:creationId xmlns:a16="http://schemas.microsoft.com/office/drawing/2014/main" id="{CA1F5271-C593-9FC2-21B4-D651C6CC6CEF}"/>
              </a:ext>
            </a:extLst>
          </p:cNvPr>
          <p:cNvSpPr>
            <a:spLocks noGrp="1"/>
          </p:cNvSpPr>
          <p:nvPr>
            <p:ph type="ftr" sz="quarter" idx="11"/>
          </p:nvPr>
        </p:nvSpPr>
        <p:spPr/>
        <p:txBody>
          <a:bodyPr/>
          <a:lstStyle/>
          <a:p>
            <a:r>
              <a:rPr lang="en-IN"/>
              <a:t>Sameera Abu Ghalyoun 2024 PPU</a:t>
            </a:r>
          </a:p>
        </p:txBody>
      </p:sp>
      <p:pic>
        <p:nvPicPr>
          <p:cNvPr id="4" name="ttsmaker-vip-file-2024-9-2-14-59-12">
            <a:hlinkClick r:id="" action="ppaction://media"/>
            <a:extLst>
              <a:ext uri="{FF2B5EF4-FFF2-40B4-BE49-F238E27FC236}">
                <a16:creationId xmlns:a16="http://schemas.microsoft.com/office/drawing/2014/main" id="{8DDD321A-B63A-D9DA-1BE8-BA1B0664C16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77432" y="6295230"/>
            <a:ext cx="487363" cy="487363"/>
          </a:xfrm>
          <a:prstGeom prst="rect">
            <a:avLst/>
          </a:prstGeom>
        </p:spPr>
      </p:pic>
    </p:spTree>
    <p:extLst>
      <p:ext uri="{BB962C8B-B14F-4D97-AF65-F5344CB8AC3E}">
        <p14:creationId xmlns:p14="http://schemas.microsoft.com/office/powerpoint/2010/main" val="382414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7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450AB-425F-432F-B8BB-FE831EED4609}"/>
              </a:ext>
            </a:extLst>
          </p:cNvPr>
          <p:cNvSpPr>
            <a:spLocks noGrp="1"/>
          </p:cNvSpPr>
          <p:nvPr>
            <p:ph type="title"/>
          </p:nvPr>
        </p:nvSpPr>
        <p:spPr>
          <a:xfrm>
            <a:off x="838200" y="-108420"/>
            <a:ext cx="10515600" cy="1325563"/>
          </a:xfrm>
        </p:spPr>
        <p:txBody>
          <a:bodyPr/>
          <a:lstStyle/>
          <a:p>
            <a:pPr algn="ctr"/>
            <a:r>
              <a:rPr lang="en-IN" b="1" dirty="0">
                <a:latin typeface="Times New Roman" panose="02020603050405020304" pitchFamily="18" charset="0"/>
                <a:cs typeface="Times New Roman" panose="02020603050405020304" pitchFamily="18" charset="0"/>
              </a:rPr>
              <a:t>The Art of Debugging</a:t>
            </a:r>
          </a:p>
        </p:txBody>
      </p:sp>
      <p:sp>
        <p:nvSpPr>
          <p:cNvPr id="3" name="Content Placeholder 2">
            <a:extLst>
              <a:ext uri="{FF2B5EF4-FFF2-40B4-BE49-F238E27FC236}">
                <a16:creationId xmlns:a16="http://schemas.microsoft.com/office/drawing/2014/main" id="{0666A6F9-7B6D-48C4-9032-7939FE9C6B90}"/>
              </a:ext>
            </a:extLst>
          </p:cNvPr>
          <p:cNvSpPr>
            <a:spLocks noGrp="1"/>
          </p:cNvSpPr>
          <p:nvPr>
            <p:ph idx="1"/>
          </p:nvPr>
        </p:nvSpPr>
        <p:spPr>
          <a:xfrm>
            <a:off x="609600" y="905432"/>
            <a:ext cx="10744200" cy="5334729"/>
          </a:xfrm>
        </p:spPr>
        <p:txBody>
          <a:bodyPr>
            <a:normAutofit lnSpcReduction="10000"/>
          </a:bodyPr>
          <a:lstStyle/>
          <a:p>
            <a:pPr algn="just">
              <a:lnSpc>
                <a:spcPct val="130000"/>
              </a:lnSpc>
            </a:pPr>
            <a:r>
              <a:rPr lang="en-US" sz="2000" dirty="0">
                <a:latin typeface="Times New Roman" panose="02020603050405020304" pitchFamily="18" charset="0"/>
                <a:cs typeface="Times New Roman" panose="02020603050405020304" pitchFamily="18" charset="0"/>
              </a:rPr>
              <a:t>Debugging is not testing but often occurs as a consequence of testing. </a:t>
            </a:r>
          </a:p>
          <a:p>
            <a:pPr algn="just">
              <a:lnSpc>
                <a:spcPct val="130000"/>
              </a:lnSpc>
            </a:pPr>
            <a:r>
              <a:rPr lang="en-US" sz="2000" dirty="0">
                <a:latin typeface="Times New Roman" panose="02020603050405020304" pitchFamily="18" charset="0"/>
                <a:cs typeface="Times New Roman" panose="02020603050405020304" pitchFamily="18" charset="0"/>
              </a:rPr>
              <a:t>The debugging process begins with the execution of a test case. </a:t>
            </a:r>
          </a:p>
          <a:p>
            <a:pPr algn="just">
              <a:lnSpc>
                <a:spcPct val="130000"/>
              </a:lnSpc>
            </a:pPr>
            <a:r>
              <a:rPr lang="en-US" sz="2000" dirty="0">
                <a:latin typeface="Times New Roman" panose="02020603050405020304" pitchFamily="18" charset="0"/>
                <a:cs typeface="Times New Roman" panose="02020603050405020304" pitchFamily="18" charset="0"/>
              </a:rPr>
              <a:t>Results are assessed and a lack of correspondence between expected and actual performance is encountered. </a:t>
            </a:r>
          </a:p>
          <a:p>
            <a:pPr algn="just">
              <a:lnSpc>
                <a:spcPct val="130000"/>
              </a:lnSpc>
            </a:pPr>
            <a:r>
              <a:rPr lang="en-US" sz="2000" dirty="0">
                <a:latin typeface="Times New Roman" panose="02020603050405020304" pitchFamily="18" charset="0"/>
                <a:cs typeface="Times New Roman" panose="02020603050405020304" pitchFamily="18" charset="0"/>
              </a:rPr>
              <a:t>In many cases, the noncorresponding data are a symptom of an underlying cause as yet hidden. </a:t>
            </a:r>
          </a:p>
          <a:p>
            <a:pPr algn="just">
              <a:lnSpc>
                <a:spcPct val="130000"/>
              </a:lnSpc>
            </a:pPr>
            <a:r>
              <a:rPr lang="en-US" sz="2000" dirty="0">
                <a:latin typeface="Times New Roman" panose="02020603050405020304" pitchFamily="18" charset="0"/>
                <a:cs typeface="Times New Roman" panose="02020603050405020304" pitchFamily="18" charset="0"/>
              </a:rPr>
              <a:t>The debugging process attempts to match symptom with cause, thereby leading to error correction.</a:t>
            </a:r>
          </a:p>
          <a:p>
            <a:pPr algn="just">
              <a:lnSpc>
                <a:spcPct val="130000"/>
              </a:lnSpc>
            </a:pPr>
            <a:r>
              <a:rPr lang="en-US" sz="2000" dirty="0">
                <a:latin typeface="Times New Roman" panose="02020603050405020304" pitchFamily="18" charset="0"/>
                <a:cs typeface="Times New Roman" panose="02020603050405020304" pitchFamily="18" charset="0"/>
              </a:rPr>
              <a:t>The debugging process will usually have one of two outcomes: </a:t>
            </a:r>
          </a:p>
          <a:p>
            <a:pPr marL="0" indent="0" algn="just">
              <a:lnSpc>
                <a:spcPct val="130000"/>
              </a:lnSpc>
              <a:buNone/>
            </a:pPr>
            <a:r>
              <a:rPr lang="en-US" sz="2000" dirty="0">
                <a:latin typeface="Times New Roman" panose="02020603050405020304" pitchFamily="18" charset="0"/>
                <a:cs typeface="Times New Roman" panose="02020603050405020304" pitchFamily="18" charset="0"/>
              </a:rPr>
              <a:t>	(1) the cause will be found and corrected.</a:t>
            </a:r>
          </a:p>
          <a:p>
            <a:pPr marL="0" indent="0" algn="just">
              <a:lnSpc>
                <a:spcPct val="130000"/>
              </a:lnSpc>
              <a:buNone/>
            </a:pPr>
            <a:r>
              <a:rPr lang="en-US" sz="2000" dirty="0">
                <a:latin typeface="Times New Roman" panose="02020603050405020304" pitchFamily="18" charset="0"/>
                <a:cs typeface="Times New Roman" panose="02020603050405020304" pitchFamily="18" charset="0"/>
              </a:rPr>
              <a:t>	(2) the cause will not be found. </a:t>
            </a:r>
          </a:p>
          <a:p>
            <a:pPr algn="just">
              <a:lnSpc>
                <a:spcPct val="130000"/>
              </a:lnSpc>
            </a:pPr>
            <a:r>
              <a:rPr lang="en-US" sz="2000" dirty="0">
                <a:latin typeface="Times New Roman" panose="02020603050405020304" pitchFamily="18" charset="0"/>
                <a:cs typeface="Times New Roman" panose="02020603050405020304" pitchFamily="18" charset="0"/>
              </a:rPr>
              <a:t>In the latter case, the person performing debugging may suspect a cause, design a test case to help validate that suspicion, and work toward error correction in an iterative fashion.</a:t>
            </a:r>
            <a:endParaRPr lang="en-IN" sz="20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4ACED5B7-BCD8-7C12-90E9-5C49F81F6BCF}"/>
              </a:ext>
            </a:extLst>
          </p:cNvPr>
          <p:cNvSpPr>
            <a:spLocks noGrp="1"/>
          </p:cNvSpPr>
          <p:nvPr>
            <p:ph type="ftr" sz="quarter" idx="11"/>
          </p:nvPr>
        </p:nvSpPr>
        <p:spPr/>
        <p:txBody>
          <a:bodyPr/>
          <a:lstStyle/>
          <a:p>
            <a:r>
              <a:rPr lang="en-IN"/>
              <a:t>Sameera Abu Ghalyoun 2024 PPU</a:t>
            </a:r>
          </a:p>
        </p:txBody>
      </p:sp>
      <p:pic>
        <p:nvPicPr>
          <p:cNvPr id="5" name="ttsmaker-vip-file-2024-9-2-15-2-27">
            <a:hlinkClick r:id="" action="ppaction://media"/>
            <a:extLst>
              <a:ext uri="{FF2B5EF4-FFF2-40B4-BE49-F238E27FC236}">
                <a16:creationId xmlns:a16="http://schemas.microsoft.com/office/drawing/2014/main" id="{797111B8-2A04-9C26-69FE-27F449EFB89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51427" y="5996479"/>
            <a:ext cx="487363" cy="487363"/>
          </a:xfrm>
          <a:prstGeom prst="rect">
            <a:avLst/>
          </a:prstGeom>
        </p:spPr>
      </p:pic>
    </p:spTree>
    <p:extLst>
      <p:ext uri="{BB962C8B-B14F-4D97-AF65-F5344CB8AC3E}">
        <p14:creationId xmlns:p14="http://schemas.microsoft.com/office/powerpoint/2010/main" val="391423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376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2434FD8-8369-4192-8A46-BA44E8B10985}"/>
              </a:ext>
            </a:extLst>
          </p:cNvPr>
          <p:cNvPicPr>
            <a:picLocks noChangeAspect="1"/>
          </p:cNvPicPr>
          <p:nvPr/>
        </p:nvPicPr>
        <p:blipFill>
          <a:blip r:embed="rId2"/>
          <a:stretch>
            <a:fillRect/>
          </a:stretch>
        </p:blipFill>
        <p:spPr>
          <a:xfrm>
            <a:off x="2657070" y="643467"/>
            <a:ext cx="6877859" cy="5571066"/>
          </a:xfrm>
          <a:prstGeom prst="rect">
            <a:avLst/>
          </a:prstGeom>
        </p:spPr>
      </p:pic>
      <p:sp>
        <p:nvSpPr>
          <p:cNvPr id="2" name="Footer Placeholder 1">
            <a:extLst>
              <a:ext uri="{FF2B5EF4-FFF2-40B4-BE49-F238E27FC236}">
                <a16:creationId xmlns:a16="http://schemas.microsoft.com/office/drawing/2014/main" id="{CD3818FC-8D75-FCEF-C6B0-29227640C4D7}"/>
              </a:ext>
            </a:extLst>
          </p:cNvPr>
          <p:cNvSpPr>
            <a:spLocks noGrp="1"/>
          </p:cNvSpPr>
          <p:nvPr>
            <p:ph type="ftr" sz="quarter" idx="11"/>
          </p:nvPr>
        </p:nvSpPr>
        <p:spPr/>
        <p:txBody>
          <a:bodyPr/>
          <a:lstStyle/>
          <a:p>
            <a:r>
              <a:rPr lang="en-IN"/>
              <a:t>Sameera Abu Ghalyoun 2024 PPU</a:t>
            </a:r>
          </a:p>
        </p:txBody>
      </p:sp>
    </p:spTree>
    <p:extLst>
      <p:ext uri="{BB962C8B-B14F-4D97-AF65-F5344CB8AC3E}">
        <p14:creationId xmlns:p14="http://schemas.microsoft.com/office/powerpoint/2010/main" val="24989510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42D304E-E1DA-4D85-BA3E-346F1441C504}"/>
              </a:ext>
            </a:extLst>
          </p:cNvPr>
          <p:cNvSpPr>
            <a:spLocks noGrp="1"/>
          </p:cNvSpPr>
          <p:nvPr>
            <p:ph type="title"/>
          </p:nvPr>
        </p:nvSpPr>
        <p:spPr>
          <a:xfrm>
            <a:off x="1179226" y="826680"/>
            <a:ext cx="9833548" cy="959089"/>
          </a:xfrm>
        </p:spPr>
        <p:txBody>
          <a:bodyPr>
            <a:normAutofit/>
          </a:bodyPr>
          <a:lstStyle/>
          <a:p>
            <a:pPr algn="ctr"/>
            <a:r>
              <a:rPr lang="en-IN" sz="4000" b="1" dirty="0">
                <a:solidFill>
                  <a:srgbClr val="FFFFFF"/>
                </a:solidFill>
                <a:latin typeface="Times New Roman" panose="02020603050405020304" pitchFamily="18" charset="0"/>
                <a:cs typeface="Times New Roman" panose="02020603050405020304" pitchFamily="18" charset="0"/>
              </a:rPr>
              <a:t>Software Testing Fundamentals</a:t>
            </a:r>
          </a:p>
        </p:txBody>
      </p:sp>
      <p:sp>
        <p:nvSpPr>
          <p:cNvPr id="3" name="Content Placeholder 2">
            <a:extLst>
              <a:ext uri="{FF2B5EF4-FFF2-40B4-BE49-F238E27FC236}">
                <a16:creationId xmlns:a16="http://schemas.microsoft.com/office/drawing/2014/main" id="{4D1539AB-AFCD-4FFA-BA01-26ADC580764E}"/>
              </a:ext>
            </a:extLst>
          </p:cNvPr>
          <p:cNvSpPr>
            <a:spLocks noGrp="1"/>
          </p:cNvSpPr>
          <p:nvPr>
            <p:ph idx="1"/>
          </p:nvPr>
        </p:nvSpPr>
        <p:spPr>
          <a:xfrm>
            <a:off x="520505" y="2355925"/>
            <a:ext cx="11315590" cy="4241823"/>
          </a:xfrm>
        </p:spPr>
        <p:txBody>
          <a:bodyPr>
            <a:noAutofit/>
          </a:bodyPr>
          <a:lstStyle/>
          <a:p>
            <a:pPr>
              <a:lnSpc>
                <a:spcPct val="150000"/>
              </a:lnSpc>
            </a:pPr>
            <a:r>
              <a:rPr lang="en-US" sz="2000" dirty="0">
                <a:solidFill>
                  <a:srgbClr val="000000"/>
                </a:solidFill>
                <a:latin typeface="Times New Roman" panose="02020603050405020304" pitchFamily="18" charset="0"/>
                <a:cs typeface="Times New Roman" panose="02020603050405020304" pitchFamily="18" charset="0"/>
              </a:rPr>
              <a:t>The goal of testing is to find errors, and a good test is one that has a high probability of finding an error. </a:t>
            </a:r>
          </a:p>
          <a:p>
            <a:pPr>
              <a:lnSpc>
                <a:spcPct val="150000"/>
              </a:lnSpc>
            </a:pPr>
            <a:r>
              <a:rPr lang="en-US" sz="2000" dirty="0">
                <a:solidFill>
                  <a:srgbClr val="000000"/>
                </a:solidFill>
                <a:latin typeface="Times New Roman" panose="02020603050405020304" pitchFamily="18" charset="0"/>
                <a:cs typeface="Times New Roman" panose="02020603050405020304" pitchFamily="18" charset="0"/>
              </a:rPr>
              <a:t>Therefore, you should design and implement a computer-based system or a product with “testability” in mind. </a:t>
            </a:r>
          </a:p>
          <a:p>
            <a:pPr>
              <a:lnSpc>
                <a:spcPct val="150000"/>
              </a:lnSpc>
            </a:pPr>
            <a:r>
              <a:rPr lang="en-US" sz="2000" dirty="0">
                <a:solidFill>
                  <a:srgbClr val="000000"/>
                </a:solidFill>
                <a:latin typeface="Times New Roman" panose="02020603050405020304" pitchFamily="18" charset="0"/>
                <a:cs typeface="Times New Roman" panose="02020603050405020304" pitchFamily="18" charset="0"/>
              </a:rPr>
              <a:t>At the same time, the tests themselves must exhibit a set of characteristics that achieve the goal of finding the most errors with a minimum of effort.</a:t>
            </a:r>
          </a:p>
          <a:p>
            <a:pPr marL="0" indent="0">
              <a:lnSpc>
                <a:spcPct val="150000"/>
              </a:lnSpc>
              <a:buNone/>
            </a:pPr>
            <a:r>
              <a:rPr lang="en-US" sz="2000" dirty="0">
                <a:solidFill>
                  <a:srgbClr val="000000"/>
                </a:solidFill>
                <a:latin typeface="Times New Roman" panose="02020603050405020304" pitchFamily="18" charset="0"/>
                <a:cs typeface="Times New Roman" panose="02020603050405020304" pitchFamily="18" charset="0"/>
              </a:rPr>
              <a:t>	</a:t>
            </a:r>
            <a:r>
              <a:rPr lang="en-US" sz="2000" b="1" dirty="0">
                <a:solidFill>
                  <a:srgbClr val="000000"/>
                </a:solidFill>
                <a:latin typeface="Times New Roman" panose="02020603050405020304" pitchFamily="18" charset="0"/>
                <a:cs typeface="Times New Roman" panose="02020603050405020304" pitchFamily="18" charset="0"/>
              </a:rPr>
              <a:t>Testability:</a:t>
            </a:r>
            <a:r>
              <a:rPr lang="en-US" sz="2000" dirty="0">
                <a:solidFill>
                  <a:srgbClr val="000000"/>
                </a:solidFill>
                <a:latin typeface="Times New Roman" panose="02020603050405020304" pitchFamily="18" charset="0"/>
                <a:cs typeface="Times New Roman" panose="02020603050405020304" pitchFamily="18" charset="0"/>
              </a:rPr>
              <a:t> James Bach1 provides the following definition for testability: “Software testability is simply how easily [a computer program] can be tested.”</a:t>
            </a:r>
          </a:p>
          <a:p>
            <a:pPr marL="0" indent="0">
              <a:lnSpc>
                <a:spcPct val="150000"/>
              </a:lnSpc>
              <a:buNone/>
            </a:pPr>
            <a:r>
              <a:rPr lang="en-US" sz="2000" dirty="0">
                <a:solidFill>
                  <a:srgbClr val="000000"/>
                </a:solidFill>
                <a:latin typeface="Times New Roman" panose="02020603050405020304" pitchFamily="18" charset="0"/>
                <a:cs typeface="Times New Roman" panose="02020603050405020304" pitchFamily="18" charset="0"/>
              </a:rPr>
              <a:t>	</a:t>
            </a:r>
            <a:endParaRPr lang="en-IN" sz="2000" dirty="0">
              <a:solidFill>
                <a:srgbClr val="000000"/>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295F7A15-4EBC-BBF3-F591-180C96DEF932}"/>
              </a:ext>
            </a:extLst>
          </p:cNvPr>
          <p:cNvSpPr>
            <a:spLocks noGrp="1"/>
          </p:cNvSpPr>
          <p:nvPr>
            <p:ph type="ftr" sz="quarter" idx="11"/>
          </p:nvPr>
        </p:nvSpPr>
        <p:spPr/>
        <p:txBody>
          <a:bodyPr/>
          <a:lstStyle/>
          <a:p>
            <a:r>
              <a:rPr lang="en-IN"/>
              <a:t>Sameera Abu Ghalyoun 2024 PPU</a:t>
            </a:r>
          </a:p>
        </p:txBody>
      </p:sp>
      <p:pic>
        <p:nvPicPr>
          <p:cNvPr id="5" name="ttsmaker-vip-file-2024-9-2-15-7-5">
            <a:hlinkClick r:id="" action="ppaction://media"/>
            <a:extLst>
              <a:ext uri="{FF2B5EF4-FFF2-40B4-BE49-F238E27FC236}">
                <a16:creationId xmlns:a16="http://schemas.microsoft.com/office/drawing/2014/main" id="{ADDE37D7-66B4-5433-F1DB-308FDFE143D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12701" y="6172248"/>
            <a:ext cx="487363" cy="487363"/>
          </a:xfrm>
          <a:prstGeom prst="rect">
            <a:avLst/>
          </a:prstGeom>
        </p:spPr>
      </p:pic>
    </p:spTree>
    <p:extLst>
      <p:ext uri="{BB962C8B-B14F-4D97-AF65-F5344CB8AC3E}">
        <p14:creationId xmlns:p14="http://schemas.microsoft.com/office/powerpoint/2010/main" val="164700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94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42D304E-E1DA-4D85-BA3E-346F1441C504}"/>
              </a:ext>
            </a:extLst>
          </p:cNvPr>
          <p:cNvSpPr>
            <a:spLocks noGrp="1"/>
          </p:cNvSpPr>
          <p:nvPr>
            <p:ph type="title"/>
          </p:nvPr>
        </p:nvSpPr>
        <p:spPr>
          <a:xfrm>
            <a:off x="1179226" y="826680"/>
            <a:ext cx="9833548" cy="1325563"/>
          </a:xfrm>
        </p:spPr>
        <p:txBody>
          <a:bodyPr>
            <a:normAutofit/>
          </a:bodyPr>
          <a:lstStyle/>
          <a:p>
            <a:pPr algn="ctr"/>
            <a:r>
              <a:rPr lang="en-IN" sz="4000" b="1" dirty="0">
                <a:solidFill>
                  <a:srgbClr val="FFFFFF"/>
                </a:solidFill>
                <a:latin typeface="Times New Roman" panose="02020603050405020304" pitchFamily="18" charset="0"/>
                <a:cs typeface="Times New Roman" panose="02020603050405020304" pitchFamily="18" charset="0"/>
              </a:rPr>
              <a:t>Software Testing Fundamentals</a:t>
            </a:r>
          </a:p>
        </p:txBody>
      </p:sp>
      <p:sp>
        <p:nvSpPr>
          <p:cNvPr id="3" name="Content Placeholder 2">
            <a:extLst>
              <a:ext uri="{FF2B5EF4-FFF2-40B4-BE49-F238E27FC236}">
                <a16:creationId xmlns:a16="http://schemas.microsoft.com/office/drawing/2014/main" id="{4D1539AB-AFCD-4FFA-BA01-26ADC580764E}"/>
              </a:ext>
            </a:extLst>
          </p:cNvPr>
          <p:cNvSpPr>
            <a:spLocks noGrp="1"/>
          </p:cNvSpPr>
          <p:nvPr>
            <p:ph idx="1"/>
          </p:nvPr>
        </p:nvSpPr>
        <p:spPr>
          <a:xfrm>
            <a:off x="234778" y="2192940"/>
            <a:ext cx="11779270" cy="4135903"/>
          </a:xfrm>
        </p:spPr>
        <p:txBody>
          <a:bodyPr>
            <a:noAutofit/>
          </a:bodyPr>
          <a:lstStyle/>
          <a:p>
            <a:pPr marL="0" indent="0">
              <a:lnSpc>
                <a:spcPct val="150000"/>
              </a:lnSpc>
              <a:buNone/>
            </a:pPr>
            <a:r>
              <a:rPr lang="en-US" sz="1800" dirty="0">
                <a:solidFill>
                  <a:srgbClr val="000000"/>
                </a:solidFill>
                <a:latin typeface="Times New Roman" panose="02020603050405020304" pitchFamily="18" charset="0"/>
                <a:cs typeface="Times New Roman" panose="02020603050405020304" pitchFamily="18" charset="0"/>
              </a:rPr>
              <a:t>The following characteristics lead to testable software:</a:t>
            </a:r>
          </a:p>
          <a:p>
            <a:pPr marL="0" indent="0">
              <a:lnSpc>
                <a:spcPct val="150000"/>
              </a:lnSpc>
              <a:buNone/>
            </a:pPr>
            <a:r>
              <a:rPr lang="en-US" sz="1800" b="1" dirty="0">
                <a:solidFill>
                  <a:srgbClr val="000000"/>
                </a:solidFill>
                <a:latin typeface="Times New Roman" panose="02020603050405020304" pitchFamily="18" charset="0"/>
                <a:cs typeface="Times New Roman" panose="02020603050405020304" pitchFamily="18" charset="0"/>
              </a:rPr>
              <a:t>Operability:</a:t>
            </a:r>
            <a:r>
              <a:rPr lang="en-US" sz="1800" dirty="0">
                <a:solidFill>
                  <a:srgbClr val="000000"/>
                </a:solidFill>
                <a:latin typeface="Times New Roman" panose="02020603050405020304" pitchFamily="18" charset="0"/>
                <a:cs typeface="Times New Roman" panose="02020603050405020304" pitchFamily="18" charset="0"/>
              </a:rPr>
              <a:t> “The better it works, the more efficiently it can be tested.” If a system is designed and implemented with quality in mind, relatively few bugs will block the execution of tests, allowing testing to progress without fits and starts. </a:t>
            </a:r>
          </a:p>
          <a:p>
            <a:pPr marL="0" indent="0">
              <a:lnSpc>
                <a:spcPct val="150000"/>
              </a:lnSpc>
              <a:buNone/>
            </a:pPr>
            <a:r>
              <a:rPr lang="en-US" sz="1800" b="1" dirty="0">
                <a:solidFill>
                  <a:srgbClr val="000000"/>
                </a:solidFill>
                <a:latin typeface="Times New Roman" panose="02020603050405020304" pitchFamily="18" charset="0"/>
                <a:cs typeface="Times New Roman" panose="02020603050405020304" pitchFamily="18" charset="0"/>
              </a:rPr>
              <a:t>Observability:</a:t>
            </a:r>
            <a:r>
              <a:rPr lang="en-US" sz="1800" dirty="0">
                <a:solidFill>
                  <a:srgbClr val="000000"/>
                </a:solidFill>
                <a:latin typeface="Times New Roman" panose="02020603050405020304" pitchFamily="18" charset="0"/>
                <a:cs typeface="Times New Roman" panose="02020603050405020304" pitchFamily="18" charset="0"/>
              </a:rPr>
              <a:t> “What you see is what you test.” Inputs provided as part of testing produce distinct outputs. System states and variables are visible or quarriable during execution. Incorrect output is easily identified. Internal errors are automatically detected and reported. Source code is accessible. </a:t>
            </a:r>
          </a:p>
          <a:p>
            <a:pPr marL="0" indent="0">
              <a:lnSpc>
                <a:spcPct val="150000"/>
              </a:lnSpc>
              <a:buNone/>
            </a:pPr>
            <a:r>
              <a:rPr lang="en-US" sz="1800" b="1" dirty="0">
                <a:solidFill>
                  <a:srgbClr val="000000"/>
                </a:solidFill>
                <a:latin typeface="Times New Roman" panose="02020603050405020304" pitchFamily="18" charset="0"/>
                <a:cs typeface="Times New Roman" panose="02020603050405020304" pitchFamily="18" charset="0"/>
              </a:rPr>
              <a:t>Controllability:</a:t>
            </a:r>
            <a:r>
              <a:rPr lang="en-US" sz="1800" dirty="0">
                <a:solidFill>
                  <a:srgbClr val="000000"/>
                </a:solidFill>
                <a:latin typeface="Times New Roman" panose="02020603050405020304" pitchFamily="18" charset="0"/>
                <a:cs typeface="Times New Roman" panose="02020603050405020304" pitchFamily="18" charset="0"/>
              </a:rPr>
              <a:t> “The better we can control the software, the more the testing can be automated and optimized.” All possible outputs can be generated through some combination of input, and I/O formats are consistent and structured. All code is executable through some combination of input. Software and hardware states and variables can be controlled directly by the test engineer. </a:t>
            </a:r>
          </a:p>
          <a:p>
            <a:pPr>
              <a:lnSpc>
                <a:spcPct val="150000"/>
              </a:lnSpc>
            </a:pPr>
            <a:endParaRPr lang="en-IN" sz="1800" dirty="0">
              <a:solidFill>
                <a:srgbClr val="000000"/>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4D614664-734A-3213-EAEB-7EA162B704D8}"/>
              </a:ext>
            </a:extLst>
          </p:cNvPr>
          <p:cNvSpPr>
            <a:spLocks noGrp="1"/>
          </p:cNvSpPr>
          <p:nvPr>
            <p:ph type="ftr" sz="quarter" idx="11"/>
          </p:nvPr>
        </p:nvSpPr>
        <p:spPr/>
        <p:txBody>
          <a:bodyPr/>
          <a:lstStyle/>
          <a:p>
            <a:r>
              <a:rPr lang="en-IN"/>
              <a:t>Sameera Abu Ghalyoun 2024 PPU</a:t>
            </a:r>
          </a:p>
        </p:txBody>
      </p:sp>
      <p:pic>
        <p:nvPicPr>
          <p:cNvPr id="5" name="ttsmaker-vip-file-2024-9-2-15-11-12">
            <a:hlinkClick r:id="" action="ppaction://media"/>
            <a:extLst>
              <a:ext uri="{FF2B5EF4-FFF2-40B4-BE49-F238E27FC236}">
                <a16:creationId xmlns:a16="http://schemas.microsoft.com/office/drawing/2014/main" id="{E6A56819-F2C6-5480-2C1D-3ABE8E990E5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71980" y="6295230"/>
            <a:ext cx="487363" cy="487363"/>
          </a:xfrm>
          <a:prstGeom prst="rect">
            <a:avLst/>
          </a:prstGeom>
        </p:spPr>
      </p:pic>
    </p:spTree>
    <p:extLst>
      <p:ext uri="{BB962C8B-B14F-4D97-AF65-F5344CB8AC3E}">
        <p14:creationId xmlns:p14="http://schemas.microsoft.com/office/powerpoint/2010/main" val="3557830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361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EE75B8-845C-436F-9570-89030D9D1C8C}"/>
              </a:ext>
            </a:extLst>
          </p:cNvPr>
          <p:cNvSpPr>
            <a:spLocks noGrp="1"/>
          </p:cNvSpPr>
          <p:nvPr>
            <p:ph idx="1"/>
          </p:nvPr>
        </p:nvSpPr>
        <p:spPr>
          <a:xfrm>
            <a:off x="477077" y="-10758"/>
            <a:ext cx="11317357" cy="6506817"/>
          </a:xfrm>
        </p:spPr>
        <p:txBody>
          <a:bodyPr>
            <a:normAutofit fontScale="92500"/>
          </a:bodyPr>
          <a:lstStyle/>
          <a:p>
            <a:pPr marL="0" indent="0" algn="just">
              <a:lnSpc>
                <a:spcPct val="150000"/>
              </a:lnSpc>
              <a:buNone/>
            </a:pPr>
            <a:r>
              <a:rPr lang="en-US" sz="2000" dirty="0">
                <a:solidFill>
                  <a:srgbClr val="000000"/>
                </a:solidFill>
                <a:latin typeface="Times New Roman" panose="02020603050405020304" pitchFamily="18" charset="0"/>
                <a:cs typeface="Times New Roman" panose="02020603050405020304" pitchFamily="18" charset="0"/>
              </a:rPr>
              <a:t>The following characteristics lead to testable software:</a:t>
            </a:r>
          </a:p>
          <a:p>
            <a:pPr marL="0" indent="0" algn="just">
              <a:lnSpc>
                <a:spcPct val="150000"/>
              </a:lnSpc>
              <a:buNone/>
            </a:pPr>
            <a:r>
              <a:rPr lang="en-US" sz="2000" b="1" dirty="0">
                <a:latin typeface="Times New Roman" panose="02020603050405020304" pitchFamily="18" charset="0"/>
                <a:cs typeface="Times New Roman" panose="02020603050405020304" pitchFamily="18" charset="0"/>
              </a:rPr>
              <a:t>Decomposability: </a:t>
            </a:r>
            <a:r>
              <a:rPr lang="en-US" sz="2000" dirty="0">
                <a:latin typeface="Times New Roman" panose="02020603050405020304" pitchFamily="18" charset="0"/>
                <a:cs typeface="Times New Roman" panose="02020603050405020304" pitchFamily="18" charset="0"/>
              </a:rPr>
              <a:t>“By controlling the scope of testing, we can more quickly isolate problems and perform smarter retesting.” The software system is built from independent modules that can be tested independently. </a:t>
            </a:r>
          </a:p>
          <a:p>
            <a:pPr marL="0" indent="0" algn="just">
              <a:lnSpc>
                <a:spcPct val="150000"/>
              </a:lnSpc>
              <a:buNone/>
            </a:pPr>
            <a:r>
              <a:rPr lang="en-US" sz="2000" b="1" dirty="0">
                <a:latin typeface="Times New Roman" panose="02020603050405020304" pitchFamily="18" charset="0"/>
                <a:cs typeface="Times New Roman" panose="02020603050405020304" pitchFamily="18" charset="0"/>
              </a:rPr>
              <a:t>Simplicity:</a:t>
            </a:r>
            <a:r>
              <a:rPr lang="en-US" sz="2000" dirty="0">
                <a:latin typeface="Times New Roman" panose="02020603050405020304" pitchFamily="18" charset="0"/>
                <a:cs typeface="Times New Roman" panose="02020603050405020304" pitchFamily="18" charset="0"/>
              </a:rPr>
              <a:t> “The less there is to test, the more quickly we can test it.” The program should exhibit functional simplicity (e.g., the feature set is the minimum necessary to meet requirements); structural simplicity (e.g., architecture is modularized to limit the propagation of faults), and code simplicity (e.g., a coding standard is adopted for ease of inspection and maintenance). </a:t>
            </a:r>
          </a:p>
          <a:p>
            <a:pPr marL="0" indent="0" algn="just">
              <a:lnSpc>
                <a:spcPct val="150000"/>
              </a:lnSpc>
              <a:buNone/>
            </a:pPr>
            <a:r>
              <a:rPr lang="en-US" sz="2000" b="1" dirty="0">
                <a:latin typeface="Times New Roman" panose="02020603050405020304" pitchFamily="18" charset="0"/>
                <a:cs typeface="Times New Roman" panose="02020603050405020304" pitchFamily="18" charset="0"/>
              </a:rPr>
              <a:t>Stability: </a:t>
            </a:r>
            <a:r>
              <a:rPr lang="en-US" sz="2000" dirty="0">
                <a:latin typeface="Times New Roman" panose="02020603050405020304" pitchFamily="18" charset="0"/>
                <a:cs typeface="Times New Roman" panose="02020603050405020304" pitchFamily="18" charset="0"/>
              </a:rPr>
              <a:t>“The fewer the changes, the fewer the disruptions to testing.” Changes to the software are infrequent, controlled when they do occur, and do not invalidate existing tests. The software recovers well from failures. </a:t>
            </a:r>
          </a:p>
          <a:p>
            <a:pPr marL="0" indent="0" algn="just">
              <a:lnSpc>
                <a:spcPct val="150000"/>
              </a:lnSpc>
              <a:buNone/>
            </a:pPr>
            <a:r>
              <a:rPr lang="en-US" sz="2000" b="1" dirty="0">
                <a:latin typeface="Times New Roman" panose="02020603050405020304" pitchFamily="18" charset="0"/>
                <a:cs typeface="Times New Roman" panose="02020603050405020304" pitchFamily="18" charset="0"/>
              </a:rPr>
              <a:t>Understandability:</a:t>
            </a:r>
            <a:r>
              <a:rPr lang="en-US" sz="2000" dirty="0">
                <a:latin typeface="Times New Roman" panose="02020603050405020304" pitchFamily="18" charset="0"/>
                <a:cs typeface="Times New Roman" panose="02020603050405020304" pitchFamily="18" charset="0"/>
              </a:rPr>
              <a:t> “The more information we have, the smarter we will test.” The architectural design and the dependencies between internal, external, and shared components are well understood. Technical documentation is instantly accessible, well organized, specific and detailed, and accurate. Changes to the design are communicated to testers.</a:t>
            </a:r>
          </a:p>
          <a:p>
            <a:pPr marL="0" indent="0" algn="just">
              <a:lnSpc>
                <a:spcPct val="150000"/>
              </a:lnSpc>
              <a:buNone/>
            </a:pPr>
            <a:endParaRPr lang="en-IN" sz="20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5558A83E-B0E1-1BEC-4C75-03A914FED805}"/>
              </a:ext>
            </a:extLst>
          </p:cNvPr>
          <p:cNvSpPr>
            <a:spLocks noGrp="1"/>
          </p:cNvSpPr>
          <p:nvPr>
            <p:ph type="ftr" sz="quarter" idx="11"/>
          </p:nvPr>
        </p:nvSpPr>
        <p:spPr/>
        <p:txBody>
          <a:bodyPr/>
          <a:lstStyle/>
          <a:p>
            <a:r>
              <a:rPr lang="en-IN"/>
              <a:t>Sameera Abu Ghalyoun 2024 PPU</a:t>
            </a:r>
          </a:p>
        </p:txBody>
      </p:sp>
      <p:pic>
        <p:nvPicPr>
          <p:cNvPr id="4" name="ttsmaker-vip-file-2024-9-2-15-12-44">
            <a:hlinkClick r:id="" action="ppaction://media"/>
            <a:extLst>
              <a:ext uri="{FF2B5EF4-FFF2-40B4-BE49-F238E27FC236}">
                <a16:creationId xmlns:a16="http://schemas.microsoft.com/office/drawing/2014/main" id="{914039E3-AC9A-6877-F482-04E3D17C479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07071" y="6234112"/>
            <a:ext cx="487363" cy="487363"/>
          </a:xfrm>
          <a:prstGeom prst="rect">
            <a:avLst/>
          </a:prstGeom>
        </p:spPr>
      </p:pic>
    </p:spTree>
    <p:extLst>
      <p:ext uri="{BB962C8B-B14F-4D97-AF65-F5344CB8AC3E}">
        <p14:creationId xmlns:p14="http://schemas.microsoft.com/office/powerpoint/2010/main" val="420686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581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C475E06-65AC-48F5-A7B8-BCF6414D29C0}"/>
              </a:ext>
            </a:extLst>
          </p:cNvPr>
          <p:cNvSpPr>
            <a:spLocks noGrp="1"/>
          </p:cNvSpPr>
          <p:nvPr>
            <p:ph type="title"/>
          </p:nvPr>
        </p:nvSpPr>
        <p:spPr>
          <a:xfrm>
            <a:off x="6094105" y="802955"/>
            <a:ext cx="4977976" cy="1454051"/>
          </a:xfrm>
        </p:spPr>
        <p:txBody>
          <a:bodyPr>
            <a:normAutofit/>
          </a:bodyPr>
          <a:lstStyle/>
          <a:p>
            <a:r>
              <a:rPr lang="en-IN" b="1" dirty="0">
                <a:solidFill>
                  <a:srgbClr val="000000"/>
                </a:solidFill>
                <a:latin typeface="Times New Roman" panose="02020603050405020304" pitchFamily="18" charset="0"/>
                <a:cs typeface="Times New Roman" panose="02020603050405020304" pitchFamily="18" charset="0"/>
              </a:rPr>
              <a:t>White Box Testing</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2"/>
                </a:gs>
                <a:gs pos="23000">
                  <a:schemeClr val="accent2"/>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Presentation with Checklist">
            <a:extLst>
              <a:ext uri="{FF2B5EF4-FFF2-40B4-BE49-F238E27FC236}">
                <a16:creationId xmlns:a16="http://schemas.microsoft.com/office/drawing/2014/main" id="{9EB81716-B337-4A4B-8D50-F9048799A31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59E38AC3-F7D0-4AA2-BA2D-9E5D940AE755}"/>
              </a:ext>
            </a:extLst>
          </p:cNvPr>
          <p:cNvSpPr>
            <a:spLocks noGrp="1"/>
          </p:cNvSpPr>
          <p:nvPr>
            <p:ph idx="1"/>
          </p:nvPr>
        </p:nvSpPr>
        <p:spPr>
          <a:xfrm>
            <a:off x="5206701" y="1980235"/>
            <a:ext cx="6427281" cy="4557931"/>
          </a:xfrm>
        </p:spPr>
        <p:txBody>
          <a:bodyPr anchor="ctr">
            <a:normAutofit/>
          </a:bodyPr>
          <a:lstStyle/>
          <a:p>
            <a:pPr algn="just"/>
            <a:r>
              <a:rPr lang="en-US" sz="2000" dirty="0">
                <a:solidFill>
                  <a:srgbClr val="000000"/>
                </a:solidFill>
                <a:latin typeface="Times New Roman" panose="02020603050405020304" pitchFamily="18" charset="0"/>
                <a:cs typeface="Times New Roman" panose="02020603050405020304" pitchFamily="18" charset="0"/>
              </a:rPr>
              <a:t>White box testing is also called as glass-box testing. </a:t>
            </a:r>
          </a:p>
          <a:p>
            <a:pPr algn="just"/>
            <a:r>
              <a:rPr lang="en-US" sz="2000" dirty="0">
                <a:solidFill>
                  <a:srgbClr val="000000"/>
                </a:solidFill>
                <a:latin typeface="Times New Roman" panose="02020603050405020304" pitchFamily="18" charset="0"/>
                <a:cs typeface="Times New Roman" panose="02020603050405020304" pitchFamily="18" charset="0"/>
              </a:rPr>
              <a:t>Using white-box testing methods can derive test cases that </a:t>
            </a:r>
          </a:p>
          <a:p>
            <a:pPr marL="0" indent="0" algn="just">
              <a:buNone/>
            </a:pPr>
            <a:r>
              <a:rPr lang="en-US" sz="2000" dirty="0">
                <a:solidFill>
                  <a:srgbClr val="000000"/>
                </a:solidFill>
                <a:latin typeface="Times New Roman" panose="02020603050405020304" pitchFamily="18" charset="0"/>
                <a:cs typeface="Times New Roman" panose="02020603050405020304" pitchFamily="18" charset="0"/>
              </a:rPr>
              <a:t>      – guarantee that all independent paths within a module have been exercised at least once. </a:t>
            </a:r>
          </a:p>
          <a:p>
            <a:pPr marL="0" indent="0" algn="just">
              <a:buNone/>
            </a:pPr>
            <a:r>
              <a:rPr lang="en-US" sz="2000" dirty="0">
                <a:solidFill>
                  <a:srgbClr val="000000"/>
                </a:solidFill>
                <a:latin typeface="Times New Roman" panose="02020603050405020304" pitchFamily="18" charset="0"/>
                <a:cs typeface="Times New Roman" panose="02020603050405020304" pitchFamily="18" charset="0"/>
              </a:rPr>
              <a:t>      – exercise all logical decisions on their true and false sides. </a:t>
            </a:r>
          </a:p>
          <a:p>
            <a:pPr marL="0" indent="0" algn="just">
              <a:buNone/>
            </a:pPr>
            <a:r>
              <a:rPr lang="en-US" sz="2000" dirty="0">
                <a:solidFill>
                  <a:srgbClr val="000000"/>
                </a:solidFill>
                <a:latin typeface="Times New Roman" panose="02020603050405020304" pitchFamily="18" charset="0"/>
                <a:cs typeface="Times New Roman" panose="02020603050405020304" pitchFamily="18" charset="0"/>
              </a:rPr>
              <a:t>      – execute all loops at their boundaries and within their operational bounds. </a:t>
            </a:r>
          </a:p>
          <a:p>
            <a:pPr marL="0" indent="0" algn="just">
              <a:lnSpc>
                <a:spcPct val="150000"/>
              </a:lnSpc>
              <a:buNone/>
            </a:pPr>
            <a:r>
              <a:rPr lang="en-US" sz="2000" dirty="0">
                <a:solidFill>
                  <a:srgbClr val="000000"/>
                </a:solidFill>
                <a:latin typeface="Times New Roman" panose="02020603050405020304" pitchFamily="18" charset="0"/>
                <a:cs typeface="Times New Roman" panose="02020603050405020304" pitchFamily="18" charset="0"/>
              </a:rPr>
              <a:t>     – exercise internal data structures to ensure their validity.</a:t>
            </a:r>
            <a:endParaRPr lang="en-IN" sz="2000" dirty="0">
              <a:solidFill>
                <a:srgbClr val="000000"/>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38A4BAE9-E7D3-BB07-E458-81246819CE77}"/>
              </a:ext>
            </a:extLst>
          </p:cNvPr>
          <p:cNvSpPr>
            <a:spLocks noGrp="1"/>
          </p:cNvSpPr>
          <p:nvPr>
            <p:ph type="ftr" sz="quarter" idx="11"/>
          </p:nvPr>
        </p:nvSpPr>
        <p:spPr/>
        <p:txBody>
          <a:bodyPr/>
          <a:lstStyle/>
          <a:p>
            <a:r>
              <a:rPr lang="en-IN"/>
              <a:t>Sameera Abu Ghalyoun 2024 PPU</a:t>
            </a:r>
          </a:p>
        </p:txBody>
      </p:sp>
      <p:pic>
        <p:nvPicPr>
          <p:cNvPr id="5" name="ttsmaker-vip-file-2024-9-2-15-16-14">
            <a:hlinkClick r:id="" action="ppaction://media"/>
            <a:extLst>
              <a:ext uri="{FF2B5EF4-FFF2-40B4-BE49-F238E27FC236}">
                <a16:creationId xmlns:a16="http://schemas.microsoft.com/office/drawing/2014/main" id="{C7F32211-02B0-EC0C-403E-740E655E816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96563" y="6123794"/>
            <a:ext cx="487363" cy="734206"/>
          </a:xfrm>
          <a:prstGeom prst="rect">
            <a:avLst/>
          </a:prstGeom>
        </p:spPr>
      </p:pic>
    </p:spTree>
    <p:extLst>
      <p:ext uri="{BB962C8B-B14F-4D97-AF65-F5344CB8AC3E}">
        <p14:creationId xmlns:p14="http://schemas.microsoft.com/office/powerpoint/2010/main" val="260015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45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CD9237B-0BA6-4009-8868-8E638B725766}"/>
              </a:ext>
            </a:extLst>
          </p:cNvPr>
          <p:cNvSpPr>
            <a:spLocks noGrp="1"/>
          </p:cNvSpPr>
          <p:nvPr>
            <p:ph type="title"/>
          </p:nvPr>
        </p:nvSpPr>
        <p:spPr>
          <a:xfrm>
            <a:off x="640079" y="2053641"/>
            <a:ext cx="3669161" cy="2760098"/>
          </a:xfrm>
        </p:spPr>
        <p:txBody>
          <a:bodyPr>
            <a:normAutofit/>
          </a:bodyPr>
          <a:lstStyle/>
          <a:p>
            <a:r>
              <a:rPr lang="en-IN" b="1" dirty="0">
                <a:solidFill>
                  <a:srgbClr val="FFFFFF"/>
                </a:solidFill>
                <a:latin typeface="Times New Roman" panose="02020603050405020304" pitchFamily="18" charset="0"/>
                <a:cs typeface="Times New Roman" panose="02020603050405020304" pitchFamily="18" charset="0"/>
              </a:rPr>
              <a:t>Basis Path Testing</a:t>
            </a:r>
          </a:p>
        </p:txBody>
      </p:sp>
      <p:sp>
        <p:nvSpPr>
          <p:cNvPr id="3" name="Content Placeholder 2">
            <a:extLst>
              <a:ext uri="{FF2B5EF4-FFF2-40B4-BE49-F238E27FC236}">
                <a16:creationId xmlns:a16="http://schemas.microsoft.com/office/drawing/2014/main" id="{9359B5A4-1885-459C-B684-20498C1013DA}"/>
              </a:ext>
            </a:extLst>
          </p:cNvPr>
          <p:cNvSpPr>
            <a:spLocks noGrp="1"/>
          </p:cNvSpPr>
          <p:nvPr>
            <p:ph idx="1"/>
          </p:nvPr>
        </p:nvSpPr>
        <p:spPr>
          <a:xfrm>
            <a:off x="5411096" y="801866"/>
            <a:ext cx="5985562" cy="5230634"/>
          </a:xfrm>
        </p:spPr>
        <p:txBody>
          <a:bodyPr anchor="ctr">
            <a:normAutofit fontScale="92500"/>
          </a:bodyPr>
          <a:lstStyle/>
          <a:p>
            <a:pPr>
              <a:lnSpc>
                <a:spcPct val="150000"/>
              </a:lnSpc>
            </a:pPr>
            <a:r>
              <a:rPr lang="en-US" sz="2400" dirty="0">
                <a:solidFill>
                  <a:srgbClr val="000000"/>
                </a:solidFill>
                <a:latin typeface="Times New Roman" panose="02020603050405020304" pitchFamily="18" charset="0"/>
                <a:cs typeface="Times New Roman" panose="02020603050405020304" pitchFamily="18" charset="0"/>
              </a:rPr>
              <a:t>Basis path testing is a white-box testing technique. </a:t>
            </a:r>
          </a:p>
          <a:p>
            <a:pPr>
              <a:lnSpc>
                <a:spcPct val="150000"/>
              </a:lnSpc>
            </a:pPr>
            <a:r>
              <a:rPr lang="en-US" sz="2400" dirty="0">
                <a:solidFill>
                  <a:srgbClr val="000000"/>
                </a:solidFill>
                <a:latin typeface="Times New Roman" panose="02020603050405020304" pitchFamily="18" charset="0"/>
                <a:cs typeface="Times New Roman" panose="02020603050405020304" pitchFamily="18" charset="0"/>
              </a:rPr>
              <a:t>The basis path method enables the test-case designer to derive a logical complexity measure of a procedural design and use this measure as a guide for defining a basis set of execution paths. </a:t>
            </a:r>
          </a:p>
          <a:p>
            <a:pPr>
              <a:lnSpc>
                <a:spcPct val="150000"/>
              </a:lnSpc>
            </a:pPr>
            <a:r>
              <a:rPr lang="en-US" sz="2400" dirty="0">
                <a:solidFill>
                  <a:srgbClr val="000000"/>
                </a:solidFill>
                <a:latin typeface="Times New Roman" panose="02020603050405020304" pitchFamily="18" charset="0"/>
                <a:cs typeface="Times New Roman" panose="02020603050405020304" pitchFamily="18" charset="0"/>
              </a:rPr>
              <a:t>Flow Graph Notation:  a simple notation for the representation of control flow, called a flow graph.  It also know as program graph.</a:t>
            </a:r>
          </a:p>
          <a:p>
            <a:pPr marL="0" indent="0">
              <a:lnSpc>
                <a:spcPct val="150000"/>
              </a:lnSpc>
              <a:buNone/>
            </a:pPr>
            <a:endParaRPr lang="en-IN" sz="2400" dirty="0">
              <a:solidFill>
                <a:srgbClr val="000000"/>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B12ECD01-0A5F-FAF6-D1CC-D5008ED03707}"/>
              </a:ext>
            </a:extLst>
          </p:cNvPr>
          <p:cNvSpPr>
            <a:spLocks noGrp="1"/>
          </p:cNvSpPr>
          <p:nvPr>
            <p:ph type="ftr" sz="quarter" idx="11"/>
          </p:nvPr>
        </p:nvSpPr>
        <p:spPr/>
        <p:txBody>
          <a:bodyPr/>
          <a:lstStyle/>
          <a:p>
            <a:r>
              <a:rPr lang="en-IN"/>
              <a:t>Sameera Abu Ghalyoun 2024 PPU</a:t>
            </a:r>
          </a:p>
        </p:txBody>
      </p:sp>
      <p:pic>
        <p:nvPicPr>
          <p:cNvPr id="6" name="ttsmaker-vip-file-2024-9-2-15-17-51">
            <a:hlinkClick r:id="" action="ppaction://media"/>
            <a:extLst>
              <a:ext uri="{FF2B5EF4-FFF2-40B4-BE49-F238E27FC236}">
                <a16:creationId xmlns:a16="http://schemas.microsoft.com/office/drawing/2014/main" id="{D65B5246-38E8-3F64-F7C7-3B467B6BFE5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37682" y="6352102"/>
            <a:ext cx="487363" cy="487363"/>
          </a:xfrm>
          <a:prstGeom prst="rect">
            <a:avLst/>
          </a:prstGeom>
        </p:spPr>
      </p:pic>
    </p:spTree>
    <p:extLst>
      <p:ext uri="{BB962C8B-B14F-4D97-AF65-F5344CB8AC3E}">
        <p14:creationId xmlns:p14="http://schemas.microsoft.com/office/powerpoint/2010/main" val="105783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50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FA68AB-FA72-4A92-ACBF-7F85D342E1AA}"/>
              </a:ext>
            </a:extLst>
          </p:cNvPr>
          <p:cNvSpPr>
            <a:spLocks noGrp="1"/>
          </p:cNvSpPr>
          <p:nvPr>
            <p:ph idx="1"/>
          </p:nvPr>
        </p:nvSpPr>
        <p:spPr>
          <a:xfrm>
            <a:off x="377483" y="4229924"/>
            <a:ext cx="11437034" cy="1980409"/>
          </a:xfrm>
        </p:spPr>
        <p:txBody>
          <a:bodyPr>
            <a:normAutofit/>
          </a:bodyPr>
          <a:lstStyle/>
          <a:p>
            <a:pPr algn="just"/>
            <a:r>
              <a:rPr lang="en-US" sz="2000" dirty="0">
                <a:latin typeface="Times New Roman" panose="02020603050405020304" pitchFamily="18" charset="0"/>
                <a:cs typeface="Times New Roman" panose="02020603050405020304" pitchFamily="18" charset="0"/>
              </a:rPr>
              <a:t>Arrows called edges or links represent flow of control. </a:t>
            </a:r>
          </a:p>
          <a:p>
            <a:pPr algn="just"/>
            <a:r>
              <a:rPr lang="en-US" sz="2000" dirty="0">
                <a:latin typeface="Times New Roman" panose="02020603050405020304" pitchFamily="18" charset="0"/>
                <a:cs typeface="Times New Roman" panose="02020603050405020304" pitchFamily="18" charset="0"/>
              </a:rPr>
              <a:t>Circles called floe graph nodes represent one or more actions. </a:t>
            </a:r>
          </a:p>
          <a:p>
            <a:pPr algn="just"/>
            <a:r>
              <a:rPr lang="en-US" sz="2000" dirty="0">
                <a:latin typeface="Times New Roman" panose="02020603050405020304" pitchFamily="18" charset="0"/>
                <a:cs typeface="Times New Roman" panose="02020603050405020304" pitchFamily="18" charset="0"/>
              </a:rPr>
              <a:t>Areas bounded by edges and nodes called regions. </a:t>
            </a:r>
          </a:p>
          <a:p>
            <a:pPr algn="just"/>
            <a:r>
              <a:rPr lang="en-US" sz="2000" dirty="0">
                <a:latin typeface="Times New Roman" panose="02020603050405020304" pitchFamily="18" charset="0"/>
                <a:cs typeface="Times New Roman" panose="02020603050405020304" pitchFamily="18" charset="0"/>
              </a:rPr>
              <a:t>A predicate node is a node containing a condition.</a:t>
            </a:r>
            <a:endParaRPr lang="en-IN" sz="2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066A7E7-460F-40B7-8C7D-2CBEF28B7AB6}"/>
              </a:ext>
            </a:extLst>
          </p:cNvPr>
          <p:cNvPicPr>
            <a:picLocks noChangeAspect="1"/>
          </p:cNvPicPr>
          <p:nvPr/>
        </p:nvPicPr>
        <p:blipFill>
          <a:blip r:embed="rId4"/>
          <a:stretch>
            <a:fillRect/>
          </a:stretch>
        </p:blipFill>
        <p:spPr>
          <a:xfrm>
            <a:off x="716692" y="352425"/>
            <a:ext cx="10046043" cy="3731482"/>
          </a:xfrm>
          <a:prstGeom prst="rect">
            <a:avLst/>
          </a:prstGeom>
        </p:spPr>
      </p:pic>
      <p:sp>
        <p:nvSpPr>
          <p:cNvPr id="2" name="Footer Placeholder 1">
            <a:extLst>
              <a:ext uri="{FF2B5EF4-FFF2-40B4-BE49-F238E27FC236}">
                <a16:creationId xmlns:a16="http://schemas.microsoft.com/office/drawing/2014/main" id="{B1DE0705-7638-6378-BF2A-DEE51D2EE3A3}"/>
              </a:ext>
            </a:extLst>
          </p:cNvPr>
          <p:cNvSpPr>
            <a:spLocks noGrp="1"/>
          </p:cNvSpPr>
          <p:nvPr>
            <p:ph type="ftr" sz="quarter" idx="11"/>
          </p:nvPr>
        </p:nvSpPr>
        <p:spPr/>
        <p:txBody>
          <a:bodyPr/>
          <a:lstStyle/>
          <a:p>
            <a:r>
              <a:rPr lang="en-IN"/>
              <a:t>Sameera Abu Ghalyoun 2024 PPU</a:t>
            </a:r>
          </a:p>
        </p:txBody>
      </p:sp>
      <p:pic>
        <p:nvPicPr>
          <p:cNvPr id="7" name="ttsmaker-vip-file-2024-9-2-15-22-59">
            <a:hlinkClick r:id="" action="ppaction://media"/>
            <a:extLst>
              <a:ext uri="{FF2B5EF4-FFF2-40B4-BE49-F238E27FC236}">
                <a16:creationId xmlns:a16="http://schemas.microsoft.com/office/drawing/2014/main" id="{7AAB91D0-9F20-E016-8939-62C06D6BB03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37221" y="6273766"/>
            <a:ext cx="487363" cy="487363"/>
          </a:xfrm>
          <a:prstGeom prst="rect">
            <a:avLst/>
          </a:prstGeom>
        </p:spPr>
      </p:pic>
    </p:spTree>
    <p:extLst>
      <p:ext uri="{BB962C8B-B14F-4D97-AF65-F5344CB8AC3E}">
        <p14:creationId xmlns:p14="http://schemas.microsoft.com/office/powerpoint/2010/main" val="67858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335"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16E1DF-244A-4D5D-930D-093954A4C71D}"/>
              </a:ext>
            </a:extLst>
          </p:cNvPr>
          <p:cNvSpPr>
            <a:spLocks noGrp="1"/>
          </p:cNvSpPr>
          <p:nvPr>
            <p:ph idx="1"/>
          </p:nvPr>
        </p:nvSpPr>
        <p:spPr>
          <a:xfrm>
            <a:off x="410817" y="410817"/>
            <a:ext cx="11436626" cy="6202018"/>
          </a:xfrm>
        </p:spPr>
        <p:txBody>
          <a:bodyPr>
            <a:normAutofit/>
          </a:bodyPr>
          <a:lstStyle/>
          <a:p>
            <a:pPr algn="just"/>
            <a:r>
              <a:rPr lang="en-US" sz="2000" dirty="0">
                <a:latin typeface="Times New Roman" panose="02020603050405020304" pitchFamily="18" charset="0"/>
                <a:cs typeface="Times New Roman" panose="02020603050405020304" pitchFamily="18" charset="0"/>
              </a:rPr>
              <a:t>Independent program paths: </a:t>
            </a:r>
          </a:p>
          <a:p>
            <a:pPr marL="0" indent="0" algn="just">
              <a:buNone/>
            </a:pPr>
            <a:r>
              <a:rPr lang="en-US" sz="2000" dirty="0">
                <a:latin typeface="Times New Roman" panose="02020603050405020304" pitchFamily="18" charset="0"/>
                <a:cs typeface="Times New Roman" panose="02020603050405020304" pitchFamily="18" charset="0"/>
              </a:rPr>
              <a:t>	– An independent path is any path through the program that introduces at least one new set of processing statements or a new condition.</a:t>
            </a:r>
          </a:p>
          <a:p>
            <a:pPr marL="0" indent="0" algn="just">
              <a:buNone/>
            </a:pPr>
            <a:r>
              <a:rPr lang="en-US" sz="2000" dirty="0">
                <a:latin typeface="Times New Roman" panose="02020603050405020304" pitchFamily="18" charset="0"/>
                <a:cs typeface="Times New Roman" panose="02020603050405020304" pitchFamily="18" charset="0"/>
              </a:rPr>
              <a:t>	 – independent path must move along at least one edge that has not been traversed before the path is defined</a:t>
            </a:r>
            <a:r>
              <a:rPr lang="en-IN" sz="2000" dirty="0">
                <a:latin typeface="Times New Roman" panose="02020603050405020304" pitchFamily="18" charset="0"/>
                <a:cs typeface="Times New Roman" panose="02020603050405020304" pitchFamily="18" charset="0"/>
              </a:rPr>
              <a:t>.</a:t>
            </a:r>
          </a:p>
          <a:p>
            <a:pPr marL="0" indent="0" algn="just">
              <a:buNone/>
            </a:pPr>
            <a:r>
              <a:rPr lang="en-US" sz="2000" dirty="0">
                <a:latin typeface="Times New Roman" panose="02020603050405020304" pitchFamily="18" charset="0"/>
                <a:cs typeface="Times New Roman" panose="02020603050405020304" pitchFamily="18" charset="0"/>
              </a:rPr>
              <a:t>An independent path is any path through the program that introduces at least one new set of processing statements or a new condition. </a:t>
            </a:r>
          </a:p>
          <a:p>
            <a:pPr marL="0" indent="0" algn="just">
              <a:buNone/>
            </a:pPr>
            <a:r>
              <a:rPr lang="en-US" sz="2000" dirty="0">
                <a:latin typeface="Times New Roman" panose="02020603050405020304" pitchFamily="18" charset="0"/>
                <a:cs typeface="Times New Roman" panose="02020603050405020304" pitchFamily="18" charset="0"/>
              </a:rPr>
              <a:t>	– independent path must move along at least one edge that has not been traversed before the path is defined.</a:t>
            </a:r>
          </a:p>
          <a:p>
            <a:pPr marL="0" indent="0" algn="just">
              <a:buNone/>
            </a:pPr>
            <a:r>
              <a:rPr lang="en-US" sz="2000" dirty="0">
                <a:latin typeface="Times New Roman" panose="02020603050405020304" pitchFamily="18" charset="0"/>
                <a:cs typeface="Times New Roman" panose="02020603050405020304" pitchFamily="18" charset="0"/>
              </a:rPr>
              <a:t> – Example:</a:t>
            </a:r>
          </a:p>
        </p:txBody>
      </p:sp>
      <p:pic>
        <p:nvPicPr>
          <p:cNvPr id="4" name="Picture 3">
            <a:extLst>
              <a:ext uri="{FF2B5EF4-FFF2-40B4-BE49-F238E27FC236}">
                <a16:creationId xmlns:a16="http://schemas.microsoft.com/office/drawing/2014/main" id="{36EC27F9-66E3-4695-8512-93FF2663C2CF}"/>
              </a:ext>
            </a:extLst>
          </p:cNvPr>
          <p:cNvPicPr>
            <a:picLocks noChangeAspect="1"/>
          </p:cNvPicPr>
          <p:nvPr/>
        </p:nvPicPr>
        <p:blipFill>
          <a:blip r:embed="rId4"/>
          <a:stretch>
            <a:fillRect/>
          </a:stretch>
        </p:blipFill>
        <p:spPr>
          <a:xfrm>
            <a:off x="2516096" y="3274542"/>
            <a:ext cx="7629025" cy="3338294"/>
          </a:xfrm>
          <a:prstGeom prst="rect">
            <a:avLst/>
          </a:prstGeom>
        </p:spPr>
      </p:pic>
      <p:sp>
        <p:nvSpPr>
          <p:cNvPr id="2" name="Footer Placeholder 1">
            <a:extLst>
              <a:ext uri="{FF2B5EF4-FFF2-40B4-BE49-F238E27FC236}">
                <a16:creationId xmlns:a16="http://schemas.microsoft.com/office/drawing/2014/main" id="{B936FB93-D48C-ED7C-22CC-27D41D766777}"/>
              </a:ext>
            </a:extLst>
          </p:cNvPr>
          <p:cNvSpPr>
            <a:spLocks noGrp="1"/>
          </p:cNvSpPr>
          <p:nvPr>
            <p:ph type="ftr" sz="quarter" idx="11"/>
          </p:nvPr>
        </p:nvSpPr>
        <p:spPr/>
        <p:txBody>
          <a:bodyPr/>
          <a:lstStyle/>
          <a:p>
            <a:r>
              <a:rPr lang="en-IN"/>
              <a:t>Sameera Abu Ghalyoun 2024 PPU</a:t>
            </a:r>
          </a:p>
        </p:txBody>
      </p:sp>
      <p:pic>
        <p:nvPicPr>
          <p:cNvPr id="5" name="ttsmaker-vip-file-2024-9-2-15-20-2">
            <a:hlinkClick r:id="" action="ppaction://media"/>
            <a:extLst>
              <a:ext uri="{FF2B5EF4-FFF2-40B4-BE49-F238E27FC236}">
                <a16:creationId xmlns:a16="http://schemas.microsoft.com/office/drawing/2014/main" id="{49FC7A22-F490-32DC-790E-9D31A586CF9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58521" y="6234112"/>
            <a:ext cx="487363" cy="378723"/>
          </a:xfrm>
          <a:prstGeom prst="rect">
            <a:avLst/>
          </a:prstGeom>
        </p:spPr>
      </p:pic>
    </p:spTree>
    <p:extLst>
      <p:ext uri="{BB962C8B-B14F-4D97-AF65-F5344CB8AC3E}">
        <p14:creationId xmlns:p14="http://schemas.microsoft.com/office/powerpoint/2010/main" val="47879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73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id="{ECB61F71-01C2-4698-89D4-7852C78B08BF}"/>
              </a:ext>
            </a:extLst>
          </p:cNvPr>
          <p:cNvSpPr>
            <a:spLocks noGrp="1"/>
          </p:cNvSpPr>
          <p:nvPr>
            <p:ph type="title"/>
          </p:nvPr>
        </p:nvSpPr>
        <p:spPr>
          <a:xfrm>
            <a:off x="904877" y="2415322"/>
            <a:ext cx="3451730" cy="2399869"/>
          </a:xfrm>
        </p:spPr>
        <p:txBody>
          <a:bodyPr>
            <a:normAutofit/>
          </a:bodyPr>
          <a:lstStyle/>
          <a:p>
            <a:pPr algn="ctr"/>
            <a:r>
              <a:rPr lang="en-IN" sz="4000" b="1" dirty="0">
                <a:solidFill>
                  <a:srgbClr val="FFFFFF"/>
                </a:solidFill>
                <a:latin typeface="Times New Roman" panose="02020603050405020304" pitchFamily="18" charset="0"/>
                <a:cs typeface="Times New Roman" panose="02020603050405020304" pitchFamily="18" charset="0"/>
              </a:rPr>
              <a:t>Verification and Validation</a:t>
            </a:r>
          </a:p>
        </p:txBody>
      </p:sp>
      <p:sp>
        <p:nvSpPr>
          <p:cNvPr id="3" name="Content Placeholder 2">
            <a:extLst>
              <a:ext uri="{FF2B5EF4-FFF2-40B4-BE49-F238E27FC236}">
                <a16:creationId xmlns:a16="http://schemas.microsoft.com/office/drawing/2014/main" id="{184A097B-ED07-4D88-8F6F-93F95E94C1BC}"/>
              </a:ext>
            </a:extLst>
          </p:cNvPr>
          <p:cNvSpPr>
            <a:spLocks noGrp="1"/>
          </p:cNvSpPr>
          <p:nvPr>
            <p:ph idx="1"/>
          </p:nvPr>
        </p:nvSpPr>
        <p:spPr>
          <a:xfrm>
            <a:off x="4571456" y="376238"/>
            <a:ext cx="6831112" cy="5677090"/>
          </a:xfrm>
        </p:spPr>
        <p:txBody>
          <a:bodyPr anchor="ctr">
            <a:normAutofit/>
          </a:bodyPr>
          <a:lstStyle/>
          <a:p>
            <a:pPr algn="just"/>
            <a:r>
              <a:rPr lang="en-US" sz="2400" dirty="0">
                <a:latin typeface="Times New Roman" panose="02020603050405020304" pitchFamily="18" charset="0"/>
                <a:cs typeface="Times New Roman" panose="02020603050405020304" pitchFamily="18" charset="0"/>
              </a:rPr>
              <a:t>Software testing is part of a broader group of activities called verification and validation that are involved in software quality assurance </a:t>
            </a:r>
          </a:p>
          <a:p>
            <a:pPr algn="just"/>
            <a:r>
              <a:rPr lang="en-US" sz="2400" b="1" dirty="0">
                <a:latin typeface="Times New Roman" panose="02020603050405020304" pitchFamily="18" charset="0"/>
                <a:cs typeface="Times New Roman" panose="02020603050405020304" pitchFamily="18" charset="0"/>
              </a:rPr>
              <a:t>Verification</a:t>
            </a:r>
            <a:r>
              <a:rPr lang="en-US" sz="2400" dirty="0">
                <a:latin typeface="Times New Roman" panose="02020603050405020304" pitchFamily="18" charset="0"/>
                <a:cs typeface="Times New Roman" panose="02020603050405020304" pitchFamily="18" charset="0"/>
              </a:rPr>
              <a:t> (Are the algorithms coded correctly?) – The set of activities that ensure that software correctly implements a specific function or algorithm </a:t>
            </a:r>
          </a:p>
          <a:p>
            <a:pPr algn="just"/>
            <a:r>
              <a:rPr lang="en-US" sz="2400" b="1" dirty="0">
                <a:latin typeface="Times New Roman" panose="02020603050405020304" pitchFamily="18" charset="0"/>
                <a:cs typeface="Times New Roman" panose="02020603050405020304" pitchFamily="18" charset="0"/>
              </a:rPr>
              <a:t>Validation</a:t>
            </a:r>
            <a:r>
              <a:rPr lang="en-US" sz="2400" dirty="0">
                <a:latin typeface="Times New Roman" panose="02020603050405020304" pitchFamily="18" charset="0"/>
                <a:cs typeface="Times New Roman" panose="02020603050405020304" pitchFamily="18" charset="0"/>
              </a:rPr>
              <a:t> (Does it meet user requirements?) – The set of activities that ensure that the software that has been built is traceable to customer requirements. </a:t>
            </a:r>
          </a:p>
          <a:p>
            <a:pPr algn="just"/>
            <a:r>
              <a:rPr lang="en-US" sz="2400" b="1" dirty="0">
                <a:latin typeface="Times New Roman" panose="02020603050405020304" pitchFamily="18" charset="0"/>
                <a:cs typeface="Times New Roman" panose="02020603050405020304" pitchFamily="18" charset="0"/>
              </a:rPr>
              <a:t>Verification</a:t>
            </a:r>
            <a:r>
              <a:rPr lang="en-US" sz="2400" dirty="0">
                <a:latin typeface="Times New Roman" panose="02020603050405020304" pitchFamily="18" charset="0"/>
                <a:cs typeface="Times New Roman" panose="02020603050405020304" pitchFamily="18" charset="0"/>
              </a:rPr>
              <a:t>: “Are we building the product right?” </a:t>
            </a:r>
          </a:p>
          <a:p>
            <a:pPr algn="just"/>
            <a:r>
              <a:rPr lang="en-US" sz="2400" b="1" dirty="0">
                <a:latin typeface="Times New Roman" panose="02020603050405020304" pitchFamily="18" charset="0"/>
                <a:cs typeface="Times New Roman" panose="02020603050405020304" pitchFamily="18" charset="0"/>
              </a:rPr>
              <a:t>Validation</a:t>
            </a:r>
            <a:r>
              <a:rPr lang="en-US" sz="2400" dirty="0">
                <a:latin typeface="Times New Roman" panose="02020603050405020304" pitchFamily="18" charset="0"/>
                <a:cs typeface="Times New Roman" panose="02020603050405020304" pitchFamily="18" charset="0"/>
              </a:rPr>
              <a:t>: “Are we building the right product?” </a:t>
            </a:r>
            <a:endParaRPr lang="en-IN" sz="2400" dirty="0">
              <a:latin typeface="Times New Roman" panose="02020603050405020304" pitchFamily="18" charset="0"/>
              <a:cs typeface="Times New Roman" panose="02020603050405020304" pitchFamily="18" charset="0"/>
            </a:endParaRPr>
          </a:p>
        </p:txBody>
      </p:sp>
      <p:pic>
        <p:nvPicPr>
          <p:cNvPr id="4" name="ttsmaker-vip-file-2024-9-2-13-31-56">
            <a:hlinkClick r:id="" action="ppaction://media"/>
            <a:extLst>
              <a:ext uri="{FF2B5EF4-FFF2-40B4-BE49-F238E27FC236}">
                <a16:creationId xmlns:a16="http://schemas.microsoft.com/office/drawing/2014/main" id="{579A8D56-1EC5-7FFD-0E54-434859EF032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17625" y="5798634"/>
            <a:ext cx="487363" cy="487363"/>
          </a:xfrm>
          <a:prstGeom prst="rect">
            <a:avLst/>
          </a:prstGeom>
        </p:spPr>
      </p:pic>
      <p:sp>
        <p:nvSpPr>
          <p:cNvPr id="5" name="Footer Placeholder 4">
            <a:extLst>
              <a:ext uri="{FF2B5EF4-FFF2-40B4-BE49-F238E27FC236}">
                <a16:creationId xmlns:a16="http://schemas.microsoft.com/office/drawing/2014/main" id="{B823A7B6-8939-E3EB-FFFA-C6F64B4F9B34}"/>
              </a:ext>
            </a:extLst>
          </p:cNvPr>
          <p:cNvSpPr>
            <a:spLocks noGrp="1"/>
          </p:cNvSpPr>
          <p:nvPr>
            <p:ph type="ftr" sz="quarter" idx="11"/>
          </p:nvPr>
        </p:nvSpPr>
        <p:spPr/>
        <p:txBody>
          <a:bodyPr/>
          <a:lstStyle/>
          <a:p>
            <a:r>
              <a:rPr lang="en-IN"/>
              <a:t>Sameera Abu Ghalyoun 2024 PPU</a:t>
            </a:r>
          </a:p>
        </p:txBody>
      </p:sp>
    </p:spTree>
    <p:extLst>
      <p:ext uri="{BB962C8B-B14F-4D97-AF65-F5344CB8AC3E}">
        <p14:creationId xmlns:p14="http://schemas.microsoft.com/office/powerpoint/2010/main" val="101555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91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5C4A87-555B-4822-8DCE-58E9A3D89F26}"/>
              </a:ext>
            </a:extLst>
          </p:cNvPr>
          <p:cNvSpPr>
            <a:spLocks noGrp="1"/>
          </p:cNvSpPr>
          <p:nvPr>
            <p:ph idx="1"/>
          </p:nvPr>
        </p:nvSpPr>
        <p:spPr>
          <a:xfrm>
            <a:off x="344557" y="384312"/>
            <a:ext cx="11502886" cy="6175513"/>
          </a:xfrm>
        </p:spPr>
        <p:txBody>
          <a:bodyPr>
            <a:normAutofit/>
          </a:bodyPr>
          <a:lstStyle/>
          <a:p>
            <a:pPr algn="just"/>
            <a:r>
              <a:rPr lang="en-US" sz="2000" b="1" dirty="0">
                <a:latin typeface="Times New Roman" panose="02020603050405020304" pitchFamily="18" charset="0"/>
                <a:cs typeface="Times New Roman" panose="02020603050405020304" pitchFamily="18" charset="0"/>
              </a:rPr>
              <a:t>Deriving test cases:</a:t>
            </a:r>
          </a:p>
          <a:p>
            <a:pPr marL="0" indent="0" algn="just">
              <a:buNone/>
            </a:pPr>
            <a:r>
              <a:rPr lang="en-US" sz="2000" dirty="0">
                <a:latin typeface="Times New Roman" panose="02020603050405020304" pitchFamily="18" charset="0"/>
                <a:cs typeface="Times New Roman" panose="02020603050405020304" pitchFamily="18" charset="0"/>
              </a:rPr>
              <a:t>	– Using the design or code as a foundation, draw a corresponding flow graph. </a:t>
            </a:r>
          </a:p>
          <a:p>
            <a:pPr marL="0" indent="0" algn="just">
              <a:buNone/>
            </a:pPr>
            <a:r>
              <a:rPr lang="en-US" sz="2000" dirty="0">
                <a:latin typeface="Times New Roman" panose="02020603050405020304" pitchFamily="18" charset="0"/>
                <a:cs typeface="Times New Roman" panose="02020603050405020304" pitchFamily="18" charset="0"/>
              </a:rPr>
              <a:t>	– Determine the cyclomatic complexity of the resultant flow graph. – Determine a basis set of linearly independent paths. </a:t>
            </a:r>
          </a:p>
          <a:p>
            <a:pPr marL="0" indent="0" algn="just">
              <a:buNone/>
            </a:pPr>
            <a:r>
              <a:rPr lang="en-US" sz="2000" dirty="0">
                <a:latin typeface="Times New Roman" panose="02020603050405020304" pitchFamily="18" charset="0"/>
                <a:cs typeface="Times New Roman" panose="02020603050405020304" pitchFamily="18" charset="0"/>
              </a:rPr>
              <a:t>	– Prepare test cases that will force execution of each path in the basis set. </a:t>
            </a: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Graph matrices: </a:t>
            </a:r>
          </a:p>
          <a:p>
            <a:pPr marL="0" indent="0" algn="just">
              <a:buNone/>
            </a:pPr>
            <a:r>
              <a:rPr lang="en-US" sz="2000" dirty="0">
                <a:latin typeface="Times New Roman" panose="02020603050405020304" pitchFamily="18" charset="0"/>
                <a:cs typeface="Times New Roman" panose="02020603050405020304" pitchFamily="18" charset="0"/>
              </a:rPr>
              <a:t>	– A data structure, called a graph matrix, can be quite useful for developing a software tool that assists in basis path testing. </a:t>
            </a:r>
          </a:p>
          <a:p>
            <a:pPr marL="0" indent="0" algn="just">
              <a:buNone/>
            </a:pPr>
            <a:r>
              <a:rPr lang="en-US" sz="2000" dirty="0">
                <a:latin typeface="Times New Roman" panose="02020603050405020304" pitchFamily="18" charset="0"/>
                <a:cs typeface="Times New Roman" panose="02020603050405020304" pitchFamily="18" charset="0"/>
              </a:rPr>
              <a:t>	– A graph matrix is a square matrix whose size (i.e., number of rows and columns) is equal to the number of nodes on the flow graph.</a:t>
            </a:r>
            <a:endParaRPr lang="en-IN" sz="2000"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E3B07208-F548-F242-1A69-0F5B9CCE7195}"/>
              </a:ext>
            </a:extLst>
          </p:cNvPr>
          <p:cNvSpPr>
            <a:spLocks noGrp="1"/>
          </p:cNvSpPr>
          <p:nvPr>
            <p:ph type="ftr" sz="quarter" idx="11"/>
          </p:nvPr>
        </p:nvSpPr>
        <p:spPr/>
        <p:txBody>
          <a:bodyPr/>
          <a:lstStyle/>
          <a:p>
            <a:r>
              <a:rPr lang="en-IN"/>
              <a:t>Sameera Abu Ghalyoun 2024 PPU</a:t>
            </a:r>
          </a:p>
        </p:txBody>
      </p:sp>
      <p:pic>
        <p:nvPicPr>
          <p:cNvPr id="4" name="ttsmaker-vip-file-2024-9-2-15-24-33">
            <a:hlinkClick r:id="" action="ppaction://media"/>
            <a:extLst>
              <a:ext uri="{FF2B5EF4-FFF2-40B4-BE49-F238E27FC236}">
                <a16:creationId xmlns:a16="http://schemas.microsoft.com/office/drawing/2014/main" id="{B4AD0E86-3CBD-608B-4825-52C4F44100D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03761" y="6112668"/>
            <a:ext cx="487363" cy="487363"/>
          </a:xfrm>
          <a:prstGeom prst="rect">
            <a:avLst/>
          </a:prstGeom>
        </p:spPr>
      </p:pic>
    </p:spTree>
    <p:extLst>
      <p:ext uri="{BB962C8B-B14F-4D97-AF65-F5344CB8AC3E}">
        <p14:creationId xmlns:p14="http://schemas.microsoft.com/office/powerpoint/2010/main" val="404387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87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8377B-850F-4249-9647-8E572133C26C}"/>
              </a:ext>
            </a:extLst>
          </p:cNvPr>
          <p:cNvSpPr>
            <a:spLocks noGrp="1"/>
          </p:cNvSpPr>
          <p:nvPr>
            <p:ph type="title"/>
          </p:nvPr>
        </p:nvSpPr>
        <p:spPr>
          <a:xfrm>
            <a:off x="838200" y="-399406"/>
            <a:ext cx="10515600" cy="1325563"/>
          </a:xfrm>
        </p:spPr>
        <p:txBody>
          <a:bodyPr/>
          <a:lstStyle/>
          <a:p>
            <a:pPr algn="ctr"/>
            <a:r>
              <a:rPr lang="en-IN" b="1" dirty="0">
                <a:latin typeface="Times New Roman" panose="02020603050405020304" pitchFamily="18" charset="0"/>
                <a:cs typeface="Times New Roman" panose="02020603050405020304" pitchFamily="18" charset="0"/>
              </a:rPr>
              <a:t>Control Structure Testing</a:t>
            </a:r>
          </a:p>
        </p:txBody>
      </p:sp>
      <p:sp>
        <p:nvSpPr>
          <p:cNvPr id="3" name="Content Placeholder 2">
            <a:extLst>
              <a:ext uri="{FF2B5EF4-FFF2-40B4-BE49-F238E27FC236}">
                <a16:creationId xmlns:a16="http://schemas.microsoft.com/office/drawing/2014/main" id="{8BE4B90D-D839-47CF-9B2F-4156719482A9}"/>
              </a:ext>
            </a:extLst>
          </p:cNvPr>
          <p:cNvSpPr>
            <a:spLocks noGrp="1"/>
          </p:cNvSpPr>
          <p:nvPr>
            <p:ph idx="1"/>
          </p:nvPr>
        </p:nvSpPr>
        <p:spPr>
          <a:xfrm>
            <a:off x="838200" y="1062682"/>
            <a:ext cx="10515600" cy="5293668"/>
          </a:xfrm>
        </p:spPr>
        <p:txBody>
          <a:bodyPr>
            <a:normAutofit/>
          </a:bodyPr>
          <a:lstStyle/>
          <a:p>
            <a:pPr algn="just"/>
            <a:r>
              <a:rPr lang="en-IN" sz="2000" b="1" dirty="0">
                <a:latin typeface="Times New Roman" panose="02020603050405020304" pitchFamily="18" charset="0"/>
                <a:cs typeface="Times New Roman" panose="02020603050405020304" pitchFamily="18" charset="0"/>
              </a:rPr>
              <a:t>Condition Testing:</a:t>
            </a:r>
          </a:p>
          <a:p>
            <a:pPr marL="0" indent="0" algn="just">
              <a:buNone/>
            </a:pPr>
            <a:r>
              <a:rPr lang="en-IN" sz="2000" dirty="0">
                <a:latin typeface="Times New Roman" panose="02020603050405020304" pitchFamily="18" charset="0"/>
                <a:cs typeface="Times New Roman" panose="02020603050405020304" pitchFamily="18" charset="0"/>
              </a:rPr>
              <a:t>A test case design method that exercises the logical conditions contained in a program module.</a:t>
            </a:r>
          </a:p>
          <a:p>
            <a:pPr algn="just"/>
            <a:r>
              <a:rPr lang="en-IN" sz="2000" b="1" dirty="0">
                <a:latin typeface="Times New Roman" panose="02020603050405020304" pitchFamily="18" charset="0"/>
                <a:cs typeface="Times New Roman" panose="02020603050405020304" pitchFamily="18" charset="0"/>
              </a:rPr>
              <a:t>Data Flow Testing:</a:t>
            </a:r>
          </a:p>
          <a:p>
            <a:pPr marL="0" indent="0" algn="just">
              <a:buNone/>
            </a:pPr>
            <a:r>
              <a:rPr lang="en-IN" sz="2000" dirty="0">
                <a:latin typeface="Times New Roman" panose="02020603050405020304" pitchFamily="18" charset="0"/>
                <a:cs typeface="Times New Roman" panose="02020603050405020304" pitchFamily="18" charset="0"/>
              </a:rPr>
              <a:t>Selects test paths of a program according to the locations of definitions and uses of variables in the program.</a:t>
            </a:r>
          </a:p>
          <a:p>
            <a:pPr algn="just"/>
            <a:r>
              <a:rPr lang="en-IN" sz="2000" b="1" dirty="0">
                <a:latin typeface="Times New Roman" panose="02020603050405020304" pitchFamily="18" charset="0"/>
                <a:cs typeface="Times New Roman" panose="02020603050405020304" pitchFamily="18" charset="0"/>
              </a:rPr>
              <a:t>Loop Testing: </a:t>
            </a:r>
            <a:r>
              <a:rPr lang="en-US" sz="1800" dirty="0"/>
              <a:t>focused on validating the functionality of loops in a program. Loops are a critical aspect of programming, and testing them ensures that the loop behaves correctly under various conditions, such as when it executes zero times, a single time, or multiple times. SEE DIGRAM BELOW </a:t>
            </a:r>
            <a:endParaRPr lang="en-IN" sz="1800" b="1" dirty="0">
              <a:latin typeface="Times New Roman" panose="02020603050405020304" pitchFamily="18" charset="0"/>
              <a:cs typeface="Times New Roman" panose="02020603050405020304" pitchFamily="18" charset="0"/>
            </a:endParaRPr>
          </a:p>
          <a:p>
            <a:pPr algn="just"/>
            <a:endParaRPr lang="en-IN" sz="2000" b="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7A40F3CA-8F38-405E-841A-58B050FEE1CE}"/>
              </a:ext>
            </a:extLst>
          </p:cNvPr>
          <p:cNvPicPr>
            <a:picLocks noChangeAspect="1"/>
          </p:cNvPicPr>
          <p:nvPr/>
        </p:nvPicPr>
        <p:blipFill>
          <a:blip r:embed="rId4"/>
          <a:stretch>
            <a:fillRect/>
          </a:stretch>
        </p:blipFill>
        <p:spPr>
          <a:xfrm>
            <a:off x="1186249" y="3968707"/>
            <a:ext cx="9230497" cy="2570205"/>
          </a:xfrm>
          <a:prstGeom prst="rect">
            <a:avLst/>
          </a:prstGeom>
        </p:spPr>
      </p:pic>
      <p:sp>
        <p:nvSpPr>
          <p:cNvPr id="5" name="Footer Placeholder 4">
            <a:extLst>
              <a:ext uri="{FF2B5EF4-FFF2-40B4-BE49-F238E27FC236}">
                <a16:creationId xmlns:a16="http://schemas.microsoft.com/office/drawing/2014/main" id="{939F2BC6-7D2E-8905-DC17-E4FBC1302D46}"/>
              </a:ext>
            </a:extLst>
          </p:cNvPr>
          <p:cNvSpPr>
            <a:spLocks noGrp="1"/>
          </p:cNvSpPr>
          <p:nvPr>
            <p:ph type="ftr" sz="quarter" idx="11"/>
          </p:nvPr>
        </p:nvSpPr>
        <p:spPr/>
        <p:txBody>
          <a:bodyPr/>
          <a:lstStyle/>
          <a:p>
            <a:r>
              <a:rPr lang="en-IN"/>
              <a:t>Sameera Abu Ghalyoun 2024 PPU</a:t>
            </a:r>
          </a:p>
        </p:txBody>
      </p:sp>
      <p:pic>
        <p:nvPicPr>
          <p:cNvPr id="6" name="ttsmaker-vip-file-2024-9-2-15-30-3">
            <a:hlinkClick r:id="" action="ppaction://media"/>
            <a:extLst>
              <a:ext uri="{FF2B5EF4-FFF2-40B4-BE49-F238E27FC236}">
                <a16:creationId xmlns:a16="http://schemas.microsoft.com/office/drawing/2014/main" id="{8DE1275A-5627-DEE7-C0E0-A0961BD245E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53800" y="6249193"/>
            <a:ext cx="487363" cy="487363"/>
          </a:xfrm>
          <a:prstGeom prst="rect">
            <a:avLst/>
          </a:prstGeom>
        </p:spPr>
      </p:pic>
    </p:spTree>
    <p:extLst>
      <p:ext uri="{BB962C8B-B14F-4D97-AF65-F5344CB8AC3E}">
        <p14:creationId xmlns:p14="http://schemas.microsoft.com/office/powerpoint/2010/main" val="295419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31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2898" y="1593155"/>
            <a:ext cx="8915399" cy="2262781"/>
          </a:xfrm>
        </p:spPr>
        <p:txBody>
          <a:bodyPr/>
          <a:lstStyle/>
          <a:p>
            <a:r>
              <a:rPr lang="en-IN" b="1" dirty="0">
                <a:effectLst>
                  <a:outerShdw blurRad="38100" dist="38100" dir="2700000" algn="tl">
                    <a:srgbClr val="000000">
                      <a:alpha val="43137"/>
                    </a:srgbClr>
                  </a:outerShdw>
                </a:effectLst>
              </a:rPr>
              <a:t>Black Box Testing</a:t>
            </a:r>
          </a:p>
        </p:txBody>
      </p:sp>
      <p:sp>
        <p:nvSpPr>
          <p:cNvPr id="3" name="Subtitle 2"/>
          <p:cNvSpPr>
            <a:spLocks noGrp="1"/>
          </p:cNvSpPr>
          <p:nvPr>
            <p:ph type="subTitle" idx="1"/>
          </p:nvPr>
        </p:nvSpPr>
        <p:spPr>
          <a:xfrm>
            <a:off x="7108723" y="3982620"/>
            <a:ext cx="4395887" cy="1126283"/>
          </a:xfrm>
        </p:spPr>
        <p:txBody>
          <a:bodyPr>
            <a:normAutofit fontScale="70000" lnSpcReduction="20000"/>
          </a:bodyPr>
          <a:lstStyle/>
          <a:p>
            <a:pPr algn="ctr"/>
            <a:r>
              <a:rPr lang="en-IN" b="1" dirty="0"/>
              <a:t> 												Sameera Abu </a:t>
            </a:r>
            <a:r>
              <a:rPr lang="en-IN" b="1" dirty="0" err="1"/>
              <a:t>Ghalyoun</a:t>
            </a:r>
            <a:r>
              <a:rPr lang="en-IN" b="1" dirty="0"/>
              <a:t> </a:t>
            </a:r>
          </a:p>
          <a:p>
            <a:pPr algn="ctr"/>
            <a:r>
              <a:rPr lang="en-IN" b="1" dirty="0"/>
              <a:t>PPU</a:t>
            </a:r>
          </a:p>
          <a:p>
            <a:pPr algn="ctr"/>
            <a:endParaRPr lang="en-IN" b="1" dirty="0"/>
          </a:p>
        </p:txBody>
      </p:sp>
    </p:spTree>
    <p:extLst>
      <p:ext uri="{BB962C8B-B14F-4D97-AF65-F5344CB8AC3E}">
        <p14:creationId xmlns:p14="http://schemas.microsoft.com/office/powerpoint/2010/main" val="1309064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5400" b="1" dirty="0"/>
              <a:t>What is Black Box Testing?</a:t>
            </a:r>
          </a:p>
        </p:txBody>
      </p:sp>
      <p:sp>
        <p:nvSpPr>
          <p:cNvPr id="3" name="Content Placeholder 2"/>
          <p:cNvSpPr>
            <a:spLocks noGrp="1"/>
          </p:cNvSpPr>
          <p:nvPr>
            <p:ph idx="1"/>
          </p:nvPr>
        </p:nvSpPr>
        <p:spPr/>
        <p:txBody>
          <a:bodyPr>
            <a:noAutofit/>
          </a:bodyPr>
          <a:lstStyle/>
          <a:p>
            <a:pPr marL="0" indent="0">
              <a:lnSpc>
                <a:spcPct val="150000"/>
              </a:lnSpc>
              <a:buNone/>
            </a:pPr>
            <a:r>
              <a:rPr lang="en-IN" sz="3200" dirty="0"/>
              <a:t>Black box testing refers to a software testing method where the SUT (Software Under Test) functionality is tested without worrying about its details of implementation, internal path knowledge and internal code structure of the software</a:t>
            </a:r>
          </a:p>
        </p:txBody>
      </p:sp>
      <p:sp>
        <p:nvSpPr>
          <p:cNvPr id="4" name="Footer Placeholder 3">
            <a:extLst>
              <a:ext uri="{FF2B5EF4-FFF2-40B4-BE49-F238E27FC236}">
                <a16:creationId xmlns:a16="http://schemas.microsoft.com/office/drawing/2014/main" id="{4C6A6F7A-127D-04EA-A112-3EC148D781BD}"/>
              </a:ext>
            </a:extLst>
          </p:cNvPr>
          <p:cNvSpPr>
            <a:spLocks noGrp="1"/>
          </p:cNvSpPr>
          <p:nvPr>
            <p:ph type="ftr" sz="quarter" idx="11"/>
          </p:nvPr>
        </p:nvSpPr>
        <p:spPr/>
        <p:txBody>
          <a:bodyPr/>
          <a:lstStyle/>
          <a:p>
            <a:r>
              <a:rPr lang="en-IN"/>
              <a:t>Sameera Abu Ghalyoun 2024 PPU</a:t>
            </a:r>
          </a:p>
        </p:txBody>
      </p:sp>
      <p:pic>
        <p:nvPicPr>
          <p:cNvPr id="5" name="ttsmaker-vip-file-2024-9-2-15-35-2">
            <a:hlinkClick r:id="" action="ppaction://media"/>
            <a:extLst>
              <a:ext uri="{FF2B5EF4-FFF2-40B4-BE49-F238E27FC236}">
                <a16:creationId xmlns:a16="http://schemas.microsoft.com/office/drawing/2014/main" id="{7187D21C-822A-D69B-0775-027B9C80428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53800" y="6376815"/>
            <a:ext cx="487363" cy="487363"/>
          </a:xfrm>
          <a:prstGeom prst="rect">
            <a:avLst/>
          </a:prstGeom>
        </p:spPr>
      </p:pic>
    </p:spTree>
    <p:extLst>
      <p:ext uri="{BB962C8B-B14F-4D97-AF65-F5344CB8AC3E}">
        <p14:creationId xmlns:p14="http://schemas.microsoft.com/office/powerpoint/2010/main" val="131331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15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151" y="1720292"/>
            <a:ext cx="9990033" cy="2015951"/>
          </a:xfrm>
        </p:spPr>
        <p:txBody>
          <a:bodyPr>
            <a:noAutofit/>
          </a:bodyPr>
          <a:lstStyle/>
          <a:p>
            <a:pPr algn="ctr"/>
            <a:r>
              <a:rPr lang="en-IN" sz="4800" b="1" u="sng" dirty="0">
                <a:effectLst>
                  <a:outerShdw blurRad="38100" dist="38100" dir="2700000" algn="tl">
                    <a:srgbClr val="000000">
                      <a:alpha val="43137"/>
                    </a:srgbClr>
                  </a:outerShdw>
                </a:effectLst>
              </a:rPr>
              <a:t>Techniques of Black Box Testing</a:t>
            </a:r>
          </a:p>
        </p:txBody>
      </p:sp>
      <p:sp>
        <p:nvSpPr>
          <p:cNvPr id="3" name="Footer Placeholder 2">
            <a:extLst>
              <a:ext uri="{FF2B5EF4-FFF2-40B4-BE49-F238E27FC236}">
                <a16:creationId xmlns:a16="http://schemas.microsoft.com/office/drawing/2014/main" id="{41C173FE-7E77-4AB0-0AD5-A9E2CD8D56FD}"/>
              </a:ext>
            </a:extLst>
          </p:cNvPr>
          <p:cNvSpPr>
            <a:spLocks noGrp="1"/>
          </p:cNvSpPr>
          <p:nvPr>
            <p:ph type="ftr" sz="quarter" idx="11"/>
          </p:nvPr>
        </p:nvSpPr>
        <p:spPr/>
        <p:txBody>
          <a:bodyPr/>
          <a:lstStyle/>
          <a:p>
            <a:r>
              <a:rPr lang="en-IN"/>
              <a:t>Sameera Abu Ghalyoun 2024 PPU</a:t>
            </a:r>
          </a:p>
        </p:txBody>
      </p:sp>
    </p:spTree>
    <p:extLst>
      <p:ext uri="{BB962C8B-B14F-4D97-AF65-F5344CB8AC3E}">
        <p14:creationId xmlns:p14="http://schemas.microsoft.com/office/powerpoint/2010/main" val="5228891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5400" b="1" dirty="0"/>
              <a:t>Equivalence Partitioning</a:t>
            </a:r>
          </a:p>
        </p:txBody>
      </p:sp>
      <p:sp>
        <p:nvSpPr>
          <p:cNvPr id="3" name="Content Placeholder 2"/>
          <p:cNvSpPr>
            <a:spLocks noGrp="1"/>
          </p:cNvSpPr>
          <p:nvPr>
            <p:ph idx="1"/>
          </p:nvPr>
        </p:nvSpPr>
        <p:spPr>
          <a:xfrm>
            <a:off x="116080" y="1690688"/>
            <a:ext cx="10515600" cy="5030787"/>
          </a:xfrm>
        </p:spPr>
        <p:txBody>
          <a:bodyPr>
            <a:noAutofit/>
          </a:bodyPr>
          <a:lstStyle/>
          <a:p>
            <a:pPr>
              <a:lnSpc>
                <a:spcPct val="150000"/>
              </a:lnSpc>
            </a:pPr>
            <a:r>
              <a:rPr lang="en-IN" sz="2400" dirty="0"/>
              <a:t>This technique is also known as Equivalence Class Partitioning (ECP).</a:t>
            </a:r>
          </a:p>
          <a:p>
            <a:pPr>
              <a:lnSpc>
                <a:spcPct val="150000"/>
              </a:lnSpc>
            </a:pPr>
            <a:r>
              <a:rPr lang="en-IN" sz="2400" dirty="0"/>
              <a:t> In this technique, input values to the system or application are divided into different classes or groups based on its similarity in the outcome.</a:t>
            </a:r>
          </a:p>
          <a:p>
            <a:pPr>
              <a:lnSpc>
                <a:spcPct val="150000"/>
              </a:lnSpc>
            </a:pPr>
            <a:r>
              <a:rPr lang="en-IN" sz="2400" dirty="0"/>
              <a:t>Hence, instead of using each and every input value we can now use any one value from the group/class to test the outcome. In this way, we can maintain the test coverage while we can reduce a lot of rework and most importantly the time spent.</a:t>
            </a:r>
          </a:p>
          <a:p>
            <a:pPr marL="0" indent="0">
              <a:lnSpc>
                <a:spcPct val="150000"/>
              </a:lnSpc>
              <a:buNone/>
            </a:pPr>
            <a:endParaRPr lang="en-IN" sz="2400" dirty="0"/>
          </a:p>
          <a:p>
            <a:pPr>
              <a:lnSpc>
                <a:spcPct val="150000"/>
              </a:lnSpc>
            </a:pPr>
            <a:endParaRPr lang="en-IN" sz="2400" dirty="0"/>
          </a:p>
        </p:txBody>
      </p:sp>
      <p:sp>
        <p:nvSpPr>
          <p:cNvPr id="4" name="Footer Placeholder 3">
            <a:extLst>
              <a:ext uri="{FF2B5EF4-FFF2-40B4-BE49-F238E27FC236}">
                <a16:creationId xmlns:a16="http://schemas.microsoft.com/office/drawing/2014/main" id="{DEFBF61A-1D12-E4FD-A6CE-89726CDFA985}"/>
              </a:ext>
            </a:extLst>
          </p:cNvPr>
          <p:cNvSpPr>
            <a:spLocks noGrp="1"/>
          </p:cNvSpPr>
          <p:nvPr>
            <p:ph type="ftr" sz="quarter" idx="11"/>
          </p:nvPr>
        </p:nvSpPr>
        <p:spPr/>
        <p:txBody>
          <a:bodyPr/>
          <a:lstStyle/>
          <a:p>
            <a:r>
              <a:rPr lang="en-IN"/>
              <a:t>Sameera Abu Ghalyoun 2024 PPU</a:t>
            </a:r>
          </a:p>
        </p:txBody>
      </p:sp>
      <p:pic>
        <p:nvPicPr>
          <p:cNvPr id="5" name="ttsmaker-vip-file-2024-9-2-15-37-47">
            <a:hlinkClick r:id="" action="ppaction://media"/>
            <a:extLst>
              <a:ext uri="{FF2B5EF4-FFF2-40B4-BE49-F238E27FC236}">
                <a16:creationId xmlns:a16="http://schemas.microsoft.com/office/drawing/2014/main" id="{F52067FE-6693-5041-D7EB-00791A91531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83456" y="6153793"/>
            <a:ext cx="487363" cy="487363"/>
          </a:xfrm>
          <a:prstGeom prst="rect">
            <a:avLst/>
          </a:prstGeom>
        </p:spPr>
      </p:pic>
    </p:spTree>
    <p:extLst>
      <p:ext uri="{BB962C8B-B14F-4D97-AF65-F5344CB8AC3E}">
        <p14:creationId xmlns:p14="http://schemas.microsoft.com/office/powerpoint/2010/main" val="86242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92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IN" sz="4400" b="1" dirty="0"/>
              <a:t>Boundary Value Analysis (BVA)</a:t>
            </a:r>
          </a:p>
        </p:txBody>
      </p:sp>
      <p:sp>
        <p:nvSpPr>
          <p:cNvPr id="3" name="Content Placeholder 2"/>
          <p:cNvSpPr>
            <a:spLocks noGrp="1"/>
          </p:cNvSpPr>
          <p:nvPr>
            <p:ph idx="1"/>
          </p:nvPr>
        </p:nvSpPr>
        <p:spPr>
          <a:xfrm>
            <a:off x="1" y="1905001"/>
            <a:ext cx="11827378" cy="4717990"/>
          </a:xfrm>
        </p:spPr>
        <p:txBody>
          <a:bodyPr>
            <a:normAutofit/>
          </a:bodyPr>
          <a:lstStyle/>
          <a:p>
            <a:pPr>
              <a:lnSpc>
                <a:spcPct val="150000"/>
              </a:lnSpc>
            </a:pPr>
            <a:r>
              <a:rPr lang="en-IN" sz="3200" dirty="0"/>
              <a:t>BVA helps in testing any software having a boundary or extreme values.</a:t>
            </a:r>
          </a:p>
          <a:p>
            <a:pPr>
              <a:lnSpc>
                <a:spcPct val="150000"/>
              </a:lnSpc>
            </a:pPr>
            <a:r>
              <a:rPr lang="en-IN" sz="3200" dirty="0"/>
              <a:t>BVA is capable of identifying the flaws of the limits of the input values rather than focusing on the range of input value.</a:t>
            </a:r>
          </a:p>
          <a:p>
            <a:pPr>
              <a:lnSpc>
                <a:spcPct val="150000"/>
              </a:lnSpc>
            </a:pPr>
            <a:r>
              <a:rPr lang="en-IN" sz="3200" dirty="0"/>
              <a:t>BVA deals with the edge or extreme output values.</a:t>
            </a:r>
          </a:p>
        </p:txBody>
      </p:sp>
      <p:sp>
        <p:nvSpPr>
          <p:cNvPr id="4" name="Footer Placeholder 3">
            <a:extLst>
              <a:ext uri="{FF2B5EF4-FFF2-40B4-BE49-F238E27FC236}">
                <a16:creationId xmlns:a16="http://schemas.microsoft.com/office/drawing/2014/main" id="{8B198344-0F2E-DAE3-949B-E23B7087B166}"/>
              </a:ext>
            </a:extLst>
          </p:cNvPr>
          <p:cNvSpPr>
            <a:spLocks noGrp="1"/>
          </p:cNvSpPr>
          <p:nvPr>
            <p:ph type="ftr" sz="quarter" idx="11"/>
          </p:nvPr>
        </p:nvSpPr>
        <p:spPr/>
        <p:txBody>
          <a:bodyPr/>
          <a:lstStyle/>
          <a:p>
            <a:r>
              <a:rPr lang="en-IN"/>
              <a:t>Sameera Abu Ghalyoun 2024 PPU</a:t>
            </a:r>
          </a:p>
        </p:txBody>
      </p:sp>
      <p:pic>
        <p:nvPicPr>
          <p:cNvPr id="5" name="ttsmaker-vip-file-2024-9-2-15-39-48">
            <a:hlinkClick r:id="" action="ppaction://media"/>
            <a:extLst>
              <a:ext uri="{FF2B5EF4-FFF2-40B4-BE49-F238E27FC236}">
                <a16:creationId xmlns:a16="http://schemas.microsoft.com/office/drawing/2014/main" id="{F8188F3A-A0FB-B7E5-31A1-D2A3CFAC8F5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704637" y="6184870"/>
            <a:ext cx="487363" cy="487363"/>
          </a:xfrm>
          <a:prstGeom prst="rect">
            <a:avLst/>
          </a:prstGeom>
        </p:spPr>
      </p:pic>
    </p:spTree>
    <p:extLst>
      <p:ext uri="{BB962C8B-B14F-4D97-AF65-F5344CB8AC3E}">
        <p14:creationId xmlns:p14="http://schemas.microsoft.com/office/powerpoint/2010/main" val="392701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56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5400" b="1" dirty="0"/>
              <a:t>State Transition Testing	</a:t>
            </a:r>
          </a:p>
        </p:txBody>
      </p:sp>
      <p:sp>
        <p:nvSpPr>
          <p:cNvPr id="3" name="Content Placeholder 2"/>
          <p:cNvSpPr>
            <a:spLocks noGrp="1"/>
          </p:cNvSpPr>
          <p:nvPr>
            <p:ph idx="1"/>
          </p:nvPr>
        </p:nvSpPr>
        <p:spPr>
          <a:xfrm>
            <a:off x="420130" y="1777525"/>
            <a:ext cx="11561074" cy="4734370"/>
          </a:xfrm>
        </p:spPr>
        <p:txBody>
          <a:bodyPr>
            <a:noAutofit/>
          </a:bodyPr>
          <a:lstStyle/>
          <a:p>
            <a:pPr>
              <a:lnSpc>
                <a:spcPct val="150000"/>
              </a:lnSpc>
            </a:pPr>
            <a:r>
              <a:rPr lang="en-IN" sz="2800" dirty="0"/>
              <a:t>This technique usually considers the state, outputs and inputs of a system during a specific period.</a:t>
            </a:r>
          </a:p>
          <a:p>
            <a:pPr>
              <a:lnSpc>
                <a:spcPct val="150000"/>
              </a:lnSpc>
            </a:pPr>
            <a:r>
              <a:rPr lang="en-IN" sz="2800" dirty="0"/>
              <a:t>It checks for the behavioural changes of a system in a particular state or another state while maintaining the same inputs.</a:t>
            </a:r>
          </a:p>
          <a:p>
            <a:pPr>
              <a:lnSpc>
                <a:spcPct val="150000"/>
              </a:lnSpc>
            </a:pPr>
            <a:r>
              <a:rPr lang="en-IN" sz="2800" dirty="0"/>
              <a:t>The test cases for this Black box testing technique are created by checking the sequence of transitions and state or events among the inputs.</a:t>
            </a:r>
          </a:p>
        </p:txBody>
      </p:sp>
      <p:sp>
        <p:nvSpPr>
          <p:cNvPr id="4" name="Footer Placeholder 3">
            <a:extLst>
              <a:ext uri="{FF2B5EF4-FFF2-40B4-BE49-F238E27FC236}">
                <a16:creationId xmlns:a16="http://schemas.microsoft.com/office/drawing/2014/main" id="{A0247846-5451-D119-B14C-9B74129A4324}"/>
              </a:ext>
            </a:extLst>
          </p:cNvPr>
          <p:cNvSpPr>
            <a:spLocks noGrp="1"/>
          </p:cNvSpPr>
          <p:nvPr>
            <p:ph type="ftr" sz="quarter" idx="11"/>
          </p:nvPr>
        </p:nvSpPr>
        <p:spPr/>
        <p:txBody>
          <a:bodyPr/>
          <a:lstStyle/>
          <a:p>
            <a:r>
              <a:rPr lang="en-IN"/>
              <a:t>Sameera Abu Ghalyoun 2024 PPU</a:t>
            </a:r>
          </a:p>
        </p:txBody>
      </p:sp>
      <p:pic>
        <p:nvPicPr>
          <p:cNvPr id="5" name="ttsmaker-vip-file-2024-9-2-15-42-4">
            <a:hlinkClick r:id="" action="ppaction://media"/>
            <a:extLst>
              <a:ext uri="{FF2B5EF4-FFF2-40B4-BE49-F238E27FC236}">
                <a16:creationId xmlns:a16="http://schemas.microsoft.com/office/drawing/2014/main" id="{9AA4B37E-1000-0B5B-0235-D1DB61AFEB6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93841" y="6178507"/>
            <a:ext cx="487363" cy="487363"/>
          </a:xfrm>
          <a:prstGeom prst="rect">
            <a:avLst/>
          </a:prstGeom>
        </p:spPr>
      </p:pic>
    </p:spTree>
    <p:extLst>
      <p:ext uri="{BB962C8B-B14F-4D97-AF65-F5344CB8AC3E}">
        <p14:creationId xmlns:p14="http://schemas.microsoft.com/office/powerpoint/2010/main" val="422631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79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4800" b="1" dirty="0"/>
              <a:t>Graph-Based Testing</a:t>
            </a:r>
          </a:p>
        </p:txBody>
      </p:sp>
      <p:sp>
        <p:nvSpPr>
          <p:cNvPr id="3" name="Content Placeholder 2"/>
          <p:cNvSpPr>
            <a:spLocks noGrp="1"/>
          </p:cNvSpPr>
          <p:nvPr>
            <p:ph idx="1"/>
          </p:nvPr>
        </p:nvSpPr>
        <p:spPr>
          <a:xfrm>
            <a:off x="506627" y="1783221"/>
            <a:ext cx="11448939" cy="4891043"/>
          </a:xfrm>
        </p:spPr>
        <p:txBody>
          <a:bodyPr>
            <a:noAutofit/>
          </a:bodyPr>
          <a:lstStyle/>
          <a:p>
            <a:pPr>
              <a:lnSpc>
                <a:spcPct val="150000"/>
              </a:lnSpc>
            </a:pPr>
            <a:r>
              <a:rPr lang="en-IN" sz="2800" dirty="0"/>
              <a:t>Graph based testing involves a graph drawing that depicts the link between the causes (inputs) and the effects (output), which trigger the effects.</a:t>
            </a:r>
          </a:p>
          <a:p>
            <a:pPr>
              <a:lnSpc>
                <a:spcPct val="150000"/>
              </a:lnSpc>
            </a:pPr>
            <a:r>
              <a:rPr lang="en-IN" sz="2800" dirty="0"/>
              <a:t>This testing utilizes different combinations of output and inputs.</a:t>
            </a:r>
          </a:p>
          <a:p>
            <a:pPr>
              <a:lnSpc>
                <a:spcPct val="150000"/>
              </a:lnSpc>
            </a:pPr>
            <a:r>
              <a:rPr lang="en-IN" sz="2800" dirty="0"/>
              <a:t>It is a helpful techniques to understand the software’s functional performance, as it visualizes the flow of inputs and outputs in a lively fashion. </a:t>
            </a:r>
          </a:p>
        </p:txBody>
      </p:sp>
      <p:sp>
        <p:nvSpPr>
          <p:cNvPr id="4" name="Footer Placeholder 3">
            <a:extLst>
              <a:ext uri="{FF2B5EF4-FFF2-40B4-BE49-F238E27FC236}">
                <a16:creationId xmlns:a16="http://schemas.microsoft.com/office/drawing/2014/main" id="{72C9DA8D-5FD5-8B69-9BE7-C7DC8C495338}"/>
              </a:ext>
            </a:extLst>
          </p:cNvPr>
          <p:cNvSpPr>
            <a:spLocks noGrp="1"/>
          </p:cNvSpPr>
          <p:nvPr>
            <p:ph type="ftr" sz="quarter" idx="11"/>
          </p:nvPr>
        </p:nvSpPr>
        <p:spPr/>
        <p:txBody>
          <a:bodyPr/>
          <a:lstStyle/>
          <a:p>
            <a:r>
              <a:rPr lang="en-IN"/>
              <a:t>Sameera Abu Ghalyoun 2024 PPU</a:t>
            </a:r>
          </a:p>
        </p:txBody>
      </p:sp>
      <p:pic>
        <p:nvPicPr>
          <p:cNvPr id="5" name="ttsmaker-vip-file-2024-9-2-15-44-14">
            <a:hlinkClick r:id="" action="ppaction://media"/>
            <a:extLst>
              <a:ext uri="{FF2B5EF4-FFF2-40B4-BE49-F238E27FC236}">
                <a16:creationId xmlns:a16="http://schemas.microsoft.com/office/drawing/2014/main" id="{6CF6DD1E-9932-8E91-4A8D-3638220A679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68203" y="6307408"/>
            <a:ext cx="487363" cy="487363"/>
          </a:xfrm>
          <a:prstGeom prst="rect">
            <a:avLst/>
          </a:prstGeom>
        </p:spPr>
      </p:pic>
    </p:spTree>
    <p:extLst>
      <p:ext uri="{BB962C8B-B14F-4D97-AF65-F5344CB8AC3E}">
        <p14:creationId xmlns:p14="http://schemas.microsoft.com/office/powerpoint/2010/main" val="3100202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06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IN" sz="4400" b="1" dirty="0"/>
              <a:t>Error Guessing Technique	</a:t>
            </a:r>
          </a:p>
        </p:txBody>
      </p:sp>
      <p:sp>
        <p:nvSpPr>
          <p:cNvPr id="3" name="Content Placeholder 2"/>
          <p:cNvSpPr>
            <a:spLocks noGrp="1"/>
          </p:cNvSpPr>
          <p:nvPr>
            <p:ph idx="1"/>
          </p:nvPr>
        </p:nvSpPr>
        <p:spPr>
          <a:xfrm>
            <a:off x="796977" y="1117779"/>
            <a:ext cx="10598046" cy="5238571"/>
          </a:xfrm>
        </p:spPr>
        <p:txBody>
          <a:bodyPr>
            <a:noAutofit/>
          </a:bodyPr>
          <a:lstStyle/>
          <a:p>
            <a:pPr>
              <a:lnSpc>
                <a:spcPct val="150000"/>
              </a:lnSpc>
            </a:pPr>
            <a:r>
              <a:rPr lang="en-IN" sz="2000" dirty="0"/>
              <a:t>This is a classic example of experience based testing.</a:t>
            </a:r>
          </a:p>
          <a:p>
            <a:pPr>
              <a:lnSpc>
                <a:spcPct val="150000"/>
              </a:lnSpc>
            </a:pPr>
            <a:r>
              <a:rPr lang="en-IN" sz="2000" dirty="0"/>
              <a:t>In this technique, the tester can use his/her experience about the application behaviour and functionalities to guess the error-prone areas. Many defects can be found using error guessing where most of the developers usually make mistakes.</a:t>
            </a:r>
          </a:p>
          <a:p>
            <a:pPr>
              <a:lnSpc>
                <a:spcPct val="150000"/>
              </a:lnSpc>
            </a:pPr>
            <a:r>
              <a:rPr lang="en-IN" sz="2000" b="1" dirty="0"/>
              <a:t>Few common mistakes that  developers usually forget to handle:</a:t>
            </a:r>
            <a:endParaRPr lang="en-IN" sz="2000" dirty="0"/>
          </a:p>
          <a:p>
            <a:pPr>
              <a:lnSpc>
                <a:spcPct val="150000"/>
              </a:lnSpc>
              <a:buFont typeface="Courier New" panose="02070309020205020404" pitchFamily="49" charset="0"/>
              <a:buChar char="o"/>
            </a:pPr>
            <a:r>
              <a:rPr lang="en-IN" sz="2000" dirty="0"/>
              <a:t>Divide by zero.</a:t>
            </a:r>
          </a:p>
          <a:p>
            <a:pPr>
              <a:lnSpc>
                <a:spcPct val="150000"/>
              </a:lnSpc>
              <a:buFont typeface="Courier New" panose="02070309020205020404" pitchFamily="49" charset="0"/>
              <a:buChar char="o"/>
            </a:pPr>
            <a:r>
              <a:rPr lang="en-IN" sz="2000" dirty="0"/>
              <a:t>Handling null values in text fields.</a:t>
            </a:r>
          </a:p>
          <a:p>
            <a:pPr>
              <a:lnSpc>
                <a:spcPct val="150000"/>
              </a:lnSpc>
              <a:buFont typeface="Courier New" panose="02070309020205020404" pitchFamily="49" charset="0"/>
              <a:buChar char="o"/>
            </a:pPr>
            <a:r>
              <a:rPr lang="en-IN" sz="2000" dirty="0"/>
              <a:t>Accepting Submit button without any value.</a:t>
            </a:r>
          </a:p>
          <a:p>
            <a:pPr>
              <a:lnSpc>
                <a:spcPct val="150000"/>
              </a:lnSpc>
              <a:buFont typeface="Courier New" panose="02070309020205020404" pitchFamily="49" charset="0"/>
              <a:buChar char="o"/>
            </a:pPr>
            <a:r>
              <a:rPr lang="en-IN" sz="2000" dirty="0"/>
              <a:t>File upload without attachment.</a:t>
            </a:r>
          </a:p>
          <a:p>
            <a:pPr>
              <a:lnSpc>
                <a:spcPct val="150000"/>
              </a:lnSpc>
              <a:buFont typeface="Courier New" panose="02070309020205020404" pitchFamily="49" charset="0"/>
              <a:buChar char="o"/>
            </a:pPr>
            <a:r>
              <a:rPr lang="en-IN" sz="2000" dirty="0"/>
              <a:t>File upload with less than or more than the limit size.</a:t>
            </a:r>
          </a:p>
          <a:p>
            <a:pPr>
              <a:lnSpc>
                <a:spcPct val="150000"/>
              </a:lnSpc>
            </a:pPr>
            <a:endParaRPr lang="en-IN" sz="2000" dirty="0"/>
          </a:p>
        </p:txBody>
      </p:sp>
      <p:sp>
        <p:nvSpPr>
          <p:cNvPr id="4" name="Footer Placeholder 3">
            <a:extLst>
              <a:ext uri="{FF2B5EF4-FFF2-40B4-BE49-F238E27FC236}">
                <a16:creationId xmlns:a16="http://schemas.microsoft.com/office/drawing/2014/main" id="{940F3A26-ACAF-EB72-AC9E-CD764BDCA54A}"/>
              </a:ext>
            </a:extLst>
          </p:cNvPr>
          <p:cNvSpPr>
            <a:spLocks noGrp="1"/>
          </p:cNvSpPr>
          <p:nvPr>
            <p:ph type="ftr" sz="quarter" idx="11"/>
          </p:nvPr>
        </p:nvSpPr>
        <p:spPr/>
        <p:txBody>
          <a:bodyPr/>
          <a:lstStyle/>
          <a:p>
            <a:r>
              <a:rPr lang="en-IN"/>
              <a:t>Sameera Abu Ghalyoun 2024 PPU</a:t>
            </a:r>
          </a:p>
        </p:txBody>
      </p:sp>
      <p:pic>
        <p:nvPicPr>
          <p:cNvPr id="5" name="ttsmaker-vip-file-2024-9-2-15-47-1">
            <a:hlinkClick r:id="" action="ppaction://media"/>
            <a:extLst>
              <a:ext uri="{FF2B5EF4-FFF2-40B4-BE49-F238E27FC236}">
                <a16:creationId xmlns:a16="http://schemas.microsoft.com/office/drawing/2014/main" id="{602D05B3-A531-38C3-DE39-68162F42756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48569" y="6295230"/>
            <a:ext cx="487363" cy="487363"/>
          </a:xfrm>
          <a:prstGeom prst="rect">
            <a:avLst/>
          </a:prstGeom>
        </p:spPr>
      </p:pic>
    </p:spTree>
    <p:extLst>
      <p:ext uri="{BB962C8B-B14F-4D97-AF65-F5344CB8AC3E}">
        <p14:creationId xmlns:p14="http://schemas.microsoft.com/office/powerpoint/2010/main" val="80772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86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D1F76C0-E1C3-4D7B-A1DC-2D9E74B32FBC}"/>
              </a:ext>
            </a:extLst>
          </p:cNvPr>
          <p:cNvSpPr>
            <a:spLocks noGrp="1"/>
          </p:cNvSpPr>
          <p:nvPr>
            <p:ph type="title"/>
          </p:nvPr>
        </p:nvSpPr>
        <p:spPr>
          <a:xfrm>
            <a:off x="1179226" y="826680"/>
            <a:ext cx="9833548" cy="1325563"/>
          </a:xfrm>
        </p:spPr>
        <p:txBody>
          <a:bodyPr>
            <a:normAutofit/>
          </a:bodyPr>
          <a:lstStyle/>
          <a:p>
            <a:pPr algn="ctr"/>
            <a:r>
              <a:rPr lang="en-IN" sz="4000" b="1" dirty="0">
                <a:solidFill>
                  <a:srgbClr val="FFFFFF"/>
                </a:solidFill>
                <a:latin typeface="Times New Roman" panose="02020603050405020304" pitchFamily="18" charset="0"/>
                <a:cs typeface="Times New Roman" panose="02020603050405020304" pitchFamily="18" charset="0"/>
              </a:rPr>
              <a:t>Organizing for Software Testing</a:t>
            </a:r>
          </a:p>
        </p:txBody>
      </p:sp>
      <p:sp>
        <p:nvSpPr>
          <p:cNvPr id="3" name="Content Placeholder 2">
            <a:extLst>
              <a:ext uri="{FF2B5EF4-FFF2-40B4-BE49-F238E27FC236}">
                <a16:creationId xmlns:a16="http://schemas.microsoft.com/office/drawing/2014/main" id="{9D61D23E-B2FA-482B-A1E9-14C8DCCFD92B}"/>
              </a:ext>
            </a:extLst>
          </p:cNvPr>
          <p:cNvSpPr>
            <a:spLocks noGrp="1"/>
          </p:cNvSpPr>
          <p:nvPr>
            <p:ph idx="1"/>
          </p:nvPr>
        </p:nvSpPr>
        <p:spPr>
          <a:xfrm>
            <a:off x="763794" y="2152243"/>
            <a:ext cx="10407010" cy="3465475"/>
          </a:xfrm>
        </p:spPr>
        <p:txBody>
          <a:bodyPr>
            <a:noAutofit/>
          </a:bodyPr>
          <a:lstStyle/>
          <a:p>
            <a:pPr algn="just">
              <a:lnSpc>
                <a:spcPct val="130000"/>
              </a:lnSpc>
            </a:pPr>
            <a:r>
              <a:rPr lang="en-US" sz="2000" dirty="0">
                <a:solidFill>
                  <a:srgbClr val="000000"/>
                </a:solidFill>
                <a:latin typeface="Times New Roman" panose="02020603050405020304" pitchFamily="18" charset="0"/>
                <a:cs typeface="Times New Roman" panose="02020603050405020304" pitchFamily="18" charset="0"/>
              </a:rPr>
              <a:t>Testing should aim at "breaking" the software.</a:t>
            </a:r>
          </a:p>
          <a:p>
            <a:pPr algn="just">
              <a:lnSpc>
                <a:spcPct val="130000"/>
              </a:lnSpc>
            </a:pPr>
            <a:r>
              <a:rPr lang="en-US" sz="2000" dirty="0">
                <a:solidFill>
                  <a:srgbClr val="000000"/>
                </a:solidFill>
                <a:latin typeface="Times New Roman" panose="02020603050405020304" pitchFamily="18" charset="0"/>
                <a:cs typeface="Times New Roman" panose="02020603050405020304" pitchFamily="18" charset="0"/>
              </a:rPr>
              <a:t>Common misconceptions – The developer of software should do no testing at all</a:t>
            </a:r>
          </a:p>
          <a:p>
            <a:pPr algn="just">
              <a:lnSpc>
                <a:spcPct val="130000"/>
              </a:lnSpc>
            </a:pPr>
            <a:r>
              <a:rPr lang="en-US" sz="2000" dirty="0">
                <a:solidFill>
                  <a:srgbClr val="000000"/>
                </a:solidFill>
                <a:latin typeface="Times New Roman" panose="02020603050405020304" pitchFamily="18" charset="0"/>
                <a:cs typeface="Times New Roman" panose="02020603050405020304" pitchFamily="18" charset="0"/>
              </a:rPr>
              <a:t>that the software should be “tossed over the wall” to strangers who will test it mercilessly. </a:t>
            </a:r>
          </a:p>
          <a:p>
            <a:pPr algn="just">
              <a:lnSpc>
                <a:spcPct val="130000"/>
              </a:lnSpc>
            </a:pPr>
            <a:r>
              <a:rPr lang="en-US" sz="2000" dirty="0">
                <a:solidFill>
                  <a:srgbClr val="000000"/>
                </a:solidFill>
                <a:latin typeface="Times New Roman" panose="02020603050405020304" pitchFamily="18" charset="0"/>
                <a:cs typeface="Times New Roman" panose="02020603050405020304" pitchFamily="18" charset="0"/>
              </a:rPr>
              <a:t>that testers get involved with the project only when the testing steps are about to begin. </a:t>
            </a:r>
          </a:p>
          <a:p>
            <a:pPr algn="just">
              <a:lnSpc>
                <a:spcPct val="130000"/>
              </a:lnSpc>
            </a:pPr>
            <a:r>
              <a:rPr lang="en-US" sz="2000" dirty="0">
                <a:solidFill>
                  <a:srgbClr val="000000"/>
                </a:solidFill>
                <a:latin typeface="Times New Roman" panose="02020603050405020304" pitchFamily="18" charset="0"/>
                <a:cs typeface="Times New Roman" panose="02020603050405020304" pitchFamily="18" charset="0"/>
              </a:rPr>
              <a:t>software architecture is complete does an independent test group become involved. </a:t>
            </a:r>
          </a:p>
          <a:p>
            <a:pPr algn="just">
              <a:lnSpc>
                <a:spcPct val="130000"/>
              </a:lnSpc>
            </a:pPr>
            <a:r>
              <a:rPr lang="en-US" sz="2000" dirty="0">
                <a:solidFill>
                  <a:srgbClr val="000000"/>
                </a:solidFill>
                <a:latin typeface="Times New Roman" panose="02020603050405020304" pitchFamily="18" charset="0"/>
                <a:cs typeface="Times New Roman" panose="02020603050405020304" pitchFamily="18" charset="0"/>
              </a:rPr>
              <a:t>The role of an independent test group (ITG) is to remove the inherent problems associated with letting the builder test the thing that has been built. </a:t>
            </a:r>
          </a:p>
          <a:p>
            <a:pPr algn="just">
              <a:lnSpc>
                <a:spcPct val="130000"/>
              </a:lnSpc>
            </a:pPr>
            <a:r>
              <a:rPr lang="en-US" sz="2000" dirty="0">
                <a:solidFill>
                  <a:srgbClr val="000000"/>
                </a:solidFill>
                <a:latin typeface="Times New Roman" panose="02020603050405020304" pitchFamily="18" charset="0"/>
                <a:cs typeface="Times New Roman" panose="02020603050405020304" pitchFamily="18" charset="0"/>
              </a:rPr>
              <a:t>Independent testing removes the conflict of interest that may otherwise be present.</a:t>
            </a:r>
            <a:endParaRPr lang="en-IN" sz="2000" dirty="0">
              <a:solidFill>
                <a:srgbClr val="000000"/>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C93BEC52-AB0C-9217-BFA0-57131AC91461}"/>
              </a:ext>
            </a:extLst>
          </p:cNvPr>
          <p:cNvSpPr>
            <a:spLocks noGrp="1"/>
          </p:cNvSpPr>
          <p:nvPr>
            <p:ph type="ftr" sz="quarter" idx="11"/>
          </p:nvPr>
        </p:nvSpPr>
        <p:spPr/>
        <p:txBody>
          <a:bodyPr/>
          <a:lstStyle/>
          <a:p>
            <a:r>
              <a:rPr lang="en-IN"/>
              <a:t>Sameera Abu Ghalyoun 2024 PPU</a:t>
            </a:r>
          </a:p>
        </p:txBody>
      </p:sp>
      <p:pic>
        <p:nvPicPr>
          <p:cNvPr id="5" name="ttsmaker-vip-file-2024-9-2-13-37-23">
            <a:hlinkClick r:id="" action="ppaction://media"/>
            <a:extLst>
              <a:ext uri="{FF2B5EF4-FFF2-40B4-BE49-F238E27FC236}">
                <a16:creationId xmlns:a16="http://schemas.microsoft.com/office/drawing/2014/main" id="{026DE08B-1AB1-EEFD-E5B4-C06CBFB9FD6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56258" y="5766366"/>
            <a:ext cx="487363" cy="487363"/>
          </a:xfrm>
          <a:prstGeom prst="rect">
            <a:avLst/>
          </a:prstGeom>
        </p:spPr>
      </p:pic>
    </p:spTree>
    <p:extLst>
      <p:ext uri="{BB962C8B-B14F-4D97-AF65-F5344CB8AC3E}">
        <p14:creationId xmlns:p14="http://schemas.microsoft.com/office/powerpoint/2010/main" val="292019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69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9818" y="692477"/>
            <a:ext cx="8911687" cy="1280890"/>
          </a:xfrm>
        </p:spPr>
        <p:txBody>
          <a:bodyPr>
            <a:normAutofit/>
          </a:bodyPr>
          <a:lstStyle/>
          <a:p>
            <a:pPr algn="ctr"/>
            <a:r>
              <a:rPr lang="en-IN" sz="4800" b="1" dirty="0"/>
              <a:t>Comparison Testing</a:t>
            </a:r>
          </a:p>
        </p:txBody>
      </p:sp>
      <p:sp>
        <p:nvSpPr>
          <p:cNvPr id="3" name="Content Placeholder 2"/>
          <p:cNvSpPr>
            <a:spLocks noGrp="1"/>
          </p:cNvSpPr>
          <p:nvPr>
            <p:ph idx="1"/>
          </p:nvPr>
        </p:nvSpPr>
        <p:spPr/>
        <p:txBody>
          <a:bodyPr>
            <a:normAutofit/>
          </a:bodyPr>
          <a:lstStyle/>
          <a:p>
            <a:pPr marL="0" indent="0">
              <a:buNone/>
            </a:pPr>
            <a:endParaRPr lang="en-IN" sz="3200" dirty="0"/>
          </a:p>
          <a:p>
            <a:pPr marL="0" indent="0">
              <a:buNone/>
            </a:pPr>
            <a:endParaRPr lang="en-IN" sz="3200" dirty="0"/>
          </a:p>
          <a:p>
            <a:pPr marL="0" indent="0">
              <a:buNone/>
            </a:pPr>
            <a:r>
              <a:rPr lang="en-IN" sz="3200" dirty="0"/>
              <a:t>Different independent versions of same software are used to compare to each other for testing in this method.</a:t>
            </a:r>
          </a:p>
          <a:p>
            <a:pPr marL="0" indent="0">
              <a:buNone/>
            </a:pPr>
            <a:endParaRPr lang="en-IN" sz="3200" dirty="0"/>
          </a:p>
        </p:txBody>
      </p:sp>
      <p:sp>
        <p:nvSpPr>
          <p:cNvPr id="4" name="Footer Placeholder 3">
            <a:extLst>
              <a:ext uri="{FF2B5EF4-FFF2-40B4-BE49-F238E27FC236}">
                <a16:creationId xmlns:a16="http://schemas.microsoft.com/office/drawing/2014/main" id="{F6877CB7-15C2-97D4-5F68-7D7BB392CE1D}"/>
              </a:ext>
            </a:extLst>
          </p:cNvPr>
          <p:cNvSpPr>
            <a:spLocks noGrp="1"/>
          </p:cNvSpPr>
          <p:nvPr>
            <p:ph type="ftr" sz="quarter" idx="11"/>
          </p:nvPr>
        </p:nvSpPr>
        <p:spPr/>
        <p:txBody>
          <a:bodyPr/>
          <a:lstStyle/>
          <a:p>
            <a:r>
              <a:rPr lang="en-IN"/>
              <a:t>Sameera Abu Ghalyoun 2024 PPU</a:t>
            </a:r>
          </a:p>
        </p:txBody>
      </p:sp>
      <p:pic>
        <p:nvPicPr>
          <p:cNvPr id="5" name="ttsmaker-vip-file-2024-9-2-15-49-6">
            <a:hlinkClick r:id="" action="ppaction://media"/>
            <a:extLst>
              <a:ext uri="{FF2B5EF4-FFF2-40B4-BE49-F238E27FC236}">
                <a16:creationId xmlns:a16="http://schemas.microsoft.com/office/drawing/2014/main" id="{79E35E8C-8360-A51B-2429-C1732B939B4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07346" y="6178507"/>
            <a:ext cx="487363" cy="487363"/>
          </a:xfrm>
          <a:prstGeom prst="rect">
            <a:avLst/>
          </a:prstGeom>
        </p:spPr>
      </p:pic>
    </p:spTree>
    <p:extLst>
      <p:ext uri="{BB962C8B-B14F-4D97-AF65-F5344CB8AC3E}">
        <p14:creationId xmlns:p14="http://schemas.microsoft.com/office/powerpoint/2010/main" val="246455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29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481BD0-971E-46C0-A3B6-82FD744416A3}"/>
              </a:ext>
            </a:extLst>
          </p:cNvPr>
          <p:cNvSpPr/>
          <p:nvPr/>
        </p:nvSpPr>
        <p:spPr>
          <a:xfrm>
            <a:off x="1179443" y="2497976"/>
            <a:ext cx="9833113" cy="1862048"/>
          </a:xfrm>
          <a:prstGeom prst="rect">
            <a:avLst/>
          </a:prstGeom>
          <a:noFill/>
        </p:spPr>
        <p:txBody>
          <a:bodyPr wrap="square" lIns="91440" tIns="45720" rIns="91440" bIns="45720">
            <a:spAutoFit/>
          </a:bodyPr>
          <a:lstStyle/>
          <a:p>
            <a:pPr algn="ctr"/>
            <a:r>
              <a:rPr lang="en-US" sz="115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THANK YOU</a:t>
            </a:r>
          </a:p>
        </p:txBody>
      </p:sp>
      <p:sp>
        <p:nvSpPr>
          <p:cNvPr id="2" name="Footer Placeholder 1">
            <a:extLst>
              <a:ext uri="{FF2B5EF4-FFF2-40B4-BE49-F238E27FC236}">
                <a16:creationId xmlns:a16="http://schemas.microsoft.com/office/drawing/2014/main" id="{0F3CA7D4-A95F-BC16-2B80-9710D99124E5}"/>
              </a:ext>
            </a:extLst>
          </p:cNvPr>
          <p:cNvSpPr>
            <a:spLocks noGrp="1"/>
          </p:cNvSpPr>
          <p:nvPr>
            <p:ph type="ftr" sz="quarter" idx="11"/>
          </p:nvPr>
        </p:nvSpPr>
        <p:spPr/>
        <p:txBody>
          <a:bodyPr/>
          <a:lstStyle/>
          <a:p>
            <a:r>
              <a:rPr lang="en-IN"/>
              <a:t>Sameera Abu Ghalyoun 2024 PPU</a:t>
            </a:r>
          </a:p>
        </p:txBody>
      </p:sp>
    </p:spTree>
    <p:extLst>
      <p:ext uri="{BB962C8B-B14F-4D97-AF65-F5344CB8AC3E}">
        <p14:creationId xmlns:p14="http://schemas.microsoft.com/office/powerpoint/2010/main" val="1455561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23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072A28-1F6B-452E-8214-B1EEEC8E321E}"/>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b="1" kern="1200" dirty="0">
                <a:solidFill>
                  <a:srgbClr val="FFFFFF"/>
                </a:solidFill>
                <a:latin typeface="Times New Roman" panose="02020603050405020304" pitchFamily="18" charset="0"/>
                <a:cs typeface="Times New Roman" panose="02020603050405020304" pitchFamily="18" charset="0"/>
              </a:rPr>
              <a:t>Testing Strategy</a:t>
            </a:r>
          </a:p>
        </p:txBody>
      </p:sp>
      <p:pic>
        <p:nvPicPr>
          <p:cNvPr id="4" name="Content Placeholder 3">
            <a:extLst>
              <a:ext uri="{FF2B5EF4-FFF2-40B4-BE49-F238E27FC236}">
                <a16:creationId xmlns:a16="http://schemas.microsoft.com/office/drawing/2014/main" id="{FC97C5DD-E34A-49EC-86D4-DDC94DDD3820}"/>
              </a:ext>
            </a:extLst>
          </p:cNvPr>
          <p:cNvPicPr>
            <a:picLocks noGrp="1" noChangeAspect="1"/>
          </p:cNvPicPr>
          <p:nvPr>
            <p:ph idx="1"/>
          </p:nvPr>
        </p:nvPicPr>
        <p:blipFill>
          <a:blip r:embed="rId2"/>
          <a:stretch>
            <a:fillRect/>
          </a:stretch>
        </p:blipFill>
        <p:spPr>
          <a:xfrm>
            <a:off x="4038600" y="1189979"/>
            <a:ext cx="7188199" cy="4474653"/>
          </a:xfrm>
          <a:prstGeom prst="rect">
            <a:avLst/>
          </a:prstGeom>
        </p:spPr>
      </p:pic>
      <p:sp>
        <p:nvSpPr>
          <p:cNvPr id="3" name="Footer Placeholder 2">
            <a:extLst>
              <a:ext uri="{FF2B5EF4-FFF2-40B4-BE49-F238E27FC236}">
                <a16:creationId xmlns:a16="http://schemas.microsoft.com/office/drawing/2014/main" id="{2D070C3B-185C-F6EA-E4C6-451C47B81FFF}"/>
              </a:ext>
            </a:extLst>
          </p:cNvPr>
          <p:cNvSpPr>
            <a:spLocks noGrp="1"/>
          </p:cNvSpPr>
          <p:nvPr>
            <p:ph type="ftr" sz="quarter" idx="11"/>
          </p:nvPr>
        </p:nvSpPr>
        <p:spPr/>
        <p:txBody>
          <a:bodyPr/>
          <a:lstStyle/>
          <a:p>
            <a:r>
              <a:rPr lang="en-IN"/>
              <a:t>Sameera Abu Ghalyoun 2024 PPU</a:t>
            </a:r>
          </a:p>
        </p:txBody>
      </p:sp>
    </p:spTree>
    <p:extLst>
      <p:ext uri="{BB962C8B-B14F-4D97-AF65-F5344CB8AC3E}">
        <p14:creationId xmlns:p14="http://schemas.microsoft.com/office/powerpoint/2010/main" val="1516085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A1EF03E-2C75-4956-BBE1-43D0195FB7B7}"/>
              </a:ext>
            </a:extLst>
          </p:cNvPr>
          <p:cNvSpPr>
            <a:spLocks noGrp="1"/>
          </p:cNvSpPr>
          <p:nvPr>
            <p:ph type="title"/>
          </p:nvPr>
        </p:nvSpPr>
        <p:spPr>
          <a:xfrm>
            <a:off x="863029" y="1012004"/>
            <a:ext cx="3416158" cy="4795408"/>
          </a:xfrm>
        </p:spPr>
        <p:txBody>
          <a:bodyPr>
            <a:normAutofit/>
          </a:bodyPr>
          <a:lstStyle/>
          <a:p>
            <a:r>
              <a:rPr lang="en-IN" b="1" dirty="0">
                <a:solidFill>
                  <a:srgbClr val="FFFFFF"/>
                </a:solidFill>
                <a:latin typeface="Times New Roman" panose="02020603050405020304" pitchFamily="18" charset="0"/>
                <a:cs typeface="Times New Roman" panose="02020603050405020304" pitchFamily="18" charset="0"/>
              </a:rPr>
              <a:t>Criteria for Completion of Testing</a:t>
            </a:r>
          </a:p>
        </p:txBody>
      </p:sp>
      <p:graphicFrame>
        <p:nvGraphicFramePr>
          <p:cNvPr id="5" name="Content Placeholder 2">
            <a:extLst>
              <a:ext uri="{FF2B5EF4-FFF2-40B4-BE49-F238E27FC236}">
                <a16:creationId xmlns:a16="http://schemas.microsoft.com/office/drawing/2014/main" id="{4F561F10-D156-4A62-B959-DE542A81CA86}"/>
              </a:ext>
            </a:extLst>
          </p:cNvPr>
          <p:cNvGraphicFramePr>
            <a:graphicFrameLocks noGrp="1"/>
          </p:cNvGraphicFramePr>
          <p:nvPr>
            <p:ph idx="1"/>
            <p:extLst>
              <p:ext uri="{D42A27DB-BD31-4B8C-83A1-F6EECF244321}">
                <p14:modId xmlns:p14="http://schemas.microsoft.com/office/powerpoint/2010/main" val="3251710937"/>
              </p:ext>
            </p:extLst>
          </p:nvPr>
        </p:nvGraphicFramePr>
        <p:xfrm>
          <a:off x="5194300" y="0"/>
          <a:ext cx="6513604" cy="58854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2">
            <a:extLst>
              <a:ext uri="{FF2B5EF4-FFF2-40B4-BE49-F238E27FC236}">
                <a16:creationId xmlns:a16="http://schemas.microsoft.com/office/drawing/2014/main" id="{6E08705A-36EB-DBF6-2BC1-402E131DC8B1}"/>
              </a:ext>
            </a:extLst>
          </p:cNvPr>
          <p:cNvSpPr>
            <a:spLocks noGrp="1"/>
          </p:cNvSpPr>
          <p:nvPr>
            <p:ph type="ftr" sz="quarter" idx="11"/>
          </p:nvPr>
        </p:nvSpPr>
        <p:spPr/>
        <p:txBody>
          <a:bodyPr/>
          <a:lstStyle/>
          <a:p>
            <a:r>
              <a:rPr lang="en-IN"/>
              <a:t>Sameera Abu Ghalyoun 2024 PPU</a:t>
            </a:r>
          </a:p>
        </p:txBody>
      </p:sp>
      <p:pic>
        <p:nvPicPr>
          <p:cNvPr id="4" name="ttsmaker-vip-file-2024-9-2-13-40-38">
            <a:hlinkClick r:id="" action="ppaction://media"/>
            <a:extLst>
              <a:ext uri="{FF2B5EF4-FFF2-40B4-BE49-F238E27FC236}">
                <a16:creationId xmlns:a16="http://schemas.microsoft.com/office/drawing/2014/main" id="{EE14DF93-FFE7-971E-344A-504C40623809}"/>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49736" y="5949973"/>
            <a:ext cx="487363" cy="487363"/>
          </a:xfrm>
          <a:prstGeom prst="rect">
            <a:avLst/>
          </a:prstGeom>
        </p:spPr>
      </p:pic>
    </p:spTree>
    <p:extLst>
      <p:ext uri="{BB962C8B-B14F-4D97-AF65-F5344CB8AC3E}">
        <p14:creationId xmlns:p14="http://schemas.microsoft.com/office/powerpoint/2010/main" val="214167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30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B67B851-CF83-4D63-B9E3-8A43B2971812}"/>
              </a:ext>
            </a:extLst>
          </p:cNvPr>
          <p:cNvSpPr>
            <a:spLocks noGrp="1"/>
          </p:cNvSpPr>
          <p:nvPr>
            <p:ph type="title"/>
          </p:nvPr>
        </p:nvSpPr>
        <p:spPr>
          <a:xfrm>
            <a:off x="1179226" y="826680"/>
            <a:ext cx="9833548" cy="1325563"/>
          </a:xfrm>
        </p:spPr>
        <p:txBody>
          <a:bodyPr>
            <a:normAutofit/>
          </a:bodyPr>
          <a:lstStyle/>
          <a:p>
            <a:pPr algn="ctr"/>
            <a:r>
              <a:rPr lang="en-IN" sz="4000" b="1" dirty="0">
                <a:solidFill>
                  <a:srgbClr val="FFFFFF"/>
                </a:solidFill>
                <a:latin typeface="Times New Roman" panose="02020603050405020304" pitchFamily="18" charset="0"/>
                <a:cs typeface="Times New Roman" panose="02020603050405020304" pitchFamily="18" charset="0"/>
              </a:rPr>
              <a:t>Strategic Issues</a:t>
            </a:r>
          </a:p>
        </p:txBody>
      </p:sp>
      <p:graphicFrame>
        <p:nvGraphicFramePr>
          <p:cNvPr id="16" name="Content Placeholder 2">
            <a:extLst>
              <a:ext uri="{FF2B5EF4-FFF2-40B4-BE49-F238E27FC236}">
                <a16:creationId xmlns:a16="http://schemas.microsoft.com/office/drawing/2014/main" id="{57BEF17B-2DF2-427F-8185-282223D7063C}"/>
              </a:ext>
            </a:extLst>
          </p:cNvPr>
          <p:cNvGraphicFramePr>
            <a:graphicFrameLocks noGrp="1"/>
          </p:cNvGraphicFramePr>
          <p:nvPr>
            <p:ph idx="1"/>
            <p:extLst>
              <p:ext uri="{D42A27DB-BD31-4B8C-83A1-F6EECF244321}">
                <p14:modId xmlns:p14="http://schemas.microsoft.com/office/powerpoint/2010/main" val="2533433040"/>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Footer Placeholder 2">
            <a:extLst>
              <a:ext uri="{FF2B5EF4-FFF2-40B4-BE49-F238E27FC236}">
                <a16:creationId xmlns:a16="http://schemas.microsoft.com/office/drawing/2014/main" id="{187EDA13-4A19-B82B-CEDE-C0ABDFA0F114}"/>
              </a:ext>
            </a:extLst>
          </p:cNvPr>
          <p:cNvSpPr>
            <a:spLocks noGrp="1"/>
          </p:cNvSpPr>
          <p:nvPr>
            <p:ph type="ftr" sz="quarter" idx="11"/>
          </p:nvPr>
        </p:nvSpPr>
        <p:spPr/>
        <p:txBody>
          <a:bodyPr/>
          <a:lstStyle/>
          <a:p>
            <a:r>
              <a:rPr lang="en-IN"/>
              <a:t>Sameera Abu Ghalyoun 2024 PPU</a:t>
            </a:r>
          </a:p>
        </p:txBody>
      </p:sp>
      <p:pic>
        <p:nvPicPr>
          <p:cNvPr id="4" name="ttsmaker-vip-file-2024-9-2-13-43-40">
            <a:hlinkClick r:id="" action="ppaction://media"/>
            <a:extLst>
              <a:ext uri="{FF2B5EF4-FFF2-40B4-BE49-F238E27FC236}">
                <a16:creationId xmlns:a16="http://schemas.microsoft.com/office/drawing/2014/main" id="{13B131B6-4964-19DC-3845-AA6E4EF27C45}"/>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617630" y="5852420"/>
            <a:ext cx="487363" cy="487363"/>
          </a:xfrm>
          <a:prstGeom prst="rect">
            <a:avLst/>
          </a:prstGeom>
        </p:spPr>
      </p:pic>
    </p:spTree>
    <p:extLst>
      <p:ext uri="{BB962C8B-B14F-4D97-AF65-F5344CB8AC3E}">
        <p14:creationId xmlns:p14="http://schemas.microsoft.com/office/powerpoint/2010/main" val="315138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88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8CA0578-E7D6-46BB-9CC0-1853289F5AFB}"/>
              </a:ext>
            </a:extLst>
          </p:cNvPr>
          <p:cNvSpPr>
            <a:spLocks noGrp="1"/>
          </p:cNvSpPr>
          <p:nvPr>
            <p:ph type="title"/>
          </p:nvPr>
        </p:nvSpPr>
        <p:spPr>
          <a:xfrm>
            <a:off x="1179226" y="826680"/>
            <a:ext cx="9833548" cy="1325563"/>
          </a:xfrm>
        </p:spPr>
        <p:txBody>
          <a:bodyPr>
            <a:normAutofit/>
          </a:bodyPr>
          <a:lstStyle/>
          <a:p>
            <a:pPr algn="ctr"/>
            <a:r>
              <a:rPr lang="en-US" sz="4000" b="1" dirty="0">
                <a:solidFill>
                  <a:srgbClr val="FFFFFF"/>
                </a:solidFill>
                <a:latin typeface="Times New Roman" panose="02020603050405020304" pitchFamily="18" charset="0"/>
                <a:cs typeface="Times New Roman" panose="02020603050405020304" pitchFamily="18" charset="0"/>
              </a:rPr>
              <a:t>Test Strategies for Conventional Software</a:t>
            </a:r>
            <a:endParaRPr lang="en-IN" sz="4000" b="1" dirty="0">
              <a:solidFill>
                <a:srgbClr val="FFFFFF"/>
              </a:solidFill>
              <a:latin typeface="Times New Roman" panose="02020603050405020304" pitchFamily="18" charset="0"/>
              <a:cs typeface="Times New Roman" panose="02020603050405020304" pitchFamily="18" charset="0"/>
            </a:endParaRPr>
          </a:p>
        </p:txBody>
      </p:sp>
      <p:graphicFrame>
        <p:nvGraphicFramePr>
          <p:cNvPr id="5" name="Content Placeholder 2">
            <a:extLst>
              <a:ext uri="{FF2B5EF4-FFF2-40B4-BE49-F238E27FC236}">
                <a16:creationId xmlns:a16="http://schemas.microsoft.com/office/drawing/2014/main" id="{F17B6EDB-4BBA-4BA0-ABE9-58D1398E8CBA}"/>
              </a:ext>
            </a:extLst>
          </p:cNvPr>
          <p:cNvGraphicFramePr>
            <a:graphicFrameLocks noGrp="1"/>
          </p:cNvGraphicFramePr>
          <p:nvPr>
            <p:ph idx="1"/>
            <p:extLst>
              <p:ext uri="{D42A27DB-BD31-4B8C-83A1-F6EECF244321}">
                <p14:modId xmlns:p14="http://schemas.microsoft.com/office/powerpoint/2010/main" val="3643075723"/>
              </p:ext>
            </p:extLst>
          </p:nvPr>
        </p:nvGraphicFramePr>
        <p:xfrm>
          <a:off x="1036320" y="2571078"/>
          <a:ext cx="10119360" cy="346024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Footer Placeholder 2">
            <a:extLst>
              <a:ext uri="{FF2B5EF4-FFF2-40B4-BE49-F238E27FC236}">
                <a16:creationId xmlns:a16="http://schemas.microsoft.com/office/drawing/2014/main" id="{BB6B390A-5A8B-30DF-724F-C0A9FABECEC0}"/>
              </a:ext>
            </a:extLst>
          </p:cNvPr>
          <p:cNvSpPr>
            <a:spLocks noGrp="1"/>
          </p:cNvSpPr>
          <p:nvPr>
            <p:ph type="ftr" sz="quarter" idx="11"/>
          </p:nvPr>
        </p:nvSpPr>
        <p:spPr/>
        <p:txBody>
          <a:bodyPr/>
          <a:lstStyle/>
          <a:p>
            <a:r>
              <a:rPr lang="en-IN"/>
              <a:t>Sameera Abu Ghalyoun 2024 PPU</a:t>
            </a:r>
          </a:p>
        </p:txBody>
      </p:sp>
      <p:pic>
        <p:nvPicPr>
          <p:cNvPr id="4" name="ttsmaker-vip-file-2024-9-2-13-43-40">
            <a:hlinkClick r:id="" action="ppaction://media"/>
            <a:extLst>
              <a:ext uri="{FF2B5EF4-FFF2-40B4-BE49-F238E27FC236}">
                <a16:creationId xmlns:a16="http://schemas.microsoft.com/office/drawing/2014/main" id="{6A214C16-AC87-D653-CD7E-0916C3D38A02}"/>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592413" y="6031320"/>
            <a:ext cx="487363" cy="487363"/>
          </a:xfrm>
          <a:prstGeom prst="rect">
            <a:avLst/>
          </a:prstGeom>
        </p:spPr>
      </p:pic>
    </p:spTree>
    <p:extLst>
      <p:ext uri="{BB962C8B-B14F-4D97-AF65-F5344CB8AC3E}">
        <p14:creationId xmlns:p14="http://schemas.microsoft.com/office/powerpoint/2010/main" val="77917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88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TotalTime>
  <Words>4256</Words>
  <Application>Microsoft Office PowerPoint</Application>
  <PresentationFormat>Widescreen</PresentationFormat>
  <Paragraphs>349</Paragraphs>
  <Slides>51</Slides>
  <Notes>3</Notes>
  <HiddenSlides>0</HiddenSlides>
  <MMClips>41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Calibri</vt:lpstr>
      <vt:lpstr>Calibri Light</vt:lpstr>
      <vt:lpstr>Courier New</vt:lpstr>
      <vt:lpstr>Symbol</vt:lpstr>
      <vt:lpstr>Times New Roman</vt:lpstr>
      <vt:lpstr>Office Theme</vt:lpstr>
      <vt:lpstr>CONVENTIONAL TESTING STRATEGIES</vt:lpstr>
      <vt:lpstr>INDEX</vt:lpstr>
      <vt:lpstr>Strategic Approach to Software Testing</vt:lpstr>
      <vt:lpstr>Verification and Validation</vt:lpstr>
      <vt:lpstr>Organizing for Software Testing</vt:lpstr>
      <vt:lpstr>Testing Strategy</vt:lpstr>
      <vt:lpstr>Criteria for Completion of Testing</vt:lpstr>
      <vt:lpstr>Strategic Issues</vt:lpstr>
      <vt:lpstr>Test Strategies for Conventional Software</vt:lpstr>
      <vt:lpstr>Unit Testing</vt:lpstr>
      <vt:lpstr>Unit testing considerations </vt:lpstr>
      <vt:lpstr>Unit test procedures</vt:lpstr>
      <vt:lpstr>Unit Test Environment</vt:lpstr>
      <vt:lpstr>Integration testing</vt:lpstr>
      <vt:lpstr>Non-incremental Integration Testing</vt:lpstr>
      <vt:lpstr>Incremental Integration Testing</vt:lpstr>
      <vt:lpstr>Top-down Integration</vt:lpstr>
      <vt:lpstr>PowerPoint Presentation</vt:lpstr>
      <vt:lpstr>Bottom-up Integration</vt:lpstr>
      <vt:lpstr>PowerPoint Presentation</vt:lpstr>
      <vt:lpstr>Regression Testing</vt:lpstr>
      <vt:lpstr>Smoke testing</vt:lpstr>
      <vt:lpstr>Test Strategies for Object-Oriented Software</vt:lpstr>
      <vt:lpstr>Test Strategies for Object-Oriented Software</vt:lpstr>
      <vt:lpstr>Test Strategies for Web Apps</vt:lpstr>
      <vt:lpstr>PowerPoint Presentation</vt:lpstr>
      <vt:lpstr>Validation Testing</vt:lpstr>
      <vt:lpstr>PowerPoint Presentation</vt:lpstr>
      <vt:lpstr>System Testing</vt:lpstr>
      <vt:lpstr>System Testing</vt:lpstr>
      <vt:lpstr>The Art of Debugging</vt:lpstr>
      <vt:lpstr>PowerPoint Presentation</vt:lpstr>
      <vt:lpstr>Software Testing Fundamentals</vt:lpstr>
      <vt:lpstr>Software Testing Fundamentals</vt:lpstr>
      <vt:lpstr>PowerPoint Presentation</vt:lpstr>
      <vt:lpstr>White Box Testing</vt:lpstr>
      <vt:lpstr>Basis Path Testing</vt:lpstr>
      <vt:lpstr>PowerPoint Presentation</vt:lpstr>
      <vt:lpstr>PowerPoint Presentation</vt:lpstr>
      <vt:lpstr>PowerPoint Presentation</vt:lpstr>
      <vt:lpstr>Control Structure Testing</vt:lpstr>
      <vt:lpstr>Black Box Testing</vt:lpstr>
      <vt:lpstr>What is Black Box Testing?</vt:lpstr>
      <vt:lpstr>Techniques of Black Box Testing</vt:lpstr>
      <vt:lpstr>Equivalence Partitioning</vt:lpstr>
      <vt:lpstr>Boundary Value Analysis (BVA)</vt:lpstr>
      <vt:lpstr>State Transition Testing </vt:lpstr>
      <vt:lpstr>Graph-Based Testing</vt:lpstr>
      <vt:lpstr>Error Guessing Technique </vt:lpstr>
      <vt:lpstr>Comparison Testing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TESTING STRATEGIES</dc:title>
  <dc:creator>Divya Tiwari</dc:creator>
  <cp:lastModifiedBy>User</cp:lastModifiedBy>
  <cp:revision>92</cp:revision>
  <dcterms:created xsi:type="dcterms:W3CDTF">2019-11-19T05:23:31Z</dcterms:created>
  <dcterms:modified xsi:type="dcterms:W3CDTF">2024-09-02T12:51:24Z</dcterms:modified>
</cp:coreProperties>
</file>