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92" r:id="rId6"/>
    <p:sldId id="261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custDataLst>
    <p:tags r:id="rId14"/>
  </p:custDataLst>
  <p:defaultTextStyle>
    <a:defPPr>
      <a:defRPr lang="en-IN"/>
    </a:defPPr>
    <a:lvl1pPr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SR" initials="ANSR2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76A6"/>
    <a:srgbClr val="36769C"/>
    <a:srgbClr val="3366CC"/>
    <a:srgbClr val="336699"/>
    <a:srgbClr val="660033"/>
    <a:srgbClr val="CC3399"/>
    <a:srgbClr val="FF00FF"/>
    <a:srgbClr val="65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661" autoAdjust="0"/>
    <p:restoredTop sz="94654" autoAdjust="0"/>
  </p:normalViewPr>
  <p:slideViewPr>
    <p:cSldViewPr showGuides="1">
      <p:cViewPr>
        <p:scale>
          <a:sx n="81" d="100"/>
          <a:sy n="81" d="100"/>
        </p:scale>
        <p:origin x="-16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26C9E96-692E-4B4D-A517-0438ED0B4855}" type="datetimeFigureOut">
              <a:rPr lang="en-US"/>
              <a:pPr>
                <a:defRPr/>
              </a:pPr>
              <a:t>7/28/2024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77332C-5132-4AC7-BECC-A43BDA243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9569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99F77CC-845B-4423-BF55-C445B33461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8645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213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 dirty="0">
                <a:latin typeface="Times New Roman" pitchFamily="18" charset="0"/>
                <a:cs typeface="+mn-cs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2326732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558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98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546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022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19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536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 dirty="0">
                <a:latin typeface="Times New Roman" pitchFamily="18" charset="0"/>
                <a:cs typeface="+mn-cs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1853490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 dirty="0">
                <a:latin typeface="Times New Roman" pitchFamily="18" charset="0"/>
                <a:cs typeface="+mn-cs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24221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699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Exhib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GibsonBookSlides2012ExhibitBkgr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lang="en-US" sz="2800" smtClean="0"/>
            </a:lvl1pPr>
            <a:lvl2pPr>
              <a:defRPr lang="en-US" sz="2400" smtClean="0"/>
            </a:lvl2pPr>
            <a:lvl3pPr>
              <a:defRPr lang="en-US" sz="20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164574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hibit only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GibsonBookSlides2012ExhibitBkgr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1215816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Exhibit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GibsonBookSlides2012ExhibitBkgr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defRPr lang="en-US" sz="2800" smtClean="0"/>
            </a:lvl1pPr>
            <a:lvl2pPr>
              <a:defRPr lang="en-US" sz="2400" smtClean="0"/>
            </a:lvl2pPr>
            <a:lvl3pPr>
              <a:defRPr lang="en-US" sz="20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223264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6" grpId="0" uiExpand="1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1039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GibsonBookSlides2012ExhibitBkgr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defRPr lang="en-US" sz="2800" dirty="0" smtClean="0"/>
            </a:lvl1pPr>
            <a:lvl2pPr>
              <a:defRPr lang="en-US" sz="2400" dirty="0" smtClean="0"/>
            </a:lvl2pPr>
            <a:lvl3pPr>
              <a:defRPr lang="en-US" sz="2000" dirty="0" smtClean="0"/>
            </a:lvl3pPr>
            <a:lvl4pPr>
              <a:defRPr lang="en-US" sz="1800" dirty="0" smtClean="0"/>
            </a:lvl4pPr>
            <a:lvl5pPr>
              <a:defRPr lang="en-US" sz="18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428792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5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03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lang="en-US" sz="2800" smtClean="0"/>
            </a:lvl1pPr>
            <a:lvl2pPr>
              <a:defRPr lang="en-US" sz="2400" smtClean="0"/>
            </a:lvl2pPr>
            <a:lvl3pPr>
              <a:defRPr lang="en-US" sz="20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400435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7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525962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eriod"/>
              <a:defRPr sz="2800"/>
            </a:lvl1pPr>
            <a:lvl2pPr marL="914400" indent="-457200">
              <a:buFont typeface="+mj-lt"/>
              <a:buAutoNum type="arabicPeriod"/>
              <a:defRPr sz="2400"/>
            </a:lvl2pPr>
            <a:lvl3pPr marL="1371600" indent="-457200">
              <a:buFont typeface="+mj-lt"/>
              <a:buAutoNum type="arabicPeriod"/>
              <a:defRPr sz="2000"/>
            </a:lvl3pPr>
            <a:lvl4pPr marL="1828800" indent="-457200">
              <a:buFont typeface="+mj-lt"/>
              <a:buAutoNum type="arabicPeriod"/>
              <a:defRPr/>
            </a:lvl4pPr>
            <a:lvl5pPr marL="2286000" indent="-457200">
              <a:buFont typeface="+mj-lt"/>
              <a:buAutoNum type="arabicPeriod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33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hap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ibsonBookSlides2012_ChapterCov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 noGrp="1"/>
          </p:cNvSpPr>
          <p:nvPr/>
        </p:nvSpPr>
        <p:spPr bwMode="auto">
          <a:xfrm>
            <a:off x="3429000" y="6400800"/>
            <a:ext cx="57150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200" y="1600200"/>
            <a:ext cx="1524000" cy="1219200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2895600"/>
            <a:ext cx="5410200" cy="121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798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7" name="Footer Placeholder 1"/>
          <p:cNvSpPr txBox="1">
            <a:spLocks noGrp="1"/>
          </p:cNvSpPr>
          <p:nvPr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5259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4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rmal with numb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7" name="Footer Placeholder 1"/>
          <p:cNvSpPr txBox="1">
            <a:spLocks noGrp="1"/>
          </p:cNvSpPr>
          <p:nvPr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525962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eriod"/>
              <a:defRPr sz="2800"/>
            </a:lvl1pPr>
            <a:lvl2pPr marL="914400" indent="-457200">
              <a:buFont typeface="+mj-lt"/>
              <a:buAutoNum type="arabicPeriod"/>
              <a:defRPr sz="2400"/>
            </a:lvl2pPr>
            <a:lvl3pPr marL="1371600" indent="-457200">
              <a:buFont typeface="+mj-lt"/>
              <a:buAutoNum type="arabicPeriod"/>
              <a:defRPr sz="2000"/>
            </a:lvl3pPr>
            <a:lvl4pPr marL="1828800" indent="-457200">
              <a:buFont typeface="+mj-lt"/>
              <a:buAutoNum type="arabicPeriod"/>
              <a:defRPr/>
            </a:lvl4pPr>
            <a:lvl5pPr marL="2286000" indent="-457200">
              <a:buFont typeface="+mj-lt"/>
              <a:buAutoNum type="arabicPeriod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04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lain to fit table o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4" name="Footer Placeholder 1"/>
          <p:cNvSpPr txBox="1">
            <a:spLocks noGrp="1"/>
          </p:cNvSpPr>
          <p:nvPr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2157437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+ chart or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5" name="Footer Placeholder 1"/>
          <p:cNvSpPr txBox="1">
            <a:spLocks noGrp="1"/>
          </p:cNvSpPr>
          <p:nvPr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22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lang="en-US" sz="2800" dirty="0" smtClean="0"/>
            </a:lvl1pPr>
            <a:lvl2pPr>
              <a:defRPr lang="en-US" sz="2400" dirty="0" smtClean="0"/>
            </a:lvl2pPr>
            <a:lvl3pPr>
              <a:defRPr lang="en-US" sz="2000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150006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400"/>
            <a:ext cx="4038600" cy="36877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4038600" cy="3687763"/>
          </a:xfrm>
          <a:prstGeom prst="rect">
            <a:avLst/>
          </a:prstGeom>
        </p:spPr>
        <p:txBody>
          <a:bodyPr/>
          <a:lstStyle>
            <a:lvl1pPr>
              <a:defRPr lang="en-US" sz="2800" dirty="0" smtClean="0"/>
            </a:lvl1pPr>
            <a:lvl2pPr>
              <a:defRPr lang="en-US" sz="2400" dirty="0" smtClean="0"/>
            </a:lvl2pPr>
            <a:lvl3pPr>
              <a:defRPr lang="en-US" sz="2000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207979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D9E3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solidFill>
                <a:srgbClr val="D9E3EF"/>
              </a:solidFill>
              <a:latin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676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30824" cy="4525963"/>
          </a:xfrm>
          <a:prstGeom prst="rect">
            <a:avLst/>
          </a:prstGeom>
        </p:spPr>
        <p:txBody>
          <a:bodyPr/>
          <a:lstStyle>
            <a:lvl1pPr>
              <a:defRPr lang="en-US" sz="2800" smtClean="0"/>
            </a:lvl1pPr>
            <a:lvl2pPr>
              <a:defRPr lang="en-US" sz="2400" smtClean="0"/>
            </a:lvl2pPr>
            <a:lvl3pPr>
              <a:defRPr lang="en-US" sz="20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1"/>
          <p:cNvSpPr txBox="1">
            <a:spLocks noGrp="1"/>
          </p:cNvSpPr>
          <p:nvPr userDrawn="1"/>
        </p:nvSpPr>
        <p:spPr bwMode="auto">
          <a:xfrm>
            <a:off x="457200" y="6457950"/>
            <a:ext cx="82296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15090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3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IN" dirty="0" smtClean="0"/>
          </a:p>
        </p:txBody>
      </p:sp>
      <p:pic>
        <p:nvPicPr>
          <p:cNvPr id="5" name="Picture 7" descr="GibsonBookSlides2012_ChapterCover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 txBox="1">
            <a:spLocks noGrp="1"/>
          </p:cNvSpPr>
          <p:nvPr/>
        </p:nvSpPr>
        <p:spPr bwMode="auto">
          <a:xfrm>
            <a:off x="0" y="6553200"/>
            <a:ext cx="9144000" cy="400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  <a:defRPr/>
            </a:pPr>
            <a:r>
              <a:rPr lang="en-US" sz="800" dirty="0" smtClean="0">
                <a:latin typeface="Arial" charset="0"/>
              </a:rPr>
              <a:t>© 2013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sp>
        <p:nvSpPr>
          <p:cNvPr id="6" name="TextBox 1"/>
          <p:cNvSpPr txBox="1"/>
          <p:nvPr userDrawn="1"/>
        </p:nvSpPr>
        <p:spPr>
          <a:xfrm>
            <a:off x="3851920" y="2924944"/>
            <a:ext cx="4752528" cy="225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IN"/>
            </a:defPPr>
            <a:lvl1pPr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Financial Statement 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	     Analysis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CHARLES H. GIBSON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22" r:id="rId13"/>
    <p:sldLayoutId id="2147483934" r:id="rId14"/>
    <p:sldLayoutId id="2147483935" r:id="rId15"/>
    <p:sldLayoutId id="2147483937" r:id="rId16"/>
    <p:sldLayoutId id="2147483938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801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Sequence of accounting procedures completed during each accounting period</a:t>
            </a:r>
          </a:p>
          <a:p>
            <a:pPr lvl="1"/>
            <a:r>
              <a:rPr lang="en-US" smtClean="0"/>
              <a:t>Recording transactions</a:t>
            </a:r>
          </a:p>
          <a:p>
            <a:pPr lvl="1"/>
            <a:r>
              <a:rPr lang="en-US" smtClean="0"/>
              <a:t>Recording adjusting entries</a:t>
            </a:r>
          </a:p>
          <a:p>
            <a:pPr lvl="1"/>
            <a:r>
              <a:rPr lang="en-US" smtClean="0"/>
              <a:t>Preparing the financial statement</a:t>
            </a:r>
            <a:endParaRPr lang="en-US" dirty="0" smtClean="0"/>
          </a:p>
        </p:txBody>
      </p:sp>
      <p:sp>
        <p:nvSpPr>
          <p:cNvPr id="2150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The Accounting Cycle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96425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2</a:t>
            </a:r>
            <a:endParaRPr lang="en-US" dirty="0" smtClean="0"/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Introduction to Financial Statements and Other Financial Reporting Topics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93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Forms of Business Entities</a:t>
            </a:r>
            <a:endParaRPr lang="en-IN" dirty="0" smtClean="0"/>
          </a:p>
        </p:txBody>
      </p:sp>
      <p:graphicFrame>
        <p:nvGraphicFramePr>
          <p:cNvPr id="1433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013511"/>
              </p:ext>
            </p:extLst>
          </p:nvPr>
        </p:nvGraphicFramePr>
        <p:xfrm>
          <a:off x="992188" y="1751013"/>
          <a:ext cx="7067550" cy="403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671" name="Document" r:id="rId5" imgW="4648807" imgH="2651544" progId="Word.Document.8">
                  <p:embed/>
                </p:oleObj>
              </mc:Choice>
              <mc:Fallback>
                <p:oleObj name="Document" r:id="rId5" imgW="4648807" imgH="2651544" progId="Word.Document.8">
                  <p:embed/>
                  <p:pic>
                    <p:nvPicPr>
                      <p:cNvPr id="0" name="Picture 2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9248"/>
                      <a:stretch>
                        <a:fillRect/>
                      </a:stretch>
                    </p:blipFill>
                    <p:spPr bwMode="auto">
                      <a:xfrm>
                        <a:off x="992188" y="1751013"/>
                        <a:ext cx="7067550" cy="403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052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Balance Sheet </a:t>
            </a:r>
            <a:r>
              <a:rPr lang="en-US" dirty="0"/>
              <a:t>(Statement of Financial Position)</a:t>
            </a:r>
            <a:endParaRPr lang="en-IN" dirty="0" smtClean="0"/>
          </a:p>
          <a:p>
            <a:r>
              <a:rPr lang="en-IN" dirty="0" smtClean="0"/>
              <a:t>Statement of Stockholders’ Equity </a:t>
            </a:r>
            <a:r>
              <a:rPr lang="en-US" dirty="0"/>
              <a:t>(</a:t>
            </a:r>
            <a:r>
              <a:rPr lang="en-US" dirty="0" smtClean="0"/>
              <a:t>Reconciliation of </a:t>
            </a:r>
            <a:r>
              <a:rPr lang="en-US" dirty="0"/>
              <a:t>Stockholders’ Equity Accounts)</a:t>
            </a:r>
            <a:endParaRPr lang="en-IN" dirty="0" smtClean="0"/>
          </a:p>
          <a:p>
            <a:r>
              <a:rPr lang="en-IN" dirty="0" smtClean="0"/>
              <a:t>Income Statement </a:t>
            </a:r>
            <a:r>
              <a:rPr lang="en-US" dirty="0"/>
              <a:t>(Statement of Earnings)</a:t>
            </a:r>
            <a:endParaRPr lang="en-IN" dirty="0" smtClean="0"/>
          </a:p>
          <a:p>
            <a:r>
              <a:rPr lang="en-IN" dirty="0" smtClean="0"/>
              <a:t>Statement of Cash Flows </a:t>
            </a:r>
            <a:r>
              <a:rPr lang="en-US" dirty="0"/>
              <a:t>(Statement of Inflows and Outflows of Cash)</a:t>
            </a:r>
            <a:endParaRPr lang="en-IN" dirty="0" smtClean="0"/>
          </a:p>
          <a:p>
            <a:r>
              <a:rPr lang="en-IN" dirty="0" smtClean="0"/>
              <a:t>Notes</a:t>
            </a:r>
            <a:endParaRPr lang="en-US" dirty="0" smtClean="0"/>
          </a:p>
        </p:txBody>
      </p:sp>
      <p:sp>
        <p:nvSpPr>
          <p:cNvPr id="1536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Financial Statements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966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Shows the financial position of an entity as of a particular date</a:t>
            </a:r>
          </a:p>
          <a:p>
            <a:pPr lvl="1"/>
            <a:r>
              <a:rPr lang="en-US" dirty="0" smtClean="0"/>
              <a:t>Assets</a:t>
            </a:r>
          </a:p>
          <a:p>
            <a:pPr lvl="1"/>
            <a:r>
              <a:rPr lang="en-US" dirty="0" smtClean="0"/>
              <a:t>Liabilities</a:t>
            </a:r>
          </a:p>
          <a:p>
            <a:pPr lvl="1"/>
            <a:r>
              <a:rPr lang="en-US" dirty="0" smtClean="0"/>
              <a:t>Stockholders’ Equity</a:t>
            </a:r>
          </a:p>
          <a:p>
            <a:r>
              <a:rPr lang="en-US" dirty="0" smtClean="0"/>
              <a:t>Accounting Equation:</a:t>
            </a:r>
          </a:p>
        </p:txBody>
      </p:sp>
      <p:sp>
        <p:nvSpPr>
          <p:cNvPr id="16386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Balance Sheet</a:t>
            </a:r>
            <a:endParaRPr lang="en-IN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1489376" y="4600459"/>
            <a:ext cx="6142845" cy="899632"/>
            <a:chOff x="229355" y="5121656"/>
            <a:chExt cx="6142845" cy="899632"/>
          </a:xfrm>
        </p:grpSpPr>
        <p:sp>
          <p:nvSpPr>
            <p:cNvPr id="7" name="Text Box 17"/>
            <p:cNvSpPr txBox="1">
              <a:spLocks noChangeArrowheads="1"/>
            </p:cNvSpPr>
            <p:nvPr/>
          </p:nvSpPr>
          <p:spPr bwMode="auto">
            <a:xfrm>
              <a:off x="229355" y="5121656"/>
              <a:ext cx="6142845" cy="899632"/>
            </a:xfrm>
            <a:prstGeom prst="rect">
              <a:avLst/>
            </a:prstGeom>
            <a:solidFill>
              <a:srgbClr val="3676A6"/>
            </a:solidFill>
            <a:ln>
              <a:noFill/>
            </a:ln>
            <a:effectLst/>
            <a:extLst/>
          </p:spPr>
          <p:txBody>
            <a:bodyPr wrap="none">
              <a:noAutofit/>
            </a:bodyPr>
            <a:lstStyle>
              <a:lvl1pPr>
                <a:tabLst>
                  <a:tab pos="10318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tabLst>
                  <a:tab pos="10318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tabLst>
                  <a:tab pos="10318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tabLst>
                  <a:tab pos="10318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tabLst>
                  <a:tab pos="10318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10318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10318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10318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tabLst>
                  <a:tab pos="1031875" algn="l"/>
                </a:tabLs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987425" indent="-987425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Assets =	Liabilities + </a:t>
              </a:r>
              <a:r>
                <a:rPr lang="en-US" sz="1800" dirty="0" smtClean="0"/>
                <a:t>Stockholders</a:t>
              </a:r>
              <a:r>
                <a:rPr lang="en-US" sz="1800" dirty="0"/>
                <a:t>’ Equity</a:t>
              </a:r>
            </a:p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Assets =	Liabilities + </a:t>
              </a:r>
              <a:endParaRPr lang="en-US" sz="1800" dirty="0"/>
            </a:p>
          </p:txBody>
        </p:sp>
        <p:sp>
          <p:nvSpPr>
            <p:cNvPr id="8" name="AutoShape 18"/>
            <p:cNvSpPr>
              <a:spLocks noChangeArrowheads="1"/>
            </p:cNvSpPr>
            <p:nvPr/>
          </p:nvSpPr>
          <p:spPr bwMode="auto">
            <a:xfrm>
              <a:off x="2555776" y="5555336"/>
              <a:ext cx="3672407" cy="323138"/>
            </a:xfrm>
            <a:prstGeom prst="bracketPair">
              <a:avLst>
                <a:gd name="adj" fmla="val 16667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800" dirty="0"/>
                <a:t>Capital Stock </a:t>
              </a:r>
              <a:r>
                <a:rPr lang="en-US" sz="1800" dirty="0" smtClean="0"/>
                <a:t>+ Retained </a:t>
              </a:r>
              <a:r>
                <a:rPr lang="en-US" sz="1800" dirty="0"/>
                <a:t>Earnings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746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Reconciles beginning and ending balances of the stockholders’ equity accounts</a:t>
            </a:r>
          </a:p>
          <a:p>
            <a:pPr lvl="1"/>
            <a:r>
              <a:rPr lang="en-IN" dirty="0" smtClean="0"/>
              <a:t>Capital Stock</a:t>
            </a:r>
          </a:p>
          <a:p>
            <a:pPr lvl="1"/>
            <a:r>
              <a:rPr lang="en-IN" dirty="0" smtClean="0"/>
              <a:t>Retained Earnings, etc.</a:t>
            </a:r>
          </a:p>
          <a:p>
            <a:r>
              <a:rPr lang="en-IN" dirty="0" smtClean="0"/>
              <a:t>Links the balance sheet to the income statement</a:t>
            </a:r>
            <a:endParaRPr lang="en-IN" dirty="0"/>
          </a:p>
        </p:txBody>
      </p:sp>
      <p:sp>
        <p:nvSpPr>
          <p:cNvPr id="17410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mtClean="0"/>
              <a:t>Statement of Stockholders’ Equity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427375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Summarizes revenues and expenses and gains and losses, for a specified period</a:t>
            </a:r>
          </a:p>
          <a:p>
            <a:r>
              <a:rPr lang="en-IN" dirty="0" smtClean="0"/>
              <a:t>Reports net income</a:t>
            </a:r>
          </a:p>
          <a:p>
            <a:pPr lvl="1"/>
            <a:r>
              <a:rPr lang="en-IN" dirty="0" smtClean="0"/>
              <a:t>Excess of revenues over expense</a:t>
            </a:r>
          </a:p>
          <a:p>
            <a:r>
              <a:rPr lang="en-IN" dirty="0" smtClean="0"/>
              <a:t>Net income is included in retained earnings</a:t>
            </a:r>
            <a:endParaRPr lang="en-IN" dirty="0"/>
          </a:p>
        </p:txBody>
      </p:sp>
      <p:sp>
        <p:nvSpPr>
          <p:cNvPr id="16386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Income Statement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82561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Details the inflows and outflows of cash during a specified period of time</a:t>
            </a:r>
            <a:r>
              <a:rPr lang="en-US" smtClean="0"/>
              <a:t>—</a:t>
            </a:r>
            <a:r>
              <a:rPr lang="en-IN" smtClean="0"/>
              <a:t>same period as the income statement</a:t>
            </a:r>
          </a:p>
          <a:p>
            <a:r>
              <a:rPr lang="en-IN" smtClean="0"/>
              <a:t>Three sections</a:t>
            </a:r>
          </a:p>
          <a:p>
            <a:pPr lvl="1"/>
            <a:r>
              <a:rPr lang="en-US" smtClean="0"/>
              <a:t>Cash flows from operating activities</a:t>
            </a:r>
          </a:p>
          <a:p>
            <a:pPr lvl="1"/>
            <a:r>
              <a:rPr lang="en-US" smtClean="0"/>
              <a:t>Cash flows from investing activities</a:t>
            </a:r>
          </a:p>
          <a:p>
            <a:pPr lvl="1"/>
            <a:r>
              <a:rPr lang="en-US" smtClean="0"/>
              <a:t>Cash flows from financing activities</a:t>
            </a:r>
            <a:endParaRPr lang="en-IN" dirty="0" smtClean="0"/>
          </a:p>
        </p:txBody>
      </p:sp>
      <p:sp>
        <p:nvSpPr>
          <p:cNvPr id="1945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Statement of Cash Flows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497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 integral part of the financial statements</a:t>
            </a:r>
          </a:p>
          <a:p>
            <a:r>
              <a:rPr lang="en-US" smtClean="0"/>
              <a:t>Required presentation</a:t>
            </a:r>
          </a:p>
          <a:p>
            <a:pPr lvl="1"/>
            <a:r>
              <a:rPr lang="en-US" smtClean="0"/>
              <a:t>Summary of significant accounting policies</a:t>
            </a:r>
          </a:p>
          <a:p>
            <a:pPr lvl="1"/>
            <a:r>
              <a:rPr lang="en-US" smtClean="0"/>
              <a:t>Contingent liabilities</a:t>
            </a:r>
          </a:p>
          <a:p>
            <a:pPr lvl="1"/>
            <a:r>
              <a:rPr lang="en-US" smtClean="0"/>
              <a:t>Subsequent events relating to conditions that existed at the balance sheet date</a:t>
            </a:r>
          </a:p>
          <a:p>
            <a:pPr lvl="2"/>
            <a:r>
              <a:rPr lang="en-US" smtClean="0"/>
              <a:t>Disclose and adjustment of the financial statements</a:t>
            </a:r>
          </a:p>
          <a:p>
            <a:pPr lvl="1"/>
            <a:r>
              <a:rPr lang="en-US" smtClean="0"/>
              <a:t>Subsequent events relating to conditions that did not exist at the balance sheet date</a:t>
            </a:r>
          </a:p>
          <a:p>
            <a:pPr lvl="2"/>
            <a:r>
              <a:rPr lang="en-US" smtClean="0"/>
              <a:t>Disclosure but no adjustment of the financial statements</a:t>
            </a:r>
            <a:endParaRPr lang="en-US" dirty="0" smtClean="0"/>
          </a:p>
        </p:txBody>
      </p:sp>
      <p:sp>
        <p:nvSpPr>
          <p:cNvPr id="2048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90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5&quot;&gt;&lt;property id=&quot;20148&quot; value=&quot;5&quot;/&gt;&lt;property id=&quot;20300&quot; value=&quot;Slide 9 - &amp;quot;Notes&amp;quot;&quot;/&gt;&lt;property id=&quot;20307&quot; value=&quot;264&quot;/&gt;&lt;/object&gt;&lt;object type=&quot;3&quot; unique_id=&quot;10007&quot;&gt;&lt;property id=&quot;20148&quot; value=&quot;5&quot;/&gt;&lt;property id=&quot;20300&quot; value=&quot;Slide 8 - &amp;quot;Statement of Cash Flows&amp;quot;&quot;/&gt;&lt;property id=&quot;20307&quot; value=&quot;263&quot;/&gt;&lt;/object&gt;&lt;object type=&quot;3&quot; unique_id=&quot;10008&quot;&gt;&lt;property id=&quot;20148&quot; value=&quot;5&quot;/&gt;&lt;property id=&quot;20300&quot; value=&quot;Slide 10 - &amp;quot;The Accounting Cycle&amp;quot;&quot;/&gt;&lt;property id=&quot;20307&quot; value=&quot;265&quot;/&gt;&lt;/object&gt;&lt;object type=&quot;3&quot; unique_id=&quot;10077&quot;&gt;&lt;property id=&quot;20148&quot; value=&quot;5&quot;/&gt;&lt;property id=&quot;20300&quot; value=&quot;Slide 1&quot;/&gt;&lt;property id=&quot;20307&quot; value=&quot;256&quot;/&gt;&lt;/object&gt;&lt;object type=&quot;3&quot; unique_id=&quot;10078&quot;&gt;&lt;property id=&quot;20148&quot; value=&quot;5&quot;/&gt;&lt;property id=&quot;20300&quot; value=&quot;Slide 2 - &amp;quot;Chapter 2&amp;quot;&quot;/&gt;&lt;property id=&quot;20307&quot; value=&quot;257&quot;/&gt;&lt;/object&gt;&lt;object type=&quot;3&quot; unique_id=&quot;10079&quot;&gt;&lt;property id=&quot;20148&quot; value=&quot;5&quot;/&gt;&lt;property id=&quot;20300&quot; value=&quot;Slide 3 - &amp;quot;Forms of Business Entities&amp;quot;&quot;/&gt;&lt;property id=&quot;20307&quot; value=&quot;258&quot;/&gt;&lt;/object&gt;&lt;object type=&quot;3&quot; unique_id=&quot;10080&quot;&gt;&lt;property id=&quot;20148&quot; value=&quot;5&quot;/&gt;&lt;property id=&quot;20300&quot; value=&quot;Slide 4 - &amp;quot;The Financial Statements&amp;quot;&quot;/&gt;&lt;property id=&quot;20307&quot; value=&quot;259&quot;/&gt;&lt;/object&gt;&lt;object type=&quot;3&quot; unique_id=&quot;10081&quot;&gt;&lt;property id=&quot;20148&quot; value=&quot;5&quot;/&gt;&lt;property id=&quot;20300&quot; value=&quot;Slide 7 - &amp;quot;Income Statement&amp;quot;&quot;/&gt;&lt;property id=&quot;20307&quot; value=&quot;260&quot;/&gt;&lt;/object&gt;&lt;object type=&quot;3&quot; unique_id=&quot;10082&quot;&gt;&lt;property id=&quot;20148&quot; value=&quot;5&quot;/&gt;&lt;property id=&quot;20300&quot; value=&quot;Slide 6 - &amp;quot;Statement of Stockholders’ Equity&amp;quot;&quot;/&gt;&lt;property id=&quot;20307&quot; value=&quot;261&quot;/&gt;&lt;/object&gt;&lt;object type=&quot;3&quot; unique_id=&quot;10083&quot;&gt;&lt;property id=&quot;20148&quot; value=&quot;5&quot;/&gt;&lt;property id=&quot;20300&quot; value=&quot;Slide 5 - &amp;quot;Balance Sheet&amp;quot;&quot;/&gt;&lt;property id=&quot;20307&quot; value=&quot;292&quot;/&gt;&lt;/object&gt;&lt;object type=&quot;3&quot; unique_id=&quot;10084&quot;&gt;&lt;property id=&quot;20148&quot; value=&quot;5&quot;/&gt;&lt;property id=&quot;20300&quot; value=&quot;Slide 11 - &amp;quot;Recording Transactions&amp;quot;&quot;/&gt;&lt;property id=&quot;20307&quot; value=&quot;266&quot;/&gt;&lt;/object&gt;&lt;object type=&quot;3&quot; unique_id=&quot;10085&quot;&gt;&lt;property id=&quot;20148&quot; value=&quot;5&quot;/&gt;&lt;property id=&quot;20300&quot; value=&quot;Slide 12 - &amp;quot;Accounting System Components&amp;quot;&quot;/&gt;&lt;property id=&quot;20307&quot; value=&quot;267&quot;/&gt;&lt;/object&gt;&lt;object type=&quot;3&quot; unique_id=&quot;10086&quot;&gt;&lt;property id=&quot;20148&quot; value=&quot;5&quot;/&gt;&lt;property id=&quot;20300&quot; value=&quot;Slide 13 - &amp;quot;Exhibit 2-4—Double Entry System&amp;quot;&quot;/&gt;&lt;property id=&quot;20307&quot; value=&quot;293&quot;/&gt;&lt;/object&gt;&lt;object type=&quot;3&quot; unique_id=&quot;10087&quot;&gt;&lt;property id=&quot;20148&quot; value=&quot;5&quot;/&gt;&lt;property id=&quot;20300&quot; value=&quot;Slide 14 - &amp;quot;Recording Adjusting Entries&amp;quot;&quot;/&gt;&lt;property id=&quot;20307&quot; value=&quot;268&quot;/&gt;&lt;/object&gt;&lt;object type=&quot;3&quot; unique_id=&quot;10088&quot;&gt;&lt;property id=&quot;20148&quot; value=&quot;5&quot;/&gt;&lt;property id=&quot;20300&quot; value=&quot;Slide 15 - &amp;quot;Preparing the Financial Statements&amp;quot;&quot;/&gt;&lt;property id=&quot;20307&quot; value=&quot;269&quot;/&gt;&lt;/object&gt;&lt;object type=&quot;3&quot; unique_id=&quot;10089&quot;&gt;&lt;property id=&quot;20148&quot; value=&quot;5&quot;/&gt;&lt;property id=&quot;20300&quot; value=&quot;Slide 16 - &amp;quot;Treadway Commission&amp;quot;&quot;/&gt;&lt;property id=&quot;20307&quot; value=&quot;270&quot;/&gt;&lt;/object&gt;&lt;object type=&quot;3&quot; unique_id=&quot;10090&quot;&gt;&lt;property id=&quot;20148&quot; value=&quot;5&quot;/&gt;&lt;property id=&quot;20300&quot; value=&quot;Slide 17 - &amp;quot;Auditor’s Opinion&amp;quot;&quot;/&gt;&lt;property id=&quot;20307&quot; value=&quot;271&quot;/&gt;&lt;/object&gt;&lt;object type=&quot;3&quot; unique_id=&quot;10091&quot;&gt;&lt;property id=&quot;20148&quot; value=&quot;5&quot;/&gt;&lt;property id=&quot;20300&quot; value=&quot;Slide 18 - &amp;quot;Unqualified Opinion&amp;quot;&quot;/&gt;&lt;property id=&quot;20307&quot; value=&quot;272&quot;/&gt;&lt;/object&gt;&lt;object type=&quot;3&quot; unique_id=&quot;10092&quot;&gt;&lt;property id=&quot;20148&quot; value=&quot;5&quot;/&gt;&lt;property id=&quot;20300&quot; value=&quot;Slide 19 - &amp;quot;Qualified Opinion&amp;quot;&quot;/&gt;&lt;property id=&quot;20307&quot; value=&quot;273&quot;/&gt;&lt;/object&gt;&lt;object type=&quot;3&quot; unique_id=&quot;10093&quot;&gt;&lt;property id=&quot;20148&quot; value=&quot;5&quot;/&gt;&lt;property id=&quot;20300&quot; value=&quot;Slide 20 - &amp;quot;Adverse Opinion&amp;quot;&quot;/&gt;&lt;property id=&quot;20307&quot; value=&quot;274&quot;/&gt;&lt;/object&gt;&lt;object type=&quot;3&quot; unique_id=&quot;10094&quot;&gt;&lt;property id=&quot;20148&quot; value=&quot;5&quot;/&gt;&lt;property id=&quot;20300&quot; value=&quot;Slide 21 - &amp;quot;Disclaimer of Opinion&amp;quot;&quot;/&gt;&lt;property id=&quot;20307&quot; value=&quot;275&quot;/&gt;&lt;/object&gt;&lt;object type=&quot;3&quot; unique_id=&quot;10095&quot;&gt;&lt;property id=&quot;20148&quot; value=&quot;5&quot;/&gt;&lt;property id=&quot;20300&quot; value=&quot;Slide 22 - &amp;quot;Unqualified Auditor’s Opinion&amp;quot;&quot;/&gt;&lt;property id=&quot;20307&quot; value=&quot;276&quot;/&gt;&lt;/object&gt;&lt;object type=&quot;3&quot; unique_id=&quot;10096&quot;&gt;&lt;property id=&quot;20148&quot; value=&quot;5&quot;/&gt;&lt;property id=&quot;20300&quot; value=&quot;Slide 23 - &amp;quot;Unqualified Auditor’s Opinion—Continued&amp;quot;&quot;/&gt;&lt;property id=&quot;20307&quot; value=&quot;277&quot;/&gt;&lt;/object&gt;&lt;object type=&quot;3&quot; unique_id=&quot;10098&quot;&gt;&lt;property id=&quot;20148&quot; value=&quot;5&quot;/&gt;&lt;property id=&quot;20300&quot; value=&quot;Slide 24 - &amp;quot;Other Types of Engagements&amp;quot;&quot;/&gt;&lt;property id=&quot;20307&quot; value=&quot;280&quot;/&gt;&lt;/object&gt;&lt;object type=&quot;3&quot; unique_id=&quot;10099&quot;&gt;&lt;property id=&quot;20148&quot; value=&quot;5&quot;/&gt;&lt;property id=&quot;20300&quot; value=&quot;Slide 25 - &amp;quot;Auditor’s Report on the Firm’s Internal Controls&amp;quot;&quot;/&gt;&lt;property id=&quot;20307&quot; value=&quot;279&quot;/&gt;&lt;/object&gt;&lt;object type=&quot;3&quot; unique_id=&quot;10100&quot;&gt;&lt;property id=&quot;20148&quot; value=&quot;5&quot;/&gt;&lt;property id=&quot;20300&quot; value=&quot;Slide 26 - &amp;quot;Management’s Responsibility for Financial Statements&amp;quot;&quot;/&gt;&lt;property id=&quot;20307&quot; value=&quot;281&quot;/&gt;&lt;/object&gt;&lt;object type=&quot;3&quot; unique_id=&quot;10101&quot;&gt;&lt;property id=&quot;20148&quot; value=&quot;5&quot;/&gt;&lt;property id=&quot;20300&quot; value=&quot;Slide 27 - &amp;quot;The SEC’s Integrated Disclosure System&amp;quot;&quot;/&gt;&lt;property id=&quot;20307&quot; value=&quot;282&quot;/&gt;&lt;/object&gt;&lt;object type=&quot;3&quot; unique_id=&quot;10102&quot;&gt;&lt;property id=&quot;20148&quot; value=&quot;5&quot;/&gt;&lt;property id=&quot;20300&quot; value=&quot;Slide 28 - &amp;quot;Additional Reporting Venues&amp;quot;&quot;/&gt;&lt;property id=&quot;20307&quot; value=&quot;283&quot;/&gt;&lt;/object&gt;&lt;object type=&quot;3&quot; unique_id=&quot;10103&quot;&gt;&lt;property id=&quot;20148&quot; value=&quot;5&quot;/&gt;&lt;property id=&quot;20300&quot; value=&quot;Slide 29 - &amp;quot;The Efficient Market Hypothesis&amp;quot;&quot;/&gt;&lt;property id=&quot;20307&quot; value=&quot;284&quot;/&gt;&lt;/object&gt;&lt;object type=&quot;3&quot; unique_id=&quot;10104&quot;&gt;&lt;property id=&quot;20148&quot; value=&quot;5&quot;/&gt;&lt;property id=&quot;20300&quot; value=&quot;Slide 30 - &amp;quot;Ethics&amp;quot;&quot;/&gt;&lt;property id=&quot;20307&quot; value=&quot;285&quot;/&gt;&lt;/object&gt;&lt;object type=&quot;3&quot; unique_id=&quot;10105&quot;&gt;&lt;property id=&quot;20148&quot; value=&quot;5&quot;/&gt;&lt;property id=&quot;20300&quot; value=&quot;Slide 31 - &amp;quot;American Accounting Association Ethical Decision Framework&amp;quot;&quot;/&gt;&lt;property id=&quot;20307&quot; value=&quot;286&quot;/&gt;&lt;/object&gt;&lt;object type=&quot;3&quot; unique_id=&quot;10106&quot;&gt;&lt;property id=&quot;20148&quot; value=&quot;5&quot;/&gt;&lt;property id=&quot;20300&quot; value=&quot;Slide 32 - &amp;quot;SEC Requirements—Code of Ethics&amp;quot;&quot;/&gt;&lt;property id=&quot;20307&quot; value=&quot;287&quot;/&gt;&lt;/object&gt;&lt;object type=&quot;3&quot; unique_id=&quot;10107&quot;&gt;&lt;property id=&quot;20148&quot; value=&quot;5&quot;/&gt;&lt;property id=&quot;20300&quot; value=&quot;Slide 33 - &amp;quot;Consolidated Statements&amp;quot;&quot;/&gt;&lt;property id=&quot;20307&quot; value=&quot;290&quot;/&gt;&lt;/object&gt;&lt;object type=&quot;3&quot; unique_id=&quot;10108&quot;&gt;&lt;property id=&quot;20148&quot; value=&quot;5&quot;/&gt;&lt;property id=&quot;20300&quot; value=&quot;Slide 34 - &amp;quot;Accounting for Business Combinations&amp;quot;&quot;/&gt;&lt;property id=&quot;20307&quot; value=&quot;291&quot;/&gt;&lt;/object&gt;&lt;/object&gt;&lt;object type=&quot;8&quot; unique_id=&quot;1007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Gibson_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Gibson_template</Template>
  <TotalTime>681</TotalTime>
  <Words>750</Words>
  <Application>Microsoft Office PowerPoint</Application>
  <PresentationFormat>عرض على الشاشة (3:4)‏</PresentationFormat>
  <Paragraphs>58</Paragraphs>
  <Slides>10</Slides>
  <Notes>10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2" baseType="lpstr">
      <vt:lpstr>Gibson_template</vt:lpstr>
      <vt:lpstr>Document</vt:lpstr>
      <vt:lpstr>عرض تقديمي في PowerPoint</vt:lpstr>
      <vt:lpstr>Chapter 2</vt:lpstr>
      <vt:lpstr>Forms of Business Entities</vt:lpstr>
      <vt:lpstr>The Financial Statements</vt:lpstr>
      <vt:lpstr>Balance Sheet</vt:lpstr>
      <vt:lpstr>Statement of Stockholders’ Equity</vt:lpstr>
      <vt:lpstr>Income Statement</vt:lpstr>
      <vt:lpstr>Statement of Cash Flows</vt:lpstr>
      <vt:lpstr>Notes</vt:lpstr>
      <vt:lpstr>The Accounting Cycle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Gibson Financial Reporting &amp; Analysis 10e</dc:subject>
  <dc:creator>ANSR</dc:creator>
  <cp:lastModifiedBy>Toshiba</cp:lastModifiedBy>
  <cp:revision>220</cp:revision>
  <dcterms:created xsi:type="dcterms:W3CDTF">2012-03-16T08:41:48Z</dcterms:created>
  <dcterms:modified xsi:type="dcterms:W3CDTF">2024-07-28T12:05:27Z</dcterms:modified>
</cp:coreProperties>
</file>