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7"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3/31/2021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31-Mar-21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31-Mar-21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31-Mar-21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31-Mar-21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31-Mar-21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31-Mar-21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31-Mar-21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31-Mar-21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31-Mar-21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31-Mar-21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31-Mar-21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31-Mar-21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الماء.....</a:t>
            </a:r>
            <a:r>
              <a:rPr lang="ar-SA" sz="4400" dirty="0" smtClean="0"/>
              <a:t>2</a:t>
            </a:r>
            <a:r>
              <a:rPr lang="ar-SA" sz="4400" dirty="0" smtClean="0"/>
              <a:t> </a:t>
            </a:r>
            <a:br>
              <a:rPr lang="ar-SA" sz="4400" dirty="0" smtClean="0"/>
            </a:b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2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pPr algn="ctr"/>
            <a:r>
              <a:rPr lang="ar-SA" b="1" dirty="0" smtClean="0"/>
              <a:t>دائرة التربية الرياضية </a:t>
            </a:r>
            <a:endParaRPr lang="en-US" b="1"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31-Mar-21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pic>
        <p:nvPicPr>
          <p:cNvPr id="8" name="صورة 7" descr="C:\Users\m.azab\Desktop\unnamed.jpg"/>
          <p:cNvPicPr/>
          <p:nvPr/>
        </p:nvPicPr>
        <p:blipFill>
          <a:blip r:embed="rId3"/>
          <a:srcRect/>
          <a:stretch>
            <a:fillRect/>
          </a:stretch>
        </p:blipFill>
        <p:spPr bwMode="auto">
          <a:xfrm>
            <a:off x="6228184" y="1484784"/>
            <a:ext cx="2429386" cy="1728192"/>
          </a:xfrm>
          <a:prstGeom prst="rect">
            <a:avLst/>
          </a:prstGeom>
          <a:noFill/>
          <a:ln w="9525">
            <a:noFill/>
            <a:miter lim="800000"/>
            <a:headEnd/>
            <a:tailEnd/>
          </a:ln>
        </p:spPr>
      </p:pic>
      <p:pic>
        <p:nvPicPr>
          <p:cNvPr id="9" name="صورة 8" descr="C:\Users\m.azab\Desktop\unnamed.jpg"/>
          <p:cNvPicPr/>
          <p:nvPr/>
        </p:nvPicPr>
        <p:blipFill>
          <a:blip r:embed="rId3"/>
          <a:srcRect/>
          <a:stretch>
            <a:fillRect/>
          </a:stretch>
        </p:blipFill>
        <p:spPr bwMode="auto">
          <a:xfrm>
            <a:off x="179512" y="1406861"/>
            <a:ext cx="2285370" cy="194421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normAutofit fontScale="77500" lnSpcReduction="20000"/>
          </a:bodyPr>
          <a:lstStyle/>
          <a:p>
            <a:pPr rtl="1"/>
            <a:r>
              <a:rPr lang="ar-JO" b="1" dirty="0"/>
              <a:t>وقد تجرب أيضا إطفاء نور الحمام، وإشعال شمعة مع سماع موسيقى هادئة. وعندما تنتهي من الحمام، جفف نفسك بدون فرك غير ضروري، وادخل إلى فراشك بأسرع وقت ممكن.</a:t>
            </a:r>
            <a:endParaRPr lang="en-US" dirty="0"/>
          </a:p>
          <a:p>
            <a:pPr rtl="1"/>
            <a:r>
              <a:rPr lang="ar-JO" b="1" dirty="0"/>
              <a:t> </a:t>
            </a:r>
            <a:endParaRPr lang="en-US" dirty="0"/>
          </a:p>
          <a:p>
            <a:pPr rtl="1"/>
            <a:r>
              <a:rPr lang="ar-JO" b="1" dirty="0"/>
              <a:t>5- عامل منشط</a:t>
            </a:r>
            <a:endParaRPr lang="en-US" dirty="0"/>
          </a:p>
          <a:p>
            <a:pPr rtl="1"/>
            <a:r>
              <a:rPr lang="ar-JO" b="1" dirty="0"/>
              <a:t>هل تجد مشكلة في النهوض من نومك في الصباح؟ وهل تعتمد على فناجين القهوة الصباحية لتدفعك للنهوض والحركة؟ إذا كانت صحتك جيدة فجرب فرك جسمك بليفة خشنة مبللة بالماء البارد.</a:t>
            </a:r>
            <a:endParaRPr lang="en-US" dirty="0"/>
          </a:p>
          <a:p>
            <a:pPr rtl="1"/>
            <a:r>
              <a:rPr lang="ar-JO" b="1" dirty="0"/>
              <a:t>وإليك ما تحتاجه: حمام دافئ، ليفة سميكة وخشنة، طشت به ماء بارد من الحنفية. غطس الليفة الخشنة في الماء البارد، ثم اعصرها جزئيا بسرعة (بحيث تكون مبلولة ولكن بدون نزول نقاط الماء منها) افرك جسمك بنشاط بالليفة لخمس أو عشر ثوان، ثم أعد المحاولة من جديد. افرك جسمك إلى أن يصبح لونه قرمزيا.</a:t>
            </a:r>
            <a:endParaRPr lang="en-US" dirty="0"/>
          </a:p>
          <a:p>
            <a:pPr rtl="1"/>
            <a:r>
              <a:rPr lang="ar-JO" b="1" dirty="0"/>
              <a:t>ابدأ أولا بذراعيك، ثم انتقل تدريجيا إلى بقية أجزاء جسمك بشكل روتيني. وإذا أردت أن تتصف بشجاعة كبيرة، فقد ترغب في إضافة بعض قطع الثلج إلى الماء. جرب هذه الطريقة، فقد لا تحتاج إلى فنجان قهوة في الصباح لإيقاظك.</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10</a:t>
            </a:fld>
            <a:endParaRPr lang="en-US"/>
          </a:p>
        </p:txBody>
      </p:sp>
    </p:spTree>
    <p:extLst>
      <p:ext uri="{BB962C8B-B14F-4D97-AF65-F5344CB8AC3E}">
        <p14:creationId xmlns:p14="http://schemas.microsoft.com/office/powerpoint/2010/main" val="3647743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332656"/>
            <a:ext cx="7772400" cy="4478655"/>
          </a:xfrm>
        </p:spPr>
        <p:txBody>
          <a:bodyPr>
            <a:normAutofit fontScale="85000" lnSpcReduction="20000"/>
          </a:bodyPr>
          <a:lstStyle/>
          <a:p>
            <a:pPr rtl="1"/>
            <a:r>
              <a:rPr lang="ar-JO" b="1" dirty="0"/>
              <a:t> </a:t>
            </a:r>
            <a:endParaRPr lang="en-US" dirty="0"/>
          </a:p>
          <a:p>
            <a:pPr rtl="1"/>
            <a:r>
              <a:rPr lang="ar-JO" b="1" dirty="0"/>
              <a:t>6- مخفف للصداع</a:t>
            </a:r>
            <a:endParaRPr lang="en-US" dirty="0"/>
          </a:p>
          <a:p>
            <a:pPr rtl="1"/>
            <a:r>
              <a:rPr lang="ar-JO" b="1" dirty="0"/>
              <a:t>قبل التوجه إلى قرص الأسبرين لتخفيف صداعك الشديد، تذكر الماء فهو العلاج الطبيعي. إن نقع قدميك بماء ساخن قد يخفف بسرعة الكثير من أنواع الصداع. والمسألة في غاية البساطة. كل ما تحتاجه هو طشت عميق من الماء لتنقع فيه قدميك وكاحليك في مغطس ماء، ويمكن أن تكون درجة حرارته بين 37 درجة و42 درجة مئوية والتي تشعر بها على أنها ساخنة أو حارة كثيرا. ومبدأ هذا العلاج يتم عن طريق زيادة تدفق الدم إلى القدمين والى سطح الجلد بأكمله. وهذا، بالطبع، ينقص تدفق الدم من الدماغ وأعضاء الجسم الأخرى الداخلية. ويمكن زيادة فعالية هذه الطريقة بوضع منشفة مبللة بماء بارد على رأسك. (إذا كنت تعاني من الأمراض التالية السكري، تصلب الشرايين، التهاب وعائي تجلطي ساد (أو مرض بيرغر)، أو حالات أخرى حيث الدورة الدموية أو الشعور في القدمين والساقين ضعيفة، فلا تجرب هذه الطريقة العلاجية بدون موافقة الطبيب).</a:t>
            </a:r>
            <a:endParaRPr lang="en-US" dirty="0"/>
          </a:p>
          <a:p>
            <a:pPr rtl="1"/>
            <a:r>
              <a:rPr lang="ar-JO" b="1" dirty="0"/>
              <a:t> </a:t>
            </a:r>
            <a:endParaRPr lang="en-US"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11</a:t>
            </a:fld>
            <a:endParaRPr lang="en-US"/>
          </a:p>
        </p:txBody>
      </p:sp>
    </p:spTree>
    <p:extLst>
      <p:ext uri="{BB962C8B-B14F-4D97-AF65-F5344CB8AC3E}">
        <p14:creationId xmlns:p14="http://schemas.microsoft.com/office/powerpoint/2010/main" val="1899730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908720"/>
            <a:ext cx="7772400" cy="3902591"/>
          </a:xfrm>
        </p:spPr>
        <p:txBody>
          <a:bodyPr>
            <a:normAutofit fontScale="92500" lnSpcReduction="20000"/>
          </a:bodyPr>
          <a:lstStyle/>
          <a:p>
            <a:pPr rtl="1"/>
            <a:r>
              <a:rPr lang="ar-JO" b="1" u="sng" dirty="0"/>
              <a:t>ماذا تشرب من الماء : </a:t>
            </a:r>
            <a:endParaRPr lang="en-US" dirty="0"/>
          </a:p>
          <a:p>
            <a:pPr rtl="1"/>
            <a:r>
              <a:rPr lang="ar-JO" b="1" dirty="0"/>
              <a:t>1-  هناك بعض التجارب تستخدم ((</a:t>
            </a:r>
            <a:r>
              <a:rPr lang="ar-JO" b="1" dirty="0" err="1"/>
              <a:t>ماء+سكر+ملح</a:t>
            </a:r>
            <a:r>
              <a:rPr lang="ar-JO" b="1" dirty="0"/>
              <a:t>)) وجدوى استخدامها لا يزال مصدر جدل ولا ينصح بشربها أثناء التمرين </a:t>
            </a:r>
            <a:r>
              <a:rPr lang="ar-JO" b="1" dirty="0" err="1"/>
              <a:t>لانها</a:t>
            </a:r>
            <a:r>
              <a:rPr lang="ar-JO" b="1" dirty="0"/>
              <a:t> تزيد من تركيز الاملاح بالجسم بسبب التعرق</a:t>
            </a:r>
            <a:r>
              <a:rPr lang="ar-IQ" b="1" dirty="0"/>
              <a:t>.</a:t>
            </a:r>
            <a:endParaRPr lang="en-US" dirty="0"/>
          </a:p>
          <a:p>
            <a:pPr rtl="1"/>
            <a:r>
              <a:rPr lang="ar-JO" b="1" dirty="0"/>
              <a:t>2-  يفضل بعد الانتهاء من التدريب شرب سوائل طبيعية</a:t>
            </a:r>
            <a:r>
              <a:rPr lang="ar-IQ" b="1" dirty="0"/>
              <a:t>.</a:t>
            </a:r>
            <a:endParaRPr lang="en-US" dirty="0"/>
          </a:p>
          <a:p>
            <a:pPr rtl="1"/>
            <a:r>
              <a:rPr lang="ar-JO" b="1" dirty="0"/>
              <a:t>3-  يفضل تناول الماء أو سائل بارد (1/2) لتر كل (15–30) دقيقة قبل موعد التدريب وخاصة رياضي التحمل وهذا ما يسمى ( فرط الاماهة)</a:t>
            </a:r>
            <a:r>
              <a:rPr lang="ar-IQ" b="1" dirty="0"/>
              <a:t>.</a:t>
            </a:r>
            <a:endParaRPr lang="en-US" dirty="0"/>
          </a:p>
          <a:p>
            <a:pPr rtl="1"/>
            <a:r>
              <a:rPr lang="ar-JO" b="1" dirty="0"/>
              <a:t>4-  يفضل تناول الماء البارد وذلك لسرعة امتصاصه من المعدة مما يقلل من امتلائها ومن عدم حصول مضاعفات</a:t>
            </a:r>
            <a:r>
              <a:rPr lang="ar-IQ" b="1" dirty="0"/>
              <a:t>.</a:t>
            </a:r>
            <a:endParaRPr lang="en-US" dirty="0"/>
          </a:p>
          <a:p>
            <a:pPr rtl="1"/>
            <a:r>
              <a:rPr lang="ar-JO" b="1" dirty="0"/>
              <a:t> </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12</a:t>
            </a:fld>
            <a:endParaRPr lang="en-US"/>
          </a:p>
        </p:txBody>
      </p:sp>
    </p:spTree>
    <p:extLst>
      <p:ext uri="{BB962C8B-B14F-4D97-AF65-F5344CB8AC3E}">
        <p14:creationId xmlns:p14="http://schemas.microsoft.com/office/powerpoint/2010/main" val="2762079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lstStyle/>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13</a:t>
            </a:fld>
            <a:endParaRPr lang="en-US"/>
          </a:p>
        </p:txBody>
      </p:sp>
      <p:pic>
        <p:nvPicPr>
          <p:cNvPr id="6" name="صورة 5" descr="C:\Users\m.azab\Desktop\unnamed.jpg"/>
          <p:cNvPicPr/>
          <p:nvPr/>
        </p:nvPicPr>
        <p:blipFill>
          <a:blip r:embed="rId2"/>
          <a:srcRect/>
          <a:stretch>
            <a:fillRect/>
          </a:stretch>
        </p:blipFill>
        <p:spPr bwMode="auto">
          <a:xfrm>
            <a:off x="1926590" y="1268759"/>
            <a:ext cx="5290820" cy="3312369"/>
          </a:xfrm>
          <a:prstGeom prst="rect">
            <a:avLst/>
          </a:prstGeom>
          <a:noFill/>
          <a:ln w="9525">
            <a:noFill/>
            <a:miter lim="800000"/>
            <a:headEnd/>
            <a:tailEnd/>
          </a:ln>
        </p:spPr>
      </p:pic>
    </p:spTree>
    <p:extLst>
      <p:ext uri="{BB962C8B-B14F-4D97-AF65-F5344CB8AC3E}">
        <p14:creationId xmlns:p14="http://schemas.microsoft.com/office/powerpoint/2010/main" val="4011734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31-Mar-21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14</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normAutofit lnSpcReduction="10000"/>
          </a:bodyPr>
          <a:lstStyle/>
          <a:p>
            <a:pPr rtl="1"/>
            <a:r>
              <a:rPr lang="ar-JO" b="1" u="sng" dirty="0"/>
              <a:t>المـــاء والتدريب الرياضي : </a:t>
            </a:r>
            <a:endParaRPr lang="en-US" dirty="0"/>
          </a:p>
          <a:p>
            <a:pPr rtl="1"/>
            <a:r>
              <a:rPr lang="ar-IQ" b="1" dirty="0"/>
              <a:t>    </a:t>
            </a:r>
            <a:r>
              <a:rPr lang="ar-JO" b="1" dirty="0"/>
              <a:t>للماء أهمية كبيرة أثناء التدريب أو اداء أي جهد بدني وسوف نوضح ذلك على شكل نقاط لسهولة الفهم وكما يأتي :- </a:t>
            </a:r>
            <a:endParaRPr lang="en-US" dirty="0"/>
          </a:p>
          <a:p>
            <a:pPr rtl="1"/>
            <a:r>
              <a:rPr lang="ar-JO" b="1" dirty="0"/>
              <a:t>1- تعتمد كمية الماء المفقود على مدة التمرين والظروف البيئية، اذ يجب تلبية حاجة الرياضي من الماء </a:t>
            </a:r>
            <a:r>
              <a:rPr lang="ar-JO" b="1" dirty="0" err="1"/>
              <a:t>لاهميته</a:t>
            </a:r>
            <a:r>
              <a:rPr lang="ar-JO" b="1" dirty="0"/>
              <a:t> في تنظيم درجة حرارة الجسم، اذ ان الحرارة الناتجة من تمرين لمدة بضع دقائق تكون كافية </a:t>
            </a:r>
            <a:r>
              <a:rPr lang="ar-JO" b="1" dirty="0" err="1"/>
              <a:t>لاتلاف</a:t>
            </a:r>
            <a:r>
              <a:rPr lang="ar-JO" b="1" dirty="0"/>
              <a:t> بروتين العضلات لولا وجود الماء من خلال التخلص منها عن طريق التعرق، اذ تقدر كمية الماء المفقودة ب( 2 –8 ) % من وزن الجسم.</a:t>
            </a:r>
            <a:endParaRPr lang="en-US" dirty="0"/>
          </a:p>
          <a:p>
            <a:r>
              <a:rPr lang="ar-IQ" b="1" dirty="0"/>
              <a:t> </a:t>
            </a: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extLst>
      <p:ext uri="{BB962C8B-B14F-4D97-AF65-F5344CB8AC3E}">
        <p14:creationId xmlns:p14="http://schemas.microsoft.com/office/powerpoint/2010/main" val="334956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normAutofit fontScale="92500" lnSpcReduction="20000"/>
          </a:bodyPr>
          <a:lstStyle/>
          <a:p>
            <a:pPr rtl="1"/>
            <a:r>
              <a:rPr lang="ar-JO" b="1" dirty="0"/>
              <a:t>- نقص الماء والسوائل من داخل الجسم تؤدي الى نقص حجم البلازما مما يؤدي الى نقص أو تقليل في ( حجم الضربة، الدفع القلبي، انخفاض ضغط الدم ).</a:t>
            </a:r>
            <a:endParaRPr lang="en-US" dirty="0"/>
          </a:p>
          <a:p>
            <a:pPr rtl="1"/>
            <a:r>
              <a:rPr lang="ar-JO" b="1" dirty="0"/>
              <a:t>3- يفقد رياضي التحمل (( المطاولة )) كمية من الماء تصل الى (4 لتر ) أي ( 2 –4 ) كغم من وزن الجسم خلال ساعة من التدريب أو السباق، لذا من الضروري مراقبة الوزن قبل التدريب وبعده اذ يحتاج الرياضي الى (1/2 ) لتر لكل ( 1/ 2 ) كغم من وزن الجسم.</a:t>
            </a:r>
            <a:endParaRPr lang="en-US" dirty="0"/>
          </a:p>
          <a:p>
            <a:pPr rtl="1"/>
            <a:r>
              <a:rPr lang="ar-JO" b="1" dirty="0"/>
              <a:t>4-  رياضي التحمل أكثر من يحتاجون الى الماء وخاصة عدائي المسافات الطويلة المارثون اذ نلاحظ نقاط انعاش بعد كل (2) ميل (10 – 15 ) دقيقة ويعطى من الماء والسوائل بمقدار (100–200) </a:t>
            </a:r>
            <a:r>
              <a:rPr lang="ar-JO" b="1" dirty="0" err="1"/>
              <a:t>مللتر</a:t>
            </a:r>
            <a:r>
              <a:rPr lang="ar-JO" b="1" dirty="0"/>
              <a:t> وفي نهاية السباق قد يعطى محلول وريدي اذا كان فاقدا للوعي يحتوي على ( كلوكوز + ملح)</a:t>
            </a:r>
            <a:r>
              <a:rPr lang="ar-IQ" b="1" dirty="0"/>
              <a:t>. </a:t>
            </a:r>
            <a:r>
              <a:rPr lang="ar-JO" b="1" dirty="0"/>
              <a:t>مثال (عداء ركض مسافة (55 ) ميل بوقت (17 ) ساعة فقد من وزنه ( 13,6 ) كغم</a:t>
            </a:r>
            <a:r>
              <a:rPr lang="ar-IQ" b="1" dirty="0"/>
              <a:t>.</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extLst>
      <p:ext uri="{BB962C8B-B14F-4D97-AF65-F5344CB8AC3E}">
        <p14:creationId xmlns:p14="http://schemas.microsoft.com/office/powerpoint/2010/main" val="46450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normAutofit lnSpcReduction="10000"/>
          </a:bodyPr>
          <a:lstStyle/>
          <a:p>
            <a:pPr rtl="1"/>
            <a:r>
              <a:rPr lang="ar-JO" b="1" dirty="0"/>
              <a:t>5-   يتدهور اداء الرياضي اذا فقد ( 3 % ) من ماء جسمه ويؤدي ذلك الى : </a:t>
            </a:r>
            <a:endParaRPr lang="en-US" dirty="0"/>
          </a:p>
          <a:p>
            <a:pPr rtl="1"/>
            <a:r>
              <a:rPr lang="ar-IQ" b="1" dirty="0"/>
              <a:t>    </a:t>
            </a:r>
            <a:r>
              <a:rPr lang="ar-JO" b="1" dirty="0"/>
              <a:t>أ‌-    ضعف اداء العضلات وعدم الاستمرار في النشاط</a:t>
            </a:r>
            <a:r>
              <a:rPr lang="ar-IQ" b="1" dirty="0"/>
              <a:t>.</a:t>
            </a:r>
            <a:endParaRPr lang="en-US" dirty="0"/>
          </a:p>
          <a:p>
            <a:pPr rtl="1"/>
            <a:r>
              <a:rPr lang="ar-IQ" b="1" dirty="0"/>
              <a:t>    </a:t>
            </a:r>
            <a:r>
              <a:rPr lang="ar-JO" b="1" dirty="0"/>
              <a:t>ب‌-  انخفاض في حجم الدم وبطيء عمل القلب، ودوران الدم في الكلى</a:t>
            </a:r>
            <a:r>
              <a:rPr lang="ar-IQ" b="1" dirty="0"/>
              <a:t>.</a:t>
            </a:r>
            <a:endParaRPr lang="en-US" dirty="0"/>
          </a:p>
          <a:p>
            <a:pPr rtl="1"/>
            <a:r>
              <a:rPr lang="ar-IQ" b="1" dirty="0"/>
              <a:t>    </a:t>
            </a:r>
            <a:r>
              <a:rPr lang="ar-JO" b="1" dirty="0"/>
              <a:t>ت‌-  قلة استهلاك الاوكسجين</a:t>
            </a:r>
            <a:r>
              <a:rPr lang="ar-IQ" b="1" dirty="0"/>
              <a:t>.</a:t>
            </a:r>
            <a:endParaRPr lang="en-US" dirty="0"/>
          </a:p>
          <a:p>
            <a:pPr rtl="1"/>
            <a:r>
              <a:rPr lang="ar-IQ" b="1" dirty="0"/>
              <a:t>    </a:t>
            </a:r>
            <a:r>
              <a:rPr lang="ar-JO" b="1" dirty="0"/>
              <a:t>ث‌-  نفاذ مخزون </a:t>
            </a:r>
            <a:r>
              <a:rPr lang="ar-JO" b="1" dirty="0" err="1"/>
              <a:t>الكلايكوجين</a:t>
            </a:r>
            <a:r>
              <a:rPr lang="ar-JO" b="1" dirty="0"/>
              <a:t> من الكبد</a:t>
            </a:r>
            <a:r>
              <a:rPr lang="ar-IQ" b="1" dirty="0"/>
              <a:t>.</a:t>
            </a:r>
            <a:endParaRPr lang="en-US" dirty="0"/>
          </a:p>
          <a:p>
            <a:pPr rtl="1"/>
            <a:r>
              <a:rPr lang="ar-IQ" b="1" dirty="0"/>
              <a:t>    </a:t>
            </a:r>
            <a:r>
              <a:rPr lang="ar-JO" b="1" dirty="0"/>
              <a:t>ج‌-   قلة كفاءة تنظيم الحرارة</a:t>
            </a:r>
            <a:r>
              <a:rPr lang="ar-IQ" b="1" dirty="0"/>
              <a:t>.</a:t>
            </a:r>
            <a:endParaRPr lang="en-US" dirty="0"/>
          </a:p>
          <a:p>
            <a:pPr rtl="1"/>
            <a:r>
              <a:rPr lang="ar-JO" b="1" dirty="0"/>
              <a:t>6-   اما اذا فقد الرياضي (6%) من وزن الجسم تبقى الاجهزة ساخنة ويصاب بضربة الحرارة</a:t>
            </a:r>
            <a:r>
              <a:rPr lang="ar-IQ" b="1" dirty="0"/>
              <a:t>.</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extLst>
      <p:ext uri="{BB962C8B-B14F-4D97-AF65-F5344CB8AC3E}">
        <p14:creationId xmlns:p14="http://schemas.microsoft.com/office/powerpoint/2010/main" val="62375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188640"/>
            <a:ext cx="7772400" cy="4622671"/>
          </a:xfrm>
        </p:spPr>
        <p:txBody>
          <a:bodyPr>
            <a:normAutofit lnSpcReduction="10000"/>
          </a:bodyPr>
          <a:lstStyle/>
          <a:p>
            <a:pPr rtl="1"/>
            <a:r>
              <a:rPr lang="ar-JO" b="1" dirty="0"/>
              <a:t>-   الرياضي الذي يفقد من وزنه ( 4 – 7 ) % يحتاج الى ( 36 ) ساعة للتعويض التام (الاماهة التامة)</a:t>
            </a:r>
            <a:r>
              <a:rPr lang="ar-IQ" b="1" dirty="0"/>
              <a:t>.</a:t>
            </a:r>
            <a:endParaRPr lang="en-US" dirty="0"/>
          </a:p>
          <a:p>
            <a:pPr rtl="1"/>
            <a:r>
              <a:rPr lang="ar-JO" b="1" dirty="0"/>
              <a:t>8-   تدعيم قوة التحمل اذ تشير التجارب انه كلما زاد تناول الماء بالمقدار </a:t>
            </a:r>
            <a:r>
              <a:rPr lang="ar-JO" b="1" dirty="0" err="1"/>
              <a:t>الموصى</a:t>
            </a:r>
            <a:r>
              <a:rPr lang="ar-JO" b="1" dirty="0"/>
              <a:t> به أثناء التمرين قلّ استهلاك </a:t>
            </a:r>
            <a:r>
              <a:rPr lang="ar-JO" b="1" dirty="0" err="1"/>
              <a:t>الكلايكوجين</a:t>
            </a:r>
            <a:r>
              <a:rPr lang="ar-JO" b="1" dirty="0"/>
              <a:t> الذي تحتاج اليه العضلات ليعطيها الطاقة، فتناول السوائل أثناء ممارسة النشاط البدني يجعل العضلات تستهلك تلك السوائل بدلا من </a:t>
            </a:r>
            <a:r>
              <a:rPr lang="ar-JO" b="1" dirty="0" err="1"/>
              <a:t>الكلايكوجين</a:t>
            </a:r>
            <a:r>
              <a:rPr lang="ar-JO" b="1" dirty="0"/>
              <a:t> (أي تكسير </a:t>
            </a:r>
            <a:r>
              <a:rPr lang="ar-JO" b="1" dirty="0" err="1"/>
              <a:t>كلايكوجين</a:t>
            </a:r>
            <a:r>
              <a:rPr lang="ar-JO" b="1" dirty="0"/>
              <a:t> العضلة للحصول على الطاقة ) ونتيجة لذلك سوف لن يحصل اجهاد سريع للعضلة وبذلك نستطيع تأخير ظهور التعب، لان كمية الماء في الكبد تقدر ب75 % وبالعضلات حوالي 80%</a:t>
            </a:r>
            <a:r>
              <a:rPr lang="ar-IQ" b="1" dirty="0"/>
              <a:t>.</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extLst>
      <p:ext uri="{BB962C8B-B14F-4D97-AF65-F5344CB8AC3E}">
        <p14:creationId xmlns:p14="http://schemas.microsoft.com/office/powerpoint/2010/main" val="2286102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normAutofit fontScale="92500" lnSpcReduction="20000"/>
          </a:bodyPr>
          <a:lstStyle/>
          <a:p>
            <a:pPr rtl="1"/>
            <a:r>
              <a:rPr lang="ar-JO" b="1" u="sng" dirty="0"/>
              <a:t>الوظائف الحيوية والفسيولوجية للماء : </a:t>
            </a:r>
            <a:endParaRPr lang="en-US" dirty="0"/>
          </a:p>
          <a:p>
            <a:pPr rtl="1"/>
            <a:r>
              <a:rPr lang="ar-JO" b="1" dirty="0"/>
              <a:t>1-   توصيل العناصر الغذائية الى الخلايا فضلا عن نقل الفضلات والسوائل الجسمية الاخرى وافرازات الجسم</a:t>
            </a:r>
            <a:r>
              <a:rPr lang="ar-IQ" b="1" dirty="0"/>
              <a:t>.</a:t>
            </a:r>
            <a:endParaRPr lang="en-US" dirty="0"/>
          </a:p>
          <a:p>
            <a:pPr rtl="1"/>
            <a:r>
              <a:rPr lang="ar-JO" b="1" dirty="0"/>
              <a:t>2-   الماء وسط مناسب تحدث فيه التفاعلات الكيميائية داخل خلايا الجسم ولا سيما عمليات الاكسدة والاختزال</a:t>
            </a:r>
            <a:r>
              <a:rPr lang="ar-IQ" b="1" dirty="0"/>
              <a:t>.</a:t>
            </a:r>
            <a:endParaRPr lang="en-US" dirty="0"/>
          </a:p>
          <a:p>
            <a:pPr rtl="1"/>
            <a:r>
              <a:rPr lang="ar-JO" b="1" dirty="0"/>
              <a:t>3-   يدخل في التفاعلات ( التحليل المائي ) مثل عمليات الهضم</a:t>
            </a:r>
            <a:r>
              <a:rPr lang="ar-IQ" b="1" dirty="0"/>
              <a:t>.</a:t>
            </a:r>
            <a:endParaRPr lang="en-US" dirty="0"/>
          </a:p>
          <a:p>
            <a:pPr rtl="1"/>
            <a:r>
              <a:rPr lang="ar-JO" b="1" dirty="0"/>
              <a:t>4-   يدخل في تركيب جميع الافرازات الجسمية أو سوائل الجسم مثل العصارات الهضمية واللمف والدم والبول</a:t>
            </a:r>
            <a:r>
              <a:rPr lang="ar-IQ" b="1" dirty="0"/>
              <a:t>.</a:t>
            </a:r>
            <a:endParaRPr lang="en-US" dirty="0"/>
          </a:p>
          <a:p>
            <a:pPr rtl="1"/>
            <a:r>
              <a:rPr lang="ar-JO" b="1" dirty="0"/>
              <a:t>5-   تنظيم درجة حرارة الجسم وتلطيفها عن طريق توزيعها على خلايا الجسم أو التخلص منها خلال العرق، اذ ان ( 25 % 9 من الحرارة يتخلص منها الجسم عن طريق التعرق، وان كل ( 1 لتر ) ماء متبخر يمثل حرارة قدرها ( 600 ) سعر حراري</a:t>
            </a:r>
            <a:r>
              <a:rPr lang="ar-IQ" b="1" dirty="0"/>
              <a:t>.</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6</a:t>
            </a:fld>
            <a:endParaRPr lang="en-US"/>
          </a:p>
        </p:txBody>
      </p:sp>
    </p:spTree>
    <p:extLst>
      <p:ext uri="{BB962C8B-B14F-4D97-AF65-F5344CB8AC3E}">
        <p14:creationId xmlns:p14="http://schemas.microsoft.com/office/powerpoint/2010/main" val="3164472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20688"/>
            <a:ext cx="7772400" cy="4190623"/>
          </a:xfrm>
        </p:spPr>
        <p:txBody>
          <a:bodyPr>
            <a:normAutofit fontScale="85000" lnSpcReduction="10000"/>
          </a:bodyPr>
          <a:lstStyle/>
          <a:p>
            <a:pPr rtl="1"/>
            <a:r>
              <a:rPr lang="ar-JO" b="1" dirty="0"/>
              <a:t>-   يعد الماء عاملا مزيتا للخلايا مثل اللعاب الذي يساعد على البلع وكذلك المخاط في الغشاء المخاطي في الجهاز الهضمي وفي القصبات الهوائية والمفاصل العظمية</a:t>
            </a:r>
            <a:r>
              <a:rPr lang="ar-IQ" b="1" dirty="0"/>
              <a:t>.</a:t>
            </a:r>
            <a:endParaRPr lang="en-US" dirty="0"/>
          </a:p>
          <a:p>
            <a:pPr rtl="1"/>
            <a:r>
              <a:rPr lang="ar-JO" b="1" dirty="0"/>
              <a:t>7-   تفادي تكوين حصى الحالب عند الرياضيين </a:t>
            </a:r>
            <a:r>
              <a:rPr lang="ar-JO" b="1" dirty="0" err="1"/>
              <a:t>لانه</a:t>
            </a:r>
            <a:r>
              <a:rPr lang="ar-JO" b="1" dirty="0"/>
              <a:t> أثناء الجهد البدني عندما يصل عدد ضربات القلب الى 140 ض/د فما فوق يتم خروج الماء عن طريق الجلد مما يؤدي الى ترسب بعض الاملاح في الكلى</a:t>
            </a:r>
            <a:r>
              <a:rPr lang="ar-IQ" b="1" dirty="0"/>
              <a:t>.</a:t>
            </a:r>
            <a:endParaRPr lang="en-US" dirty="0"/>
          </a:p>
          <a:p>
            <a:pPr rtl="1"/>
            <a:r>
              <a:rPr lang="ar-JO" b="1" dirty="0"/>
              <a:t>8-   تحسين التفكير وخاصة عند الرياضيين بعد الانتهاء من التدريب اذ يكون من الصعب القدرة على اتخاذ القرارات وشرب الماء يسهل تلك القدرة</a:t>
            </a:r>
            <a:r>
              <a:rPr lang="ar-IQ" b="1" dirty="0"/>
              <a:t>.</a:t>
            </a:r>
            <a:endParaRPr lang="en-US" dirty="0"/>
          </a:p>
          <a:p>
            <a:pPr rtl="1"/>
            <a:r>
              <a:rPr lang="ar-JO" b="1" dirty="0"/>
              <a:t>9-   التخلص من نزلات البرد</a:t>
            </a:r>
            <a:r>
              <a:rPr lang="ar-IQ" b="1" dirty="0"/>
              <a:t>.</a:t>
            </a:r>
            <a:endParaRPr lang="en-US" dirty="0"/>
          </a:p>
          <a:p>
            <a:pPr rtl="1"/>
            <a:r>
              <a:rPr lang="ar-JO" b="1" dirty="0"/>
              <a:t>10- التخلص من الامساك</a:t>
            </a:r>
            <a:r>
              <a:rPr lang="ar-IQ" b="1" dirty="0"/>
              <a:t>.</a:t>
            </a:r>
            <a:endParaRPr lang="en-US" dirty="0"/>
          </a:p>
          <a:p>
            <a:pPr rtl="1"/>
            <a:r>
              <a:rPr lang="ar-JO" b="1" dirty="0"/>
              <a:t> </a:t>
            </a:r>
            <a:endParaRPr lang="en-US" dirty="0"/>
          </a:p>
          <a:p>
            <a:r>
              <a:rPr lang="ar-JO" b="1" dirty="0"/>
              <a:t> </a:t>
            </a: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7</a:t>
            </a:fld>
            <a:endParaRPr lang="en-US"/>
          </a:p>
        </p:txBody>
      </p:sp>
    </p:spTree>
    <p:extLst>
      <p:ext uri="{BB962C8B-B14F-4D97-AF65-F5344CB8AC3E}">
        <p14:creationId xmlns:p14="http://schemas.microsoft.com/office/powerpoint/2010/main" val="3921508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lstStyle/>
          <a:p>
            <a:pPr rtl="1"/>
            <a:r>
              <a:rPr lang="ar-JO" b="1" u="sng" dirty="0"/>
              <a:t>مصادر المياه</a:t>
            </a:r>
            <a:endParaRPr lang="en-US" dirty="0"/>
          </a:p>
          <a:p>
            <a:pPr rtl="1"/>
            <a:r>
              <a:rPr lang="ar-JO" b="1" dirty="0"/>
              <a:t>ثلاثة مصادر</a:t>
            </a:r>
            <a:endParaRPr lang="en-US" dirty="0"/>
          </a:p>
          <a:p>
            <a:pPr rtl="1"/>
            <a:r>
              <a:rPr lang="ar-JO" b="1" dirty="0"/>
              <a:t>- ماء الشرب والسوائل الأخرى</a:t>
            </a:r>
            <a:endParaRPr lang="en-US" dirty="0"/>
          </a:p>
          <a:p>
            <a:pPr rtl="1"/>
            <a:r>
              <a:rPr lang="ar-JO" b="1" dirty="0"/>
              <a:t>- الماء الغذائي</a:t>
            </a:r>
            <a:endParaRPr lang="en-US" dirty="0"/>
          </a:p>
          <a:p>
            <a:pPr rtl="1"/>
            <a:r>
              <a:rPr lang="ar-JO" b="1" dirty="0"/>
              <a:t>- الماء </a:t>
            </a:r>
            <a:r>
              <a:rPr lang="ar-JO" b="1" dirty="0" err="1"/>
              <a:t>الايضى</a:t>
            </a:r>
            <a:r>
              <a:rPr lang="ar-JO" b="1" dirty="0"/>
              <a:t> ( الناتج عن الهضم )</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8</a:t>
            </a:fld>
            <a:endParaRPr lang="en-US"/>
          </a:p>
        </p:txBody>
      </p:sp>
    </p:spTree>
    <p:extLst>
      <p:ext uri="{BB962C8B-B14F-4D97-AF65-F5344CB8AC3E}">
        <p14:creationId xmlns:p14="http://schemas.microsoft.com/office/powerpoint/2010/main" val="4024405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fontScale="70000" lnSpcReduction="20000"/>
          </a:bodyPr>
          <a:lstStyle/>
          <a:p>
            <a:pPr rtl="1"/>
            <a:r>
              <a:rPr lang="ar-JO" b="1" u="sng" dirty="0"/>
              <a:t>المعالجة بالماء</a:t>
            </a:r>
            <a:endParaRPr lang="en-US" dirty="0"/>
          </a:p>
          <a:p>
            <a:pPr rtl="1"/>
            <a:r>
              <a:rPr lang="ar-JO" b="1" dirty="0"/>
              <a:t> </a:t>
            </a:r>
            <a:endParaRPr lang="en-US" dirty="0"/>
          </a:p>
          <a:p>
            <a:pPr rtl="1"/>
            <a:r>
              <a:rPr lang="ar-JO" b="1" dirty="0"/>
              <a:t>بينما يعتبر الماء حيويا للوظائف الداخلية في جسمك. إلا أن له قيمة كبيرة عندما يستعمل خارجيا. </a:t>
            </a:r>
            <a:endParaRPr lang="en-US" dirty="0"/>
          </a:p>
          <a:p>
            <a:pPr rtl="1"/>
            <a:r>
              <a:rPr lang="ar-JO" b="1" dirty="0"/>
              <a:t>1-فالحمام المنتظم يساعد في تنظيف الأوساخ والإفرازات بشكل فضلات متراكمة على الجلد. </a:t>
            </a:r>
            <a:endParaRPr lang="en-US" dirty="0"/>
          </a:p>
          <a:p>
            <a:pPr rtl="1"/>
            <a:r>
              <a:rPr lang="ar-JO" b="1" dirty="0"/>
              <a:t>2-وقبل استدعائك للطبيب في حالة إصابتك بالحمى أو القشعريرة، تذكر أن الماء الدافئ والبارد مفيد في السيطرة على حرارة الجسم.</a:t>
            </a:r>
            <a:endParaRPr lang="en-US" dirty="0"/>
          </a:p>
          <a:p>
            <a:pPr rtl="1"/>
            <a:r>
              <a:rPr lang="ar-JO" b="1" dirty="0"/>
              <a:t>3-فالماء البارد وحتى الثلج يمكن وضعه في حالة التواء المفاصل أو أي التواء آخر وذلك لتخفيف التورم. أما الماء الدافئ أو الحار فهو مفيد في تخفيف الألم في مفاصلك وعضلاتك.</a:t>
            </a:r>
            <a:endParaRPr lang="en-US" dirty="0"/>
          </a:p>
          <a:p>
            <a:pPr rtl="1"/>
            <a:r>
              <a:rPr lang="ar-JO" b="1" dirty="0"/>
              <a:t>4- يساعد على النوم</a:t>
            </a:r>
            <a:endParaRPr lang="en-US" dirty="0"/>
          </a:p>
          <a:p>
            <a:pPr rtl="1"/>
            <a:r>
              <a:rPr lang="ar-JO" b="1" dirty="0"/>
              <a:t>هل عانيت من أرق في ليلة ما ولم تستطع النوم؟ وهل يستمر عقلك يصول ويجول بشكل نشيط حتى بعد أن تطفئ الضوء وتغلق عينيك؟ جرب الاستحمام بماء دافئ لتشعر بالاسترخاء، ولا تستعمل ماء ساخنا. وفترة ربع ساعة إلى عشرين دقيقة تكفي لتعادل دورتك الدموية وتجذب الدم بعيدا عن دماغك وبذلك تهدأ أعصابك.</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9</a:t>
            </a:fld>
            <a:endParaRPr lang="en-US"/>
          </a:p>
        </p:txBody>
      </p:sp>
    </p:spTree>
    <p:extLst>
      <p:ext uri="{BB962C8B-B14F-4D97-AF65-F5344CB8AC3E}">
        <p14:creationId xmlns:p14="http://schemas.microsoft.com/office/powerpoint/2010/main" val="20191758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483</TotalTime>
  <Words>168</Words>
  <Application>Microsoft Office PowerPoint</Application>
  <PresentationFormat>عرض على الشاشة (3:4)‏</PresentationFormat>
  <Paragraphs>98</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Concourse</vt:lpstr>
      <vt:lpstr>الماء.....2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112</cp:revision>
  <dcterms:created xsi:type="dcterms:W3CDTF">2017-10-26T15:09:56Z</dcterms:created>
  <dcterms:modified xsi:type="dcterms:W3CDTF">2021-03-31T12:43:54Z</dcterms:modified>
</cp:coreProperties>
</file>