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Lst>
  <p:sldSz cx="18288000" cy="10287000"/>
  <p:notesSz cx="6858000" cy="9144000"/>
  <p:embeddedFontLst>
    <p:embeddedFont>
      <p:font typeface="Canva Sans" panose="020B0604020202020204" charset="0"/>
      <p:regular r:id="rId16"/>
    </p:embeddedFont>
    <p:embeddedFont>
      <p:font typeface="Canva Sans Bold" panose="020B0604020202020204" charset="0"/>
      <p:regular r:id="rId17"/>
    </p:embeddedFont>
    <p:embeddedFont>
      <p:font typeface="Poppins" panose="00000500000000000000" pitchFamily="2" charset="0"/>
      <p:regular r:id="rId18"/>
      <p:bold r:id="rId19"/>
      <p:italic r:id="rId20"/>
      <p:boldItalic r:id="rId21"/>
    </p:embeddedFont>
    <p:embeddedFont>
      <p:font typeface="Poppins Bold" panose="00000800000000000000" charset="0"/>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444" autoAdjust="0"/>
    <p:restoredTop sz="94622" autoAdjust="0"/>
  </p:normalViewPr>
  <p:slideViewPr>
    <p:cSldViewPr>
      <p:cViewPr>
        <p:scale>
          <a:sx n="50" d="100"/>
          <a:sy n="50" d="100"/>
        </p:scale>
        <p:origin x="197" y="76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mp3"/><Relationship Id="rId1" Type="http://schemas.microsoft.com/office/2007/relationships/media" Target="../media/media10.mp3"/><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mp3"/><Relationship Id="rId1" Type="http://schemas.microsoft.com/office/2007/relationships/media" Target="../media/media11.mp3"/><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mp3"/><Relationship Id="rId1" Type="http://schemas.microsoft.com/office/2007/relationships/media" Target="../media/media12.mp3"/><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mp3"/><Relationship Id="rId1" Type="http://schemas.microsoft.com/office/2007/relationships/media" Target="../media/media13.mp3"/><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p3"/><Relationship Id="rId1" Type="http://schemas.microsoft.com/office/2007/relationships/media" Target="../media/media3.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p3"/><Relationship Id="rId1" Type="http://schemas.microsoft.com/office/2007/relationships/media" Target="../media/media4.mp3"/><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p3"/><Relationship Id="rId1" Type="http://schemas.microsoft.com/office/2007/relationships/media" Target="../media/media5.mp3"/><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p3"/><Relationship Id="rId1" Type="http://schemas.microsoft.com/office/2007/relationships/media" Target="../media/media6.mp3"/><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p3"/><Relationship Id="rId1" Type="http://schemas.microsoft.com/office/2007/relationships/media" Target="../media/media7.mp3"/><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mp3"/><Relationship Id="rId1" Type="http://schemas.microsoft.com/office/2007/relationships/media" Target="../media/media8.mp3"/><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mp3"/><Relationship Id="rId1" Type="http://schemas.microsoft.com/office/2007/relationships/media" Target="../media/media9.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278587" y="2410459"/>
            <a:ext cx="16214617" cy="6763198"/>
          </a:xfrm>
          <a:prstGeom prst="rect">
            <a:avLst/>
          </a:prstGeom>
        </p:spPr>
        <p:txBody>
          <a:bodyPr lIns="0" tIns="0" rIns="0" bIns="0" rtlCol="0" anchor="t">
            <a:spAutoFit/>
          </a:bodyPr>
          <a:lstStyle/>
          <a:p>
            <a:pPr algn="l">
              <a:lnSpc>
                <a:spcPts val="5319"/>
              </a:lnSpc>
            </a:pPr>
            <a:r>
              <a:rPr lang="en-US" sz="3799" dirty="0">
                <a:solidFill>
                  <a:srgbClr val="431096"/>
                </a:solidFill>
                <a:latin typeface="Poppins Bold"/>
                <a:ea typeface="Poppins Bold"/>
                <a:cs typeface="Poppins Bold"/>
                <a:sym typeface="Poppins Bold"/>
              </a:rPr>
              <a:t>Unnormalized Data Anomalies</a:t>
            </a:r>
            <a:endParaRPr lang="ar-EG" sz="3799" dirty="0">
              <a:solidFill>
                <a:srgbClr val="431096"/>
              </a:solidFill>
              <a:latin typeface="Poppins Bold"/>
              <a:ea typeface="Poppins Bold"/>
              <a:cs typeface="Poppins Bold"/>
              <a:sym typeface="Poppins Bold"/>
            </a:endParaRPr>
          </a:p>
          <a:p>
            <a:pPr algn="l">
              <a:lnSpc>
                <a:spcPts val="5319"/>
              </a:lnSpc>
            </a:pPr>
            <a:endParaRPr lang="en-US" sz="3799" dirty="0">
              <a:solidFill>
                <a:srgbClr val="431096"/>
              </a:solidFill>
              <a:latin typeface="Poppins Bold"/>
              <a:ea typeface="Poppins Bold"/>
              <a:cs typeface="Poppins Bold"/>
              <a:sym typeface="Poppins Bold"/>
            </a:endParaRPr>
          </a:p>
          <a:p>
            <a:pPr algn="l">
              <a:lnSpc>
                <a:spcPts val="5319"/>
              </a:lnSpc>
            </a:pPr>
            <a:r>
              <a:rPr lang="en-US" sz="3799" dirty="0">
                <a:solidFill>
                  <a:srgbClr val="121212"/>
                </a:solidFill>
                <a:latin typeface="Poppins"/>
                <a:ea typeface="Poppins"/>
                <a:cs typeface="Poppins"/>
                <a:sym typeface="Poppins"/>
              </a:rPr>
              <a:t>Unnormalized data refers to a database that hasn't undergone normalization and therefore may contain data redundancy, inconsistency, and other issues. These issues are known as data anomalies, and they can cause significant problems in a database's operation and maintenance. </a:t>
            </a:r>
          </a:p>
          <a:p>
            <a:pPr algn="l">
              <a:lnSpc>
                <a:spcPts val="5319"/>
              </a:lnSpc>
            </a:pPr>
            <a:endParaRPr lang="en-US" sz="3799" dirty="0">
              <a:solidFill>
                <a:srgbClr val="121212"/>
              </a:solidFill>
              <a:latin typeface="Poppins"/>
              <a:ea typeface="Poppins"/>
              <a:cs typeface="Poppins"/>
              <a:sym typeface="Poppins"/>
            </a:endParaRPr>
          </a:p>
          <a:p>
            <a:pPr algn="l">
              <a:lnSpc>
                <a:spcPts val="5319"/>
              </a:lnSpc>
            </a:pPr>
            <a:r>
              <a:rPr lang="en-US" sz="3799" dirty="0">
                <a:solidFill>
                  <a:srgbClr val="121212"/>
                </a:solidFill>
                <a:latin typeface="Poppins"/>
                <a:ea typeface="Poppins"/>
                <a:cs typeface="Poppins"/>
                <a:sym typeface="Poppins"/>
              </a:rPr>
              <a:t>There are three primary types of anomalies in unnormalized data:</a:t>
            </a:r>
          </a:p>
          <a:p>
            <a:pPr algn="l">
              <a:lnSpc>
                <a:spcPts val="5319"/>
              </a:lnSpc>
              <a:spcBef>
                <a:spcPct val="0"/>
              </a:spcBef>
            </a:pPr>
            <a:endParaRPr lang="en-US" sz="3799" dirty="0">
              <a:solidFill>
                <a:srgbClr val="121212"/>
              </a:solidFill>
              <a:latin typeface="Poppins"/>
              <a:ea typeface="Poppins"/>
              <a:cs typeface="Poppins"/>
              <a:sym typeface="Poppins"/>
            </a:endParaRPr>
          </a:p>
        </p:txBody>
      </p:sp>
      <p:pic>
        <p:nvPicPr>
          <p:cNvPr id="15" name="ttsmaker-vip-file-2024-8-21-21-50-37">
            <a:hlinkClick r:id="" action="ppaction://media"/>
            <a:extLst>
              <a:ext uri="{FF2B5EF4-FFF2-40B4-BE49-F238E27FC236}">
                <a16:creationId xmlns:a16="http://schemas.microsoft.com/office/drawing/2014/main" id="{7DD9E53A-0774-F31E-8D61-8ED23110B0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800637" y="9105900"/>
            <a:ext cx="487363" cy="48736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2413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15"/>
                </p:tgtEl>
              </p:cMediaNode>
            </p:audio>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152477" y="-17216751"/>
            <a:ext cx="21023103" cy="27761821"/>
            <a:chOff x="0" y="0"/>
            <a:chExt cx="5536949" cy="7311755"/>
          </a:xfrm>
        </p:grpSpPr>
        <p:sp>
          <p:nvSpPr>
            <p:cNvPr id="3" name="Freeform 3"/>
            <p:cNvSpPr/>
            <p:nvPr/>
          </p:nvSpPr>
          <p:spPr>
            <a:xfrm>
              <a:off x="0" y="0"/>
              <a:ext cx="5536949" cy="7311755"/>
            </a:xfrm>
            <a:custGeom>
              <a:avLst/>
              <a:gdLst/>
              <a:ahLst/>
              <a:cxnLst/>
              <a:rect l="l" t="t" r="r" b="b"/>
              <a:pathLst>
                <a:path w="5536949" h="7311755">
                  <a:moveTo>
                    <a:pt x="0" y="0"/>
                  </a:moveTo>
                  <a:lnTo>
                    <a:pt x="5536949" y="0"/>
                  </a:lnTo>
                  <a:lnTo>
                    <a:pt x="5536949" y="7311755"/>
                  </a:lnTo>
                  <a:lnTo>
                    <a:pt x="0" y="7311755"/>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228600"/>
              <a:ext cx="5536949" cy="7540355"/>
            </a:xfrm>
            <a:prstGeom prst="rect">
              <a:avLst/>
            </a:prstGeom>
          </p:spPr>
          <p:txBody>
            <a:bodyPr lIns="50800" tIns="50800" rIns="50800" bIns="50800" rtlCol="0" anchor="ctr"/>
            <a:lstStyle/>
            <a:p>
              <a:pPr algn="ctr">
                <a:lnSpc>
                  <a:spcPts val="10779"/>
                </a:lnSpc>
              </a:pPr>
              <a:endParaRPr/>
            </a:p>
          </p:txBody>
        </p:sp>
      </p:grpSp>
      <p:sp>
        <p:nvSpPr>
          <p:cNvPr id="5" name="TextBox 5"/>
          <p:cNvSpPr txBox="1"/>
          <p:nvPr/>
        </p:nvSpPr>
        <p:spPr>
          <a:xfrm>
            <a:off x="7462986" y="537527"/>
            <a:ext cx="3362027"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Canva Sans Bold"/>
                <a:ea typeface="Canva Sans Bold"/>
                <a:cs typeface="Canva Sans Bold"/>
                <a:sym typeface="Canva Sans Bold"/>
              </a:rPr>
              <a:t>Quiz </a:t>
            </a:r>
          </a:p>
        </p:txBody>
      </p:sp>
      <p:sp>
        <p:nvSpPr>
          <p:cNvPr id="6" name="TextBox 6"/>
          <p:cNvSpPr txBox="1"/>
          <p:nvPr/>
        </p:nvSpPr>
        <p:spPr>
          <a:xfrm>
            <a:off x="650246" y="4819968"/>
            <a:ext cx="16987508" cy="580389"/>
          </a:xfrm>
          <a:prstGeom prst="rect">
            <a:avLst/>
          </a:prstGeom>
        </p:spPr>
        <p:txBody>
          <a:bodyPr lIns="0" tIns="0" rIns="0" bIns="0" rtlCol="0" anchor="t">
            <a:spAutoFit/>
          </a:bodyPr>
          <a:lstStyle/>
          <a:p>
            <a:pPr marL="1468138" lvl="2" indent="-489379" algn="l">
              <a:lnSpc>
                <a:spcPts val="4760"/>
              </a:lnSpc>
              <a:buFont typeface="Arial"/>
              <a:buChar char="⚬"/>
            </a:pPr>
            <a:r>
              <a:rPr lang="en-US" sz="3400" dirty="0">
                <a:solidFill>
                  <a:srgbClr val="FFFFFF"/>
                </a:solidFill>
                <a:latin typeface="Canva Sans Bold"/>
                <a:ea typeface="Canva Sans Bold"/>
                <a:cs typeface="Canva Sans Bold"/>
                <a:sym typeface="Canva Sans Bold"/>
              </a:rPr>
              <a:t>Answer:</a:t>
            </a:r>
            <a:r>
              <a:rPr lang="en-US" sz="3400" dirty="0">
                <a:solidFill>
                  <a:srgbClr val="FFFFFF"/>
                </a:solidFill>
                <a:latin typeface="Canva Sans"/>
                <a:ea typeface="Canva Sans"/>
                <a:cs typeface="Canva Sans"/>
                <a:sym typeface="Canva Sans"/>
              </a:rPr>
              <a:t> True - Deletion anomalies can lead to unintended data loss.</a:t>
            </a:r>
          </a:p>
        </p:txBody>
      </p:sp>
      <p:pic>
        <p:nvPicPr>
          <p:cNvPr id="7" name="ttsmaker-vip-file-2024-8-21-22-29-30">
            <a:hlinkClick r:id="" action="ppaction://media"/>
            <a:extLst>
              <a:ext uri="{FF2B5EF4-FFF2-40B4-BE49-F238E27FC236}">
                <a16:creationId xmlns:a16="http://schemas.microsoft.com/office/drawing/2014/main" id="{679F201C-5603-7CFB-B328-D7769A0C623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24637" y="98377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586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152477" y="-17216751"/>
            <a:ext cx="21023103" cy="27761821"/>
            <a:chOff x="0" y="0"/>
            <a:chExt cx="5536949" cy="7311755"/>
          </a:xfrm>
        </p:grpSpPr>
        <p:sp>
          <p:nvSpPr>
            <p:cNvPr id="3" name="Freeform 3"/>
            <p:cNvSpPr/>
            <p:nvPr/>
          </p:nvSpPr>
          <p:spPr>
            <a:xfrm>
              <a:off x="0" y="0"/>
              <a:ext cx="5536949" cy="7311755"/>
            </a:xfrm>
            <a:custGeom>
              <a:avLst/>
              <a:gdLst/>
              <a:ahLst/>
              <a:cxnLst/>
              <a:rect l="l" t="t" r="r" b="b"/>
              <a:pathLst>
                <a:path w="5536949" h="7311755">
                  <a:moveTo>
                    <a:pt x="0" y="0"/>
                  </a:moveTo>
                  <a:lnTo>
                    <a:pt x="5536949" y="0"/>
                  </a:lnTo>
                  <a:lnTo>
                    <a:pt x="5536949" y="7311755"/>
                  </a:lnTo>
                  <a:lnTo>
                    <a:pt x="0" y="7311755"/>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228600"/>
              <a:ext cx="5536949" cy="7540355"/>
            </a:xfrm>
            <a:prstGeom prst="rect">
              <a:avLst/>
            </a:prstGeom>
          </p:spPr>
          <p:txBody>
            <a:bodyPr lIns="50800" tIns="50800" rIns="50800" bIns="50800" rtlCol="0" anchor="ctr"/>
            <a:lstStyle/>
            <a:p>
              <a:pPr algn="ctr">
                <a:lnSpc>
                  <a:spcPts val="10779"/>
                </a:lnSpc>
              </a:pPr>
              <a:endParaRPr/>
            </a:p>
          </p:txBody>
        </p:sp>
      </p:grpSp>
      <p:sp>
        <p:nvSpPr>
          <p:cNvPr id="5" name="TextBox 5"/>
          <p:cNvSpPr txBox="1"/>
          <p:nvPr/>
        </p:nvSpPr>
        <p:spPr>
          <a:xfrm>
            <a:off x="6640487" y="-2781300"/>
            <a:ext cx="3362027"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Canva Sans Bold"/>
                <a:ea typeface="Canva Sans Bold"/>
                <a:cs typeface="Canva Sans Bold"/>
                <a:sym typeface="Canva Sans Bold"/>
              </a:rPr>
              <a:t>Quiz </a:t>
            </a:r>
          </a:p>
        </p:txBody>
      </p:sp>
      <p:sp>
        <p:nvSpPr>
          <p:cNvPr id="6" name="TextBox 6"/>
          <p:cNvSpPr txBox="1"/>
          <p:nvPr/>
        </p:nvSpPr>
        <p:spPr>
          <a:xfrm>
            <a:off x="1524000" y="1478083"/>
            <a:ext cx="16987508" cy="2420856"/>
          </a:xfrm>
          <a:prstGeom prst="rect">
            <a:avLst/>
          </a:prstGeom>
        </p:spPr>
        <p:txBody>
          <a:bodyPr lIns="0" tIns="0" rIns="0" bIns="0" rtlCol="0" anchor="t">
            <a:spAutoFit/>
          </a:bodyPr>
          <a:lstStyle/>
          <a:p>
            <a:pPr algn="l">
              <a:lnSpc>
                <a:spcPts val="4760"/>
              </a:lnSpc>
            </a:pPr>
            <a:endParaRPr dirty="0"/>
          </a:p>
          <a:p>
            <a:pPr algn="l">
              <a:lnSpc>
                <a:spcPts val="4760"/>
              </a:lnSpc>
            </a:pPr>
            <a:r>
              <a:rPr lang="en-US" sz="3400" dirty="0">
                <a:solidFill>
                  <a:srgbClr val="FFDE59"/>
                </a:solidFill>
                <a:latin typeface="Canva Sans Bold"/>
                <a:ea typeface="Canva Sans Bold"/>
                <a:cs typeface="Canva Sans Bold"/>
                <a:sym typeface="Canva Sans Bold"/>
              </a:rPr>
              <a:t>Describe a scenario where an insertion anomaly might occur in an unnormalized database.</a:t>
            </a:r>
          </a:p>
          <a:p>
            <a:pPr algn="l">
              <a:lnSpc>
                <a:spcPts val="4760"/>
              </a:lnSpc>
            </a:pPr>
            <a:endParaRPr lang="en-US" sz="3400" dirty="0">
              <a:solidFill>
                <a:srgbClr val="FFDE59"/>
              </a:solidFill>
              <a:latin typeface="Canva Sans Bold"/>
              <a:ea typeface="Canva Sans Bold"/>
              <a:cs typeface="Canva Sans Bold"/>
              <a:sym typeface="Canva Sans Bold"/>
            </a:endParaRPr>
          </a:p>
        </p:txBody>
      </p:sp>
      <p:pic>
        <p:nvPicPr>
          <p:cNvPr id="7" name="ttsmaker-vip-file-2024-8-21-22-32-9">
            <a:hlinkClick r:id="" action="ppaction://media"/>
            <a:extLst>
              <a:ext uri="{FF2B5EF4-FFF2-40B4-BE49-F238E27FC236}">
                <a16:creationId xmlns:a16="http://schemas.microsoft.com/office/drawing/2014/main" id="{3FD7D33F-B622-9FC0-7372-96ED2EADDCD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324637" y="64849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6027"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152477" y="-17216751"/>
            <a:ext cx="21023103" cy="27761821"/>
            <a:chOff x="0" y="0"/>
            <a:chExt cx="5536949" cy="7311755"/>
          </a:xfrm>
        </p:grpSpPr>
        <p:sp>
          <p:nvSpPr>
            <p:cNvPr id="3" name="Freeform 3"/>
            <p:cNvSpPr/>
            <p:nvPr/>
          </p:nvSpPr>
          <p:spPr>
            <a:xfrm>
              <a:off x="0" y="0"/>
              <a:ext cx="5536949" cy="7311755"/>
            </a:xfrm>
            <a:custGeom>
              <a:avLst/>
              <a:gdLst/>
              <a:ahLst/>
              <a:cxnLst/>
              <a:rect l="l" t="t" r="r" b="b"/>
              <a:pathLst>
                <a:path w="5536949" h="7311755">
                  <a:moveTo>
                    <a:pt x="0" y="0"/>
                  </a:moveTo>
                  <a:lnTo>
                    <a:pt x="5536949" y="0"/>
                  </a:lnTo>
                  <a:lnTo>
                    <a:pt x="5536949" y="7311755"/>
                  </a:lnTo>
                  <a:lnTo>
                    <a:pt x="0" y="7311755"/>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228600"/>
              <a:ext cx="5536949" cy="7540355"/>
            </a:xfrm>
            <a:prstGeom prst="rect">
              <a:avLst/>
            </a:prstGeom>
          </p:spPr>
          <p:txBody>
            <a:bodyPr lIns="50800" tIns="50800" rIns="50800" bIns="50800" rtlCol="0" anchor="ctr"/>
            <a:lstStyle/>
            <a:p>
              <a:pPr algn="ctr">
                <a:lnSpc>
                  <a:spcPts val="10779"/>
                </a:lnSpc>
              </a:pPr>
              <a:endParaRPr/>
            </a:p>
          </p:txBody>
        </p:sp>
      </p:grpSp>
      <p:sp>
        <p:nvSpPr>
          <p:cNvPr id="5" name="TextBox 5"/>
          <p:cNvSpPr txBox="1"/>
          <p:nvPr/>
        </p:nvSpPr>
        <p:spPr>
          <a:xfrm>
            <a:off x="7462986" y="537527"/>
            <a:ext cx="3362027"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Canva Sans Bold"/>
                <a:ea typeface="Canva Sans Bold"/>
                <a:cs typeface="Canva Sans Bold"/>
                <a:sym typeface="Canva Sans Bold"/>
              </a:rPr>
              <a:t>Quiz </a:t>
            </a:r>
          </a:p>
        </p:txBody>
      </p:sp>
      <p:sp>
        <p:nvSpPr>
          <p:cNvPr id="6" name="TextBox 6"/>
          <p:cNvSpPr txBox="1"/>
          <p:nvPr/>
        </p:nvSpPr>
        <p:spPr>
          <a:xfrm>
            <a:off x="650246" y="3619818"/>
            <a:ext cx="16987508" cy="2980689"/>
          </a:xfrm>
          <a:prstGeom prst="rect">
            <a:avLst/>
          </a:prstGeom>
        </p:spPr>
        <p:txBody>
          <a:bodyPr lIns="0" tIns="0" rIns="0" bIns="0" rtlCol="0" anchor="t">
            <a:spAutoFit/>
          </a:bodyPr>
          <a:lstStyle/>
          <a:p>
            <a:pPr algn="l">
              <a:lnSpc>
                <a:spcPts val="4760"/>
              </a:lnSpc>
            </a:pPr>
            <a:endParaRPr dirty="0"/>
          </a:p>
          <a:p>
            <a:pPr marL="1468138" lvl="2" indent="-489379" algn="l">
              <a:lnSpc>
                <a:spcPts val="4760"/>
              </a:lnSpc>
              <a:buFont typeface="Arial"/>
              <a:buChar char="⚬"/>
            </a:pPr>
            <a:r>
              <a:rPr lang="en-US" sz="3400" dirty="0">
                <a:solidFill>
                  <a:srgbClr val="FFFFFF"/>
                </a:solidFill>
                <a:latin typeface="Canva Sans Bold"/>
                <a:ea typeface="Canva Sans Bold"/>
                <a:cs typeface="Canva Sans Bold"/>
                <a:sym typeface="Canva Sans Bold"/>
              </a:rPr>
              <a:t>Answer:</a:t>
            </a:r>
            <a:r>
              <a:rPr lang="en-US" sz="3400" dirty="0">
                <a:solidFill>
                  <a:srgbClr val="FFFFFF"/>
                </a:solidFill>
                <a:latin typeface="Canva Sans"/>
                <a:ea typeface="Canva Sans"/>
                <a:cs typeface="Canva Sans"/>
                <a:sym typeface="Canva Sans"/>
              </a:rPr>
              <a:t> In a table storing student courses, you might be forced to insert a course along with a student’s data. If no students are enrolled in a new course, you might have to insert null or incorrect data.</a:t>
            </a:r>
          </a:p>
          <a:p>
            <a:pPr algn="l">
              <a:lnSpc>
                <a:spcPts val="4760"/>
              </a:lnSpc>
            </a:pPr>
            <a:endParaRPr lang="en-US" sz="3400" dirty="0">
              <a:solidFill>
                <a:srgbClr val="FFFFFF"/>
              </a:solidFill>
              <a:latin typeface="Canva Sans"/>
              <a:ea typeface="Canva Sans"/>
              <a:cs typeface="Canva Sans"/>
              <a:sym typeface="Canva Sans"/>
            </a:endParaRPr>
          </a:p>
        </p:txBody>
      </p:sp>
      <p:pic>
        <p:nvPicPr>
          <p:cNvPr id="7" name="ttsmaker-vip-file-2024-8-21-22-34-32">
            <a:hlinkClick r:id="" action="ppaction://media"/>
            <a:extLst>
              <a:ext uri="{FF2B5EF4-FFF2-40B4-BE49-F238E27FC236}">
                <a16:creationId xmlns:a16="http://schemas.microsoft.com/office/drawing/2014/main" id="{BEF2BC3A-0AAA-CAF2-253D-9E8CB445E20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431000" y="66373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7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515903" y="-17259300"/>
            <a:ext cx="21023103" cy="27761821"/>
            <a:chOff x="0" y="0"/>
            <a:chExt cx="5536949" cy="7311755"/>
          </a:xfrm>
        </p:grpSpPr>
        <p:sp>
          <p:nvSpPr>
            <p:cNvPr id="3" name="Freeform 3"/>
            <p:cNvSpPr/>
            <p:nvPr/>
          </p:nvSpPr>
          <p:spPr>
            <a:xfrm>
              <a:off x="0" y="0"/>
              <a:ext cx="5536949" cy="7311755"/>
            </a:xfrm>
            <a:custGeom>
              <a:avLst/>
              <a:gdLst/>
              <a:ahLst/>
              <a:cxnLst/>
              <a:rect l="l" t="t" r="r" b="b"/>
              <a:pathLst>
                <a:path w="5536949" h="7311755">
                  <a:moveTo>
                    <a:pt x="0" y="0"/>
                  </a:moveTo>
                  <a:lnTo>
                    <a:pt x="5536949" y="0"/>
                  </a:lnTo>
                  <a:lnTo>
                    <a:pt x="5536949" y="7311755"/>
                  </a:lnTo>
                  <a:lnTo>
                    <a:pt x="0" y="7311755"/>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228600"/>
              <a:ext cx="5536949" cy="7540355"/>
            </a:xfrm>
            <a:prstGeom prst="rect">
              <a:avLst/>
            </a:prstGeom>
          </p:spPr>
          <p:txBody>
            <a:bodyPr lIns="50800" tIns="50800" rIns="50800" bIns="50800" rtlCol="0" anchor="ctr"/>
            <a:lstStyle/>
            <a:p>
              <a:pPr algn="ctr">
                <a:lnSpc>
                  <a:spcPts val="10779"/>
                </a:lnSpc>
              </a:pPr>
              <a:endParaRPr/>
            </a:p>
          </p:txBody>
        </p:sp>
      </p:grpSp>
      <p:sp>
        <p:nvSpPr>
          <p:cNvPr id="5" name="TextBox 5"/>
          <p:cNvSpPr txBox="1"/>
          <p:nvPr/>
        </p:nvSpPr>
        <p:spPr>
          <a:xfrm>
            <a:off x="7222152" y="933450"/>
            <a:ext cx="3362027"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Canva Sans Bold"/>
                <a:ea typeface="Canva Sans Bold"/>
                <a:cs typeface="Canva Sans Bold"/>
                <a:sym typeface="Canva Sans Bold"/>
              </a:rPr>
              <a:t>Quiz </a:t>
            </a:r>
          </a:p>
        </p:txBody>
      </p:sp>
      <p:sp>
        <p:nvSpPr>
          <p:cNvPr id="6" name="TextBox 6"/>
          <p:cNvSpPr txBox="1"/>
          <p:nvPr/>
        </p:nvSpPr>
        <p:spPr>
          <a:xfrm>
            <a:off x="457200" y="3953193"/>
            <a:ext cx="15817741" cy="2420856"/>
          </a:xfrm>
          <a:prstGeom prst="rect">
            <a:avLst/>
          </a:prstGeom>
        </p:spPr>
        <p:txBody>
          <a:bodyPr lIns="0" tIns="0" rIns="0" bIns="0" rtlCol="0" anchor="t">
            <a:spAutoFit/>
          </a:bodyPr>
          <a:lstStyle/>
          <a:p>
            <a:pPr algn="l">
              <a:lnSpc>
                <a:spcPts val="4760"/>
              </a:lnSpc>
            </a:pPr>
            <a:endParaRPr dirty="0"/>
          </a:p>
          <a:p>
            <a:pPr algn="l">
              <a:lnSpc>
                <a:spcPts val="4760"/>
              </a:lnSpc>
            </a:pPr>
            <a:r>
              <a:rPr lang="en-US" sz="3400" dirty="0">
                <a:solidFill>
                  <a:srgbClr val="FFDE59"/>
                </a:solidFill>
                <a:latin typeface="Canva Sans Bold"/>
                <a:ea typeface="Canva Sans Bold"/>
                <a:cs typeface="Canva Sans Bold"/>
                <a:sym typeface="Canva Sans Bold"/>
              </a:rPr>
              <a:t>Give an example of how a deletion anomaly might happen in a database that is not normalized.</a:t>
            </a:r>
          </a:p>
          <a:p>
            <a:pPr algn="l">
              <a:lnSpc>
                <a:spcPts val="4760"/>
              </a:lnSpc>
            </a:pPr>
            <a:endParaRPr lang="en-US" sz="3400" dirty="0">
              <a:solidFill>
                <a:srgbClr val="FFDE59"/>
              </a:solidFill>
              <a:latin typeface="Canva Sans Bold"/>
              <a:ea typeface="Canva Sans Bold"/>
              <a:cs typeface="Canva Sans Bold"/>
              <a:sym typeface="Canva Sans Bold"/>
            </a:endParaRPr>
          </a:p>
        </p:txBody>
      </p:sp>
      <p:pic>
        <p:nvPicPr>
          <p:cNvPr id="7" name="ttsmaker-vip-file-2024-8-21-22-34-32">
            <a:hlinkClick r:id="" action="ppaction://media"/>
            <a:extLst>
              <a:ext uri="{FF2B5EF4-FFF2-40B4-BE49-F238E27FC236}">
                <a16:creationId xmlns:a16="http://schemas.microsoft.com/office/drawing/2014/main" id="{08398886-5919-59F3-92BA-2FC241B362A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6048037" y="54181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74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533400" y="-16649700"/>
            <a:ext cx="21023103" cy="27761821"/>
            <a:chOff x="0" y="0"/>
            <a:chExt cx="5536949" cy="7311755"/>
          </a:xfrm>
        </p:grpSpPr>
        <p:sp>
          <p:nvSpPr>
            <p:cNvPr id="3" name="Freeform 3"/>
            <p:cNvSpPr/>
            <p:nvPr/>
          </p:nvSpPr>
          <p:spPr>
            <a:xfrm>
              <a:off x="0" y="0"/>
              <a:ext cx="5536949" cy="7311755"/>
            </a:xfrm>
            <a:custGeom>
              <a:avLst/>
              <a:gdLst/>
              <a:ahLst/>
              <a:cxnLst/>
              <a:rect l="l" t="t" r="r" b="b"/>
              <a:pathLst>
                <a:path w="5536949" h="7311755">
                  <a:moveTo>
                    <a:pt x="0" y="0"/>
                  </a:moveTo>
                  <a:lnTo>
                    <a:pt x="5536949" y="0"/>
                  </a:lnTo>
                  <a:lnTo>
                    <a:pt x="5536949" y="7311755"/>
                  </a:lnTo>
                  <a:lnTo>
                    <a:pt x="0" y="7311755"/>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228600"/>
              <a:ext cx="5536949" cy="7540355"/>
            </a:xfrm>
            <a:prstGeom prst="rect">
              <a:avLst/>
            </a:prstGeom>
          </p:spPr>
          <p:txBody>
            <a:bodyPr lIns="50800" tIns="50800" rIns="50800" bIns="50800" rtlCol="0" anchor="ctr"/>
            <a:lstStyle/>
            <a:p>
              <a:pPr algn="ctr">
                <a:lnSpc>
                  <a:spcPts val="10779"/>
                </a:lnSpc>
              </a:pPr>
              <a:endParaRPr/>
            </a:p>
          </p:txBody>
        </p:sp>
      </p:grpSp>
      <p:sp>
        <p:nvSpPr>
          <p:cNvPr id="5" name="TextBox 5"/>
          <p:cNvSpPr txBox="1"/>
          <p:nvPr/>
        </p:nvSpPr>
        <p:spPr>
          <a:xfrm>
            <a:off x="7462986" y="1191221"/>
            <a:ext cx="3362027" cy="887095"/>
          </a:xfrm>
          <a:prstGeom prst="rect">
            <a:avLst/>
          </a:prstGeom>
        </p:spPr>
        <p:txBody>
          <a:bodyPr lIns="0" tIns="0" rIns="0" bIns="0" rtlCol="0" anchor="t">
            <a:spAutoFit/>
          </a:bodyPr>
          <a:lstStyle/>
          <a:p>
            <a:pPr algn="ctr">
              <a:lnSpc>
                <a:spcPts val="7279"/>
              </a:lnSpc>
            </a:pPr>
            <a:r>
              <a:rPr lang="en-US" sz="5199" dirty="0">
                <a:solidFill>
                  <a:srgbClr val="FFFFFF"/>
                </a:solidFill>
                <a:latin typeface="Canva Sans Bold"/>
                <a:ea typeface="Canva Sans Bold"/>
                <a:cs typeface="Canva Sans Bold"/>
                <a:sym typeface="Canva Sans Bold"/>
              </a:rPr>
              <a:t>Quiz </a:t>
            </a:r>
          </a:p>
        </p:txBody>
      </p:sp>
      <p:sp>
        <p:nvSpPr>
          <p:cNvPr id="6" name="TextBox 6"/>
          <p:cNvSpPr txBox="1"/>
          <p:nvPr/>
        </p:nvSpPr>
        <p:spPr>
          <a:xfrm>
            <a:off x="1260977" y="4279572"/>
            <a:ext cx="16196195" cy="2380614"/>
          </a:xfrm>
          <a:prstGeom prst="rect">
            <a:avLst/>
          </a:prstGeom>
        </p:spPr>
        <p:txBody>
          <a:bodyPr lIns="0" tIns="0" rIns="0" bIns="0" rtlCol="0" anchor="t">
            <a:spAutoFit/>
          </a:bodyPr>
          <a:lstStyle/>
          <a:p>
            <a:pPr algn="l">
              <a:lnSpc>
                <a:spcPts val="4760"/>
              </a:lnSpc>
            </a:pPr>
            <a:endParaRPr dirty="0"/>
          </a:p>
          <a:p>
            <a:pPr algn="l">
              <a:lnSpc>
                <a:spcPts val="4760"/>
              </a:lnSpc>
            </a:pPr>
            <a:r>
              <a:rPr lang="en-US" sz="3400" dirty="0">
                <a:solidFill>
                  <a:srgbClr val="FFFFFF"/>
                </a:solidFill>
                <a:latin typeface="Canva Sans Bold"/>
                <a:ea typeface="Canva Sans Bold"/>
                <a:cs typeface="Canva Sans Bold"/>
                <a:sym typeface="Canva Sans Bold"/>
              </a:rPr>
              <a:t>Answer:</a:t>
            </a:r>
            <a:r>
              <a:rPr lang="en-US" sz="3400" dirty="0">
                <a:solidFill>
                  <a:srgbClr val="FFFFFF"/>
                </a:solidFill>
                <a:latin typeface="Canva Sans"/>
                <a:ea typeface="Canva Sans"/>
                <a:cs typeface="Canva Sans"/>
                <a:sym typeface="Canva Sans"/>
              </a:rPr>
              <a:t> In a table where course details are stored with student enrollment, deleting the last student enrolled in a course might also delete the course details, even though the course still exists.</a:t>
            </a:r>
          </a:p>
        </p:txBody>
      </p:sp>
      <p:pic>
        <p:nvPicPr>
          <p:cNvPr id="7" name="ttsmaker-vip-file-2024-8-21-22-40-42">
            <a:hlinkClick r:id="" action="ppaction://media"/>
            <a:extLst>
              <a:ext uri="{FF2B5EF4-FFF2-40B4-BE49-F238E27FC236}">
                <a16:creationId xmlns:a16="http://schemas.microsoft.com/office/drawing/2014/main" id="{73E483EC-5041-9CF4-6571-8889421A8E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3838237" y="70183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393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278587" y="1741169"/>
            <a:ext cx="16214617" cy="7047122"/>
          </a:xfrm>
          <a:prstGeom prst="rect">
            <a:avLst/>
          </a:prstGeom>
        </p:spPr>
        <p:txBody>
          <a:bodyPr lIns="0" tIns="0" rIns="0" bIns="0" rtlCol="0" anchor="t">
            <a:spAutoFit/>
          </a:bodyPr>
          <a:lstStyle/>
          <a:p>
            <a:pPr algn="l">
              <a:lnSpc>
                <a:spcPts val="5319"/>
              </a:lnSpc>
            </a:pPr>
            <a:endParaRPr dirty="0"/>
          </a:p>
          <a:p>
            <a:pPr algn="l">
              <a:lnSpc>
                <a:spcPts val="7419"/>
              </a:lnSpc>
            </a:pPr>
            <a:r>
              <a:rPr lang="en-US" sz="5299" dirty="0">
                <a:solidFill>
                  <a:srgbClr val="A80FB9"/>
                </a:solidFill>
                <a:latin typeface="Poppins Bold"/>
                <a:ea typeface="Poppins Bold"/>
                <a:cs typeface="Poppins Bold"/>
                <a:sym typeface="Poppins Bold"/>
              </a:rPr>
              <a:t>1. Insertion Anomaly</a:t>
            </a:r>
          </a:p>
          <a:p>
            <a:pPr algn="l">
              <a:lnSpc>
                <a:spcPts val="7139"/>
              </a:lnSpc>
              <a:spcBef>
                <a:spcPct val="0"/>
              </a:spcBef>
            </a:pPr>
            <a:endParaRPr lang="en-US" sz="5099" dirty="0">
              <a:solidFill>
                <a:srgbClr val="121212"/>
              </a:solidFill>
              <a:latin typeface="Poppins"/>
              <a:ea typeface="Poppins"/>
              <a:cs typeface="Poppins"/>
              <a:sym typeface="Poppins"/>
            </a:endParaRPr>
          </a:p>
          <a:p>
            <a:pPr algn="l">
              <a:lnSpc>
                <a:spcPts val="7139"/>
              </a:lnSpc>
              <a:spcBef>
                <a:spcPct val="0"/>
              </a:spcBef>
            </a:pPr>
            <a:r>
              <a:rPr lang="en-US" sz="5099" dirty="0">
                <a:solidFill>
                  <a:srgbClr val="121212"/>
                </a:solidFill>
                <a:latin typeface="Poppins"/>
                <a:ea typeface="Poppins"/>
                <a:cs typeface="Poppins"/>
                <a:sym typeface="Poppins"/>
              </a:rPr>
              <a:t>An insertion anomaly occurs when the database schema forces you to insert redundant data </a:t>
            </a:r>
          </a:p>
          <a:p>
            <a:pPr algn="l">
              <a:lnSpc>
                <a:spcPts val="7139"/>
              </a:lnSpc>
              <a:spcBef>
                <a:spcPct val="0"/>
              </a:spcBef>
            </a:pPr>
            <a:endParaRPr lang="en-US" sz="5099" dirty="0">
              <a:solidFill>
                <a:srgbClr val="121212"/>
              </a:solidFill>
              <a:latin typeface="Poppins"/>
              <a:ea typeface="Poppins"/>
              <a:cs typeface="Poppins"/>
              <a:sym typeface="Poppins"/>
            </a:endParaRPr>
          </a:p>
          <a:p>
            <a:pPr algn="l">
              <a:lnSpc>
                <a:spcPts val="7139"/>
              </a:lnSpc>
              <a:spcBef>
                <a:spcPct val="0"/>
              </a:spcBef>
            </a:pPr>
            <a:r>
              <a:rPr lang="en-US" sz="5099" dirty="0">
                <a:solidFill>
                  <a:srgbClr val="121212"/>
                </a:solidFill>
                <a:latin typeface="Poppins"/>
                <a:ea typeface="Poppins"/>
                <a:cs typeface="Poppins"/>
                <a:sym typeface="Poppins"/>
              </a:rPr>
              <a:t>or prevents you from inserting data at all due to the absence of some other data.</a:t>
            </a:r>
          </a:p>
        </p:txBody>
      </p:sp>
      <p:pic>
        <p:nvPicPr>
          <p:cNvPr id="15" name="ttsmaker-vip-file-2024-8-21-21-56-18">
            <a:hlinkClick r:id="" action="ppaction://media"/>
            <a:extLst>
              <a:ext uri="{FF2B5EF4-FFF2-40B4-BE49-F238E27FC236}">
                <a16:creationId xmlns:a16="http://schemas.microsoft.com/office/drawing/2014/main" id="{BB6A4896-660B-947D-791A-DD09FA0CBE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800637" y="91519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4712"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5"/>
                </p:tgtEl>
              </p:cMediaNode>
            </p:audio>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657041" y="1045336"/>
            <a:ext cx="16214617" cy="1859281"/>
          </a:xfrm>
          <a:prstGeom prst="rect">
            <a:avLst/>
          </a:prstGeom>
        </p:spPr>
        <p:txBody>
          <a:bodyPr lIns="0" tIns="0" rIns="0" bIns="0" rtlCol="0" anchor="t">
            <a:spAutoFit/>
          </a:bodyPr>
          <a:lstStyle/>
          <a:p>
            <a:pPr algn="l">
              <a:lnSpc>
                <a:spcPts val="5319"/>
              </a:lnSpc>
            </a:pPr>
            <a:r>
              <a:rPr lang="en-US" sz="3799" dirty="0">
                <a:solidFill>
                  <a:srgbClr val="431096"/>
                </a:solidFill>
                <a:latin typeface="Poppins Bold"/>
                <a:ea typeface="Poppins Bold"/>
                <a:cs typeface="Poppins Bold"/>
                <a:sym typeface="Poppins Bold"/>
              </a:rPr>
              <a:t>Example: </a:t>
            </a:r>
            <a:r>
              <a:rPr lang="en-US" sz="3799" dirty="0">
                <a:solidFill>
                  <a:srgbClr val="121212"/>
                </a:solidFill>
                <a:latin typeface="Poppins"/>
                <a:ea typeface="Poppins"/>
                <a:cs typeface="Poppins"/>
                <a:sym typeface="Poppins"/>
              </a:rPr>
              <a:t>Consider a table storing student information along with the courses they are enrolled in:</a:t>
            </a:r>
          </a:p>
          <a:p>
            <a:pPr algn="l">
              <a:lnSpc>
                <a:spcPts val="3919"/>
              </a:lnSpc>
              <a:spcBef>
                <a:spcPct val="0"/>
              </a:spcBef>
            </a:pPr>
            <a:endParaRPr lang="en-US" sz="3799" dirty="0">
              <a:solidFill>
                <a:srgbClr val="121212"/>
              </a:solidFill>
              <a:latin typeface="Poppins"/>
              <a:ea typeface="Poppins"/>
              <a:cs typeface="Poppins"/>
              <a:sym typeface="Poppins"/>
            </a:endParaRPr>
          </a:p>
        </p:txBody>
      </p:sp>
      <p:graphicFrame>
        <p:nvGraphicFramePr>
          <p:cNvPr id="15" name="Table 15"/>
          <p:cNvGraphicFramePr>
            <a:graphicFrameLocks noGrp="1"/>
          </p:cNvGraphicFramePr>
          <p:nvPr/>
        </p:nvGraphicFramePr>
        <p:xfrm>
          <a:off x="4706759" y="3062822"/>
          <a:ext cx="9809347" cy="3829051"/>
        </p:xfrm>
        <a:graphic>
          <a:graphicData uri="http://schemas.openxmlformats.org/drawingml/2006/table">
            <a:tbl>
              <a:tblPr/>
              <a:tblGrid>
                <a:gridCol w="2199769">
                  <a:extLst>
                    <a:ext uri="{9D8B030D-6E8A-4147-A177-3AD203B41FA5}">
                      <a16:colId xmlns:a16="http://schemas.microsoft.com/office/drawing/2014/main" val="20000"/>
                    </a:ext>
                  </a:extLst>
                </a:gridCol>
                <a:gridCol w="3216316">
                  <a:extLst>
                    <a:ext uri="{9D8B030D-6E8A-4147-A177-3AD203B41FA5}">
                      <a16:colId xmlns:a16="http://schemas.microsoft.com/office/drawing/2014/main" val="20001"/>
                    </a:ext>
                  </a:extLst>
                </a:gridCol>
                <a:gridCol w="1733832">
                  <a:extLst>
                    <a:ext uri="{9D8B030D-6E8A-4147-A177-3AD203B41FA5}">
                      <a16:colId xmlns:a16="http://schemas.microsoft.com/office/drawing/2014/main" val="20002"/>
                    </a:ext>
                  </a:extLst>
                </a:gridCol>
                <a:gridCol w="2659430">
                  <a:extLst>
                    <a:ext uri="{9D8B030D-6E8A-4147-A177-3AD203B41FA5}">
                      <a16:colId xmlns:a16="http://schemas.microsoft.com/office/drawing/2014/main" val="20003"/>
                    </a:ext>
                  </a:extLst>
                </a:gridCol>
              </a:tblGrid>
              <a:tr h="1138106">
                <a:tc>
                  <a:txBody>
                    <a:bodyPr/>
                    <a:lstStyle/>
                    <a:p>
                      <a:pPr algn="ctr">
                        <a:lnSpc>
                          <a:spcPts val="3920"/>
                        </a:lnSpc>
                        <a:defRPr/>
                      </a:pPr>
                      <a:r>
                        <a:rPr lang="en-US" sz="2800">
                          <a:solidFill>
                            <a:srgbClr val="A80FB9"/>
                          </a:solidFill>
                          <a:latin typeface="Poppins Bold"/>
                          <a:ea typeface="Poppins Bold"/>
                          <a:cs typeface="Poppins Bold"/>
                          <a:sym typeface="Poppins Bold"/>
                        </a:rPr>
                        <a:t>StudentI</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Student Name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Course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Instructor</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8106">
                <a:tc>
                  <a:txBody>
                    <a:bodyPr/>
                    <a:lstStyle/>
                    <a:p>
                      <a:pPr algn="ctr">
                        <a:lnSpc>
                          <a:spcPts val="3920"/>
                        </a:lnSpc>
                        <a:defRPr/>
                      </a:pPr>
                      <a:r>
                        <a:rPr lang="en-US" sz="2800">
                          <a:solidFill>
                            <a:srgbClr val="000000"/>
                          </a:solidFill>
                          <a:latin typeface="Poppins"/>
                          <a:ea typeface="Poppins"/>
                          <a:cs typeface="Poppins"/>
                          <a:sym typeface="Poppins"/>
                        </a:rPr>
                        <a:t>1</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Alice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Dr. Smith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52839">
                <a:tc>
                  <a:txBody>
                    <a:bodyPr/>
                    <a:lstStyle/>
                    <a:p>
                      <a:pPr algn="ctr">
                        <a:lnSpc>
                          <a:spcPts val="3920"/>
                        </a:lnSpc>
                        <a:defRPr/>
                      </a:pPr>
                      <a:r>
                        <a:rPr lang="en-US" sz="2800" dirty="0">
                          <a:solidFill>
                            <a:srgbClr val="000000"/>
                          </a:solidFill>
                          <a:latin typeface="Poppins"/>
                          <a:ea typeface="Poppins"/>
                          <a:cs typeface="Poppins"/>
                          <a:sym typeface="Poppins"/>
                        </a:rPr>
                        <a:t>2</a:t>
                      </a:r>
                      <a:endParaRPr lang="en-US" sz="1100" dirty="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endParaRPr lang="en-US" sz="1100"/>
                    </a:p>
                    <a:p>
                      <a:pPr algn="ctr">
                        <a:lnSpc>
                          <a:spcPts val="3640"/>
                        </a:lnSpc>
                      </a:pPr>
                      <a:r>
                        <a:rPr lang="en-US" sz="2600">
                          <a:solidFill>
                            <a:srgbClr val="000000"/>
                          </a:solidFill>
                          <a:latin typeface="Poppins"/>
                          <a:ea typeface="Poppins"/>
                          <a:cs typeface="Poppins"/>
                          <a:sym typeface="Poppins"/>
                        </a:rPr>
                        <a:t>Bob</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Science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dirty="0">
                          <a:solidFill>
                            <a:srgbClr val="000000"/>
                          </a:solidFill>
                          <a:latin typeface="Poppins"/>
                          <a:ea typeface="Poppins"/>
                          <a:cs typeface="Poppins"/>
                          <a:sym typeface="Poppins"/>
                        </a:rPr>
                        <a:t>Dr. Jones</a:t>
                      </a:r>
                      <a:endParaRPr lang="en-US" sz="1100" dirty="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6" name="TextBox 16"/>
          <p:cNvSpPr txBox="1"/>
          <p:nvPr/>
        </p:nvSpPr>
        <p:spPr>
          <a:xfrm>
            <a:off x="1028700" y="7432175"/>
            <a:ext cx="16214617" cy="2101215"/>
          </a:xfrm>
          <a:prstGeom prst="rect">
            <a:avLst/>
          </a:prstGeom>
        </p:spPr>
        <p:txBody>
          <a:bodyPr lIns="0" tIns="0" rIns="0" bIns="0" rtlCol="0" anchor="t">
            <a:spAutoFit/>
          </a:bodyPr>
          <a:lstStyle/>
          <a:p>
            <a:pPr algn="l">
              <a:lnSpc>
                <a:spcPts val="3359"/>
              </a:lnSpc>
            </a:pPr>
            <a:r>
              <a:rPr lang="en-US" sz="2399" dirty="0">
                <a:solidFill>
                  <a:srgbClr val="431096"/>
                </a:solidFill>
                <a:latin typeface="Poppins Bold"/>
                <a:ea typeface="Poppins Bold"/>
                <a:cs typeface="Poppins Bold"/>
                <a:sym typeface="Poppins Bold"/>
              </a:rPr>
              <a:t>Issue: </a:t>
            </a:r>
            <a:r>
              <a:rPr lang="en-US" sz="2399" dirty="0">
                <a:solidFill>
                  <a:srgbClr val="121212"/>
                </a:solidFill>
                <a:latin typeface="Poppins"/>
                <a:ea typeface="Poppins"/>
                <a:cs typeface="Poppins"/>
                <a:sym typeface="Poppins"/>
              </a:rPr>
              <a:t>If a new course is introduced but no students have enrolled in it yet, you might be forced to insert</a:t>
            </a:r>
          </a:p>
          <a:p>
            <a:pPr algn="l">
              <a:lnSpc>
                <a:spcPts val="3359"/>
              </a:lnSpc>
            </a:pPr>
            <a:r>
              <a:rPr lang="en-US" sz="2399" dirty="0">
                <a:solidFill>
                  <a:srgbClr val="121212"/>
                </a:solidFill>
                <a:latin typeface="Poppins"/>
                <a:ea typeface="Poppins"/>
                <a:cs typeface="Poppins"/>
                <a:sym typeface="Poppins"/>
              </a:rPr>
              <a:t> a null value for </a:t>
            </a:r>
            <a:r>
              <a:rPr lang="en-US" sz="2399" dirty="0" err="1">
                <a:solidFill>
                  <a:srgbClr val="121212"/>
                </a:solidFill>
                <a:latin typeface="Poppins"/>
                <a:ea typeface="Poppins"/>
                <a:cs typeface="Poppins"/>
                <a:sym typeface="Poppins"/>
              </a:rPr>
              <a:t>StudentID</a:t>
            </a:r>
            <a:r>
              <a:rPr lang="en-US" sz="2399" dirty="0">
                <a:solidFill>
                  <a:srgbClr val="121212"/>
                </a:solidFill>
                <a:latin typeface="Poppins"/>
                <a:ea typeface="Poppins"/>
                <a:cs typeface="Poppins"/>
                <a:sym typeface="Poppins"/>
              </a:rPr>
              <a:t> and </a:t>
            </a:r>
            <a:r>
              <a:rPr lang="en-US" sz="2399" dirty="0" err="1">
                <a:solidFill>
                  <a:srgbClr val="121212"/>
                </a:solidFill>
                <a:latin typeface="Poppins"/>
                <a:ea typeface="Poppins"/>
                <a:cs typeface="Poppins"/>
                <a:sym typeface="Poppins"/>
              </a:rPr>
              <a:t>StudentName</a:t>
            </a:r>
            <a:r>
              <a:rPr lang="en-US" sz="2399" dirty="0">
                <a:solidFill>
                  <a:srgbClr val="121212"/>
                </a:solidFill>
                <a:latin typeface="Poppins"/>
                <a:ea typeface="Poppins"/>
                <a:cs typeface="Poppins"/>
                <a:sym typeface="Poppins"/>
              </a:rPr>
              <a:t>, or you might not be able to insert the course at all.</a:t>
            </a:r>
          </a:p>
          <a:p>
            <a:pPr algn="l">
              <a:lnSpc>
                <a:spcPts val="3359"/>
              </a:lnSpc>
            </a:pPr>
            <a:endParaRPr lang="en-US" sz="2399" dirty="0">
              <a:solidFill>
                <a:srgbClr val="121212"/>
              </a:solidFill>
              <a:latin typeface="Poppins"/>
              <a:ea typeface="Poppins"/>
              <a:cs typeface="Poppins"/>
              <a:sym typeface="Poppins"/>
            </a:endParaRPr>
          </a:p>
          <a:p>
            <a:pPr algn="l">
              <a:lnSpc>
                <a:spcPts val="3359"/>
              </a:lnSpc>
              <a:spcBef>
                <a:spcPct val="0"/>
              </a:spcBef>
            </a:pPr>
            <a:r>
              <a:rPr lang="en-US" sz="2399" dirty="0">
                <a:solidFill>
                  <a:srgbClr val="431096"/>
                </a:solidFill>
                <a:latin typeface="Poppins Bold"/>
                <a:ea typeface="Poppins Bold"/>
                <a:cs typeface="Poppins Bold"/>
                <a:sym typeface="Poppins Bold"/>
              </a:rPr>
              <a:t>Impact:</a:t>
            </a:r>
            <a:r>
              <a:rPr lang="en-US" sz="2399" dirty="0">
                <a:solidFill>
                  <a:srgbClr val="121212"/>
                </a:solidFill>
                <a:latin typeface="Poppins"/>
                <a:ea typeface="Poppins"/>
                <a:cs typeface="Poppins"/>
                <a:sym typeface="Poppins"/>
              </a:rPr>
              <a:t> This could lead to incomplete or incorrect data in the database, making it difficult to maintain and query.</a:t>
            </a:r>
          </a:p>
        </p:txBody>
      </p:sp>
      <p:pic>
        <p:nvPicPr>
          <p:cNvPr id="17" name="ttsmaker-vip-file-2024-8-21-22-4-6">
            <a:hlinkClick r:id="" action="ppaction://media"/>
            <a:extLst>
              <a:ext uri="{FF2B5EF4-FFF2-40B4-BE49-F238E27FC236}">
                <a16:creationId xmlns:a16="http://schemas.microsoft.com/office/drawing/2014/main" id="{F8A4C7F9-0948-510A-B199-3DD8E68A269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800637" y="89995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mediacall" presetSubtype="0" fill="hold" nodeType="clickEffect">
                                  <p:stCondLst>
                                    <p:cond delay="0"/>
                                  </p:stCondLst>
                                  <p:childTnLst>
                                    <p:cmd type="call" cmd="playFrom(0.0)">
                                      <p:cBhvr>
                                        <p:cTn id="23" dur="29161" fill="hold"/>
                                        <p:tgtEl>
                                          <p:spTgt spid="1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4" fill="hold" display="0">
                  <p:stCondLst>
                    <p:cond delay="indefinite"/>
                  </p:stCondLst>
                  <p:endCondLst>
                    <p:cond evt="onStopAudio" delay="0">
                      <p:tgtEl>
                        <p:sldTgt/>
                      </p:tgtEl>
                    </p:cond>
                  </p:endCondLst>
                </p:cTn>
                <p:tgtEl>
                  <p:spTgt spid="17"/>
                </p:tgtEl>
              </p:cMediaNode>
            </p:audio>
          </p:childTnLst>
        </p:cTn>
      </p:par>
    </p:tnLst>
    <p:bldLst>
      <p:bldP spid="14"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730380" y="657304"/>
            <a:ext cx="16214617" cy="3089911"/>
          </a:xfrm>
          <a:prstGeom prst="rect">
            <a:avLst/>
          </a:prstGeom>
        </p:spPr>
        <p:txBody>
          <a:bodyPr lIns="0" tIns="0" rIns="0" bIns="0" rtlCol="0" anchor="t">
            <a:spAutoFit/>
          </a:bodyPr>
          <a:lstStyle/>
          <a:p>
            <a:pPr algn="l">
              <a:lnSpc>
                <a:spcPts val="5319"/>
              </a:lnSpc>
            </a:pPr>
            <a:r>
              <a:rPr lang="en-US" sz="3799" dirty="0">
                <a:solidFill>
                  <a:srgbClr val="431096"/>
                </a:solidFill>
                <a:latin typeface="Poppins Bold"/>
                <a:ea typeface="Poppins Bold"/>
                <a:cs typeface="Poppins Bold"/>
                <a:sym typeface="Poppins Bold"/>
              </a:rPr>
              <a:t>2. Update Anomaly</a:t>
            </a:r>
          </a:p>
          <a:p>
            <a:pPr algn="l">
              <a:lnSpc>
                <a:spcPts val="4759"/>
              </a:lnSpc>
            </a:pPr>
            <a:r>
              <a:rPr lang="en-US" sz="3399" dirty="0">
                <a:solidFill>
                  <a:srgbClr val="A80FB9"/>
                </a:solidFill>
                <a:latin typeface="Poppins Bold"/>
                <a:ea typeface="Poppins Bold"/>
                <a:cs typeface="Poppins Bold"/>
                <a:sym typeface="Poppins Bold"/>
              </a:rPr>
              <a:t>Definition:</a:t>
            </a:r>
            <a:r>
              <a:rPr lang="en-US" sz="3399" dirty="0">
                <a:solidFill>
                  <a:srgbClr val="121212"/>
                </a:solidFill>
                <a:latin typeface="Poppins Bold"/>
                <a:ea typeface="Poppins Bold"/>
                <a:cs typeface="Poppins Bold"/>
                <a:sym typeface="Poppins Bold"/>
              </a:rPr>
              <a:t> </a:t>
            </a:r>
            <a:r>
              <a:rPr lang="en-US" sz="3399" dirty="0">
                <a:solidFill>
                  <a:srgbClr val="121212"/>
                </a:solidFill>
                <a:latin typeface="Poppins"/>
                <a:ea typeface="Poppins"/>
                <a:cs typeface="Poppins"/>
                <a:sym typeface="Poppins"/>
              </a:rPr>
              <a:t>An update anomaly occurs when changes to redundant data are not correctly propagated across the database, leading to inconsistencies</a:t>
            </a:r>
            <a:r>
              <a:rPr lang="en-US" sz="3399" dirty="0">
                <a:solidFill>
                  <a:srgbClr val="431096"/>
                </a:solidFill>
                <a:latin typeface="Poppins"/>
                <a:ea typeface="Poppins"/>
                <a:cs typeface="Poppins"/>
                <a:sym typeface="Poppins"/>
              </a:rPr>
              <a:t>.</a:t>
            </a:r>
          </a:p>
          <a:p>
            <a:pPr algn="l">
              <a:lnSpc>
                <a:spcPts val="4759"/>
              </a:lnSpc>
              <a:spcBef>
                <a:spcPct val="0"/>
              </a:spcBef>
            </a:pPr>
            <a:r>
              <a:rPr lang="en-US" sz="3399" dirty="0">
                <a:solidFill>
                  <a:srgbClr val="A80FB9"/>
                </a:solidFill>
                <a:latin typeface="Poppins Bold"/>
                <a:ea typeface="Poppins Bold"/>
                <a:cs typeface="Poppins Bold"/>
                <a:sym typeface="Poppins Bold"/>
              </a:rPr>
              <a:t>Example</a:t>
            </a:r>
            <a:r>
              <a:rPr lang="en-US" sz="3399" dirty="0">
                <a:solidFill>
                  <a:srgbClr val="431096"/>
                </a:solidFill>
                <a:latin typeface="Poppins Bold"/>
                <a:ea typeface="Poppins Bold"/>
                <a:cs typeface="Poppins Bold"/>
                <a:sym typeface="Poppins Bold"/>
              </a:rPr>
              <a:t>:</a:t>
            </a:r>
            <a:r>
              <a:rPr lang="en-US" sz="3399" dirty="0">
                <a:solidFill>
                  <a:srgbClr val="121212"/>
                </a:solidFill>
                <a:latin typeface="Poppins"/>
                <a:ea typeface="Poppins"/>
                <a:cs typeface="Poppins"/>
                <a:sym typeface="Poppins"/>
              </a:rPr>
              <a:t> Continuing with the same table:</a:t>
            </a:r>
          </a:p>
        </p:txBody>
      </p:sp>
      <p:graphicFrame>
        <p:nvGraphicFramePr>
          <p:cNvPr id="15" name="Table 15"/>
          <p:cNvGraphicFramePr>
            <a:graphicFrameLocks noGrp="1"/>
          </p:cNvGraphicFramePr>
          <p:nvPr/>
        </p:nvGraphicFramePr>
        <p:xfrm>
          <a:off x="3593226" y="4253037"/>
          <a:ext cx="11065893" cy="4953000"/>
        </p:xfrm>
        <a:graphic>
          <a:graphicData uri="http://schemas.openxmlformats.org/drawingml/2006/table">
            <a:tbl>
              <a:tblPr/>
              <a:tblGrid>
                <a:gridCol w="2198551">
                  <a:extLst>
                    <a:ext uri="{9D8B030D-6E8A-4147-A177-3AD203B41FA5}">
                      <a16:colId xmlns:a16="http://schemas.microsoft.com/office/drawing/2014/main" val="20000"/>
                    </a:ext>
                  </a:extLst>
                </a:gridCol>
                <a:gridCol w="3214535">
                  <a:extLst>
                    <a:ext uri="{9D8B030D-6E8A-4147-A177-3AD203B41FA5}">
                      <a16:colId xmlns:a16="http://schemas.microsoft.com/office/drawing/2014/main" val="20001"/>
                    </a:ext>
                  </a:extLst>
                </a:gridCol>
                <a:gridCol w="2994850">
                  <a:extLst>
                    <a:ext uri="{9D8B030D-6E8A-4147-A177-3AD203B41FA5}">
                      <a16:colId xmlns:a16="http://schemas.microsoft.com/office/drawing/2014/main" val="20002"/>
                    </a:ext>
                  </a:extLst>
                </a:gridCol>
                <a:gridCol w="2657957">
                  <a:extLst>
                    <a:ext uri="{9D8B030D-6E8A-4147-A177-3AD203B41FA5}">
                      <a16:colId xmlns:a16="http://schemas.microsoft.com/office/drawing/2014/main" val="20003"/>
                    </a:ext>
                  </a:extLst>
                </a:gridCol>
              </a:tblGrid>
              <a:tr h="1134862">
                <a:tc>
                  <a:txBody>
                    <a:bodyPr/>
                    <a:lstStyle/>
                    <a:p>
                      <a:pPr algn="ctr">
                        <a:lnSpc>
                          <a:spcPts val="3920"/>
                        </a:lnSpc>
                        <a:defRPr/>
                      </a:pPr>
                      <a:r>
                        <a:rPr lang="en-US" sz="2800" dirty="0" err="1">
                          <a:solidFill>
                            <a:srgbClr val="A80FB9"/>
                          </a:solidFill>
                          <a:latin typeface="Poppins Bold"/>
                          <a:ea typeface="Poppins Bold"/>
                          <a:cs typeface="Poppins Bold"/>
                          <a:sym typeface="Poppins Bold"/>
                        </a:rPr>
                        <a:t>StudentI</a:t>
                      </a:r>
                      <a:endParaRPr lang="en-US" sz="1100" dirty="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Student Name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Course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Instructor</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862">
                <a:tc>
                  <a:txBody>
                    <a:bodyPr/>
                    <a:lstStyle/>
                    <a:p>
                      <a:pPr algn="ctr">
                        <a:lnSpc>
                          <a:spcPts val="3920"/>
                        </a:lnSpc>
                        <a:defRPr/>
                      </a:pPr>
                      <a:r>
                        <a:rPr lang="en-US" sz="2800">
                          <a:solidFill>
                            <a:srgbClr val="000000"/>
                          </a:solidFill>
                          <a:latin typeface="Poppins"/>
                          <a:ea typeface="Poppins"/>
                          <a:cs typeface="Poppins"/>
                          <a:sym typeface="Poppins"/>
                        </a:rPr>
                        <a:t>1</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Alice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Dr. Smith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8414">
                <a:tc>
                  <a:txBody>
                    <a:bodyPr/>
                    <a:lstStyle/>
                    <a:p>
                      <a:pPr algn="ctr">
                        <a:lnSpc>
                          <a:spcPts val="3920"/>
                        </a:lnSpc>
                        <a:defRPr/>
                      </a:pPr>
                      <a:r>
                        <a:rPr lang="en-US" sz="2800">
                          <a:solidFill>
                            <a:srgbClr val="000000"/>
                          </a:solidFill>
                          <a:latin typeface="Poppins"/>
                          <a:ea typeface="Poppins"/>
                          <a:cs typeface="Poppins"/>
                          <a:sym typeface="Poppins"/>
                        </a:rPr>
                        <a:t>2</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endParaRPr lang="en-US" sz="1100"/>
                    </a:p>
                    <a:p>
                      <a:pPr algn="ctr">
                        <a:lnSpc>
                          <a:spcPts val="3640"/>
                        </a:lnSpc>
                      </a:pPr>
                      <a:r>
                        <a:rPr lang="en-US" sz="2600">
                          <a:solidFill>
                            <a:srgbClr val="000000"/>
                          </a:solidFill>
                          <a:latin typeface="Poppins"/>
                          <a:ea typeface="Poppins"/>
                          <a:cs typeface="Poppins"/>
                          <a:sym typeface="Poppins"/>
                        </a:rPr>
                        <a:t>Bob</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Dr. Smith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4862">
                <a:tc>
                  <a:txBody>
                    <a:bodyPr/>
                    <a:lstStyle/>
                    <a:p>
                      <a:pPr algn="ctr">
                        <a:lnSpc>
                          <a:spcPts val="3920"/>
                        </a:lnSpc>
                        <a:defRPr/>
                      </a:pPr>
                      <a:r>
                        <a:rPr lang="en-US" sz="2800">
                          <a:solidFill>
                            <a:srgbClr val="000000"/>
                          </a:solidFill>
                          <a:latin typeface="Poppins"/>
                          <a:ea typeface="Poppins"/>
                          <a:cs typeface="Poppins"/>
                          <a:sym typeface="Poppins"/>
                        </a:rPr>
                        <a:t>3</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Charlie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dirty="0">
                          <a:solidFill>
                            <a:srgbClr val="000000"/>
                          </a:solidFill>
                          <a:latin typeface="Poppins"/>
                          <a:ea typeface="Poppins"/>
                          <a:cs typeface="Poppins"/>
                          <a:sym typeface="Poppins"/>
                        </a:rPr>
                        <a:t>Dr. Smith</a:t>
                      </a:r>
                      <a:endParaRPr lang="en-US" sz="1100" dirty="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6" name="ttsmaker-vip-file-2024-8-21-22-7-3">
            <a:hlinkClick r:id="" action="ppaction://media"/>
            <a:extLst>
              <a:ext uri="{FF2B5EF4-FFF2-40B4-BE49-F238E27FC236}">
                <a16:creationId xmlns:a16="http://schemas.microsoft.com/office/drawing/2014/main" id="{C41F2FF0-7D8B-92A9-F8E3-8F92794546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981237" y="90757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mediacall" presetSubtype="0" fill="hold" nodeType="clickEffect">
                                  <p:stCondLst>
                                    <p:cond delay="0"/>
                                  </p:stCondLst>
                                  <p:childTnLst>
                                    <p:cmd type="call" cmd="playFrom(0.0)">
                                      <p:cBhvr>
                                        <p:cTn id="20" dur="14337"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16"/>
                </p:tgtEl>
              </p:cMediaNode>
            </p:audio>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424455" y="2666365"/>
            <a:ext cx="16214617" cy="3890011"/>
          </a:xfrm>
          <a:prstGeom prst="rect">
            <a:avLst/>
          </a:prstGeom>
        </p:spPr>
        <p:txBody>
          <a:bodyPr lIns="0" tIns="0" rIns="0" bIns="0" rtlCol="0" anchor="t">
            <a:spAutoFit/>
          </a:bodyPr>
          <a:lstStyle/>
          <a:p>
            <a:pPr algn="l">
              <a:lnSpc>
                <a:spcPts val="5319"/>
              </a:lnSpc>
            </a:pPr>
            <a:r>
              <a:rPr lang="en-US" sz="3799" dirty="0">
                <a:solidFill>
                  <a:srgbClr val="431096"/>
                </a:solidFill>
                <a:latin typeface="Poppins Bold"/>
                <a:ea typeface="Poppins Bold"/>
                <a:cs typeface="Poppins Bold"/>
                <a:sym typeface="Poppins Bold"/>
              </a:rPr>
              <a:t>Issue: </a:t>
            </a:r>
            <a:r>
              <a:rPr lang="en-US" sz="3799" dirty="0">
                <a:solidFill>
                  <a:srgbClr val="121212"/>
                </a:solidFill>
                <a:latin typeface="Poppins"/>
                <a:ea typeface="Poppins"/>
                <a:cs typeface="Poppins"/>
                <a:sym typeface="Poppins"/>
              </a:rPr>
              <a:t>If Dr. Smith's name changes, you would need to update his name in every row where Math is listed. If you miss any row, the database would have inconsistent data.</a:t>
            </a:r>
          </a:p>
          <a:p>
            <a:pPr algn="l">
              <a:lnSpc>
                <a:spcPts val="5319"/>
              </a:lnSpc>
            </a:pPr>
            <a:endParaRPr lang="en-US" sz="3799" dirty="0">
              <a:solidFill>
                <a:srgbClr val="121212"/>
              </a:solidFill>
              <a:latin typeface="Poppins"/>
              <a:ea typeface="Poppins"/>
              <a:cs typeface="Poppins"/>
              <a:sym typeface="Poppins"/>
            </a:endParaRPr>
          </a:p>
          <a:p>
            <a:pPr algn="l">
              <a:lnSpc>
                <a:spcPts val="4759"/>
              </a:lnSpc>
              <a:spcBef>
                <a:spcPct val="0"/>
              </a:spcBef>
            </a:pPr>
            <a:r>
              <a:rPr lang="en-US" sz="3399" dirty="0">
                <a:solidFill>
                  <a:srgbClr val="431096"/>
                </a:solidFill>
                <a:latin typeface="Poppins Bold"/>
                <a:ea typeface="Poppins Bold"/>
                <a:cs typeface="Poppins Bold"/>
                <a:sym typeface="Poppins Bold"/>
              </a:rPr>
              <a:t>Impact:</a:t>
            </a:r>
            <a:r>
              <a:rPr lang="en-US" sz="3399" dirty="0">
                <a:solidFill>
                  <a:srgbClr val="121212"/>
                </a:solidFill>
                <a:latin typeface="Poppins"/>
                <a:ea typeface="Poppins"/>
                <a:cs typeface="Poppins"/>
                <a:sym typeface="Poppins"/>
              </a:rPr>
              <a:t> This can lead to errors when querying the database, as the data might show different information depending on where you look.</a:t>
            </a:r>
          </a:p>
        </p:txBody>
      </p:sp>
      <p:pic>
        <p:nvPicPr>
          <p:cNvPr id="15" name="ttsmaker-vip-file-2024-8-21-22-10-23">
            <a:hlinkClick r:id="" action="ppaction://media"/>
            <a:extLst>
              <a:ext uri="{FF2B5EF4-FFF2-40B4-BE49-F238E27FC236}">
                <a16:creationId xmlns:a16="http://schemas.microsoft.com/office/drawing/2014/main" id="{6CDA47EE-B783-561B-94AC-41272D7193A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981237" y="90757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318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15"/>
                </p:tgtEl>
              </p:cMediaNode>
            </p:audio>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424455" y="3632915"/>
            <a:ext cx="16214617" cy="3223261"/>
          </a:xfrm>
          <a:prstGeom prst="rect">
            <a:avLst/>
          </a:prstGeom>
        </p:spPr>
        <p:txBody>
          <a:bodyPr lIns="0" tIns="0" rIns="0" bIns="0" rtlCol="0" anchor="t">
            <a:spAutoFit/>
          </a:bodyPr>
          <a:lstStyle/>
          <a:p>
            <a:pPr algn="l">
              <a:lnSpc>
                <a:spcPts val="5319"/>
              </a:lnSpc>
            </a:pPr>
            <a:r>
              <a:rPr lang="en-US" sz="3799" dirty="0">
                <a:solidFill>
                  <a:srgbClr val="431096"/>
                </a:solidFill>
                <a:latin typeface="Poppins Bold"/>
                <a:ea typeface="Poppins Bold"/>
                <a:cs typeface="Poppins Bold"/>
                <a:sym typeface="Poppins Bold"/>
              </a:rPr>
              <a:t>3. Deletion Anomaly</a:t>
            </a:r>
          </a:p>
          <a:p>
            <a:pPr algn="l">
              <a:lnSpc>
                <a:spcPts val="5319"/>
              </a:lnSpc>
            </a:pPr>
            <a:r>
              <a:rPr lang="en-US" sz="3799" dirty="0">
                <a:solidFill>
                  <a:srgbClr val="A80FB9"/>
                </a:solidFill>
                <a:latin typeface="Poppins Bold"/>
                <a:ea typeface="Poppins Bold"/>
                <a:cs typeface="Poppins Bold"/>
                <a:sym typeface="Poppins Bold"/>
              </a:rPr>
              <a:t>Definition: </a:t>
            </a:r>
            <a:r>
              <a:rPr lang="en-US" sz="3799" dirty="0">
                <a:solidFill>
                  <a:srgbClr val="121212"/>
                </a:solidFill>
                <a:latin typeface="Poppins"/>
                <a:ea typeface="Poppins"/>
                <a:cs typeface="Poppins"/>
                <a:sym typeface="Poppins"/>
              </a:rPr>
              <a:t>A deletion anomaly occurs when deleting data inadvertently removes other valuable data that should not be lost.</a:t>
            </a:r>
          </a:p>
          <a:p>
            <a:pPr algn="l">
              <a:lnSpc>
                <a:spcPts val="4759"/>
              </a:lnSpc>
              <a:spcBef>
                <a:spcPct val="0"/>
              </a:spcBef>
            </a:pPr>
            <a:r>
              <a:rPr lang="en-US" sz="3399" dirty="0">
                <a:solidFill>
                  <a:srgbClr val="A80FB9"/>
                </a:solidFill>
                <a:latin typeface="Poppins Bold"/>
                <a:ea typeface="Poppins Bold"/>
                <a:cs typeface="Poppins Bold"/>
                <a:sym typeface="Poppins Bold"/>
              </a:rPr>
              <a:t>Example: </a:t>
            </a:r>
            <a:r>
              <a:rPr lang="en-US" sz="3399" dirty="0">
                <a:solidFill>
                  <a:srgbClr val="121212"/>
                </a:solidFill>
                <a:latin typeface="Poppins"/>
                <a:ea typeface="Poppins"/>
                <a:cs typeface="Poppins"/>
                <a:sym typeface="Poppins"/>
              </a:rPr>
              <a:t>Using the same table, suppose a student graduates, and you delete their record:</a:t>
            </a:r>
          </a:p>
        </p:txBody>
      </p:sp>
      <p:pic>
        <p:nvPicPr>
          <p:cNvPr id="15" name="ttsmaker-vip-file-2024-8-21-22-13-41">
            <a:hlinkClick r:id="" action="ppaction://media"/>
            <a:extLst>
              <a:ext uri="{FF2B5EF4-FFF2-40B4-BE49-F238E27FC236}">
                <a16:creationId xmlns:a16="http://schemas.microsoft.com/office/drawing/2014/main" id="{54A94CE4-3C45-362E-1F40-8E28A85B3F0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4905037" y="89995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989"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5"/>
                </p:tgtEl>
              </p:cMediaNode>
            </p:audio>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111358" y="5753100"/>
            <a:ext cx="16214617" cy="3816351"/>
          </a:xfrm>
          <a:prstGeom prst="rect">
            <a:avLst/>
          </a:prstGeom>
        </p:spPr>
        <p:txBody>
          <a:bodyPr lIns="0" tIns="0" rIns="0" bIns="0" rtlCol="0" anchor="t">
            <a:spAutoFit/>
          </a:bodyPr>
          <a:lstStyle/>
          <a:p>
            <a:pPr algn="l">
              <a:lnSpc>
                <a:spcPts val="5179"/>
              </a:lnSpc>
            </a:pPr>
            <a:r>
              <a:rPr lang="en-US" sz="3699" dirty="0">
                <a:solidFill>
                  <a:srgbClr val="431096"/>
                </a:solidFill>
                <a:latin typeface="Poppins Bold"/>
                <a:ea typeface="Poppins Bold"/>
                <a:cs typeface="Poppins Bold"/>
                <a:sym typeface="Poppins Bold"/>
              </a:rPr>
              <a:t>Issue: </a:t>
            </a:r>
            <a:r>
              <a:rPr lang="en-US" sz="3699" dirty="0">
                <a:solidFill>
                  <a:srgbClr val="121212"/>
                </a:solidFill>
                <a:latin typeface="Poppins"/>
                <a:ea typeface="Poppins"/>
                <a:cs typeface="Poppins"/>
                <a:sym typeface="Poppins"/>
              </a:rPr>
              <a:t>If Charlie is the last student enrolled in Math and you delete his record, you would also lose information about the course Math and the instructor Dr. Smith, even though that information is still relevant.</a:t>
            </a:r>
          </a:p>
          <a:p>
            <a:pPr algn="l">
              <a:lnSpc>
                <a:spcPts val="5179"/>
              </a:lnSpc>
            </a:pPr>
            <a:endParaRPr lang="en-US" sz="3699" dirty="0">
              <a:solidFill>
                <a:srgbClr val="121212"/>
              </a:solidFill>
              <a:latin typeface="Poppins"/>
              <a:ea typeface="Poppins"/>
              <a:cs typeface="Poppins"/>
              <a:sym typeface="Poppins"/>
            </a:endParaRPr>
          </a:p>
          <a:p>
            <a:pPr algn="l">
              <a:lnSpc>
                <a:spcPts val="4619"/>
              </a:lnSpc>
            </a:pPr>
            <a:r>
              <a:rPr lang="en-US" sz="3299" dirty="0">
                <a:solidFill>
                  <a:srgbClr val="431096"/>
                </a:solidFill>
                <a:latin typeface="Poppins Bold"/>
                <a:ea typeface="Poppins Bold"/>
                <a:cs typeface="Poppins Bold"/>
                <a:sym typeface="Poppins Bold"/>
              </a:rPr>
              <a:t>Impact: </a:t>
            </a:r>
            <a:r>
              <a:rPr lang="en-US" sz="3299" dirty="0">
                <a:solidFill>
                  <a:srgbClr val="121212"/>
                </a:solidFill>
                <a:latin typeface="Poppins"/>
                <a:ea typeface="Poppins"/>
                <a:cs typeface="Poppins"/>
                <a:sym typeface="Poppins"/>
              </a:rPr>
              <a:t>This can lead to the accidental loss of important data, which</a:t>
            </a:r>
          </a:p>
          <a:p>
            <a:pPr algn="l">
              <a:lnSpc>
                <a:spcPts val="4619"/>
              </a:lnSpc>
              <a:spcBef>
                <a:spcPct val="0"/>
              </a:spcBef>
            </a:pPr>
            <a:r>
              <a:rPr lang="en-US" sz="3299" dirty="0">
                <a:solidFill>
                  <a:srgbClr val="121212"/>
                </a:solidFill>
                <a:latin typeface="Poppins"/>
                <a:ea typeface="Poppins"/>
                <a:cs typeface="Poppins"/>
                <a:sym typeface="Poppins"/>
              </a:rPr>
              <a:t> might be needed for other operations or historical reference.</a:t>
            </a:r>
          </a:p>
        </p:txBody>
      </p:sp>
      <p:graphicFrame>
        <p:nvGraphicFramePr>
          <p:cNvPr id="15" name="Table 15"/>
          <p:cNvGraphicFramePr>
            <a:graphicFrameLocks noGrp="1"/>
          </p:cNvGraphicFramePr>
          <p:nvPr>
            <p:extLst>
              <p:ext uri="{D42A27DB-BD31-4B8C-83A1-F6EECF244321}">
                <p14:modId xmlns:p14="http://schemas.microsoft.com/office/powerpoint/2010/main" val="1874836931"/>
              </p:ext>
            </p:extLst>
          </p:nvPr>
        </p:nvGraphicFramePr>
        <p:xfrm>
          <a:off x="3231104" y="419100"/>
          <a:ext cx="11065893" cy="4953000"/>
        </p:xfrm>
        <a:graphic>
          <a:graphicData uri="http://schemas.openxmlformats.org/drawingml/2006/table">
            <a:tbl>
              <a:tblPr/>
              <a:tblGrid>
                <a:gridCol w="2198551">
                  <a:extLst>
                    <a:ext uri="{9D8B030D-6E8A-4147-A177-3AD203B41FA5}">
                      <a16:colId xmlns:a16="http://schemas.microsoft.com/office/drawing/2014/main" val="20000"/>
                    </a:ext>
                  </a:extLst>
                </a:gridCol>
                <a:gridCol w="3214535">
                  <a:extLst>
                    <a:ext uri="{9D8B030D-6E8A-4147-A177-3AD203B41FA5}">
                      <a16:colId xmlns:a16="http://schemas.microsoft.com/office/drawing/2014/main" val="20001"/>
                    </a:ext>
                  </a:extLst>
                </a:gridCol>
                <a:gridCol w="2994850">
                  <a:extLst>
                    <a:ext uri="{9D8B030D-6E8A-4147-A177-3AD203B41FA5}">
                      <a16:colId xmlns:a16="http://schemas.microsoft.com/office/drawing/2014/main" val="20002"/>
                    </a:ext>
                  </a:extLst>
                </a:gridCol>
                <a:gridCol w="2657957">
                  <a:extLst>
                    <a:ext uri="{9D8B030D-6E8A-4147-A177-3AD203B41FA5}">
                      <a16:colId xmlns:a16="http://schemas.microsoft.com/office/drawing/2014/main" val="20003"/>
                    </a:ext>
                  </a:extLst>
                </a:gridCol>
              </a:tblGrid>
              <a:tr h="1134862">
                <a:tc>
                  <a:txBody>
                    <a:bodyPr/>
                    <a:lstStyle/>
                    <a:p>
                      <a:pPr algn="ctr">
                        <a:lnSpc>
                          <a:spcPts val="3920"/>
                        </a:lnSpc>
                        <a:defRPr/>
                      </a:pPr>
                      <a:r>
                        <a:rPr lang="en-US" sz="2800">
                          <a:solidFill>
                            <a:srgbClr val="A80FB9"/>
                          </a:solidFill>
                          <a:latin typeface="Poppins Bold"/>
                          <a:ea typeface="Poppins Bold"/>
                          <a:cs typeface="Poppins Bold"/>
                          <a:sym typeface="Poppins Bold"/>
                        </a:rPr>
                        <a:t>StudentI</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Student Name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Course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A80FB9"/>
                          </a:solidFill>
                          <a:latin typeface="Poppins Bold"/>
                          <a:ea typeface="Poppins Bold"/>
                          <a:cs typeface="Poppins Bold"/>
                          <a:sym typeface="Poppins Bold"/>
                        </a:rPr>
                        <a:t>Instructor</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34862">
                <a:tc>
                  <a:txBody>
                    <a:bodyPr/>
                    <a:lstStyle/>
                    <a:p>
                      <a:pPr algn="ctr">
                        <a:lnSpc>
                          <a:spcPts val="3920"/>
                        </a:lnSpc>
                        <a:defRPr/>
                      </a:pPr>
                      <a:r>
                        <a:rPr lang="en-US" sz="2800">
                          <a:solidFill>
                            <a:srgbClr val="000000"/>
                          </a:solidFill>
                          <a:latin typeface="Poppins"/>
                          <a:ea typeface="Poppins"/>
                          <a:cs typeface="Poppins"/>
                          <a:sym typeface="Poppins"/>
                        </a:rPr>
                        <a:t>1</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Alice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Dr. Smith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548414">
                <a:tc>
                  <a:txBody>
                    <a:bodyPr/>
                    <a:lstStyle/>
                    <a:p>
                      <a:pPr algn="ctr">
                        <a:lnSpc>
                          <a:spcPts val="3920"/>
                        </a:lnSpc>
                        <a:defRPr/>
                      </a:pPr>
                      <a:r>
                        <a:rPr lang="en-US" sz="2800">
                          <a:solidFill>
                            <a:srgbClr val="000000"/>
                          </a:solidFill>
                          <a:latin typeface="Poppins"/>
                          <a:ea typeface="Poppins"/>
                          <a:cs typeface="Poppins"/>
                          <a:sym typeface="Poppins"/>
                        </a:rPr>
                        <a:t>2</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endParaRPr lang="en-US" sz="1100"/>
                    </a:p>
                    <a:p>
                      <a:pPr algn="ctr">
                        <a:lnSpc>
                          <a:spcPts val="3640"/>
                        </a:lnSpc>
                      </a:pPr>
                      <a:r>
                        <a:rPr lang="en-US" sz="2600">
                          <a:solidFill>
                            <a:srgbClr val="000000"/>
                          </a:solidFill>
                          <a:latin typeface="Poppins"/>
                          <a:ea typeface="Poppins"/>
                          <a:cs typeface="Poppins"/>
                          <a:sym typeface="Poppins"/>
                        </a:rPr>
                        <a:t>Bob</a:t>
                      </a:r>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Dr. Smith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34862">
                <a:tc>
                  <a:txBody>
                    <a:bodyPr/>
                    <a:lstStyle/>
                    <a:p>
                      <a:pPr algn="ctr">
                        <a:lnSpc>
                          <a:spcPts val="3920"/>
                        </a:lnSpc>
                        <a:defRPr/>
                      </a:pPr>
                      <a:r>
                        <a:rPr lang="en-US" sz="2800">
                          <a:solidFill>
                            <a:srgbClr val="000000"/>
                          </a:solidFill>
                          <a:latin typeface="Poppins"/>
                          <a:ea typeface="Poppins"/>
                          <a:cs typeface="Poppins"/>
                          <a:sym typeface="Poppins"/>
                        </a:rPr>
                        <a:t>3</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Charlie</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a:solidFill>
                            <a:srgbClr val="000000"/>
                          </a:solidFill>
                          <a:latin typeface="Poppins"/>
                          <a:ea typeface="Poppins"/>
                          <a:cs typeface="Poppins"/>
                          <a:sym typeface="Poppins"/>
                        </a:rPr>
                        <a:t>Math</a:t>
                      </a:r>
                      <a:endParaRPr lang="en-US" sz="110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tc>
                  <a:txBody>
                    <a:bodyPr/>
                    <a:lstStyle/>
                    <a:p>
                      <a:pPr algn="ctr">
                        <a:lnSpc>
                          <a:spcPts val="3640"/>
                        </a:lnSpc>
                        <a:defRPr/>
                      </a:pPr>
                      <a:r>
                        <a:rPr lang="en-US" sz="2600" dirty="0">
                          <a:solidFill>
                            <a:srgbClr val="000000"/>
                          </a:solidFill>
                          <a:latin typeface="Poppins"/>
                          <a:ea typeface="Poppins"/>
                          <a:cs typeface="Poppins"/>
                          <a:sym typeface="Poppins"/>
                        </a:rPr>
                        <a:t>Dr. Smith</a:t>
                      </a:r>
                      <a:endParaRPr lang="en-US" sz="1100" dirty="0"/>
                    </a:p>
                  </a:txBody>
                  <a:tcPr marL="190500" marR="190500" marT="190500" marB="190500" anchor="ctr">
                    <a:lnL w="47625" cap="flat" cmpd="sng" algn="ctr">
                      <a:solidFill>
                        <a:srgbClr val="000000"/>
                      </a:solidFill>
                      <a:prstDash val="solid"/>
                      <a:round/>
                      <a:headEnd type="none" w="med" len="med"/>
                      <a:tailEnd type="none" w="med" len="med"/>
                    </a:lnL>
                    <a:lnR w="47625" cap="flat" cmpd="sng" algn="ctr">
                      <a:solidFill>
                        <a:srgbClr val="000000"/>
                      </a:solidFill>
                      <a:prstDash val="solid"/>
                      <a:round/>
                      <a:headEnd type="none" w="med" len="med"/>
                      <a:tailEnd type="none" w="med" len="med"/>
                    </a:lnR>
                    <a:lnT w="47625" cap="flat" cmpd="sng" algn="ctr">
                      <a:solidFill>
                        <a:srgbClr val="000000"/>
                      </a:solidFill>
                      <a:prstDash val="solid"/>
                      <a:round/>
                      <a:headEnd type="none" w="med" len="med"/>
                      <a:tailEnd type="none" w="med" len="med"/>
                    </a:lnT>
                    <a:lnB w="476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16" name="ttsmaker-vip-file-2024-8-21-22-18-11">
            <a:hlinkClick r:id="" action="ppaction://media"/>
            <a:extLst>
              <a:ext uri="{FF2B5EF4-FFF2-40B4-BE49-F238E27FC236}">
                <a16:creationId xmlns:a16="http://schemas.microsoft.com/office/drawing/2014/main" id="{5001CCCB-2054-5670-65BD-40F26347F6B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800637" y="98377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34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rot="1818284">
            <a:off x="-900438" y="-6775136"/>
            <a:ext cx="3194203" cy="10428997"/>
            <a:chOff x="0" y="0"/>
            <a:chExt cx="841272" cy="2746732"/>
          </a:xfrm>
        </p:grpSpPr>
        <p:sp>
          <p:nvSpPr>
            <p:cNvPr id="3" name="Freeform 3"/>
            <p:cNvSpPr/>
            <p:nvPr/>
          </p:nvSpPr>
          <p:spPr>
            <a:xfrm>
              <a:off x="0" y="0"/>
              <a:ext cx="841272" cy="2746732"/>
            </a:xfrm>
            <a:custGeom>
              <a:avLst/>
              <a:gdLst/>
              <a:ahLst/>
              <a:cxnLst/>
              <a:rect l="l" t="t" r="r" b="b"/>
              <a:pathLst>
                <a:path w="841272" h="2746732">
                  <a:moveTo>
                    <a:pt x="0" y="0"/>
                  </a:moveTo>
                  <a:lnTo>
                    <a:pt x="841272" y="0"/>
                  </a:lnTo>
                  <a:lnTo>
                    <a:pt x="841272" y="2746732"/>
                  </a:lnTo>
                  <a:lnTo>
                    <a:pt x="0" y="2746732"/>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57150"/>
              <a:ext cx="841272" cy="280388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1818284">
            <a:off x="-1620346" y="473718"/>
            <a:ext cx="274711" cy="11053763"/>
            <a:chOff x="0" y="0"/>
            <a:chExt cx="72352" cy="2911279"/>
          </a:xfrm>
        </p:grpSpPr>
        <p:sp>
          <p:nvSpPr>
            <p:cNvPr id="6" name="Freeform 6"/>
            <p:cNvSpPr/>
            <p:nvPr/>
          </p:nvSpPr>
          <p:spPr>
            <a:xfrm>
              <a:off x="0" y="0"/>
              <a:ext cx="72352" cy="2911279"/>
            </a:xfrm>
            <a:custGeom>
              <a:avLst/>
              <a:gdLst/>
              <a:ahLst/>
              <a:cxnLst/>
              <a:rect l="l" t="t" r="r" b="b"/>
              <a:pathLst>
                <a:path w="72352" h="2911279">
                  <a:moveTo>
                    <a:pt x="0" y="0"/>
                  </a:moveTo>
                  <a:lnTo>
                    <a:pt x="72352" y="0"/>
                  </a:lnTo>
                  <a:lnTo>
                    <a:pt x="72352" y="2911279"/>
                  </a:lnTo>
                  <a:lnTo>
                    <a:pt x="0" y="2911279"/>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7" name="TextBox 7"/>
            <p:cNvSpPr txBox="1"/>
            <p:nvPr/>
          </p:nvSpPr>
          <p:spPr>
            <a:xfrm>
              <a:off x="0" y="-57150"/>
              <a:ext cx="72352" cy="296842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818284">
            <a:off x="18398592" y="2905987"/>
            <a:ext cx="3194203" cy="9961116"/>
            <a:chOff x="0" y="0"/>
            <a:chExt cx="841272" cy="2623504"/>
          </a:xfrm>
        </p:grpSpPr>
        <p:sp>
          <p:nvSpPr>
            <p:cNvPr id="9" name="Freeform 9"/>
            <p:cNvSpPr/>
            <p:nvPr/>
          </p:nvSpPr>
          <p:spPr>
            <a:xfrm>
              <a:off x="0" y="0"/>
              <a:ext cx="841272" cy="2623504"/>
            </a:xfrm>
            <a:custGeom>
              <a:avLst/>
              <a:gdLst/>
              <a:ahLst/>
              <a:cxnLst/>
              <a:rect l="l" t="t" r="r" b="b"/>
              <a:pathLst>
                <a:path w="841272" h="2623504">
                  <a:moveTo>
                    <a:pt x="0" y="0"/>
                  </a:moveTo>
                  <a:lnTo>
                    <a:pt x="841272" y="0"/>
                  </a:lnTo>
                  <a:lnTo>
                    <a:pt x="841272" y="2623504"/>
                  </a:lnTo>
                  <a:lnTo>
                    <a:pt x="0" y="2623504"/>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10" name="TextBox 10"/>
            <p:cNvSpPr txBox="1"/>
            <p:nvPr/>
          </p:nvSpPr>
          <p:spPr>
            <a:xfrm>
              <a:off x="0" y="-57150"/>
              <a:ext cx="841272" cy="2680654"/>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1818284">
            <a:off x="14543092" y="7834319"/>
            <a:ext cx="232054" cy="10835978"/>
            <a:chOff x="0" y="0"/>
            <a:chExt cx="61117" cy="2853920"/>
          </a:xfrm>
        </p:grpSpPr>
        <p:sp>
          <p:nvSpPr>
            <p:cNvPr id="12" name="Freeform 12"/>
            <p:cNvSpPr/>
            <p:nvPr/>
          </p:nvSpPr>
          <p:spPr>
            <a:xfrm>
              <a:off x="0" y="0"/>
              <a:ext cx="61117" cy="2853920"/>
            </a:xfrm>
            <a:custGeom>
              <a:avLst/>
              <a:gdLst/>
              <a:ahLst/>
              <a:cxnLst/>
              <a:rect l="l" t="t" r="r" b="b"/>
              <a:pathLst>
                <a:path w="61117" h="2853920">
                  <a:moveTo>
                    <a:pt x="0" y="0"/>
                  </a:moveTo>
                  <a:lnTo>
                    <a:pt x="61117" y="0"/>
                  </a:lnTo>
                  <a:lnTo>
                    <a:pt x="61117" y="2853920"/>
                  </a:lnTo>
                  <a:lnTo>
                    <a:pt x="0" y="2853920"/>
                  </a:lnTo>
                  <a:close/>
                </a:path>
              </a:pathLst>
            </a:custGeom>
            <a:gradFill rotWithShape="1">
              <a:gsLst>
                <a:gs pos="0">
                  <a:srgbClr val="C405B7">
                    <a:alpha val="100000"/>
                  </a:srgbClr>
                </a:gs>
                <a:gs pos="50000">
                  <a:srgbClr val="054CC4">
                    <a:alpha val="100000"/>
                  </a:srgbClr>
                </a:gs>
                <a:gs pos="100000">
                  <a:srgbClr val="51048D">
                    <a:alpha val="100000"/>
                  </a:srgbClr>
                </a:gs>
              </a:gsLst>
              <a:lin ang="5400000"/>
            </a:gradFill>
          </p:spPr>
        </p:sp>
        <p:sp>
          <p:nvSpPr>
            <p:cNvPr id="13" name="TextBox 13"/>
            <p:cNvSpPr txBox="1"/>
            <p:nvPr/>
          </p:nvSpPr>
          <p:spPr>
            <a:xfrm>
              <a:off x="0" y="-57150"/>
              <a:ext cx="61117" cy="291107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681140" y="1497012"/>
            <a:ext cx="16214617" cy="7835901"/>
          </a:xfrm>
          <a:prstGeom prst="rect">
            <a:avLst/>
          </a:prstGeom>
        </p:spPr>
        <p:txBody>
          <a:bodyPr lIns="0" tIns="0" rIns="0" bIns="0" rtlCol="0" anchor="t">
            <a:spAutoFit/>
          </a:bodyPr>
          <a:lstStyle/>
          <a:p>
            <a:pPr algn="l">
              <a:lnSpc>
                <a:spcPts val="5179"/>
              </a:lnSpc>
            </a:pPr>
            <a:r>
              <a:rPr lang="en-US" sz="3699" dirty="0">
                <a:solidFill>
                  <a:srgbClr val="431096"/>
                </a:solidFill>
                <a:latin typeface="Poppins Bold"/>
                <a:ea typeface="Poppins Bold"/>
                <a:cs typeface="Poppins Bold"/>
                <a:sym typeface="Poppins Bold"/>
              </a:rPr>
              <a:t>Summary</a:t>
            </a:r>
          </a:p>
          <a:p>
            <a:pPr algn="l">
              <a:lnSpc>
                <a:spcPts val="5179"/>
              </a:lnSpc>
            </a:pPr>
            <a:r>
              <a:rPr lang="en-US" sz="3699" dirty="0">
                <a:solidFill>
                  <a:srgbClr val="121212"/>
                </a:solidFill>
                <a:latin typeface="Poppins"/>
                <a:ea typeface="Poppins"/>
                <a:cs typeface="Poppins"/>
                <a:sym typeface="Poppins"/>
              </a:rPr>
              <a:t>Unnormalized data can lead to significant challenges in database management, including:</a:t>
            </a:r>
          </a:p>
          <a:p>
            <a:pPr marL="798820" lvl="1" indent="-399410" algn="l">
              <a:lnSpc>
                <a:spcPts val="5179"/>
              </a:lnSpc>
              <a:buFont typeface="Arial"/>
              <a:buChar char="•"/>
            </a:pPr>
            <a:r>
              <a:rPr lang="en-US" sz="3699" dirty="0">
                <a:solidFill>
                  <a:srgbClr val="A80FB9"/>
                </a:solidFill>
                <a:latin typeface="Poppins Bold"/>
                <a:ea typeface="Poppins Bold"/>
                <a:cs typeface="Poppins Bold"/>
                <a:sym typeface="Poppins Bold"/>
              </a:rPr>
              <a:t>Insertion Anomalies:</a:t>
            </a:r>
            <a:r>
              <a:rPr lang="en-US" sz="3699" dirty="0">
                <a:solidFill>
                  <a:srgbClr val="431096"/>
                </a:solidFill>
                <a:latin typeface="Poppins Bold"/>
                <a:ea typeface="Poppins Bold"/>
                <a:cs typeface="Poppins Bold"/>
                <a:sym typeface="Poppins Bold"/>
              </a:rPr>
              <a:t> </a:t>
            </a:r>
            <a:r>
              <a:rPr lang="en-US" sz="3699" dirty="0">
                <a:solidFill>
                  <a:srgbClr val="121212"/>
                </a:solidFill>
                <a:latin typeface="Poppins"/>
                <a:ea typeface="Poppins"/>
                <a:cs typeface="Poppins"/>
                <a:sym typeface="Poppins"/>
              </a:rPr>
              <a:t>Difficulty in adding new data without redundancy.</a:t>
            </a:r>
          </a:p>
          <a:p>
            <a:pPr marL="798820" lvl="1" indent="-399410" algn="l">
              <a:lnSpc>
                <a:spcPts val="5179"/>
              </a:lnSpc>
              <a:buFont typeface="Arial"/>
              <a:buChar char="•"/>
            </a:pPr>
            <a:r>
              <a:rPr lang="en-US" sz="3699" dirty="0">
                <a:solidFill>
                  <a:srgbClr val="A80FB9"/>
                </a:solidFill>
                <a:latin typeface="Poppins Bold"/>
                <a:ea typeface="Poppins Bold"/>
                <a:cs typeface="Poppins Bold"/>
                <a:sym typeface="Poppins Bold"/>
              </a:rPr>
              <a:t>Update Anomalies:</a:t>
            </a:r>
            <a:r>
              <a:rPr lang="en-US" sz="3699" dirty="0">
                <a:solidFill>
                  <a:srgbClr val="121212"/>
                </a:solidFill>
                <a:latin typeface="Poppins"/>
                <a:ea typeface="Poppins"/>
                <a:cs typeface="Poppins"/>
                <a:sym typeface="Poppins"/>
              </a:rPr>
              <a:t> Inconsistent data after updates.</a:t>
            </a:r>
          </a:p>
          <a:p>
            <a:pPr marL="798820" lvl="1" indent="-399410" algn="l">
              <a:lnSpc>
                <a:spcPts val="5179"/>
              </a:lnSpc>
              <a:buFont typeface="Arial"/>
              <a:buChar char="•"/>
            </a:pPr>
            <a:r>
              <a:rPr lang="en-US" sz="3699" dirty="0">
                <a:solidFill>
                  <a:srgbClr val="A80FB9"/>
                </a:solidFill>
                <a:latin typeface="Poppins Bold"/>
                <a:ea typeface="Poppins Bold"/>
                <a:cs typeface="Poppins Bold"/>
                <a:sym typeface="Poppins Bold"/>
              </a:rPr>
              <a:t>Deletion Anomalies:</a:t>
            </a:r>
            <a:r>
              <a:rPr lang="en-US" sz="3699" dirty="0">
                <a:solidFill>
                  <a:srgbClr val="121212"/>
                </a:solidFill>
                <a:latin typeface="Poppins"/>
                <a:ea typeface="Poppins"/>
                <a:cs typeface="Poppins"/>
                <a:sym typeface="Poppins"/>
              </a:rPr>
              <a:t> Accidental loss of important data.</a:t>
            </a:r>
          </a:p>
          <a:p>
            <a:pPr algn="l">
              <a:lnSpc>
                <a:spcPts val="5179"/>
              </a:lnSpc>
            </a:pPr>
            <a:endParaRPr lang="en-US" sz="3699" dirty="0">
              <a:solidFill>
                <a:srgbClr val="121212"/>
              </a:solidFill>
              <a:latin typeface="Poppins"/>
              <a:ea typeface="Poppins"/>
              <a:cs typeface="Poppins"/>
              <a:sym typeface="Poppins"/>
            </a:endParaRPr>
          </a:p>
          <a:p>
            <a:pPr algn="l">
              <a:lnSpc>
                <a:spcPts val="5179"/>
              </a:lnSpc>
              <a:spcBef>
                <a:spcPct val="0"/>
              </a:spcBef>
            </a:pPr>
            <a:r>
              <a:rPr lang="en-US" sz="3699" dirty="0">
                <a:solidFill>
                  <a:srgbClr val="A80FB9"/>
                </a:solidFill>
                <a:latin typeface="Poppins Bold"/>
                <a:ea typeface="Poppins Bold"/>
                <a:cs typeface="Poppins Bold"/>
                <a:sym typeface="Poppins Bold"/>
              </a:rPr>
              <a:t>Normalization helps eliminate these anomalies by organizing the database into structured, interrelated tables, reducing redundancy, and maintaining data integrity.</a:t>
            </a:r>
          </a:p>
          <a:p>
            <a:pPr algn="l">
              <a:lnSpc>
                <a:spcPts val="4619"/>
              </a:lnSpc>
              <a:spcBef>
                <a:spcPct val="0"/>
              </a:spcBef>
            </a:pPr>
            <a:endParaRPr lang="en-US" sz="3699" dirty="0">
              <a:solidFill>
                <a:srgbClr val="A80FB9"/>
              </a:solidFill>
              <a:latin typeface="Poppins Bold"/>
              <a:ea typeface="Poppins Bold"/>
              <a:cs typeface="Poppins Bold"/>
              <a:sym typeface="Poppins Bold"/>
            </a:endParaRPr>
          </a:p>
        </p:txBody>
      </p:sp>
      <p:pic>
        <p:nvPicPr>
          <p:cNvPr id="15" name="ttsmaker-vip-file-2024-8-21-22-21-34">
            <a:hlinkClick r:id="" action="ppaction://media"/>
            <a:extLst>
              <a:ext uri="{FF2B5EF4-FFF2-40B4-BE49-F238E27FC236}">
                <a16:creationId xmlns:a16="http://schemas.microsoft.com/office/drawing/2014/main" id="{0414AFF7-5E7A-EECE-149E-AA9F7EBE7B0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7724437" y="90757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3363"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15"/>
                </p:tgtEl>
              </p:cMediaNode>
            </p:audio>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alpha val="100000"/>
              </a:srgbClr>
            </a:gs>
            <a:gs pos="33333">
              <a:srgbClr val="FFFFFF">
                <a:alpha val="100000"/>
              </a:srgbClr>
            </a:gs>
            <a:gs pos="66667">
              <a:srgbClr val="FFFFFF">
                <a:alpha val="100000"/>
              </a:srgbClr>
            </a:gs>
            <a:gs pos="100000">
              <a:srgbClr val="0B47C0">
                <a:alpha val="29500"/>
              </a:srgbClr>
            </a:gs>
          </a:gsLst>
          <a:lin ang="5400000"/>
        </a:gradFill>
        <a:effectLst/>
      </p:bgPr>
    </p:bg>
    <p:spTree>
      <p:nvGrpSpPr>
        <p:cNvPr id="1" name=""/>
        <p:cNvGrpSpPr/>
        <p:nvPr/>
      </p:nvGrpSpPr>
      <p:grpSpPr>
        <a:xfrm>
          <a:off x="0" y="0"/>
          <a:ext cx="0" cy="0"/>
          <a:chOff x="0" y="0"/>
          <a:chExt cx="0" cy="0"/>
        </a:xfrm>
      </p:grpSpPr>
      <p:grpSp>
        <p:nvGrpSpPr>
          <p:cNvPr id="2" name="Group 2"/>
          <p:cNvGrpSpPr/>
          <p:nvPr/>
        </p:nvGrpSpPr>
        <p:grpSpPr>
          <a:xfrm>
            <a:off x="-1152477" y="-17216751"/>
            <a:ext cx="21023103" cy="27761821"/>
            <a:chOff x="0" y="0"/>
            <a:chExt cx="5536949" cy="7311755"/>
          </a:xfrm>
        </p:grpSpPr>
        <p:sp>
          <p:nvSpPr>
            <p:cNvPr id="3" name="Freeform 3"/>
            <p:cNvSpPr/>
            <p:nvPr/>
          </p:nvSpPr>
          <p:spPr>
            <a:xfrm>
              <a:off x="0" y="0"/>
              <a:ext cx="5536949" cy="7311755"/>
            </a:xfrm>
            <a:custGeom>
              <a:avLst/>
              <a:gdLst/>
              <a:ahLst/>
              <a:cxnLst/>
              <a:rect l="l" t="t" r="r" b="b"/>
              <a:pathLst>
                <a:path w="5536949" h="7311755">
                  <a:moveTo>
                    <a:pt x="0" y="0"/>
                  </a:moveTo>
                  <a:lnTo>
                    <a:pt x="5536949" y="0"/>
                  </a:lnTo>
                  <a:lnTo>
                    <a:pt x="5536949" y="7311755"/>
                  </a:lnTo>
                  <a:lnTo>
                    <a:pt x="0" y="7311755"/>
                  </a:lnTo>
                  <a:close/>
                </a:path>
              </a:pathLst>
            </a:custGeom>
            <a:gradFill rotWithShape="1">
              <a:gsLst>
                <a:gs pos="0">
                  <a:srgbClr val="51048D">
                    <a:alpha val="100000"/>
                  </a:srgbClr>
                </a:gs>
                <a:gs pos="50000">
                  <a:srgbClr val="054CC4">
                    <a:alpha val="100000"/>
                  </a:srgbClr>
                </a:gs>
                <a:gs pos="100000">
                  <a:srgbClr val="C405B7">
                    <a:alpha val="100000"/>
                  </a:srgbClr>
                </a:gs>
              </a:gsLst>
              <a:lin ang="5400000"/>
            </a:gradFill>
          </p:spPr>
        </p:sp>
        <p:sp>
          <p:nvSpPr>
            <p:cNvPr id="4" name="TextBox 4"/>
            <p:cNvSpPr txBox="1"/>
            <p:nvPr/>
          </p:nvSpPr>
          <p:spPr>
            <a:xfrm>
              <a:off x="0" y="-228600"/>
              <a:ext cx="5536949" cy="7540355"/>
            </a:xfrm>
            <a:prstGeom prst="rect">
              <a:avLst/>
            </a:prstGeom>
          </p:spPr>
          <p:txBody>
            <a:bodyPr lIns="50800" tIns="50800" rIns="50800" bIns="50800" rtlCol="0" anchor="ctr"/>
            <a:lstStyle/>
            <a:p>
              <a:pPr algn="ctr">
                <a:lnSpc>
                  <a:spcPts val="10779"/>
                </a:lnSpc>
              </a:pPr>
              <a:endParaRPr/>
            </a:p>
          </p:txBody>
        </p:sp>
      </p:grpSp>
      <p:sp>
        <p:nvSpPr>
          <p:cNvPr id="5" name="TextBox 5"/>
          <p:cNvSpPr txBox="1"/>
          <p:nvPr/>
        </p:nvSpPr>
        <p:spPr>
          <a:xfrm>
            <a:off x="5791200" y="1397650"/>
            <a:ext cx="5033813" cy="874214"/>
          </a:xfrm>
          <a:prstGeom prst="rect">
            <a:avLst/>
          </a:prstGeom>
        </p:spPr>
        <p:txBody>
          <a:bodyPr wrap="square" lIns="0" tIns="0" rIns="0" bIns="0" rtlCol="0" anchor="t">
            <a:spAutoFit/>
          </a:bodyPr>
          <a:lstStyle/>
          <a:p>
            <a:pPr algn="ctr">
              <a:lnSpc>
                <a:spcPts val="7279"/>
              </a:lnSpc>
            </a:pPr>
            <a:r>
              <a:rPr lang="en-US" sz="5199" dirty="0">
                <a:solidFill>
                  <a:srgbClr val="FFFFFF"/>
                </a:solidFill>
                <a:latin typeface="Canva Sans Bold"/>
                <a:ea typeface="Canva Sans Bold"/>
                <a:cs typeface="Canva Sans Bold"/>
                <a:sym typeface="Canva Sans Bold"/>
              </a:rPr>
              <a:t>Lesson  quiz </a:t>
            </a:r>
          </a:p>
        </p:txBody>
      </p:sp>
      <p:sp>
        <p:nvSpPr>
          <p:cNvPr id="6" name="TextBox 6"/>
          <p:cNvSpPr txBox="1"/>
          <p:nvPr/>
        </p:nvSpPr>
        <p:spPr>
          <a:xfrm>
            <a:off x="865320" y="4486002"/>
            <a:ext cx="16987508" cy="2420856"/>
          </a:xfrm>
          <a:prstGeom prst="rect">
            <a:avLst/>
          </a:prstGeom>
        </p:spPr>
        <p:txBody>
          <a:bodyPr lIns="0" tIns="0" rIns="0" bIns="0" rtlCol="0" anchor="t">
            <a:spAutoFit/>
          </a:bodyPr>
          <a:lstStyle/>
          <a:p>
            <a:pPr algn="l">
              <a:lnSpc>
                <a:spcPts val="4760"/>
              </a:lnSpc>
            </a:pPr>
            <a:r>
              <a:rPr lang="en-US" sz="3400" dirty="0">
                <a:solidFill>
                  <a:srgbClr val="FFDE59"/>
                </a:solidFill>
                <a:latin typeface="Canva Sans Bold"/>
                <a:ea typeface="Canva Sans Bold"/>
                <a:cs typeface="Canva Sans Bold"/>
                <a:sym typeface="Canva Sans Bold"/>
              </a:rPr>
              <a:t>T or F </a:t>
            </a:r>
          </a:p>
          <a:p>
            <a:pPr algn="l">
              <a:lnSpc>
                <a:spcPts val="4760"/>
              </a:lnSpc>
            </a:pPr>
            <a:r>
              <a:rPr lang="en-US" sz="3400" dirty="0">
                <a:solidFill>
                  <a:srgbClr val="FFDE59"/>
                </a:solidFill>
                <a:latin typeface="Canva Sans Bold"/>
                <a:ea typeface="Canva Sans Bold"/>
                <a:cs typeface="Canva Sans Bold"/>
                <a:sym typeface="Canva Sans Bold"/>
              </a:rPr>
              <a:t>A deletion anomaly occurs when removing a record also deletes unintended data.</a:t>
            </a:r>
          </a:p>
          <a:p>
            <a:pPr algn="l">
              <a:lnSpc>
                <a:spcPts val="4760"/>
              </a:lnSpc>
            </a:pPr>
            <a:endParaRPr lang="en-US" sz="3400" dirty="0">
              <a:solidFill>
                <a:srgbClr val="FFDE59"/>
              </a:solidFill>
              <a:latin typeface="Canva Sans Bold"/>
              <a:ea typeface="Canva Sans Bold"/>
              <a:cs typeface="Canva Sans Bold"/>
              <a:sym typeface="Canva Sans Bold"/>
            </a:endParaRPr>
          </a:p>
        </p:txBody>
      </p:sp>
      <p:pic>
        <p:nvPicPr>
          <p:cNvPr id="7" name="ttsmaker-vip-file-2024-8-21-22-26-9">
            <a:hlinkClick r:id="" action="ppaction://media"/>
            <a:extLst>
              <a:ext uri="{FF2B5EF4-FFF2-40B4-BE49-F238E27FC236}">
                <a16:creationId xmlns:a16="http://schemas.microsoft.com/office/drawing/2014/main" id="{D4989DEB-9323-E157-F0A9-975C49D49B5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9126200" y="9532937"/>
            <a:ext cx="487363" cy="487363"/>
          </a:xfrm>
          <a:prstGeom prst="rect">
            <a:avLst/>
          </a:prstGeom>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8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7"/>
                </p:tgtEl>
              </p:cMediaNode>
            </p:audio>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TotalTime>
  <Words>657</Words>
  <Application>Microsoft Office PowerPoint</Application>
  <PresentationFormat>Custom</PresentationFormat>
  <Paragraphs>100</Paragraphs>
  <Slides>14</Slides>
  <Notes>0</Notes>
  <HiddenSlides>0</HiddenSlides>
  <MMClips>14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Poppins Bold</vt:lpstr>
      <vt:lpstr>Arial</vt:lpstr>
      <vt:lpstr>Poppins</vt:lpstr>
      <vt:lpstr>Canva Sans Bold</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Database Normalization 3</dc:title>
  <dc:creator>Hp</dc:creator>
  <cp:lastModifiedBy>User</cp:lastModifiedBy>
  <cp:revision>25</cp:revision>
  <dcterms:created xsi:type="dcterms:W3CDTF">2006-08-16T00:00:00Z</dcterms:created>
  <dcterms:modified xsi:type="dcterms:W3CDTF">2024-08-21T19:41:03Z</dcterms:modified>
  <dc:identifier>DAGOYL5K69M</dc:identifier>
</cp:coreProperties>
</file>