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611" r:id="rId2"/>
    <p:sldId id="380" r:id="rId3"/>
    <p:sldId id="577" r:id="rId4"/>
    <p:sldId id="578" r:id="rId5"/>
    <p:sldId id="580" r:id="rId6"/>
    <p:sldId id="581" r:id="rId7"/>
    <p:sldId id="582" r:id="rId8"/>
    <p:sldId id="583" r:id="rId9"/>
    <p:sldId id="614" r:id="rId10"/>
    <p:sldId id="584" r:id="rId11"/>
    <p:sldId id="585" r:id="rId12"/>
    <p:sldId id="586" r:id="rId13"/>
    <p:sldId id="587" r:id="rId14"/>
    <p:sldId id="588" r:id="rId15"/>
    <p:sldId id="589" r:id="rId16"/>
    <p:sldId id="590" r:id="rId17"/>
    <p:sldId id="591" r:id="rId18"/>
    <p:sldId id="592" r:id="rId19"/>
    <p:sldId id="615" r:id="rId20"/>
    <p:sldId id="594" r:id="rId21"/>
    <p:sldId id="595" r:id="rId22"/>
    <p:sldId id="596" r:id="rId23"/>
    <p:sldId id="597" r:id="rId24"/>
    <p:sldId id="598" r:id="rId25"/>
    <p:sldId id="610" r:id="rId26"/>
    <p:sldId id="599" r:id="rId27"/>
    <p:sldId id="600" r:id="rId28"/>
    <p:sldId id="601" r:id="rId29"/>
    <p:sldId id="602" r:id="rId30"/>
    <p:sldId id="616" r:id="rId31"/>
    <p:sldId id="604" r:id="rId32"/>
    <p:sldId id="605" r:id="rId33"/>
    <p:sldId id="606" r:id="rId34"/>
    <p:sldId id="607" r:id="rId35"/>
    <p:sldId id="613"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ser" initials="0"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F00"/>
    <a:srgbClr val="B42B00"/>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6" autoAdjust="0"/>
    <p:restoredTop sz="80969" autoAdjust="0"/>
  </p:normalViewPr>
  <p:slideViewPr>
    <p:cSldViewPr>
      <p:cViewPr varScale="1">
        <p:scale>
          <a:sx n="113" d="100"/>
          <a:sy n="113" d="100"/>
        </p:scale>
        <p:origin x="1290" y="114"/>
      </p:cViewPr>
      <p:guideLst>
        <p:guide orient="horz" pos="2160"/>
        <p:guide pos="2880"/>
      </p:guideLst>
    </p:cSldViewPr>
  </p:slideViewPr>
  <p:outlineViewPr>
    <p:cViewPr>
      <p:scale>
        <a:sx n="33" d="100"/>
        <a:sy n="33" d="100"/>
      </p:scale>
      <p:origin x="0" y="-15852"/>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an alhajhamad" userId="4c44ed5e-da05-4483-91d6-fcd8ea87465a" providerId="ADAL" clId="{EF4DA56C-D62B-4853-BB2D-6AC5D55A9F3A}"/>
    <pc:docChg chg="undo custSel modSld">
      <pc:chgData name="hasan alhajhamad" userId="4c44ed5e-da05-4483-91d6-fcd8ea87465a" providerId="ADAL" clId="{EF4DA56C-D62B-4853-BB2D-6AC5D55A9F3A}" dt="2024-03-28T11:29:00.344" v="12"/>
      <pc:docMkLst>
        <pc:docMk/>
      </pc:docMkLst>
      <pc:sldChg chg="addSp delSp mod">
        <pc:chgData name="hasan alhajhamad" userId="4c44ed5e-da05-4483-91d6-fcd8ea87465a" providerId="ADAL" clId="{EF4DA56C-D62B-4853-BB2D-6AC5D55A9F3A}" dt="2024-03-28T11:27:12.808" v="3" actId="21"/>
        <pc:sldMkLst>
          <pc:docMk/>
          <pc:sldMk cId="133366554" sldId="580"/>
        </pc:sldMkLst>
        <pc:spChg chg="add del">
          <ac:chgData name="hasan alhajhamad" userId="4c44ed5e-da05-4483-91d6-fcd8ea87465a" providerId="ADAL" clId="{EF4DA56C-D62B-4853-BB2D-6AC5D55A9F3A}" dt="2024-03-28T11:27:04.946" v="1" actId="22"/>
          <ac:spMkLst>
            <pc:docMk/>
            <pc:sldMk cId="133366554" sldId="580"/>
            <ac:spMk id="4" creationId="{20C3EAAD-7DC6-60A8-0A83-D248E7F3F9A2}"/>
          </ac:spMkLst>
        </pc:spChg>
        <pc:picChg chg="add del">
          <ac:chgData name="hasan alhajhamad" userId="4c44ed5e-da05-4483-91d6-fcd8ea87465a" providerId="ADAL" clId="{EF4DA56C-D62B-4853-BB2D-6AC5D55A9F3A}" dt="2024-03-28T11:27:12.808" v="3" actId="21"/>
          <ac:picMkLst>
            <pc:docMk/>
            <pc:sldMk cId="133366554" sldId="580"/>
            <ac:picMk id="7" creationId="{F21B2BAF-411C-D0FA-483C-CF27FD805582}"/>
          </ac:picMkLst>
        </pc:picChg>
      </pc:sldChg>
      <pc:sldChg chg="addSp modSp">
        <pc:chgData name="hasan alhajhamad" userId="4c44ed5e-da05-4483-91d6-fcd8ea87465a" providerId="ADAL" clId="{EF4DA56C-D62B-4853-BB2D-6AC5D55A9F3A}" dt="2024-03-28T11:27:32.267" v="4"/>
        <pc:sldMkLst>
          <pc:docMk/>
          <pc:sldMk cId="3003917374" sldId="586"/>
        </pc:sldMkLst>
        <pc:picChg chg="add mod">
          <ac:chgData name="hasan alhajhamad" userId="4c44ed5e-da05-4483-91d6-fcd8ea87465a" providerId="ADAL" clId="{EF4DA56C-D62B-4853-BB2D-6AC5D55A9F3A}" dt="2024-03-28T11:27:32.267" v="4"/>
          <ac:picMkLst>
            <pc:docMk/>
            <pc:sldMk cId="3003917374" sldId="586"/>
            <ac:picMk id="7" creationId="{F21B2BAF-411C-D0FA-483C-CF27FD805582}"/>
          </ac:picMkLst>
        </pc:picChg>
      </pc:sldChg>
      <pc:sldChg chg="addSp modSp">
        <pc:chgData name="hasan alhajhamad" userId="4c44ed5e-da05-4483-91d6-fcd8ea87465a" providerId="ADAL" clId="{EF4DA56C-D62B-4853-BB2D-6AC5D55A9F3A}" dt="2024-03-28T11:27:34.743" v="5"/>
        <pc:sldMkLst>
          <pc:docMk/>
          <pc:sldMk cId="3606381704" sldId="587"/>
        </pc:sldMkLst>
        <pc:picChg chg="add mod">
          <ac:chgData name="hasan alhajhamad" userId="4c44ed5e-da05-4483-91d6-fcd8ea87465a" providerId="ADAL" clId="{EF4DA56C-D62B-4853-BB2D-6AC5D55A9F3A}" dt="2024-03-28T11:27:34.743" v="5"/>
          <ac:picMkLst>
            <pc:docMk/>
            <pc:sldMk cId="3606381704" sldId="587"/>
            <ac:picMk id="4" creationId="{316F6616-E39D-297C-891A-4F1CB87CE783}"/>
          </ac:picMkLst>
        </pc:picChg>
      </pc:sldChg>
      <pc:sldChg chg="addSp modSp">
        <pc:chgData name="hasan alhajhamad" userId="4c44ed5e-da05-4483-91d6-fcd8ea87465a" providerId="ADAL" clId="{EF4DA56C-D62B-4853-BB2D-6AC5D55A9F3A}" dt="2024-03-28T11:29:00.344" v="12"/>
        <pc:sldMkLst>
          <pc:docMk/>
          <pc:sldMk cId="962593221" sldId="588"/>
        </pc:sldMkLst>
        <pc:picChg chg="add mod">
          <ac:chgData name="hasan alhajhamad" userId="4c44ed5e-da05-4483-91d6-fcd8ea87465a" providerId="ADAL" clId="{EF4DA56C-D62B-4853-BB2D-6AC5D55A9F3A}" dt="2024-03-28T11:29:00.344" v="12"/>
          <ac:picMkLst>
            <pc:docMk/>
            <pc:sldMk cId="962593221" sldId="588"/>
            <ac:picMk id="4" creationId="{9A085FE9-D68C-7634-A2DF-7A6FD58E2543}"/>
          </ac:picMkLst>
        </pc:picChg>
      </pc:sldChg>
      <pc:sldChg chg="addSp modSp">
        <pc:chgData name="hasan alhajhamad" userId="4c44ed5e-da05-4483-91d6-fcd8ea87465a" providerId="ADAL" clId="{EF4DA56C-D62B-4853-BB2D-6AC5D55A9F3A}" dt="2024-03-28T11:28:56.566" v="11"/>
        <pc:sldMkLst>
          <pc:docMk/>
          <pc:sldMk cId="862151645" sldId="589"/>
        </pc:sldMkLst>
        <pc:picChg chg="add mod">
          <ac:chgData name="hasan alhajhamad" userId="4c44ed5e-da05-4483-91d6-fcd8ea87465a" providerId="ADAL" clId="{EF4DA56C-D62B-4853-BB2D-6AC5D55A9F3A}" dt="2024-03-28T11:28:56.566" v="11"/>
          <ac:picMkLst>
            <pc:docMk/>
            <pc:sldMk cId="862151645" sldId="589"/>
            <ac:picMk id="4" creationId="{329881D2-26DF-583A-3D85-DD99F137EBF3}"/>
          </ac:picMkLst>
        </pc:picChg>
      </pc:sldChg>
      <pc:sldChg chg="addSp modSp">
        <pc:chgData name="hasan alhajhamad" userId="4c44ed5e-da05-4483-91d6-fcd8ea87465a" providerId="ADAL" clId="{EF4DA56C-D62B-4853-BB2D-6AC5D55A9F3A}" dt="2024-03-28T11:28:14.971" v="6"/>
        <pc:sldMkLst>
          <pc:docMk/>
          <pc:sldMk cId="1498658132" sldId="597"/>
        </pc:sldMkLst>
        <pc:picChg chg="add mod">
          <ac:chgData name="hasan alhajhamad" userId="4c44ed5e-da05-4483-91d6-fcd8ea87465a" providerId="ADAL" clId="{EF4DA56C-D62B-4853-BB2D-6AC5D55A9F3A}" dt="2024-03-28T11:28:14.971" v="6"/>
          <ac:picMkLst>
            <pc:docMk/>
            <pc:sldMk cId="1498658132" sldId="597"/>
            <ac:picMk id="5" creationId="{57A20829-ACD7-480E-2430-0AAE6978CB93}"/>
          </ac:picMkLst>
        </pc:picChg>
      </pc:sldChg>
      <pc:sldChg chg="addSp modSp">
        <pc:chgData name="hasan alhajhamad" userId="4c44ed5e-da05-4483-91d6-fcd8ea87465a" providerId="ADAL" clId="{EF4DA56C-D62B-4853-BB2D-6AC5D55A9F3A}" dt="2024-03-28T11:28:17.664" v="7"/>
        <pc:sldMkLst>
          <pc:docMk/>
          <pc:sldMk cId="1404526763" sldId="598"/>
        </pc:sldMkLst>
        <pc:picChg chg="add mod">
          <ac:chgData name="hasan alhajhamad" userId="4c44ed5e-da05-4483-91d6-fcd8ea87465a" providerId="ADAL" clId="{EF4DA56C-D62B-4853-BB2D-6AC5D55A9F3A}" dt="2024-03-28T11:28:17.664" v="7"/>
          <ac:picMkLst>
            <pc:docMk/>
            <pc:sldMk cId="1404526763" sldId="598"/>
            <ac:picMk id="2" creationId="{618A0352-DFCE-D9E7-DD84-2B9414B3C6F9}"/>
          </ac:picMkLst>
        </pc:picChg>
      </pc:sldChg>
      <pc:sldChg chg="addSp modSp">
        <pc:chgData name="hasan alhajhamad" userId="4c44ed5e-da05-4483-91d6-fcd8ea87465a" providerId="ADAL" clId="{EF4DA56C-D62B-4853-BB2D-6AC5D55A9F3A}" dt="2024-03-28T11:28:20.610" v="9"/>
        <pc:sldMkLst>
          <pc:docMk/>
          <pc:sldMk cId="1520337961" sldId="599"/>
        </pc:sldMkLst>
        <pc:picChg chg="add mod">
          <ac:chgData name="hasan alhajhamad" userId="4c44ed5e-da05-4483-91d6-fcd8ea87465a" providerId="ADAL" clId="{EF4DA56C-D62B-4853-BB2D-6AC5D55A9F3A}" dt="2024-03-28T11:28:20.610" v="9"/>
          <ac:picMkLst>
            <pc:docMk/>
            <pc:sldMk cId="1520337961" sldId="599"/>
            <ac:picMk id="4" creationId="{7232E718-2E3D-BB83-D6F7-5E7B161ADA6D}"/>
          </ac:picMkLst>
        </pc:picChg>
      </pc:sldChg>
      <pc:sldChg chg="addSp modSp">
        <pc:chgData name="hasan alhajhamad" userId="4c44ed5e-da05-4483-91d6-fcd8ea87465a" providerId="ADAL" clId="{EF4DA56C-D62B-4853-BB2D-6AC5D55A9F3A}" dt="2024-03-28T11:28:44.535" v="10"/>
        <pc:sldMkLst>
          <pc:docMk/>
          <pc:sldMk cId="75107967" sldId="606"/>
        </pc:sldMkLst>
        <pc:picChg chg="add mod">
          <ac:chgData name="hasan alhajhamad" userId="4c44ed5e-da05-4483-91d6-fcd8ea87465a" providerId="ADAL" clId="{EF4DA56C-D62B-4853-BB2D-6AC5D55A9F3A}" dt="2024-03-28T11:28:44.535" v="10"/>
          <ac:picMkLst>
            <pc:docMk/>
            <pc:sldMk cId="75107967" sldId="606"/>
            <ac:picMk id="4" creationId="{AFF57376-69C1-5791-78BF-6D70D1FBC7C4}"/>
          </ac:picMkLst>
        </pc:picChg>
      </pc:sldChg>
      <pc:sldChg chg="addSp modSp">
        <pc:chgData name="hasan alhajhamad" userId="4c44ed5e-da05-4483-91d6-fcd8ea87465a" providerId="ADAL" clId="{EF4DA56C-D62B-4853-BB2D-6AC5D55A9F3A}" dt="2024-03-28T11:28:19.616" v="8"/>
        <pc:sldMkLst>
          <pc:docMk/>
          <pc:sldMk cId="2507030141" sldId="610"/>
        </pc:sldMkLst>
        <pc:picChg chg="add mod">
          <ac:chgData name="hasan alhajhamad" userId="4c44ed5e-da05-4483-91d6-fcd8ea87465a" providerId="ADAL" clId="{EF4DA56C-D62B-4853-BB2D-6AC5D55A9F3A}" dt="2024-03-28T11:28:19.616" v="8"/>
          <ac:picMkLst>
            <pc:docMk/>
            <pc:sldMk cId="2507030141" sldId="610"/>
            <ac:picMk id="2" creationId="{C947C0CE-FEDA-EB11-E16C-ADED07EBB17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7-11-07T18:11:59.677" idx="1">
    <p:pos x="5348" y="1344"/>
    <p:text>Comp: Please change "15 – 25" to "15–25" in the figure.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3069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Varying sentence length is a good way to maintain reader interest and control the emphasis given to major and minor points. Look for ways to combine a mixture of sentences that are short (up to 15 words or so), medium (15–25 words), and long (more than 25 words). Each sentence length has advantages. Short sentences can be processed quickly and are easier for nonnative speakers and translators to interpret. Medium-length sentences are useful for showing the relationships among ideas. Long sentences are often the best way to convey complex ideas, to list a number of related points, or to summarize or preview information. </a:t>
            </a:r>
          </a:p>
          <a:p>
            <a:r>
              <a:rPr lang="en-US" kern="1200" dirty="0">
                <a:solidFill>
                  <a:schemeClr val="tx1"/>
                </a:solidFill>
              </a:rPr>
              <a:t>Of course, each sentence length also has disadvantages. Too many short sentences in a row can make your writing choppy and disconnected. Medium sentences lack the punch of short ones and the informative power of longer sentences. Long sentences are usually harder to understand than short sentences because they are packed with information. They are also harder to skim because readers can absorb only a few words per glance.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20874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Large blocks of text can be intimidating, even to the most dedicated reader. Short paragraphs (of 100 words or fewer) are easier to read than long ones, and they make your writing look inviting. They also help audiences read more carefully. You can also emphasize an idea by isolating it in a short, forceful paragraph.</a:t>
            </a:r>
          </a:p>
          <a:p>
            <a:r>
              <a:rPr lang="en-US" kern="1200" dirty="0">
                <a:solidFill>
                  <a:schemeClr val="tx1"/>
                </a:solidFill>
              </a:rPr>
              <a:t>However, don’t go overboard with short paragraphs at the expense of maintaining a smooth,</a:t>
            </a:r>
            <a:r>
              <a:rPr lang="en-US" kern="1200" baseline="0" dirty="0">
                <a:solidFill>
                  <a:schemeClr val="tx1"/>
                </a:solidFill>
              </a:rPr>
              <a:t> clear flow of information</a:t>
            </a:r>
            <a:r>
              <a:rPr lang="en-US" kern="1200" dirty="0">
                <a:solidFill>
                  <a:schemeClr val="tx1"/>
                </a:solidFill>
              </a:rPr>
              <a:t>. In particular, be careful to use one-sentence paragraphs only occasionally and only for emphasis. In</a:t>
            </a:r>
            <a:r>
              <a:rPr lang="en-US" kern="1200" baseline="0" dirty="0">
                <a:solidFill>
                  <a:schemeClr val="tx1"/>
                </a:solidFill>
              </a:rPr>
              <a:t> addition</a:t>
            </a:r>
            <a:r>
              <a:rPr lang="en-US" kern="1200" dirty="0">
                <a:solidFill>
                  <a:schemeClr val="tx1"/>
                </a:solidFill>
              </a:rPr>
              <a:t>, if you need to divide a subject into several pieces in order to keep paragraphs short, be sure to help your readers keep the ideas connected by guiding them with plenty of transitional elements.</a:t>
            </a:r>
            <a:endParaRPr lang="en-US"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46021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An effective alternative to using conventional sentences in some instances is to set off important ideas in a list. Lists can show the sequence of your ideas, heighten their impact visually, and increase the likelihood that readers will find your key points. In addition, lists simplify complex subjects, highlight the main points, enable skimming,</a:t>
            </a:r>
            <a:r>
              <a:rPr lang="en-US" kern="1200" baseline="0" dirty="0">
                <a:solidFill>
                  <a:schemeClr val="tx1"/>
                </a:solidFill>
              </a:rPr>
              <a:t> </a:t>
            </a:r>
            <a:r>
              <a:rPr lang="en-US" kern="1200" dirty="0">
                <a:solidFill>
                  <a:schemeClr val="tx1"/>
                </a:solidFill>
              </a:rPr>
              <a:t>and give readers a breather.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504051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heading</a:t>
            </a:r>
            <a:r>
              <a:rPr lang="en-US" dirty="0"/>
              <a:t> is a brief title that tells readers about the content of the section that follows. </a:t>
            </a:r>
            <a:r>
              <a:rPr lang="en-US" b="1" dirty="0"/>
              <a:t>Subheadings</a:t>
            </a:r>
            <a:r>
              <a:rPr lang="en-US" dirty="0"/>
              <a:t> indicate subsections within a major section; complex documents may have several levels of subheadings. </a:t>
            </a:r>
          </a:p>
          <a:p>
            <a:r>
              <a:rPr lang="en-US" b="1" dirty="0"/>
              <a:t>Descriptive headings</a:t>
            </a:r>
            <a:r>
              <a:rPr lang="en-US" dirty="0"/>
              <a:t>, such as “Cost Considerations,” identify a topic but do little more. </a:t>
            </a:r>
            <a:r>
              <a:rPr lang="en-US" b="1" dirty="0"/>
              <a:t>Informative headings</a:t>
            </a:r>
            <a:r>
              <a:rPr lang="en-US" dirty="0"/>
              <a:t>, such as “Redesigning Material Flow to Cut Production Costs,” put your reader right into the context of your message. </a:t>
            </a:r>
          </a:p>
          <a:p>
            <a:r>
              <a:rPr lang="en-US" dirty="0"/>
              <a:t>Well-written, informative headings are self-contained, which means that readers can skim just the headings and subheadings and understand them without reading the rest of the document. Headings and subheadings help in three important ways: </a:t>
            </a:r>
          </a:p>
          <a:p>
            <a:pPr marL="171450" indent="-171450">
              <a:buFont typeface="Arial" panose="020B0604020202020204" pitchFamily="34" charset="0"/>
              <a:buChar char="•"/>
            </a:pPr>
            <a:r>
              <a:rPr lang="en-US" dirty="0"/>
              <a:t>They show readers at a glance how the material is organized.</a:t>
            </a:r>
          </a:p>
          <a:p>
            <a:pPr marL="171450" indent="-171450">
              <a:buFont typeface="Arial" panose="020B0604020202020204" pitchFamily="34" charset="0"/>
              <a:buChar char="•"/>
            </a:pPr>
            <a:r>
              <a:rPr lang="en-US" dirty="0"/>
              <a:t>They call attention to important points.</a:t>
            </a:r>
          </a:p>
          <a:p>
            <a:pPr marL="171450" indent="-171450">
              <a:buFont typeface="Arial" panose="020B0604020202020204" pitchFamily="34" charset="0"/>
              <a:buChar char="•"/>
            </a:pPr>
            <a:r>
              <a:rPr lang="en-US" dirty="0"/>
              <a:t>They highlight connections and transitions between ideas.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161030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rPr>
              <a:t>After you’ve reviewed and revised your message for readability, your next step is to make sure your message is as clear and as concise as possible.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704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Use the following guidelines to make sure that your message is clear:</a:t>
            </a:r>
          </a:p>
          <a:p>
            <a:r>
              <a:rPr lang="en-US" b="1" dirty="0">
                <a:solidFill>
                  <a:srgbClr val="000000"/>
                </a:solidFill>
              </a:rPr>
              <a:t>Break up overly long sentences. </a:t>
            </a:r>
            <a:r>
              <a:rPr lang="en-US" dirty="0">
                <a:solidFill>
                  <a:srgbClr val="000000"/>
                </a:solidFill>
              </a:rPr>
              <a:t>You can often clarify your writing style by breaking overly long sentences into shorter individual sentences. </a:t>
            </a:r>
          </a:p>
          <a:p>
            <a:r>
              <a:rPr lang="en-US" b="1" dirty="0">
                <a:solidFill>
                  <a:srgbClr val="000000"/>
                </a:solidFill>
              </a:rPr>
              <a:t>Rewrite hedging sentences. </a:t>
            </a:r>
            <a:r>
              <a:rPr lang="en-US" dirty="0">
                <a:solidFill>
                  <a:srgbClr val="000000"/>
                </a:solidFill>
              </a:rPr>
              <a:t>Sometimes you have to write </a:t>
            </a:r>
            <a:r>
              <a:rPr lang="en-US" i="1" dirty="0">
                <a:solidFill>
                  <a:srgbClr val="000000"/>
                </a:solidFill>
              </a:rPr>
              <a:t>may</a:t>
            </a:r>
            <a:r>
              <a:rPr lang="en-US" dirty="0">
                <a:solidFill>
                  <a:srgbClr val="000000"/>
                </a:solidFill>
              </a:rPr>
              <a:t> or </a:t>
            </a:r>
            <a:r>
              <a:rPr lang="en-US" i="1" dirty="0">
                <a:solidFill>
                  <a:srgbClr val="000000"/>
                </a:solidFill>
              </a:rPr>
              <a:t>seems </a:t>
            </a:r>
            <a:r>
              <a:rPr lang="en-US" dirty="0">
                <a:solidFill>
                  <a:srgbClr val="000000"/>
                </a:solidFill>
              </a:rPr>
              <a:t>to avoid stating a judgment as a fact. Nevertheless, when you have too many such hedges, you aren’t really saying anything.</a:t>
            </a:r>
          </a:p>
          <a:p>
            <a:r>
              <a:rPr lang="en-US" b="1" dirty="0">
                <a:solidFill>
                  <a:srgbClr val="000000"/>
                </a:solidFill>
              </a:rPr>
              <a:t>Impose parallelism. </a:t>
            </a:r>
            <a:r>
              <a:rPr lang="en-US" dirty="0">
                <a:solidFill>
                  <a:srgbClr val="000000"/>
                </a:solidFill>
              </a:rPr>
              <a:t>When you have two or more similar (parallel) ideas to express, use parallel construction—the same grammatical pattern for each related idea. Parallelism can be achieved by repeating the pattern in words, phrases, clauses, or entire sentences.</a:t>
            </a:r>
          </a:p>
          <a:p>
            <a:r>
              <a:rPr lang="en-US" b="1" dirty="0">
                <a:solidFill>
                  <a:srgbClr val="000000"/>
                </a:solidFill>
              </a:rPr>
              <a:t>Correct dangling modifiers. </a:t>
            </a:r>
            <a:r>
              <a:rPr lang="en-US" dirty="0">
                <a:solidFill>
                  <a:srgbClr val="000000"/>
                </a:solidFill>
              </a:rPr>
              <a:t>Sometimes a modifier is not just an adjective or an adverb but an entire phrase modifying a noun or a verb. Be careful not to leave this type of modifier dangling with no connection to the subject of the sentence.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57103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Reword long noun sequences. </a:t>
            </a:r>
            <a:r>
              <a:rPr lang="en-US" dirty="0">
                <a:solidFill>
                  <a:srgbClr val="000000"/>
                </a:solidFill>
              </a:rPr>
              <a:t>When nouns are strung together as modifiers, the resulting sentence is hard to read. You can clarify the sentence by putting some of the nouns in a modifying phrase. Although you add a few more words, your audience won’t have to work as hard to understand the sentence.</a:t>
            </a:r>
          </a:p>
          <a:p>
            <a:r>
              <a:rPr lang="en-US" b="1" dirty="0">
                <a:solidFill>
                  <a:srgbClr val="000000"/>
                </a:solidFill>
              </a:rPr>
              <a:t>Replace camouflaged verbs. </a:t>
            </a:r>
            <a:r>
              <a:rPr lang="en-US" dirty="0">
                <a:solidFill>
                  <a:srgbClr val="000000"/>
                </a:solidFill>
              </a:rPr>
              <a:t>Watch for word endings, such as </a:t>
            </a:r>
            <a:r>
              <a:rPr lang="en-US" i="1" dirty="0">
                <a:solidFill>
                  <a:srgbClr val="000000"/>
                </a:solidFill>
              </a:rPr>
              <a:t>-ion, -</a:t>
            </a:r>
            <a:r>
              <a:rPr lang="en-US" i="1" dirty="0" err="1">
                <a:solidFill>
                  <a:srgbClr val="000000"/>
                </a:solidFill>
              </a:rPr>
              <a:t>tion</a:t>
            </a:r>
            <a:r>
              <a:rPr lang="en-US" i="1" dirty="0">
                <a:solidFill>
                  <a:srgbClr val="000000"/>
                </a:solidFill>
              </a:rPr>
              <a:t>, -</a:t>
            </a:r>
            <a:r>
              <a:rPr lang="en-US" i="1" dirty="0" err="1">
                <a:solidFill>
                  <a:srgbClr val="000000"/>
                </a:solidFill>
              </a:rPr>
              <a:t>ing</a:t>
            </a:r>
            <a:r>
              <a:rPr lang="en-US" i="1" dirty="0">
                <a:solidFill>
                  <a:srgbClr val="000000"/>
                </a:solidFill>
              </a:rPr>
              <a:t>,           -</a:t>
            </a:r>
            <a:r>
              <a:rPr lang="en-US" i="1" dirty="0" err="1">
                <a:solidFill>
                  <a:srgbClr val="000000"/>
                </a:solidFill>
              </a:rPr>
              <a:t>ment</a:t>
            </a:r>
            <a:r>
              <a:rPr lang="en-US" i="1" dirty="0">
                <a:solidFill>
                  <a:srgbClr val="000000"/>
                </a:solidFill>
              </a:rPr>
              <a:t>, -ant, -</a:t>
            </a:r>
            <a:r>
              <a:rPr lang="en-US" i="1" dirty="0" err="1">
                <a:solidFill>
                  <a:srgbClr val="000000"/>
                </a:solidFill>
              </a:rPr>
              <a:t>ent</a:t>
            </a:r>
            <a:r>
              <a:rPr lang="en-US" i="1" dirty="0">
                <a:solidFill>
                  <a:srgbClr val="000000"/>
                </a:solidFill>
              </a:rPr>
              <a:t>, -</a:t>
            </a:r>
            <a:r>
              <a:rPr lang="en-US" i="1" dirty="0" err="1">
                <a:solidFill>
                  <a:srgbClr val="000000"/>
                </a:solidFill>
              </a:rPr>
              <a:t>ence</a:t>
            </a:r>
            <a:r>
              <a:rPr lang="en-US" i="1" dirty="0">
                <a:solidFill>
                  <a:srgbClr val="000000"/>
                </a:solidFill>
              </a:rPr>
              <a:t>, -</a:t>
            </a:r>
            <a:r>
              <a:rPr lang="en-US" i="1" dirty="0" err="1">
                <a:solidFill>
                  <a:srgbClr val="000000"/>
                </a:solidFill>
              </a:rPr>
              <a:t>ance</a:t>
            </a:r>
            <a:r>
              <a:rPr lang="en-US" i="1" dirty="0">
                <a:solidFill>
                  <a:srgbClr val="000000"/>
                </a:solidFill>
              </a:rPr>
              <a:t>, </a:t>
            </a:r>
            <a:r>
              <a:rPr lang="en-US" dirty="0">
                <a:solidFill>
                  <a:srgbClr val="000000"/>
                </a:solidFill>
              </a:rPr>
              <a:t>and -</a:t>
            </a:r>
            <a:r>
              <a:rPr lang="en-US" i="1" dirty="0">
                <a:solidFill>
                  <a:srgbClr val="000000"/>
                </a:solidFill>
              </a:rPr>
              <a:t>ency</a:t>
            </a:r>
            <a:r>
              <a:rPr lang="en-US" dirty="0">
                <a:solidFill>
                  <a:srgbClr val="000000"/>
                </a:solidFill>
              </a:rPr>
              <a:t>. Most of them change verbs into nouns and adjectives. Get rid of them. Also try not to transform verbs into nouns (writing “we performed an analysis of” rather than “we analyzed”). </a:t>
            </a:r>
          </a:p>
          <a:p>
            <a:r>
              <a:rPr lang="en-US" b="1" dirty="0">
                <a:solidFill>
                  <a:srgbClr val="000000"/>
                </a:solidFill>
              </a:rPr>
              <a:t>Clarify sentence structure.</a:t>
            </a:r>
            <a:r>
              <a:rPr lang="en-US" dirty="0">
                <a:solidFill>
                  <a:srgbClr val="000000"/>
                </a:solidFill>
              </a:rPr>
              <a:t> Keep the subject and predicate of a sentence as close together as possible. When subject and predicate are far apart, readers have to read the sentence twice to figure out who did what. Similarly, adjectives, adverbs, and prepositional phrases usually make the most sense when they’re placed as close as possible to the words they modify.</a:t>
            </a:r>
          </a:p>
          <a:p>
            <a:r>
              <a:rPr lang="en-US" b="1" dirty="0">
                <a:solidFill>
                  <a:srgbClr val="000000"/>
                </a:solidFill>
              </a:rPr>
              <a:t>Clarify awkward references. </a:t>
            </a:r>
            <a:r>
              <a:rPr lang="en-US" dirty="0">
                <a:solidFill>
                  <a:srgbClr val="000000"/>
                </a:solidFill>
              </a:rPr>
              <a:t>Business writers sometimes use expressions such as </a:t>
            </a:r>
            <a:r>
              <a:rPr lang="en-US" i="1" dirty="0">
                <a:solidFill>
                  <a:srgbClr val="000000"/>
                </a:solidFill>
              </a:rPr>
              <a:t>the above-mentioned</a:t>
            </a:r>
            <a:r>
              <a:rPr lang="en-US" dirty="0">
                <a:solidFill>
                  <a:srgbClr val="000000"/>
                </a:solidFill>
              </a:rPr>
              <a:t>, </a:t>
            </a:r>
            <a:r>
              <a:rPr lang="en-US" i="1" dirty="0">
                <a:solidFill>
                  <a:srgbClr val="000000"/>
                </a:solidFill>
              </a:rPr>
              <a:t>as mentioned above, the aforementioned, the former, the latter, </a:t>
            </a:r>
            <a:r>
              <a:rPr lang="en-US" dirty="0">
                <a:solidFill>
                  <a:srgbClr val="000000"/>
                </a:solidFill>
              </a:rPr>
              <a:t>and</a:t>
            </a:r>
            <a:r>
              <a:rPr lang="en-US" i="1" dirty="0">
                <a:solidFill>
                  <a:srgbClr val="000000"/>
                </a:solidFill>
              </a:rPr>
              <a:t> respectively</a:t>
            </a:r>
            <a:r>
              <a:rPr lang="en-US" dirty="0">
                <a:solidFill>
                  <a:srgbClr val="000000"/>
                </a:solidFill>
              </a:rPr>
              <a:t>. These words cause readers to jump from point to point, which hinders effective communication. Use specific references, even if you must add a few more words.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20890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Once you have edited your sentences for clarity, focus on conciseness. Three-fourths of the executives who participated in one survey complained that most written messages are too long. Use the following guidelines to write concisely:</a:t>
            </a:r>
          </a:p>
          <a:p>
            <a:r>
              <a:rPr lang="en-US" b="1" dirty="0">
                <a:solidFill>
                  <a:srgbClr val="000000"/>
                </a:solidFill>
              </a:rPr>
              <a:t>Delete unnecessary words and phrases. </a:t>
            </a:r>
            <a:r>
              <a:rPr lang="en-US" dirty="0">
                <a:solidFill>
                  <a:srgbClr val="000000"/>
                </a:solidFill>
              </a:rPr>
              <a:t>Some combinations of words have more efficient, one-word equivalents. However, well-placed relative pronouns and articles can prevent confusion. Avoid the clutter of too many or poorly placed relative pronouns (</a:t>
            </a:r>
            <a:r>
              <a:rPr lang="en-US" i="1" dirty="0">
                <a:solidFill>
                  <a:srgbClr val="000000"/>
                </a:solidFill>
              </a:rPr>
              <a:t>who, that</a:t>
            </a:r>
            <a:r>
              <a:rPr lang="en-US" dirty="0">
                <a:solidFill>
                  <a:srgbClr val="000000"/>
                </a:solidFill>
              </a:rPr>
              <a:t>, </a:t>
            </a:r>
            <a:r>
              <a:rPr lang="en-US" i="1" dirty="0">
                <a:solidFill>
                  <a:srgbClr val="000000"/>
                </a:solidFill>
              </a:rPr>
              <a:t>which</a:t>
            </a:r>
            <a:r>
              <a:rPr lang="en-US" dirty="0">
                <a:solidFill>
                  <a:srgbClr val="000000"/>
                </a:solidFill>
              </a:rPr>
              <a:t>). Even articles can be excessive (mostly too many </a:t>
            </a:r>
            <a:r>
              <a:rPr lang="en-US" i="1" dirty="0">
                <a:solidFill>
                  <a:srgbClr val="000000"/>
                </a:solidFill>
              </a:rPr>
              <a:t>the</a:t>
            </a:r>
            <a:r>
              <a:rPr lang="en-US" dirty="0">
                <a:solidFill>
                  <a:srgbClr val="000000"/>
                </a:solidFill>
              </a:rPr>
              <a:t>’s).  </a:t>
            </a:r>
          </a:p>
          <a:p>
            <a:r>
              <a:rPr lang="en-US" b="1" dirty="0">
                <a:solidFill>
                  <a:srgbClr val="000000"/>
                </a:solidFill>
              </a:rPr>
              <a:t>Replace</a:t>
            </a:r>
            <a:r>
              <a:rPr lang="en-US" b="1" baseline="0" dirty="0">
                <a:solidFill>
                  <a:srgbClr val="000000"/>
                </a:solidFill>
              </a:rPr>
              <a:t> </a:t>
            </a:r>
            <a:r>
              <a:rPr lang="en-US" b="1" dirty="0">
                <a:solidFill>
                  <a:srgbClr val="000000"/>
                </a:solidFill>
              </a:rPr>
              <a:t>long words and phrases.</a:t>
            </a:r>
            <a:r>
              <a:rPr lang="en-US" dirty="0">
                <a:solidFill>
                  <a:srgbClr val="000000"/>
                </a:solidFill>
              </a:rPr>
              <a:t> Short words are generally more vivid and easier to read than long words. The idea is to use short, simple words, </a:t>
            </a:r>
            <a:r>
              <a:rPr lang="en-US" i="1" dirty="0">
                <a:solidFill>
                  <a:srgbClr val="000000"/>
                </a:solidFill>
              </a:rPr>
              <a:t>not</a:t>
            </a:r>
            <a:r>
              <a:rPr lang="en-US" dirty="0">
                <a:solidFill>
                  <a:srgbClr val="000000"/>
                </a:solidFill>
              </a:rPr>
              <a:t> simple concepts. Plus, by using infinitives in place of some phrases, you not only shorten your sentences but also make them clearer.</a:t>
            </a:r>
          </a:p>
          <a:p>
            <a:r>
              <a:rPr lang="en-US" b="1" dirty="0">
                <a:solidFill>
                  <a:srgbClr val="000000"/>
                </a:solidFill>
              </a:rPr>
              <a:t>Eliminate redundancies. </a:t>
            </a:r>
            <a:r>
              <a:rPr lang="en-US" dirty="0">
                <a:solidFill>
                  <a:srgbClr val="000000"/>
                </a:solidFill>
              </a:rPr>
              <a:t>In some word combinations, the words tend to say the same thing. For instance, “visible to the eye” is redundant because </a:t>
            </a:r>
            <a:r>
              <a:rPr lang="en-US" i="1" dirty="0">
                <a:solidFill>
                  <a:srgbClr val="000000"/>
                </a:solidFill>
              </a:rPr>
              <a:t>visible</a:t>
            </a:r>
            <a:r>
              <a:rPr lang="en-US" dirty="0">
                <a:solidFill>
                  <a:srgbClr val="000000"/>
                </a:solidFill>
              </a:rPr>
              <a:t> is enough; nothing can be “visible to the ear.”</a:t>
            </a:r>
          </a:p>
          <a:p>
            <a:r>
              <a:rPr lang="en-US" b="1" dirty="0">
                <a:solidFill>
                  <a:srgbClr val="000000"/>
                </a:solidFill>
              </a:rPr>
              <a:t>Recast “It is/There are” starters. </a:t>
            </a:r>
            <a:r>
              <a:rPr lang="en-US" dirty="0">
                <a:solidFill>
                  <a:srgbClr val="000000"/>
                </a:solidFill>
              </a:rPr>
              <a:t>If you start a sentence with an indefinite pronoun (an expletive) such as </a:t>
            </a:r>
            <a:r>
              <a:rPr lang="en-US" i="1" dirty="0">
                <a:solidFill>
                  <a:srgbClr val="000000"/>
                </a:solidFill>
              </a:rPr>
              <a:t>it</a:t>
            </a:r>
            <a:r>
              <a:rPr lang="en-US" dirty="0">
                <a:solidFill>
                  <a:srgbClr val="000000"/>
                </a:solidFill>
              </a:rPr>
              <a:t> or </a:t>
            </a:r>
            <a:r>
              <a:rPr lang="en-US" i="1" dirty="0">
                <a:solidFill>
                  <a:srgbClr val="000000"/>
                </a:solidFill>
              </a:rPr>
              <a:t>there,</a:t>
            </a:r>
            <a:r>
              <a:rPr lang="en-US" dirty="0">
                <a:solidFill>
                  <a:srgbClr val="000000"/>
                </a:solidFill>
              </a:rPr>
              <a:t> odds are that the sentence could be shorter.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172231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to put your hard work on display. The </a:t>
            </a:r>
            <a:r>
              <a:rPr lang="en-US" i="1" dirty="0"/>
              <a:t>production quality </a:t>
            </a:r>
            <a:r>
              <a:rPr lang="en-US" dirty="0"/>
              <a:t>of your message—the total effect of page or screen design, graphical elements, typography, and so on—plays an important role in its effectiveness. A polished, inviting design not only makes your document easier to read but also conveys a sense of professionalism and importance.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878990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Design elements can increase or decrease the effectiveness of your message. In addition, design elements send a</a:t>
            </a:r>
            <a:r>
              <a:rPr lang="en-US" baseline="0" dirty="0">
                <a:solidFill>
                  <a:srgbClr val="000000"/>
                </a:solidFill>
              </a:rPr>
              <a:t> nonverbal message to your readers, influencing their perceptions before they read a single word. </a:t>
            </a:r>
            <a:r>
              <a:rPr lang="en-US" dirty="0">
                <a:solidFill>
                  <a:srgbClr val="000000"/>
                </a:solidFill>
              </a:rPr>
              <a:t>To achieve</a:t>
            </a:r>
            <a:r>
              <a:rPr lang="en-US" baseline="0" dirty="0">
                <a:solidFill>
                  <a:srgbClr val="000000"/>
                </a:solidFill>
              </a:rPr>
              <a:t> an effective design, pay careful attention to the following design elements:</a:t>
            </a:r>
            <a:endParaRPr lang="en-US" dirty="0">
              <a:solidFill>
                <a:srgbClr val="000000"/>
              </a:solidFill>
            </a:endParaRPr>
          </a:p>
          <a:p>
            <a:r>
              <a:rPr lang="en-US" b="1" dirty="0">
                <a:solidFill>
                  <a:srgbClr val="000000"/>
                </a:solidFill>
              </a:rPr>
              <a:t>Consistency.</a:t>
            </a:r>
            <a:r>
              <a:rPr lang="en-US" dirty="0">
                <a:solidFill>
                  <a:srgbClr val="000000"/>
                </a:solidFill>
              </a:rPr>
              <a:t> Throughout a message, be consistent in your use of margins, typeface, type size, and spacing. Also, be consistent when using recurring design elements, such as vertical lines, columns, and borders.</a:t>
            </a:r>
          </a:p>
          <a:p>
            <a:r>
              <a:rPr lang="en-US" b="1" dirty="0">
                <a:solidFill>
                  <a:srgbClr val="000000"/>
                </a:solidFill>
              </a:rPr>
              <a:t>Balance.</a:t>
            </a:r>
            <a:r>
              <a:rPr lang="en-US" dirty="0">
                <a:solidFill>
                  <a:srgbClr val="000000"/>
                </a:solidFill>
              </a:rPr>
              <a:t> To create a pleasing design, balance all visual elements; that is text, artwork, and white space.</a:t>
            </a:r>
          </a:p>
          <a:p>
            <a:r>
              <a:rPr lang="en-US" b="1" dirty="0">
                <a:solidFill>
                  <a:srgbClr val="000000"/>
                </a:solidFill>
              </a:rPr>
              <a:t>Detail.</a:t>
            </a:r>
            <a:r>
              <a:rPr lang="en-US" dirty="0">
                <a:solidFill>
                  <a:srgbClr val="000000"/>
                </a:solidFill>
              </a:rPr>
              <a:t> Pay attention to details that affect your design and thus your message. For instance, headings and subheadings that appear at the bottom of a column or a page can offend readers when the promised information doesn’t appear until the next column or page. And narrow columns with too much space between words can be distracting. </a:t>
            </a:r>
          </a:p>
          <a:p>
            <a:r>
              <a:rPr lang="en-US" b="1" dirty="0">
                <a:solidFill>
                  <a:srgbClr val="000000"/>
                </a:solidFill>
              </a:rPr>
              <a:t>Restraint.</a:t>
            </a:r>
            <a:r>
              <a:rPr lang="en-US" dirty="0">
                <a:solidFill>
                  <a:srgbClr val="000000"/>
                </a:solidFill>
              </a:rPr>
              <a:t> Strive for simplicity in design. Don’t clutter your message with too many design elements, too much highlighting, or too many decorative touches.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83925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a:t>
            </a:r>
            <a:r>
              <a:rPr lang="en-US" baseline="0" dirty="0"/>
              <a:t> space free of text or artwork is considered </a:t>
            </a:r>
            <a:r>
              <a:rPr lang="en-US" b="1" baseline="0" dirty="0"/>
              <a:t>white space</a:t>
            </a:r>
            <a:r>
              <a:rPr lang="en-US" baseline="0" dirty="0"/>
              <a:t>. </a:t>
            </a:r>
          </a:p>
          <a:p>
            <a:r>
              <a:rPr lang="en-US" b="1" baseline="0" dirty="0"/>
              <a:t>Margins</a:t>
            </a:r>
            <a:r>
              <a:rPr lang="en-US" baseline="0" dirty="0"/>
              <a:t> define the space around text and between text columns</a:t>
            </a:r>
          </a:p>
          <a:p>
            <a:r>
              <a:rPr lang="en-US" b="1" baseline="0" dirty="0"/>
              <a:t>Typeface</a:t>
            </a:r>
            <a:r>
              <a:rPr lang="en-US" baseline="0" dirty="0"/>
              <a:t> refers to the physical design of letters, numbers, and other text characters.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766222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making your content mobile-friendly (using the writing tips in Chapter 4), you can follow these steps to format that content for mobile devices:</a:t>
            </a:r>
          </a:p>
          <a:p>
            <a:r>
              <a:rPr lang="en-US" b="1" dirty="0"/>
              <a:t>Think in small chunks. </a:t>
            </a:r>
            <a:r>
              <a:rPr lang="en-US" dirty="0"/>
              <a:t>Mobile users consume information one screen at a time, so try to divide your message into independent, easy-to-consume bites. If readers have to scroll through a dozen screens to piece together your message, they might miss your point or just give up entirely.</a:t>
            </a:r>
          </a:p>
          <a:p>
            <a:r>
              <a:rPr lang="en-US" b="1" dirty="0"/>
              <a:t>Make generous use of white space. </a:t>
            </a:r>
            <a:r>
              <a:rPr lang="en-US" dirty="0"/>
              <a:t>White space is critical on small screens because users are trying to get the point of every message as quickly as possible. Keep your paragraphs short (4–6 lines) and separate them with blank lines.</a:t>
            </a:r>
          </a:p>
          <a:p>
            <a:r>
              <a:rPr lang="en-US" b="1" dirty="0"/>
              <a:t>Format simply.</a:t>
            </a:r>
            <a:r>
              <a:rPr lang="en-US" dirty="0"/>
              <a:t> Avoid anything that is likely to get in the way of fast, easy reading, including busy typefaces, complex graphics, and complicated layouts.</a:t>
            </a:r>
          </a:p>
          <a:p>
            <a:r>
              <a:rPr lang="en-US" b="1" dirty="0"/>
              <a:t>Consider horizontal and vertical layouts. </a:t>
            </a:r>
            <a:r>
              <a:rPr lang="en-US" dirty="0"/>
              <a:t>Most phones and tablets can automatically rotate their screen content from horizontal to vertical as the user rotates the device. A layout that doesn’t work well with the narrow vertical perspective might be acceptable at the wider horizontal perspective.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59353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Proofreading</a:t>
            </a:r>
            <a:r>
              <a:rPr lang="en-US" baseline="0" dirty="0">
                <a:solidFill>
                  <a:srgbClr val="000000"/>
                </a:solidFill>
              </a:rPr>
              <a:t> is </a:t>
            </a:r>
            <a:r>
              <a:rPr lang="en-US" dirty="0">
                <a:solidFill>
                  <a:srgbClr val="000000"/>
                </a:solidFill>
              </a:rPr>
              <a:t>the quality inspection stage for your documents. </a:t>
            </a:r>
            <a:r>
              <a:rPr lang="en-US" sz="1200" kern="1200" dirty="0">
                <a:solidFill>
                  <a:schemeClr val="tx1"/>
                </a:solidFill>
              </a:rPr>
              <a:t>It is your last chance to make sure your document is ready to carry your message—and your reputation—to the intended audience. Even a small mistake can doom your efforts, so take proofreading seriously.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93246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When you’re proofreading,</a:t>
            </a:r>
            <a:r>
              <a:rPr lang="en-US" baseline="0" dirty="0">
                <a:solidFill>
                  <a:srgbClr val="000000"/>
                </a:solidFill>
              </a:rPr>
              <a:t> l</a:t>
            </a:r>
            <a:r>
              <a:rPr lang="en-US" dirty="0">
                <a:solidFill>
                  <a:srgbClr val="000000"/>
                </a:solidFill>
              </a:rPr>
              <a:t>ook for two types of problems: (1) undetected mistakes from the writing, design, and layout stages and (2) mistakes that crept in during production. Be particularly vigilant with complex documents and complex production processes that involve teams of people and multiple computers.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380215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Proofreading should be a methodical procedure in which you look for specific problems. Here is some advice:</a:t>
            </a:r>
            <a:endParaRPr lang="en-US" altLang="ja-JP" b="1" dirty="0"/>
          </a:p>
          <a:p>
            <a:r>
              <a:rPr lang="en-US" altLang="ja-JP" b="1" dirty="0"/>
              <a:t>Make multiple passes. </a:t>
            </a:r>
            <a:r>
              <a:rPr lang="en-US" altLang="ja-JP" dirty="0"/>
              <a:t>Go through the document several times, focusing on a different aspect each time. </a:t>
            </a:r>
          </a:p>
          <a:p>
            <a:r>
              <a:rPr lang="en-US" altLang="ja-JP" b="1" dirty="0"/>
              <a:t>Use perceptual tricks. </a:t>
            </a:r>
            <a:r>
              <a:rPr lang="en-US" altLang="ja-JP" dirty="0"/>
              <a:t>To keep from missing things that are “in plain sight,” try reading pages backward, placing your finger under each word and reading it silently, covering everything but the line you’re currently reading, and reading the document aloud.</a:t>
            </a:r>
          </a:p>
          <a:p>
            <a:r>
              <a:rPr lang="en-US" altLang="ja-JP" b="1" dirty="0"/>
              <a:t>Focus on high-priority items. </a:t>
            </a:r>
            <a:r>
              <a:rPr lang="en-US" altLang="ja-JP" dirty="0"/>
              <a:t>Double-check names, titles, dates, addresses, and numbers.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2067984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tips in Table</a:t>
            </a:r>
            <a:r>
              <a:rPr lang="en-US" baseline="0" dirty="0"/>
              <a:t> 5.4 to improve the proofreading process and outcomes.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2797450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rPr>
              <a:t>With the production finished, you’re ready to distribute your message. You often have several options for distribution; therefore, consider the factors on the following slide when making your choice.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70484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b="0" i="0" dirty="0"/>
              <a:t>You don’t always</a:t>
            </a:r>
            <a:r>
              <a:rPr lang="en-US" altLang="ja-JP" b="0" i="0" baseline="0" dirty="0"/>
              <a:t> have a choice of which distribution method to use, but if you do, consider the following factors:</a:t>
            </a:r>
          </a:p>
          <a:p>
            <a:r>
              <a:rPr lang="en-US" altLang="ja-JP" b="1" dirty="0"/>
              <a:t>Cost.</a:t>
            </a:r>
            <a:r>
              <a:rPr lang="en-US" altLang="ja-JP" dirty="0"/>
              <a:t> This is not a concern for most messages, but for lengthy reports or multimedia productions, it might well be. Printing, binding, and delivering reports can be an expensive proposition, so weigh the cost versus the benefits before you decide. </a:t>
            </a:r>
          </a:p>
          <a:p>
            <a:r>
              <a:rPr lang="en-US" altLang="ja-JP" b="1" dirty="0"/>
              <a:t>Convenience.</a:t>
            </a:r>
            <a:r>
              <a:rPr lang="en-US" altLang="ja-JP" dirty="0"/>
              <a:t> How much work is involved for you and your audience? Sending</a:t>
            </a:r>
            <a:r>
              <a:rPr lang="en-US" altLang="ja-JP" baseline="0" dirty="0"/>
              <a:t> large files via a company network can work well. However, large files can be difficult to handle on mobile devices via wireless networks</a:t>
            </a:r>
            <a:r>
              <a:rPr lang="en-US" altLang="ja-JP" dirty="0"/>
              <a:t>. </a:t>
            </a:r>
          </a:p>
          <a:p>
            <a:r>
              <a:rPr lang="en-US" altLang="ja-JP" b="1" dirty="0"/>
              <a:t>Time. </a:t>
            </a:r>
            <a:r>
              <a:rPr lang="en-US" altLang="ja-JP" dirty="0"/>
              <a:t>How soon does the message need to reach the audience? Don't waste money on overnight delivery if the recipient won’t read the report for a week.</a:t>
            </a:r>
          </a:p>
          <a:p>
            <a:r>
              <a:rPr lang="en-US" altLang="ja-JP" b="1" dirty="0"/>
              <a:t>Security and privacy.</a:t>
            </a:r>
            <a:r>
              <a:rPr lang="en-US" altLang="ja-JP" dirty="0"/>
              <a:t> The convenience offered by IM, email, and other technologies must be weighed against security and privacy concerns. </a:t>
            </a:r>
          </a:p>
          <a:p>
            <a:r>
              <a:rPr lang="en-US" altLang="ja-JP" dirty="0"/>
              <a:t>Distribution technologies continue to advance, so be on the lookout for new ways to put your messages into the hands of your audience.</a:t>
            </a:r>
            <a:endParaRPr lang="en-US" dirty="0">
              <a:cs typeface="Times New Roman"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326206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This chapter covers the tasks</a:t>
            </a:r>
            <a:r>
              <a:rPr lang="en-US" baseline="0" dirty="0">
                <a:solidFill>
                  <a:srgbClr val="000000"/>
                </a:solidFill>
              </a:rPr>
              <a:t> in the third step of the three-step writing process: revising your message, and then producing, proofreading, and distributing it.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solidFill>
                  <a:srgbClr val="000000"/>
                </a:solidFill>
              </a:rPr>
              <a:t>Successful communicators recognize that a first draft is rarely as tight, clean, and compelling as it needs to be. Careful revision will improve the effectiveness of your messages and send a strong signal to your readers that you respect their time and care about their opinions.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60410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When you begin the revision process, focus your attention on content, organization, and tone. Today’s readers</a:t>
            </a:r>
            <a:r>
              <a:rPr lang="en-US" altLang="ja-JP" baseline="0" dirty="0"/>
              <a:t> want messages that convey important content clearly and quickly. </a:t>
            </a:r>
            <a:r>
              <a:rPr lang="en-US" altLang="ja-JP" dirty="0"/>
              <a:t>To evaluate the content of your message, make sure it is accurate, relevant to the audience, and complete. </a:t>
            </a:r>
          </a:p>
          <a:p>
            <a:r>
              <a:rPr lang="en-US" altLang="ja-JP" dirty="0"/>
              <a:t>Once you are satisfied with the content of your message, you can review its organization by asking the following questions:</a:t>
            </a:r>
          </a:p>
          <a:p>
            <a:pPr marL="171450" indent="-171450">
              <a:buFont typeface="Arial" panose="020B0604020202020204" pitchFamily="34" charset="0"/>
              <a:buChar char="•"/>
            </a:pPr>
            <a:r>
              <a:rPr lang="en-US" altLang="ja-JP" dirty="0"/>
              <a:t>Are all your points covered in the most logical order?</a:t>
            </a:r>
          </a:p>
          <a:p>
            <a:pPr marL="171450" indent="-171450">
              <a:buFont typeface="Arial" panose="020B0604020202020204" pitchFamily="34" charset="0"/>
              <a:buChar char="•"/>
            </a:pPr>
            <a:r>
              <a:rPr lang="en-US" altLang="ja-JP" dirty="0"/>
              <a:t>Do the most important ideas receive the most space and the greatest emphasis?</a:t>
            </a:r>
          </a:p>
          <a:p>
            <a:pPr marL="171450" indent="-171450">
              <a:buFont typeface="Arial" panose="020B0604020202020204" pitchFamily="34" charset="0"/>
              <a:buChar char="•"/>
            </a:pPr>
            <a:r>
              <a:rPr lang="en-US" altLang="ja-JP" dirty="0"/>
              <a:t>Are any points repeated unnecessarily?</a:t>
            </a:r>
          </a:p>
          <a:p>
            <a:pPr marL="171450" indent="-171450">
              <a:buFont typeface="Arial" panose="020B0604020202020204" pitchFamily="34" charset="0"/>
              <a:buChar char="•"/>
            </a:pPr>
            <a:r>
              <a:rPr lang="en-US" altLang="ja-JP" dirty="0"/>
              <a:t>Are details grouped together logically, or are some still scattered through the document?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With the content in place and effectively organized, next consider whether you have achieved the right tone for your audience. </a:t>
            </a:r>
            <a:r>
              <a:rPr lang="en-US" altLang="ja-JP" kern="1200" dirty="0">
                <a:solidFill>
                  <a:schemeClr val="tx1"/>
                </a:solidFill>
              </a:rPr>
              <a:t>S</a:t>
            </a:r>
            <a:r>
              <a:rPr lang="en-US" kern="1200" dirty="0">
                <a:solidFill>
                  <a:schemeClr val="tx1"/>
                </a:solidFill>
              </a:rPr>
              <a:t>pend a few extra moments on the beginning and end of your message; these sections usually have the greatest impact on the audience. </a:t>
            </a:r>
            <a:r>
              <a:rPr lang="en-US" altLang="ja-JP" dirty="0"/>
              <a:t>Is your writing formal enough to meet the audience’s expectations without being too formal or academic? Is it too casual for a serious subject?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59679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many points in your career, you will be asked to evaluate, edit, or revise the work of others. Before you dive into someone else’s work, recognize the dual responsibility that doing so entails. </a:t>
            </a:r>
          </a:p>
          <a:p>
            <a:r>
              <a:rPr lang="en-US" dirty="0"/>
              <a:t>First, unless you have specifically been asked to rewrite something in your own style, remember that your job is to help the other writer succeed at his or her task, not to impose your writing style or pursue your own agenda. In other words, make sure your input focuses on making the piece more effective, not on making it more like something you would have written. </a:t>
            </a:r>
          </a:p>
          <a:p>
            <a:r>
              <a:rPr lang="en-US" dirty="0"/>
              <a:t>Second, make sure you understand the writer’s intent before you begin suggesting or making changes. If you try to edit or revise without knowing what the writer hoped to accomplish, you run the risk of making the piece less effective, not more.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423205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ndara" panose="020E0502030303020204" pitchFamily="34" charset="0"/>
                <a:ea typeface="+mn-ea"/>
                <a:cs typeface="+mn-cs"/>
              </a:rPr>
              <a:t>Ask yourself the following questions as you evaluate someone else’s writing: </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What is the purpose of this document or message?</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Who is the target audience? What information does the audience need?</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Are there any special circumstances or sensitive issues that the writer had to consider (or should have considered)?</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Does the document provide this information in a well-organized way?</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Does the writing demonstrate the “you” attitude toward the audience?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02154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Is the tone of the writing appropriate for the audience and the situation?</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Can the readability be improved?</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Is the writing clear? If not, how can it be improved?</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Is the writing as concise as it could be?</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Does the page or screen design support the intended message?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54795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of a business letter that has</a:t>
            </a:r>
            <a:r>
              <a:rPr lang="en-US" baseline="0" dirty="0"/>
              <a:t> been proofread and corrected. This has a clear purpose, is appropriate for the target audience, provides necessary information and is well organized and professional.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97972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rPr>
              <a:t>After confirming the content, organization, and tone of your message, make a second pass to improve readability. Four powerful techniques for improving readability are varying your sentence length, using shorter paragraphs, replacing narrative with lists, and adding effective headings and subheadings.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030361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643552"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43552"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8" name="Text Placeholder 22"/>
          <p:cNvSpPr>
            <a:spLocks noGrp="1"/>
          </p:cNvSpPr>
          <p:nvPr>
            <p:ph type="body" sz="quarter" idx="16" hasCustomPrompt="1"/>
          </p:nvPr>
        </p:nvSpPr>
        <p:spPr>
          <a:xfrm>
            <a:off x="2834640" y="6400800"/>
            <a:ext cx="5852160" cy="274320"/>
          </a:xfrm>
        </p:spPr>
        <p:txBody>
          <a:bodyPr/>
          <a:lstStyle>
            <a:lvl1pPr marL="0" indent="0">
              <a:spcBef>
                <a:spcPts val="0"/>
              </a:spcBef>
              <a:buFontTx/>
              <a:buNone/>
              <a:defRPr/>
            </a:lvl1pPr>
          </a:lstStyle>
          <a:p>
            <a:pPr lvl="0"/>
            <a:r>
              <a:rPr lang="en-US" dirty="0"/>
              <a:t>Copyright</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43552"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43552"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533"/>
            <a:ext cx="8277519" cy="806267"/>
          </a:xfrm>
        </p:spPr>
        <p:txBody>
          <a:bodyPr anchor="b"/>
          <a:lstStyle/>
          <a:p>
            <a:pPr>
              <a:defRPr/>
            </a:pPr>
            <a:r>
              <a:rPr lang="en-US" sz="3600" dirty="0">
                <a:latin typeface="+mj-lt"/>
              </a:rPr>
              <a:t>Business Communication Essentials</a:t>
            </a:r>
            <a:endParaRPr lang="en-US" sz="3600" dirty="0">
              <a:latin typeface="+mj-lt"/>
              <a:cs typeface="Aharoni" panose="02010803020104030203" pitchFamily="2" charset="-79"/>
            </a:endParaRPr>
          </a:p>
        </p:txBody>
      </p:sp>
      <p:sp>
        <p:nvSpPr>
          <p:cNvPr id="3" name="Text Placeholder 2"/>
          <p:cNvSpPr>
            <a:spLocks noGrp="1"/>
          </p:cNvSpPr>
          <p:nvPr>
            <p:ph type="body" sz="quarter" idx="13"/>
          </p:nvPr>
        </p:nvSpPr>
        <p:spPr>
          <a:xfrm>
            <a:off x="457200" y="1219200"/>
            <a:ext cx="8153401" cy="349068"/>
          </a:xfrm>
        </p:spPr>
        <p:txBody>
          <a:bodyPr/>
          <a:lstStyle/>
          <a:p>
            <a:r>
              <a:rPr lang="en-IN" sz="2400" dirty="0"/>
              <a:t>Eighth Edition</a:t>
            </a:r>
            <a:endParaRPr lang="en-IN" sz="2400" dirty="0">
              <a:latin typeface="+mj-lt"/>
            </a:endParaRPr>
          </a:p>
        </p:txBody>
      </p:sp>
      <p:sp>
        <p:nvSpPr>
          <p:cNvPr id="4" name="Text Placeholder 3"/>
          <p:cNvSpPr>
            <a:spLocks noGrp="1"/>
          </p:cNvSpPr>
          <p:nvPr>
            <p:ph type="body" sz="quarter" idx="14"/>
          </p:nvPr>
        </p:nvSpPr>
        <p:spPr>
          <a:xfrm>
            <a:off x="4267200" y="2362200"/>
            <a:ext cx="4267200" cy="685800"/>
          </a:xfrm>
        </p:spPr>
        <p:txBody>
          <a:bodyPr/>
          <a:lstStyle/>
          <a:p>
            <a:pPr algn="ctr"/>
            <a:r>
              <a:rPr lang="en-IN" sz="3600" b="1" dirty="0"/>
              <a:t>Chapter 5</a:t>
            </a:r>
            <a:endParaRPr lang="en-IN" sz="3600" dirty="0"/>
          </a:p>
        </p:txBody>
      </p:sp>
      <p:sp>
        <p:nvSpPr>
          <p:cNvPr id="5" name="Text Placeholder 4"/>
          <p:cNvSpPr>
            <a:spLocks noGrp="1"/>
          </p:cNvSpPr>
          <p:nvPr>
            <p:ph type="body" sz="quarter" idx="15"/>
          </p:nvPr>
        </p:nvSpPr>
        <p:spPr>
          <a:xfrm>
            <a:off x="4267200" y="3300444"/>
            <a:ext cx="4267200" cy="1271556"/>
          </a:xfrm>
        </p:spPr>
        <p:txBody>
          <a:bodyPr/>
          <a:lstStyle/>
          <a:p>
            <a:pPr algn="ctr"/>
            <a:r>
              <a:rPr lang="en-US" sz="3600" dirty="0"/>
              <a:t>Completing Business Messages</a:t>
            </a:r>
          </a:p>
        </p:txBody>
      </p:sp>
      <p:pic>
        <p:nvPicPr>
          <p:cNvPr id="7" name="Picture 6" descr="Front Cover: Business Communication Essentials Eighth Edition by Bovée and Thi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24" y="2094114"/>
            <a:ext cx="3078123" cy="3816872"/>
          </a:xfrm>
          <a:prstGeom prst="rect">
            <a:avLst/>
          </a:prstGeom>
          <a:ln w="6350">
            <a:solidFill>
              <a:schemeClr val="tx1"/>
            </a:solidFill>
          </a:ln>
        </p:spPr>
      </p:pic>
      <p:sp>
        <p:nvSpPr>
          <p:cNvPr id="11" name="Text Placeholder 3"/>
          <p:cNvSpPr>
            <a:spLocks noGrp="1"/>
          </p:cNvSpPr>
          <p:nvPr>
            <p:ph type="body" sz="quarter" idx="14"/>
          </p:nvPr>
        </p:nvSpPr>
        <p:spPr>
          <a:xfrm>
            <a:off x="2800928" y="6248400"/>
            <a:ext cx="5848350" cy="406269"/>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spTree>
    <p:extLst>
      <p:ext uri="{BB962C8B-B14F-4D97-AF65-F5344CB8AC3E}">
        <p14:creationId xmlns:p14="http://schemas.microsoft.com/office/powerpoint/2010/main" val="354528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(1</a:t>
            </a:r>
            <a:r>
              <a:rPr lang="en-US" sz="2000" b="0" baseline="0" dirty="0">
                <a:solidFill>
                  <a:schemeClr val="bg2"/>
                </a:solidFill>
                <a:latin typeface="+mj-lt"/>
              </a:rPr>
              <a:t> of 6)</a:t>
            </a:r>
            <a:endParaRPr lang="en-US" sz="3600" b="0" dirty="0">
              <a:solidFill>
                <a:schemeClr val="bg2"/>
              </a:solidFill>
              <a:latin typeface="+mj-lt"/>
            </a:endParaRPr>
          </a:p>
        </p:txBody>
      </p:sp>
      <p:sp>
        <p:nvSpPr>
          <p:cNvPr id="3" name="Content Placeholder 2"/>
          <p:cNvSpPr>
            <a:spLocks noGrp="1"/>
          </p:cNvSpPr>
          <p:nvPr>
            <p:ph idx="1"/>
          </p:nvPr>
        </p:nvSpPr>
        <p:spPr>
          <a:xfrm>
            <a:off x="457200" y="1600201"/>
            <a:ext cx="8305800" cy="2743199"/>
          </a:xfrm>
        </p:spPr>
        <p:txBody>
          <a:bodyPr/>
          <a:lstStyle/>
          <a:p>
            <a:pPr marL="256032" indent="-256032">
              <a:buSzPct val="100000"/>
            </a:pPr>
            <a:r>
              <a:rPr lang="en-US" sz="2400" dirty="0"/>
              <a:t>In this section, we discussed the following:</a:t>
            </a:r>
          </a:p>
          <a:p>
            <a:pPr marL="740664" lvl="1"/>
            <a:r>
              <a:rPr lang="en-US" sz="2400" dirty="0"/>
              <a:t>The Importance of Revision</a:t>
            </a:r>
          </a:p>
          <a:p>
            <a:pPr marL="740664" lvl="1"/>
            <a:r>
              <a:rPr lang="en-US" sz="2400" dirty="0"/>
              <a:t>Evaluating Your Message</a:t>
            </a:r>
          </a:p>
          <a:p>
            <a:pPr marL="740664" lvl="1"/>
            <a:r>
              <a:rPr lang="en-US" sz="2400" dirty="0"/>
              <a:t>Evaluating, Editing, and Revising the Work of Other Writers</a:t>
            </a:r>
          </a:p>
          <a:p>
            <a:pPr marL="256032" indent="-256032">
              <a:buSzPct val="100000"/>
            </a:pPr>
            <a:r>
              <a:rPr lang="en-US" sz="2400" dirty="0"/>
              <a:t>The next section will cover </a:t>
            </a:r>
            <a:r>
              <a:rPr lang="en-US" sz="2400" b="1" dirty="0"/>
              <a:t>Revising</a:t>
            </a:r>
            <a:r>
              <a:rPr lang="en-US" sz="2400" b="1" i="1" dirty="0"/>
              <a:t> </a:t>
            </a:r>
            <a:r>
              <a:rPr lang="en-US" sz="2400" b="1" dirty="0"/>
              <a:t>to</a:t>
            </a:r>
            <a:r>
              <a:rPr lang="en-US" sz="2400" b="1" i="1" dirty="0"/>
              <a:t> </a:t>
            </a:r>
            <a:r>
              <a:rPr lang="en-US" sz="2400" b="1" dirty="0"/>
              <a:t>Improve</a:t>
            </a:r>
            <a:r>
              <a:rPr lang="en-US" sz="2400" b="1" i="1" dirty="0"/>
              <a:t> </a:t>
            </a:r>
            <a:r>
              <a:rPr lang="en-US" sz="2400" b="1" dirty="0"/>
              <a:t>Readability</a:t>
            </a:r>
            <a:r>
              <a:rPr lang="en-US" sz="2400" dirty="0"/>
              <a:t>.</a:t>
            </a:r>
          </a:p>
        </p:txBody>
      </p:sp>
    </p:spTree>
    <p:extLst>
      <p:ext uri="{BB962C8B-B14F-4D97-AF65-F5344CB8AC3E}">
        <p14:creationId xmlns:p14="http://schemas.microsoft.com/office/powerpoint/2010/main" val="161004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Revising to Improve Readability</a:t>
            </a:r>
          </a:p>
        </p:txBody>
      </p:sp>
      <p:sp>
        <p:nvSpPr>
          <p:cNvPr id="3" name="Content Placeholder 2"/>
          <p:cNvSpPr>
            <a:spLocks noGrp="1"/>
          </p:cNvSpPr>
          <p:nvPr>
            <p:ph idx="1"/>
          </p:nvPr>
        </p:nvSpPr>
        <p:spPr>
          <a:xfrm>
            <a:off x="457200" y="1600201"/>
            <a:ext cx="7620000" cy="838200"/>
          </a:xfrm>
        </p:spPr>
        <p:txBody>
          <a:bodyPr/>
          <a:lstStyle/>
          <a:p>
            <a:pPr marL="256032" indent="-256032">
              <a:buSzPct val="100000"/>
            </a:pPr>
            <a:r>
              <a:rPr lang="en-US" sz="2400" b="1" dirty="0"/>
              <a:t>LO 5.2</a:t>
            </a:r>
            <a:r>
              <a:rPr lang="en-US" sz="2400" dirty="0"/>
              <a:t> List four techniques you can use to improve the readability of your messages.</a:t>
            </a:r>
          </a:p>
        </p:txBody>
      </p:sp>
    </p:spTree>
    <p:extLst>
      <p:ext uri="{BB962C8B-B14F-4D97-AF65-F5344CB8AC3E}">
        <p14:creationId xmlns:p14="http://schemas.microsoft.com/office/powerpoint/2010/main" val="131866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Varying Your Sentence Length</a:t>
            </a:r>
          </a:p>
        </p:txBody>
      </p:sp>
      <p:pic>
        <p:nvPicPr>
          <p:cNvPr id="4" name="Picture 3" descr="Boxes of text note that if a sentence has up to 15 words, it is considered short, if it has between 15 and 25 words, it is considered medium, and if it has over 25 words it is considered lo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26" y="2133600"/>
            <a:ext cx="8000872" cy="2634966"/>
          </a:xfrm>
          <a:prstGeom prst="rect">
            <a:avLst/>
          </a:prstGeom>
        </p:spPr>
      </p:pic>
      <p:pic>
        <p:nvPicPr>
          <p:cNvPr id="7" name="Picture 6">
            <a:extLst>
              <a:ext uri="{FF2B5EF4-FFF2-40B4-BE49-F238E27FC236}">
                <a16:creationId xmlns:a16="http://schemas.microsoft.com/office/drawing/2014/main" id="{F21B2BAF-411C-D0FA-483C-CF27FD805582}"/>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300391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Keeping Paragraphs Short</a:t>
            </a:r>
          </a:p>
        </p:txBody>
      </p:sp>
      <p:sp>
        <p:nvSpPr>
          <p:cNvPr id="3" name="Content Placeholder 2"/>
          <p:cNvSpPr>
            <a:spLocks noGrp="1"/>
          </p:cNvSpPr>
          <p:nvPr>
            <p:ph idx="1"/>
          </p:nvPr>
        </p:nvSpPr>
        <p:spPr>
          <a:xfrm>
            <a:off x="457200" y="1600201"/>
            <a:ext cx="8229600" cy="3657600"/>
          </a:xfrm>
        </p:spPr>
        <p:txBody>
          <a:bodyPr/>
          <a:lstStyle/>
          <a:p>
            <a:pPr marL="256032" lvl="0" indent="-256032">
              <a:buSzPct val="100000"/>
            </a:pPr>
            <a:r>
              <a:rPr lang="en-US" sz="2400" dirty="0"/>
              <a:t>Average 100 Words</a:t>
            </a:r>
          </a:p>
          <a:p>
            <a:pPr marL="740664" lvl="1" indent="-283464" defTabSz="1555750"/>
            <a:r>
              <a:rPr lang="en-US" sz="2400" dirty="0"/>
              <a:t>Make Reading Easier</a:t>
            </a:r>
          </a:p>
          <a:p>
            <a:pPr marL="740664" lvl="1" indent="-283464" defTabSz="1555750"/>
            <a:r>
              <a:rPr lang="en-US" sz="2400" dirty="0"/>
              <a:t>Promote Careful Reading</a:t>
            </a:r>
          </a:p>
          <a:p>
            <a:pPr marL="740664" lvl="1" indent="-283464" defTabSz="1555750"/>
            <a:r>
              <a:rPr lang="en-US" sz="2400" dirty="0"/>
              <a:t>Emphasize Key Ideas</a:t>
            </a:r>
          </a:p>
          <a:p>
            <a:pPr marL="256032" lvl="0" indent="-256032">
              <a:buSzPct val="100000"/>
            </a:pPr>
            <a:r>
              <a:rPr lang="en-US" sz="2400" dirty="0"/>
              <a:t>Maintain Clear Flow</a:t>
            </a:r>
          </a:p>
          <a:p>
            <a:pPr marL="740664" lvl="1" indent="-283464" defTabSz="1555750"/>
            <a:r>
              <a:rPr lang="en-US" sz="2400" dirty="0"/>
              <a:t>Don’t Go Overboard</a:t>
            </a:r>
          </a:p>
          <a:p>
            <a:pPr marL="740664" lvl="1" indent="-283464" defTabSz="1555750"/>
            <a:r>
              <a:rPr lang="en-US" sz="2400" dirty="0"/>
              <a:t>Connect Your Ideas</a:t>
            </a:r>
          </a:p>
          <a:p>
            <a:pPr marL="740664" lvl="1" indent="-283464" defTabSz="1555750"/>
            <a:r>
              <a:rPr lang="en-US" sz="2400" dirty="0"/>
              <a:t>Guide with Transitions</a:t>
            </a:r>
          </a:p>
        </p:txBody>
      </p:sp>
      <p:pic>
        <p:nvPicPr>
          <p:cNvPr id="4" name="Picture 3">
            <a:extLst>
              <a:ext uri="{FF2B5EF4-FFF2-40B4-BE49-F238E27FC236}">
                <a16:creationId xmlns:a16="http://schemas.microsoft.com/office/drawing/2014/main" id="{316F6616-E39D-297C-891A-4F1CB87CE783}"/>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360638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sz="3600" dirty="0">
                <a:solidFill>
                  <a:schemeClr val="bg2"/>
                </a:solidFill>
                <a:latin typeface="+mj-lt"/>
              </a:rPr>
              <a:t>Using Lists and Bullets to Clarify and Emphasize</a:t>
            </a:r>
          </a:p>
        </p:txBody>
      </p:sp>
      <p:sp>
        <p:nvSpPr>
          <p:cNvPr id="3" name="Content Placeholder 2"/>
          <p:cNvSpPr>
            <a:spLocks noGrp="1"/>
          </p:cNvSpPr>
          <p:nvPr>
            <p:ph idx="1"/>
          </p:nvPr>
        </p:nvSpPr>
        <p:spPr>
          <a:xfrm>
            <a:off x="457200" y="1600201"/>
            <a:ext cx="8229600" cy="3124200"/>
          </a:xfrm>
        </p:spPr>
        <p:txBody>
          <a:bodyPr/>
          <a:lstStyle/>
          <a:p>
            <a:pPr marL="256032" lvl="0" indent="-256032">
              <a:buSzPct val="100000"/>
            </a:pPr>
            <a:r>
              <a:rPr lang="en-US" sz="2400" dirty="0"/>
              <a:t>Set Off Ideas in a List</a:t>
            </a:r>
          </a:p>
          <a:p>
            <a:pPr marL="740664" lvl="1" indent="-283464" defTabSz="1600200"/>
            <a:r>
              <a:rPr lang="en-US" sz="2400" dirty="0"/>
              <a:t>Sequence Ideas</a:t>
            </a:r>
          </a:p>
          <a:p>
            <a:pPr marL="740664" lvl="1" indent="-283464" defTabSz="1600200"/>
            <a:r>
              <a:rPr lang="en-US" sz="2400" dirty="0"/>
              <a:t>Heighten Visual Impact</a:t>
            </a:r>
          </a:p>
          <a:p>
            <a:pPr marL="740664" lvl="1" indent="-283464" defTabSz="1600200"/>
            <a:r>
              <a:rPr lang="en-US" sz="2400" dirty="0"/>
              <a:t>Surface Key Points</a:t>
            </a:r>
          </a:p>
          <a:p>
            <a:pPr marL="740664" lvl="1" indent="-283464" defTabSz="1600200"/>
            <a:r>
              <a:rPr lang="en-US" sz="2400" dirty="0"/>
              <a:t>Simplify Complex Subjects</a:t>
            </a:r>
          </a:p>
          <a:p>
            <a:pPr marL="740664" lvl="1" indent="-283464" defTabSz="1600200"/>
            <a:r>
              <a:rPr lang="en-US" sz="2400" dirty="0"/>
              <a:t>Highlight Main Points</a:t>
            </a:r>
          </a:p>
          <a:p>
            <a:pPr marL="740664" lvl="1" indent="-283464" defTabSz="1600200"/>
            <a:r>
              <a:rPr lang="en-US" sz="2400" dirty="0"/>
              <a:t>Enable Skimming</a:t>
            </a:r>
          </a:p>
        </p:txBody>
      </p:sp>
      <p:pic>
        <p:nvPicPr>
          <p:cNvPr id="4" name="Picture 3">
            <a:extLst>
              <a:ext uri="{FF2B5EF4-FFF2-40B4-BE49-F238E27FC236}">
                <a16:creationId xmlns:a16="http://schemas.microsoft.com/office/drawing/2014/main" id="{9A085FE9-D68C-7634-A2DF-7A6FD58E2543}"/>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96259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Adding Headings and Subheadings</a:t>
            </a:r>
          </a:p>
        </p:txBody>
      </p:sp>
      <p:pic>
        <p:nvPicPr>
          <p:cNvPr id="3" name="Picture 2" descr="Boxes of text note that the primary functions of headings and subheadings are to be informative and descriptive by revealing organization, drawing attention to key points, and showing connections and transi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7876180" cy="3946938"/>
          </a:xfrm>
          <a:prstGeom prst="rect">
            <a:avLst/>
          </a:prstGeom>
        </p:spPr>
      </p:pic>
      <p:pic>
        <p:nvPicPr>
          <p:cNvPr id="4" name="Picture 3">
            <a:extLst>
              <a:ext uri="{FF2B5EF4-FFF2-40B4-BE49-F238E27FC236}">
                <a16:creationId xmlns:a16="http://schemas.microsoft.com/office/drawing/2014/main" id="{329881D2-26DF-583A-3D85-DD99F137EBF3}"/>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86215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(2 of 6)</a:t>
            </a:r>
            <a:endParaRPr lang="en-US" b="0" dirty="0">
              <a:solidFill>
                <a:schemeClr val="bg2"/>
              </a:solidFill>
              <a:latin typeface="+mj-lt"/>
            </a:endParaRPr>
          </a:p>
        </p:txBody>
      </p:sp>
      <p:sp>
        <p:nvSpPr>
          <p:cNvPr id="3" name="Content Placeholder 2"/>
          <p:cNvSpPr>
            <a:spLocks noGrp="1"/>
          </p:cNvSpPr>
          <p:nvPr>
            <p:ph idx="1"/>
          </p:nvPr>
        </p:nvSpPr>
        <p:spPr>
          <a:xfrm>
            <a:off x="457200" y="1600201"/>
            <a:ext cx="8229600" cy="3124200"/>
          </a:xfrm>
        </p:spPr>
        <p:txBody>
          <a:bodyPr/>
          <a:lstStyle/>
          <a:p>
            <a:pPr marL="256032" indent="-256032">
              <a:buSzPct val="100000"/>
            </a:pPr>
            <a:r>
              <a:rPr lang="en-US" sz="2400" dirty="0"/>
              <a:t>In this section, we discussed the following:</a:t>
            </a:r>
          </a:p>
          <a:p>
            <a:pPr marL="740664" lvl="1"/>
            <a:r>
              <a:rPr lang="en-US" sz="2400" dirty="0"/>
              <a:t>Varying Your Sentence Length</a:t>
            </a:r>
          </a:p>
          <a:p>
            <a:pPr marL="740664" lvl="1"/>
            <a:r>
              <a:rPr lang="en-US" sz="2400" dirty="0"/>
              <a:t>Keeping Paragraphs Short</a:t>
            </a:r>
          </a:p>
          <a:p>
            <a:pPr marL="740664" lvl="1"/>
            <a:r>
              <a:rPr lang="en-US" sz="2400" dirty="0"/>
              <a:t>Using Lists and Bullets to Clarify and Emphasize</a:t>
            </a:r>
          </a:p>
          <a:p>
            <a:pPr marL="740664" lvl="1"/>
            <a:r>
              <a:rPr lang="en-US" sz="2400" dirty="0"/>
              <a:t>Adding Headings and Subheadings</a:t>
            </a:r>
          </a:p>
          <a:p>
            <a:pPr marL="256032" indent="-256032">
              <a:buSzPct val="100000"/>
            </a:pPr>
            <a:r>
              <a:rPr lang="en-US" sz="2400" dirty="0"/>
              <a:t>The next section will cover </a:t>
            </a:r>
            <a:r>
              <a:rPr lang="en-US" sz="2400" b="1" dirty="0"/>
              <a:t>Editing for Clarity and Conciseness</a:t>
            </a:r>
            <a:r>
              <a:rPr lang="en-US" sz="2400" dirty="0"/>
              <a:t>.</a:t>
            </a:r>
          </a:p>
        </p:txBody>
      </p:sp>
    </p:spTree>
    <p:extLst>
      <p:ext uri="{BB962C8B-B14F-4D97-AF65-F5344CB8AC3E}">
        <p14:creationId xmlns:p14="http://schemas.microsoft.com/office/powerpoint/2010/main" val="299163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Editing for Clarity and Conciseness</a:t>
            </a:r>
          </a:p>
        </p:txBody>
      </p:sp>
      <p:sp>
        <p:nvSpPr>
          <p:cNvPr id="3" name="Content Placeholder 2"/>
          <p:cNvSpPr>
            <a:spLocks noGrp="1"/>
          </p:cNvSpPr>
          <p:nvPr>
            <p:ph idx="1"/>
          </p:nvPr>
        </p:nvSpPr>
        <p:spPr>
          <a:xfrm>
            <a:off x="457200" y="1600201"/>
            <a:ext cx="8229600" cy="1142999"/>
          </a:xfrm>
        </p:spPr>
        <p:txBody>
          <a:bodyPr/>
          <a:lstStyle/>
          <a:p>
            <a:pPr marL="256032" indent="-256032">
              <a:buSzPct val="100000"/>
            </a:pPr>
            <a:r>
              <a:rPr lang="en-US" sz="2400" b="1" dirty="0"/>
              <a:t>LO 5.3 </a:t>
            </a:r>
            <a:r>
              <a:rPr lang="en-US" sz="2400" dirty="0"/>
              <a:t>Describe the steps you can take to improve the clarity of your writing, and give four tips for making your writing more concise.</a:t>
            </a:r>
          </a:p>
        </p:txBody>
      </p:sp>
    </p:spTree>
    <p:extLst>
      <p:ext uri="{BB962C8B-B14F-4D97-AF65-F5344CB8AC3E}">
        <p14:creationId xmlns:p14="http://schemas.microsoft.com/office/powerpoint/2010/main" val="316693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Editing for Clarity</a:t>
            </a:r>
            <a:endParaRPr lang="en-US" sz="2000" b="0" dirty="0">
              <a:solidFill>
                <a:schemeClr val="bg2"/>
              </a:solidFill>
              <a:latin typeface="+mj-lt"/>
            </a:endParaRPr>
          </a:p>
        </p:txBody>
      </p:sp>
      <p:sp>
        <p:nvSpPr>
          <p:cNvPr id="3" name="Content Placeholder 2"/>
          <p:cNvSpPr>
            <a:spLocks noGrp="1"/>
          </p:cNvSpPr>
          <p:nvPr>
            <p:ph idx="1"/>
          </p:nvPr>
        </p:nvSpPr>
        <p:spPr>
          <a:xfrm>
            <a:off x="457200" y="1600200"/>
            <a:ext cx="8229600" cy="4267199"/>
          </a:xfrm>
        </p:spPr>
        <p:txBody>
          <a:bodyPr/>
          <a:lstStyle/>
          <a:p>
            <a:pPr marL="256032" lvl="0" indent="-256032">
              <a:buSzPct val="100000"/>
            </a:pPr>
            <a:r>
              <a:rPr lang="en-US" sz="2400" dirty="0"/>
              <a:t>Break Up Overly Long Sentences</a:t>
            </a:r>
          </a:p>
          <a:p>
            <a:pPr marL="256032" lvl="0" indent="-256032">
              <a:buSzPct val="100000"/>
            </a:pPr>
            <a:r>
              <a:rPr lang="en-US" sz="2400" dirty="0"/>
              <a:t>Rewrite Hedging Sentences</a:t>
            </a:r>
          </a:p>
          <a:p>
            <a:pPr marL="256032" lvl="0" indent="-256032">
              <a:buSzPct val="100000"/>
            </a:pPr>
            <a:r>
              <a:rPr lang="en-US" sz="2400" dirty="0"/>
              <a:t>Impose Parallel Structure</a:t>
            </a:r>
          </a:p>
          <a:p>
            <a:pPr marL="256032" lvl="0" indent="-256032">
              <a:buSzPct val="100000"/>
            </a:pPr>
            <a:r>
              <a:rPr lang="en-US" sz="2400" dirty="0"/>
              <a:t>Correct Dangling Modifiers</a:t>
            </a:r>
          </a:p>
          <a:p>
            <a:pPr marL="256032" lvl="0" indent="-256032">
              <a:buSzPct val="100000"/>
            </a:pPr>
            <a:r>
              <a:rPr lang="en-US" sz="2400" dirty="0"/>
              <a:t>Reword Long Noun Sequences</a:t>
            </a:r>
          </a:p>
          <a:p>
            <a:pPr marL="256032" lvl="0" indent="-256032">
              <a:buSzPct val="100000"/>
            </a:pPr>
            <a:r>
              <a:rPr lang="en-US" sz="2400" dirty="0"/>
              <a:t>Replace Camouflaged Verbs</a:t>
            </a:r>
          </a:p>
          <a:p>
            <a:pPr marL="256032" lvl="0" indent="-256032">
              <a:buSzPct val="100000"/>
            </a:pPr>
            <a:r>
              <a:rPr lang="en-US" sz="2400" dirty="0"/>
              <a:t>Clarify Sentence Structure</a:t>
            </a:r>
          </a:p>
          <a:p>
            <a:pPr marL="256032" lvl="0" indent="-256032">
              <a:buSzPct val="100000"/>
            </a:pPr>
            <a:r>
              <a:rPr lang="en-US" sz="2400" dirty="0"/>
              <a:t>Clarify Awkward References</a:t>
            </a:r>
          </a:p>
        </p:txBody>
      </p:sp>
    </p:spTree>
    <p:extLst>
      <p:ext uri="{BB962C8B-B14F-4D97-AF65-F5344CB8AC3E}">
        <p14:creationId xmlns:p14="http://schemas.microsoft.com/office/powerpoint/2010/main" val="93389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Arial (Headings)"/>
              </a:rPr>
              <a:t>Editing for Clarity</a:t>
            </a:r>
            <a:endParaRPr lang="en-US" sz="3600" dirty="0">
              <a:latin typeface="Arial (Headings)"/>
            </a:endParaRPr>
          </a:p>
        </p:txBody>
      </p:sp>
      <p:pic>
        <p:nvPicPr>
          <p:cNvPr id="6" name="Picture 2" descr="A table titled, Revising for Clarity, offers points to review regarding revision. It also presents examples of ineffective and effective writing for each revision issue. The table has three columns labeled, issues to review, ineffective, and effective. The table has 9 rows that read as follows. Row 1, Issue to review, overly long sentences, taking compound sentences too far. Ineffective example, The magazine will be published January 1, and I’d better meet the deadline if I want my article included because we want the article to appear before the trade show. Effective example, The magazine will be published January 1. I’d better meet the deadline because we want the article to appear before the trade show. Row 2, hedging sentences, over qualifying sentences. Ineffective example, I believe that Mister Johnson’s employment record seems to show that he may be capable of handling the position. Effective example, Mister Johnson’s employment record shows that he is capable of handling the position. Row 3, unparalleled sentences, using dissimilar construction for similar ideas. Ineffective example, Mister Simms had been drenched with rain, bombarded with telephone calls, and his boss shouted at him. To waste time and missing deadlines are bad habits. Effective example, Mister Sims had been drenched with rain, bombarded with telephone calls, and shouted at by his boss. Wasting time and missing deadlines are bad habits. Row 4, Dangling modifiers, placing modifiers close to the wrong nouns and verbs. Ineffective example, Walking to the office, a red sports car passed her. Left bracket, suggests that the car was walking to the office, right bracket. Reduced by 25 percent, Europe had its lowest semiconductor output in a decade. Left bracket, suggests that Europe shrank by 25 percent, right bracket. Effective example, A red sports car passed her while she was walking to the office. Europe reduced semiconductor output by 25 percent, its lowest output in a decade. Row 5, long noun sequences, stringing too many nouns together. Ineffective example, The window sash installation company will give us an estimate on Friday. Effective example, The company that installs window sashes will give us an estimate on Friday. Row 6, camouflaged verbs, changing verbs into nouns. Ineffective examples, The manager undertook implementation of the rules. Verification of the shipments occurs weekly. Reach a conclusion about, give consideration to. Effective examples, The manager implemented the rules. We verify shipments weekly. Conclude, consider. Row 7, subject predicate separation, putting the predicate too far from the subject. Ineffective example, A ten percent decline in market share, which resulted from quality problems and an aggressive sales campaign by Armitage, the market leader in the Northeast, was the major problem in 2018. Effective example, The major problem in 2018 was a ten percent loss of market share, which resulted from quality problems and an aggressive sales campaign by Armitage, the market leader in the Northeast. Row 8, modifier separation, putting adjectives, adverbs, or prepositional phrases too far from the words they modify. Ineffective example, Our antique desk lends an air of strength and substance with thick legs and large drawers. With its thick legs and large drawers, our antique desk lends an air of strength and substance. Row 9, awkward references, linking ideas in ways that cause work for the reader. Ineffective example, The Law Office and Accounting Office distribute computer supplies for paralegals and accountants, respectively. Effective example, The Law Office distributes computer supplies for paralegals. The accounting Office distributes them for account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13391"/>
            <a:ext cx="6217444" cy="488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6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j-lt"/>
              </a:rPr>
              <a:t>Learning Objectives </a:t>
            </a:r>
            <a:r>
              <a:rPr lang="en-US" sz="2000" b="0" dirty="0">
                <a:latin typeface="+mj-lt"/>
              </a:rPr>
              <a:t>(1 of 2)</a:t>
            </a:r>
          </a:p>
        </p:txBody>
      </p:sp>
      <p:sp>
        <p:nvSpPr>
          <p:cNvPr id="5" name="Content Placeholder 4"/>
          <p:cNvSpPr>
            <a:spLocks noGrp="1"/>
          </p:cNvSpPr>
          <p:nvPr>
            <p:ph idx="1"/>
          </p:nvPr>
        </p:nvSpPr>
        <p:spPr>
          <a:xfrm>
            <a:off x="457200" y="1600201"/>
            <a:ext cx="7772400" cy="3352800"/>
          </a:xfrm>
        </p:spPr>
        <p:txBody>
          <a:bodyPr/>
          <a:lstStyle/>
          <a:p>
            <a:pPr marL="514350" indent="-514350">
              <a:spcAft>
                <a:spcPts val="0"/>
              </a:spcAft>
              <a:buSzPct val="100000"/>
              <a:buNone/>
            </a:pPr>
            <a:r>
              <a:rPr lang="en-US" sz="2400" b="1" dirty="0">
                <a:solidFill>
                  <a:schemeClr val="bg2"/>
                </a:solidFill>
              </a:rPr>
              <a:t>5.1 </a:t>
            </a:r>
            <a:r>
              <a:rPr lang="en-US" sz="2400" dirty="0"/>
              <a:t>Discuss the value of careful revision, and describe tasks involved in evaluating your first drafts and the work of other writers.</a:t>
            </a:r>
          </a:p>
          <a:p>
            <a:pPr marL="514350" indent="-514350">
              <a:spcAft>
                <a:spcPts val="0"/>
              </a:spcAft>
              <a:buSzPct val="100000"/>
              <a:buNone/>
            </a:pPr>
            <a:r>
              <a:rPr lang="en-US" sz="2400" b="1" dirty="0">
                <a:solidFill>
                  <a:schemeClr val="bg2"/>
                </a:solidFill>
              </a:rPr>
              <a:t>5.2 </a:t>
            </a:r>
            <a:r>
              <a:rPr lang="en-US" sz="2400" dirty="0"/>
              <a:t>List four techniques you can use to improve the readability of your messages.</a:t>
            </a:r>
          </a:p>
          <a:p>
            <a:pPr marL="514350" indent="-514350">
              <a:spcAft>
                <a:spcPts val="0"/>
              </a:spcAft>
              <a:buSzPct val="100000"/>
              <a:buNone/>
            </a:pPr>
            <a:r>
              <a:rPr lang="en-US" sz="2400" b="1" dirty="0">
                <a:solidFill>
                  <a:schemeClr val="bg2"/>
                </a:solidFill>
              </a:rPr>
              <a:t>5.3 </a:t>
            </a:r>
            <a:r>
              <a:rPr lang="en-US" sz="2400" dirty="0"/>
              <a:t>Describe steps you can take to improve the clarity of your writing, and give four tips for making your writing more concise.</a:t>
            </a:r>
          </a:p>
        </p:txBody>
      </p:sp>
    </p:spTree>
    <p:extLst>
      <p:ext uri="{BB962C8B-B14F-4D97-AF65-F5344CB8AC3E}">
        <p14:creationId xmlns:p14="http://schemas.microsoft.com/office/powerpoint/2010/main" val="3925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Editing for Conciseness</a:t>
            </a:r>
          </a:p>
        </p:txBody>
      </p:sp>
      <p:sp>
        <p:nvSpPr>
          <p:cNvPr id="3" name="Content Placeholder 2"/>
          <p:cNvSpPr>
            <a:spLocks noGrp="1"/>
          </p:cNvSpPr>
          <p:nvPr>
            <p:ph idx="1"/>
          </p:nvPr>
        </p:nvSpPr>
        <p:spPr>
          <a:xfrm>
            <a:off x="457200" y="1600200"/>
            <a:ext cx="3276600" cy="3657599"/>
          </a:xfrm>
        </p:spPr>
        <p:txBody>
          <a:bodyPr/>
          <a:lstStyle/>
          <a:p>
            <a:pPr marL="256032" indent="-256032">
              <a:buSzPct val="100000"/>
            </a:pPr>
            <a:r>
              <a:rPr lang="en-US" sz="2400" dirty="0">
                <a:cs typeface="Arial" pitchFamily="34" charset="0"/>
              </a:rPr>
              <a:t>Delete Unnecessary </a:t>
            </a:r>
            <a:br>
              <a:rPr lang="en-US" sz="2400" dirty="0">
                <a:cs typeface="Arial" pitchFamily="34" charset="0"/>
              </a:rPr>
            </a:br>
            <a:r>
              <a:rPr lang="en-US" sz="2400" dirty="0">
                <a:cs typeface="Arial" pitchFamily="34" charset="0"/>
              </a:rPr>
              <a:t>Words and Phrases</a:t>
            </a:r>
          </a:p>
          <a:p>
            <a:pPr marL="256032" indent="-256032">
              <a:buSzPct val="100000"/>
            </a:pPr>
            <a:r>
              <a:rPr lang="en-US" sz="2400" dirty="0">
                <a:cs typeface="Arial" pitchFamily="34" charset="0"/>
              </a:rPr>
              <a:t>Replace Long </a:t>
            </a:r>
            <a:br>
              <a:rPr lang="en-US" sz="2400" dirty="0">
                <a:cs typeface="Arial" pitchFamily="34" charset="0"/>
              </a:rPr>
            </a:br>
            <a:r>
              <a:rPr lang="en-US" sz="2400" dirty="0">
                <a:cs typeface="Arial" pitchFamily="34" charset="0"/>
              </a:rPr>
              <a:t>Words and Phrases</a:t>
            </a:r>
          </a:p>
          <a:p>
            <a:pPr marL="256032" indent="-256032">
              <a:buSzPct val="100000"/>
            </a:pPr>
            <a:r>
              <a:rPr lang="en-US" sz="2400" dirty="0">
                <a:cs typeface="Arial" pitchFamily="34" charset="0"/>
              </a:rPr>
              <a:t>Eliminate Redundant </a:t>
            </a:r>
            <a:br>
              <a:rPr lang="en-US" sz="2400" dirty="0">
                <a:cs typeface="Arial" pitchFamily="34" charset="0"/>
              </a:rPr>
            </a:br>
            <a:r>
              <a:rPr lang="en-US" sz="2400" dirty="0">
                <a:cs typeface="Arial" pitchFamily="34" charset="0"/>
              </a:rPr>
              <a:t>Word Combinations</a:t>
            </a:r>
          </a:p>
          <a:p>
            <a:pPr marL="256032" indent="-256032">
              <a:buSzPct val="100000"/>
            </a:pPr>
            <a:r>
              <a:rPr lang="en-US" sz="2400" dirty="0">
                <a:cs typeface="Arial" pitchFamily="34" charset="0"/>
              </a:rPr>
              <a:t>Recast “It is/There </a:t>
            </a:r>
            <a:br>
              <a:rPr lang="en-US" sz="2400" dirty="0">
                <a:cs typeface="Arial" pitchFamily="34" charset="0"/>
              </a:rPr>
            </a:br>
            <a:r>
              <a:rPr lang="en-US" sz="2400" dirty="0">
                <a:cs typeface="Arial" pitchFamily="34" charset="0"/>
              </a:rPr>
              <a:t>are” Starters</a:t>
            </a:r>
            <a:endParaRPr lang="en-US" sz="2400" dirty="0"/>
          </a:p>
        </p:txBody>
      </p:sp>
      <p:pic>
        <p:nvPicPr>
          <p:cNvPr id="4" name="Picture 2" descr="A table of issues regarding conciseness includes examples of the issues listed, as well as more effective versions. Issue One is unnecessary words and phrases. This issue includes using wordy phrases. Instead of the phrase, for the sum of, use the word, for. Instead of the phrase, in the event that, use the word, if. Instead of the phrase, prior to the start of, use the word, before. Instead of the phrase, in the near future, use the word, soon. Instead of the phrase, at this point in time, use the word, now. Instead of the phrase, due to the fact that, use the word, because. Instead of the phrase, in view of the fact that, use the word, because. Instead of the phrase, until such time as, use the word, when. Instead of the phrase, with reference to, use the word, about. This issue also includes using too many relative pronouns, such as the words that, or who. Instead of the sentence, Cars that are sold after January will not have a six month warranty, replace it with, Cars sold after January will not have a six month warranty. Instead of the sentence, Employees who are driving to work should park in the underground garage, replace it with, Employees driving to work should park in the underground garage. Or, Employees should park in the underground garage. This issue also includes using too few relative pronouns. Instead of the sentence, The project manager told the engineers last week the specifications were changed, replace it with, The project manager told the engineers last week that the specifications were changed. Or, The project manager told the engineers that the specifications were changed last week. Issue Two is long words and phrases. This issue includes using overly long words. Instead of the sentence, During the preceding year, the company accelerated operations, replace it with, Last year the company sped up operations. Instead of the sentence, The action was predicated on the assumption that the company was operating at a financial deficit, replace it with, The action was based on the belief that the company was losing money. This issue also includes using wordy phrases rather than infinitives. Instead of the sentence, If you want success as a writer, you must work hard, replace it with, To succeed as a writer, you must work hard. Instead of the sentence, He went to the library for the purpose of studying, replace it with, He went to the library to study. Instead of the sentence, The employer increased salaries so that she could improve morale, replace it with, The employer increased salaries to improve morale. Issue Three is redundancies. Instead of the phrase, absolutely complete, use the word, complete. Instead of the phrase, basic fundamentals, use the word, fundamentals. Instead of the phrase, follows after, use the word, follows. Instead of the phrase, free and clear, use the word, free. Instead of the phrase, refer back, use the word, refer. Instead of the phrase, repeat again, use the word, repeat. Instead of the phrase, collect together, use the word, collect. Instead of the phrase, future plans, use the word, plans. Instead of the phrase, return back, use the word, return. Instead of the phrase, important essentials, use the word, essentials. Instead of the phrase, end result, use the word, result. Instead of the phrase, actual truth, use the word, truth. Instead of the phrase, final outcome, use the word, outcome. Instead of the phrase, uniquely unusual, use the word, unique. Instead of the phrase, surrounded on all sides, use the word, surrounded. This issue also includes using double modifiers. Instead of using the phrase, modern, up to date equipment, use the phrase, modern equipment. Issue Four is using, it is, and, there are, starters. Instead of the sentence, It would be appreciated if you would sign the lease today, replace it with, Please sign the lease today. Instead of the sentence, There are five employees in this division who were late to work today, replace it with, Five employees in this division were late to work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439" y="1524000"/>
            <a:ext cx="329485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6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(3 of 6)</a:t>
            </a:r>
            <a:endParaRPr lang="en-US" b="0" dirty="0">
              <a:solidFill>
                <a:schemeClr val="bg2"/>
              </a:solidFill>
              <a:latin typeface="+mj-lt"/>
            </a:endParaRPr>
          </a:p>
        </p:txBody>
      </p:sp>
      <p:sp>
        <p:nvSpPr>
          <p:cNvPr id="3" name="Content Placeholder 2"/>
          <p:cNvSpPr>
            <a:spLocks noGrp="1"/>
          </p:cNvSpPr>
          <p:nvPr>
            <p:ph idx="1"/>
          </p:nvPr>
        </p:nvSpPr>
        <p:spPr>
          <a:xfrm>
            <a:off x="457200" y="1600201"/>
            <a:ext cx="8229600" cy="1981200"/>
          </a:xfrm>
        </p:spPr>
        <p:txBody>
          <a:bodyPr/>
          <a:lstStyle/>
          <a:p>
            <a:pPr marL="256032" indent="-256032">
              <a:buSzPct val="100000"/>
            </a:pPr>
            <a:r>
              <a:rPr lang="en-US" sz="2400" dirty="0"/>
              <a:t>In this section, we discussed the following:</a:t>
            </a:r>
          </a:p>
          <a:p>
            <a:pPr marL="740664" lvl="1" indent="-283464"/>
            <a:r>
              <a:rPr lang="en-US" sz="2400" dirty="0"/>
              <a:t>Editing for Clarity</a:t>
            </a:r>
          </a:p>
          <a:p>
            <a:pPr marL="740664" lvl="1" indent="-283464"/>
            <a:r>
              <a:rPr lang="en-US" sz="2400" dirty="0"/>
              <a:t>Editing for Conciseness</a:t>
            </a:r>
          </a:p>
          <a:p>
            <a:pPr marL="256032" indent="-256032">
              <a:buSzPct val="100000"/>
            </a:pPr>
            <a:r>
              <a:rPr lang="en-US" sz="2400" dirty="0"/>
              <a:t>The next section will cover </a:t>
            </a:r>
            <a:r>
              <a:rPr lang="en-US" sz="2400" b="1" dirty="0"/>
              <a:t>Producing Your Message</a:t>
            </a:r>
            <a:r>
              <a:rPr lang="en-US" sz="2400" dirty="0"/>
              <a:t>.</a:t>
            </a:r>
          </a:p>
        </p:txBody>
      </p:sp>
    </p:spTree>
    <p:extLst>
      <p:ext uri="{BB962C8B-B14F-4D97-AF65-F5344CB8AC3E}">
        <p14:creationId xmlns:p14="http://schemas.microsoft.com/office/powerpoint/2010/main" val="180165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Producing Your Message</a:t>
            </a:r>
          </a:p>
        </p:txBody>
      </p:sp>
      <p:sp>
        <p:nvSpPr>
          <p:cNvPr id="3" name="Content Placeholder 2"/>
          <p:cNvSpPr>
            <a:spLocks noGrp="1"/>
          </p:cNvSpPr>
          <p:nvPr>
            <p:ph idx="1"/>
          </p:nvPr>
        </p:nvSpPr>
        <p:spPr>
          <a:xfrm>
            <a:off x="457200" y="1600201"/>
            <a:ext cx="8229600" cy="838199"/>
          </a:xfrm>
        </p:spPr>
        <p:txBody>
          <a:bodyPr/>
          <a:lstStyle/>
          <a:p>
            <a:pPr marL="256032" indent="-256032">
              <a:buSzPct val="100000"/>
            </a:pPr>
            <a:r>
              <a:rPr lang="en-US" sz="2400" b="1" dirty="0"/>
              <a:t>LO 5.4 </a:t>
            </a:r>
            <a:r>
              <a:rPr lang="en-US" sz="2400" dirty="0"/>
              <a:t>List four principles of effective design, and explain the role of major design elements in document readability.</a:t>
            </a:r>
          </a:p>
        </p:txBody>
      </p:sp>
    </p:spTree>
    <p:extLst>
      <p:ext uri="{BB962C8B-B14F-4D97-AF65-F5344CB8AC3E}">
        <p14:creationId xmlns:p14="http://schemas.microsoft.com/office/powerpoint/2010/main" val="31289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Designing for Readability</a:t>
            </a:r>
          </a:p>
        </p:txBody>
      </p:sp>
      <p:sp>
        <p:nvSpPr>
          <p:cNvPr id="3" name="Content Placeholder 2"/>
          <p:cNvSpPr>
            <a:spLocks noGrp="1"/>
          </p:cNvSpPr>
          <p:nvPr>
            <p:ph idx="1"/>
          </p:nvPr>
        </p:nvSpPr>
        <p:spPr>
          <a:xfrm>
            <a:off x="457200" y="1600201"/>
            <a:ext cx="8229600" cy="2667000"/>
          </a:xfrm>
        </p:spPr>
        <p:txBody>
          <a:bodyPr/>
          <a:lstStyle/>
          <a:p>
            <a:pPr marL="0" indent="0">
              <a:buSzPct val="100000"/>
              <a:buNone/>
            </a:pPr>
            <a:r>
              <a:rPr lang="en-US" sz="2600" b="1" dirty="0"/>
              <a:t>Design Elements</a:t>
            </a:r>
          </a:p>
          <a:p>
            <a:pPr marL="256032" indent="-256032">
              <a:buSzPct val="100000"/>
            </a:pPr>
            <a:r>
              <a:rPr lang="en-US" sz="2400" dirty="0"/>
              <a:t>Consistency</a:t>
            </a:r>
          </a:p>
          <a:p>
            <a:pPr marL="256032" indent="-256032">
              <a:buSzPct val="100000"/>
            </a:pPr>
            <a:r>
              <a:rPr lang="en-US" sz="2400" dirty="0"/>
              <a:t>Balance</a:t>
            </a:r>
          </a:p>
          <a:p>
            <a:pPr marL="256032" indent="-256032">
              <a:buSzPct val="100000"/>
            </a:pPr>
            <a:r>
              <a:rPr lang="en-US" sz="2400" dirty="0"/>
              <a:t>Detail</a:t>
            </a:r>
          </a:p>
          <a:p>
            <a:pPr marL="256032" indent="-256032">
              <a:buSzPct val="100000"/>
            </a:pPr>
            <a:r>
              <a:rPr lang="en-US" sz="2400" dirty="0"/>
              <a:t>Restraint</a:t>
            </a:r>
          </a:p>
        </p:txBody>
      </p:sp>
      <p:pic>
        <p:nvPicPr>
          <p:cNvPr id="4" name="Picture 2" descr="An example of a webpage from Mint that demonstrates effective design choices for online readability. On the top of the webpage, there are concise and clear navigation labels, headings, and subheadings, allowing readers to skim down the screen and get all of the key points in a matter of seconds. Much of the webpage generously uses white space, simple but compelling illustrations, and a limited amount of text, to make this webpage less intimidating than a screen packed with visually heavy blocks of text. Further down the page, there are headers for different topics in bigger text, followed by further details about these topics in smaller text. Font size changes and the shift from a single, centered column to two columns immediately signal the hierarchy of information, leading the reader’s eye from major points down to supporting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5768257"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A20829-ACD7-480E-2430-0AAE6978CB93}"/>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149865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Arial (Headings)"/>
              </a:rPr>
              <a:t>Readability Issues</a:t>
            </a:r>
            <a:endParaRPr lang="en-US" sz="3600" dirty="0">
              <a:solidFill>
                <a:schemeClr val="bg2"/>
              </a:solidFill>
              <a:latin typeface="Arial (Headings)"/>
            </a:endParaRPr>
          </a:p>
        </p:txBody>
      </p:sp>
      <p:sp>
        <p:nvSpPr>
          <p:cNvPr id="6" name="Content Placeholder 2"/>
          <p:cNvSpPr>
            <a:spLocks noGrp="1"/>
          </p:cNvSpPr>
          <p:nvPr>
            <p:ph idx="1"/>
          </p:nvPr>
        </p:nvSpPr>
        <p:spPr>
          <a:xfrm>
            <a:off x="457200" y="1600201"/>
            <a:ext cx="6629400" cy="1828800"/>
          </a:xfrm>
        </p:spPr>
        <p:txBody>
          <a:bodyPr/>
          <a:lstStyle/>
          <a:p>
            <a:r>
              <a:rPr lang="en-US" sz="2800" dirty="0"/>
              <a:t>White Space</a:t>
            </a:r>
          </a:p>
          <a:p>
            <a:r>
              <a:rPr lang="en-US" sz="2800" dirty="0"/>
              <a:t>Margins and Justification </a:t>
            </a:r>
          </a:p>
          <a:p>
            <a:r>
              <a:rPr lang="en-US" sz="2800" dirty="0"/>
              <a:t>Typeface</a:t>
            </a:r>
          </a:p>
        </p:txBody>
      </p:sp>
      <p:pic>
        <p:nvPicPr>
          <p:cNvPr id="7" name="Picture 2" descr="A table identifies certain typefaces that express personality. The table is divided into three columns, Serif Typefaces, Sans Serif Typefaces, and Specialty Typefaces that are rarely used for routine business communication. The following typefaces are listed under the Serif Typeface column. Bookman Old Style, Century Schoolbook, Courier, Garamond, Georgia, and Times New Roman. The following are listed under the Sans Serif Typefaces column. Arial, Calibri, Eras Bold, Franklin Gothic Book, Gill Sans, and Verdana. The following are listed under the Specialty Typefaces column. Bauhaus, Broadway, Forte, Citadel Script, MadZine, and Ste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6019800" cy="23044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18A0352-DFCE-D9E7-DD84-2B9414B3C6F9}"/>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140452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latin typeface="+mj-lt"/>
              </a:rPr>
              <a:t>Designing for Mobile Devices</a:t>
            </a:r>
          </a:p>
        </p:txBody>
      </p:sp>
      <p:sp>
        <p:nvSpPr>
          <p:cNvPr id="7" name="Content Placeholder 6"/>
          <p:cNvSpPr>
            <a:spLocks noGrp="1"/>
          </p:cNvSpPr>
          <p:nvPr>
            <p:ph idx="1"/>
          </p:nvPr>
        </p:nvSpPr>
        <p:spPr/>
        <p:txBody>
          <a:bodyPr/>
          <a:lstStyle/>
          <a:p>
            <a:pPr marL="256032" lvl="0" indent="-256032">
              <a:buSzPct val="100000"/>
            </a:pPr>
            <a:r>
              <a:rPr lang="en-US" sz="2400" dirty="0"/>
              <a:t>Think in Small Chunks</a:t>
            </a:r>
          </a:p>
          <a:p>
            <a:pPr marL="256032" lvl="0" indent="-256032">
              <a:buSzPct val="100000"/>
            </a:pPr>
            <a:r>
              <a:rPr lang="en-US" sz="2400" dirty="0"/>
              <a:t>Use Plenty of White Space</a:t>
            </a:r>
          </a:p>
          <a:p>
            <a:pPr marL="256032" lvl="0" indent="-256032">
              <a:buSzPct val="100000"/>
            </a:pPr>
            <a:r>
              <a:rPr lang="en-US" sz="2400" dirty="0"/>
              <a:t>Keep the Format Simple</a:t>
            </a:r>
          </a:p>
          <a:p>
            <a:pPr marL="256032" lvl="0" indent="-256032">
              <a:buSzPct val="100000"/>
            </a:pPr>
            <a:r>
              <a:rPr lang="en-US" sz="2400" dirty="0"/>
              <a:t>Experiment with Layouts</a:t>
            </a:r>
          </a:p>
        </p:txBody>
      </p:sp>
      <p:pic>
        <p:nvPicPr>
          <p:cNvPr id="2" name="Picture 1">
            <a:extLst>
              <a:ext uri="{FF2B5EF4-FFF2-40B4-BE49-F238E27FC236}">
                <a16:creationId xmlns:a16="http://schemas.microsoft.com/office/drawing/2014/main" id="{C947C0CE-FEDA-EB11-E16C-ADED07EBB17D}"/>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250703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(4 of 6)</a:t>
            </a:r>
            <a:endParaRPr lang="en-US" b="0" dirty="0">
              <a:solidFill>
                <a:schemeClr val="bg2"/>
              </a:solidFill>
              <a:latin typeface="+mj-lt"/>
            </a:endParaRPr>
          </a:p>
        </p:txBody>
      </p:sp>
      <p:sp>
        <p:nvSpPr>
          <p:cNvPr id="3" name="Content Placeholder 2"/>
          <p:cNvSpPr>
            <a:spLocks noGrp="1"/>
          </p:cNvSpPr>
          <p:nvPr>
            <p:ph idx="1"/>
          </p:nvPr>
        </p:nvSpPr>
        <p:spPr>
          <a:xfrm>
            <a:off x="457200" y="1600201"/>
            <a:ext cx="8229600" cy="2362200"/>
          </a:xfrm>
        </p:spPr>
        <p:txBody>
          <a:bodyPr/>
          <a:lstStyle/>
          <a:p>
            <a:pPr marL="256032" indent="-256032">
              <a:buSzPct val="100000"/>
            </a:pPr>
            <a:r>
              <a:rPr lang="en-US" sz="2400" dirty="0"/>
              <a:t>In this section, we discussed the following:</a:t>
            </a:r>
          </a:p>
          <a:p>
            <a:pPr marL="740664" lvl="1"/>
            <a:r>
              <a:rPr lang="en-US" sz="2400" dirty="0"/>
              <a:t>Designing for Readability</a:t>
            </a:r>
          </a:p>
          <a:p>
            <a:pPr marL="740664" lvl="1"/>
            <a:r>
              <a:rPr lang="en-US" sz="2400" dirty="0"/>
              <a:t>Applying Key Design Elements</a:t>
            </a:r>
          </a:p>
          <a:p>
            <a:pPr marL="740664" lvl="1"/>
            <a:r>
              <a:rPr lang="en-US" sz="2400" dirty="0"/>
              <a:t>Designing for Mobile Devices</a:t>
            </a:r>
          </a:p>
          <a:p>
            <a:pPr marL="256032" indent="-256032">
              <a:buSzPct val="100000"/>
            </a:pPr>
            <a:r>
              <a:rPr lang="en-US" sz="2400" dirty="0"/>
              <a:t>The next section will cover </a:t>
            </a:r>
            <a:r>
              <a:rPr lang="en-US" sz="2400" b="1" dirty="0"/>
              <a:t>Proofreading Your Message</a:t>
            </a:r>
            <a:r>
              <a:rPr lang="en-US" sz="2400" dirty="0"/>
              <a:t>.</a:t>
            </a:r>
          </a:p>
        </p:txBody>
      </p:sp>
    </p:spTree>
    <p:extLst>
      <p:ext uri="{BB962C8B-B14F-4D97-AF65-F5344CB8AC3E}">
        <p14:creationId xmlns:p14="http://schemas.microsoft.com/office/powerpoint/2010/main" val="152033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Proofreading Your Message</a:t>
            </a:r>
          </a:p>
        </p:txBody>
      </p:sp>
      <p:sp>
        <p:nvSpPr>
          <p:cNvPr id="3" name="Content Placeholder 2"/>
          <p:cNvSpPr>
            <a:spLocks noGrp="1"/>
          </p:cNvSpPr>
          <p:nvPr>
            <p:ph idx="1"/>
          </p:nvPr>
        </p:nvSpPr>
        <p:spPr>
          <a:xfrm>
            <a:off x="457200" y="1600201"/>
            <a:ext cx="8001000" cy="761999"/>
          </a:xfrm>
        </p:spPr>
        <p:txBody>
          <a:bodyPr/>
          <a:lstStyle/>
          <a:p>
            <a:pPr marL="256032" indent="-256032">
              <a:buSzPct val="100000"/>
            </a:pPr>
            <a:r>
              <a:rPr lang="en-US" sz="2400" b="1" dirty="0"/>
              <a:t>LO 5.5 </a:t>
            </a:r>
            <a:r>
              <a:rPr lang="en-US" sz="2400" dirty="0"/>
              <a:t>Explain the importance of proofreading, and give six tips for successful proofreading.</a:t>
            </a:r>
          </a:p>
        </p:txBody>
      </p:sp>
    </p:spTree>
    <p:extLst>
      <p:ext uri="{BB962C8B-B14F-4D97-AF65-F5344CB8AC3E}">
        <p14:creationId xmlns:p14="http://schemas.microsoft.com/office/powerpoint/2010/main" val="1118026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Typical Sources of Problems</a:t>
            </a:r>
          </a:p>
        </p:txBody>
      </p:sp>
      <p:sp>
        <p:nvSpPr>
          <p:cNvPr id="3" name="Content Placeholder 2"/>
          <p:cNvSpPr>
            <a:spLocks noGrp="1"/>
          </p:cNvSpPr>
          <p:nvPr>
            <p:ph idx="1"/>
          </p:nvPr>
        </p:nvSpPr>
        <p:spPr>
          <a:xfrm>
            <a:off x="457200" y="1600201"/>
            <a:ext cx="8229600" cy="2057400"/>
          </a:xfrm>
        </p:spPr>
        <p:txBody>
          <a:bodyPr/>
          <a:lstStyle/>
          <a:p>
            <a:pPr marL="256032" indent="-256032">
              <a:buSzPct val="100000"/>
            </a:pPr>
            <a:r>
              <a:rPr lang="en-US" sz="2400" dirty="0"/>
              <a:t>Writing Stage</a:t>
            </a:r>
          </a:p>
          <a:p>
            <a:pPr marL="256032" indent="-256032">
              <a:buSzPct val="100000"/>
            </a:pPr>
            <a:r>
              <a:rPr lang="en-US" sz="2400" dirty="0"/>
              <a:t>Design Stage</a:t>
            </a:r>
          </a:p>
          <a:p>
            <a:pPr marL="256032" indent="-256032">
              <a:buSzPct val="100000"/>
            </a:pPr>
            <a:r>
              <a:rPr lang="en-US" sz="2400" dirty="0"/>
              <a:t>Layout Stage</a:t>
            </a:r>
            <a:endParaRPr lang="en-US" sz="2400" dirty="0">
              <a:cs typeface="Arial" charset="0"/>
            </a:endParaRPr>
          </a:p>
          <a:p>
            <a:pPr marL="256032" indent="-256032">
              <a:buSzPct val="100000"/>
            </a:pPr>
            <a:r>
              <a:rPr lang="en-US" sz="2400" dirty="0"/>
              <a:t>Production Process</a:t>
            </a:r>
          </a:p>
        </p:txBody>
      </p:sp>
      <p:pic>
        <p:nvPicPr>
          <p:cNvPr id="4" name="Picture 2" descr="Two examples of the same article shown on a mobile device. The first example has densely packed, rigid text. The second example has spacing between paragraphs, and more discernable text. The second example utilizes white space between the heading and body text, which helps readers perceive the heading as a single block of text. More generous margins also reduce the visual clutter on the screen. The sans serif typeface in the second example, being smooth and more distinctive, is easier to read than the serif typeface in the first, due to the latter being more angular and rigid. The second example also utilizes shorter paragraphs, which simplifies reading and allows for more white space breaks between paragrap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5021178"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99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Proofreading Carefully</a:t>
            </a:r>
            <a:endParaRPr lang="en-US" sz="2000" b="0" dirty="0">
              <a:latin typeface="+mj-lt"/>
            </a:endParaRPr>
          </a:p>
        </p:txBody>
      </p:sp>
      <p:sp>
        <p:nvSpPr>
          <p:cNvPr id="3" name="Content Placeholder 2"/>
          <p:cNvSpPr>
            <a:spLocks noGrp="1"/>
          </p:cNvSpPr>
          <p:nvPr>
            <p:ph idx="1"/>
          </p:nvPr>
        </p:nvSpPr>
        <p:spPr>
          <a:xfrm>
            <a:off x="457200" y="1600200"/>
            <a:ext cx="8229600" cy="3809999"/>
          </a:xfrm>
        </p:spPr>
        <p:txBody>
          <a:bodyPr/>
          <a:lstStyle/>
          <a:p>
            <a:pPr marL="256032" lvl="1" indent="-256032">
              <a:spcBef>
                <a:spcPts val="1500"/>
              </a:spcBef>
              <a:buSzPct val="100000"/>
              <a:buFont typeface="Arial" panose="020B0604020202020204" pitchFamily="34" charset="0"/>
              <a:buChar char="•"/>
            </a:pPr>
            <a:r>
              <a:rPr lang="en-US" sz="2400" dirty="0"/>
              <a:t>Make Multiple Passes</a:t>
            </a:r>
          </a:p>
          <a:p>
            <a:pPr marL="256032" lvl="1" indent="-256032">
              <a:spcBef>
                <a:spcPts val="1500"/>
              </a:spcBef>
              <a:buSzPct val="100000"/>
              <a:buFont typeface="Arial" panose="020B0604020202020204" pitchFamily="34" charset="0"/>
              <a:buChar char="•"/>
            </a:pPr>
            <a:r>
              <a:rPr lang="en-US" sz="2400" dirty="0"/>
              <a:t>Use Perceptual Tricks</a:t>
            </a:r>
          </a:p>
          <a:p>
            <a:pPr marL="256032" lvl="1" indent="-256032">
              <a:spcBef>
                <a:spcPts val="1500"/>
              </a:spcBef>
              <a:buSzPct val="100000"/>
              <a:buFont typeface="Arial" panose="020B0604020202020204" pitchFamily="34" charset="0"/>
              <a:buChar char="•"/>
            </a:pPr>
            <a:r>
              <a:rPr lang="en-US" sz="2400" dirty="0"/>
              <a:t>Check High-Priority Items</a:t>
            </a:r>
          </a:p>
          <a:p>
            <a:pPr marL="256032" lvl="1" indent="-256032">
              <a:spcBef>
                <a:spcPts val="1500"/>
              </a:spcBef>
              <a:buSzPct val="100000"/>
              <a:buFont typeface="Arial" panose="020B0604020202020204" pitchFamily="34" charset="0"/>
              <a:buChar char="•"/>
            </a:pPr>
            <a:r>
              <a:rPr lang="en-US" sz="2400" dirty="0"/>
              <a:t>Get Some Distance</a:t>
            </a:r>
          </a:p>
          <a:p>
            <a:pPr marL="256032" lvl="1" indent="-256032">
              <a:spcBef>
                <a:spcPts val="1500"/>
              </a:spcBef>
              <a:buSzPct val="100000"/>
              <a:buFont typeface="Arial" panose="020B0604020202020204" pitchFamily="34" charset="0"/>
              <a:buChar char="•"/>
            </a:pPr>
            <a:r>
              <a:rPr lang="en-US" sz="2400" dirty="0"/>
              <a:t>Stay Focused and Vigilant</a:t>
            </a:r>
          </a:p>
          <a:p>
            <a:pPr marL="256032" lvl="1" indent="-256032">
              <a:spcBef>
                <a:spcPts val="1500"/>
              </a:spcBef>
              <a:buSzPct val="100000"/>
              <a:buFont typeface="Arial" panose="020B0604020202020204" pitchFamily="34" charset="0"/>
              <a:buChar char="•"/>
            </a:pPr>
            <a:r>
              <a:rPr lang="en-US" sz="2400" dirty="0"/>
              <a:t>Review Complex Documents on Paper</a:t>
            </a:r>
          </a:p>
          <a:p>
            <a:pPr marL="256032" lvl="1" indent="-256032">
              <a:spcBef>
                <a:spcPts val="1500"/>
              </a:spcBef>
              <a:buSzPct val="100000"/>
              <a:buFont typeface="Arial" panose="020B0604020202020204" pitchFamily="34" charset="0"/>
              <a:buChar char="•"/>
            </a:pPr>
            <a:r>
              <a:rPr lang="en-US" sz="2400" dirty="0"/>
              <a:t>Don’t Rush Proofreading</a:t>
            </a:r>
          </a:p>
        </p:txBody>
      </p:sp>
    </p:spTree>
    <p:extLst>
      <p:ext uri="{BB962C8B-B14F-4D97-AF65-F5344CB8AC3E}">
        <p14:creationId xmlns:p14="http://schemas.microsoft.com/office/powerpoint/2010/main" val="203475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Objectives</a:t>
            </a:r>
            <a:r>
              <a:rPr lang="en-US" sz="3600" b="0" dirty="0">
                <a:solidFill>
                  <a:schemeClr val="bg2"/>
                </a:solidFill>
                <a:latin typeface="+mj-lt"/>
              </a:rPr>
              <a:t> </a:t>
            </a:r>
            <a:r>
              <a:rPr lang="en-US" sz="2000" b="0" dirty="0">
                <a:solidFill>
                  <a:schemeClr val="bg2"/>
                </a:solidFill>
                <a:latin typeface="+mj-lt"/>
              </a:rPr>
              <a:t>(2 of 2)</a:t>
            </a:r>
          </a:p>
        </p:txBody>
      </p:sp>
      <p:sp>
        <p:nvSpPr>
          <p:cNvPr id="3" name="Content Placeholder 2"/>
          <p:cNvSpPr>
            <a:spLocks noGrp="1"/>
          </p:cNvSpPr>
          <p:nvPr>
            <p:ph idx="1"/>
          </p:nvPr>
        </p:nvSpPr>
        <p:spPr>
          <a:xfrm>
            <a:off x="457200" y="1600201"/>
            <a:ext cx="8229600" cy="2819400"/>
          </a:xfrm>
        </p:spPr>
        <p:txBody>
          <a:bodyPr/>
          <a:lstStyle/>
          <a:p>
            <a:pPr marL="514350" indent="-514350">
              <a:spcAft>
                <a:spcPts val="0"/>
              </a:spcAft>
              <a:buSzPct val="100000"/>
              <a:buNone/>
            </a:pPr>
            <a:r>
              <a:rPr lang="en-US" sz="2400" b="1" dirty="0">
                <a:solidFill>
                  <a:schemeClr val="bg2"/>
                </a:solidFill>
              </a:rPr>
              <a:t>5.4 </a:t>
            </a:r>
            <a:r>
              <a:rPr lang="en-US" sz="2400" dirty="0"/>
              <a:t>List four principles of effective design, and explain the role of major design elements in document readability.</a:t>
            </a:r>
          </a:p>
          <a:p>
            <a:pPr marL="514350" indent="-514350">
              <a:spcAft>
                <a:spcPts val="0"/>
              </a:spcAft>
              <a:buSzPct val="100000"/>
              <a:buNone/>
            </a:pPr>
            <a:r>
              <a:rPr lang="en-US" sz="2400" b="1" dirty="0">
                <a:solidFill>
                  <a:schemeClr val="bg2"/>
                </a:solidFill>
              </a:rPr>
              <a:t>5.5 </a:t>
            </a:r>
            <a:r>
              <a:rPr lang="en-US" sz="2400" dirty="0"/>
              <a:t>Explain the importance of proofreading, and give six tips for successful proofreading.</a:t>
            </a:r>
          </a:p>
          <a:p>
            <a:pPr marL="514350" indent="-514350">
              <a:spcAft>
                <a:spcPts val="0"/>
              </a:spcAft>
              <a:buSzPct val="100000"/>
              <a:buNone/>
            </a:pPr>
            <a:r>
              <a:rPr lang="en-US" sz="2400" b="1" dirty="0">
                <a:solidFill>
                  <a:schemeClr val="bg2"/>
                </a:solidFill>
              </a:rPr>
              <a:t>5.6 </a:t>
            </a:r>
            <a:r>
              <a:rPr lang="en-US" sz="2400" dirty="0"/>
              <a:t>Discuss the most important issues to consider when distributing your messages.</a:t>
            </a:r>
          </a:p>
        </p:txBody>
      </p:sp>
    </p:spTree>
    <p:extLst>
      <p:ext uri="{BB962C8B-B14F-4D97-AF65-F5344CB8AC3E}">
        <p14:creationId xmlns:p14="http://schemas.microsoft.com/office/powerpoint/2010/main" val="1746019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Headings)"/>
              </a:rPr>
              <a:t>Proofreading Tips</a:t>
            </a:r>
          </a:p>
        </p:txBody>
      </p:sp>
      <p:pic>
        <p:nvPicPr>
          <p:cNvPr id="4" name="Picture 2" descr="A table of proofreading tips, and what kinds of mistakes to look for in your writing. Tip One is to look for writing and typing errors, such as, typographical mistakes, misspelled words, grammatical errors, and punctuation mistakes. Tip Two is to look for design and layout errors, such as, Lack of adherence to company standards, Page or screen layout errors, such as incorrect margins and column formatting, Clumsy page breaks or line breaks, Inconsistent font usage, such as with headings and subheadings, Alignment problems, such as columns, headers, footers, and graphics, Missing or incorrect page and section numbers, Missing or incorrect page headers or footers, Missing or incorrect URLs, email addresses, or other contact information, Missing or incorrect photos and other graphical elements, and missing or incorrect source notes, copyright notices, or other reference items. Tip Three is to look for Production Errors, such as, Printing problems, Browser compatibility problems, Screen size or resolution issues for mobile devices, Incorrect or missing tags on blog pos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7843" y="1600200"/>
            <a:ext cx="818831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68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(5 of 6)</a:t>
            </a:r>
            <a:endParaRPr lang="en-US" b="0" dirty="0">
              <a:solidFill>
                <a:schemeClr val="bg2"/>
              </a:solidFill>
              <a:latin typeface="+mj-lt"/>
            </a:endParaRPr>
          </a:p>
        </p:txBody>
      </p:sp>
      <p:sp>
        <p:nvSpPr>
          <p:cNvPr id="3" name="Content Placeholder 2"/>
          <p:cNvSpPr>
            <a:spLocks noGrp="1"/>
          </p:cNvSpPr>
          <p:nvPr>
            <p:ph idx="1"/>
          </p:nvPr>
        </p:nvSpPr>
        <p:spPr>
          <a:xfrm>
            <a:off x="457200" y="1600201"/>
            <a:ext cx="8229600" cy="1905000"/>
          </a:xfrm>
        </p:spPr>
        <p:txBody>
          <a:bodyPr/>
          <a:lstStyle/>
          <a:p>
            <a:pPr marL="256032" indent="-256032">
              <a:buSzPct val="100000"/>
            </a:pPr>
            <a:r>
              <a:rPr lang="en-US" sz="2400" dirty="0"/>
              <a:t>In this section, we discussed the following:</a:t>
            </a:r>
          </a:p>
          <a:p>
            <a:pPr marL="740664" lvl="1"/>
            <a:r>
              <a:rPr lang="en-US" sz="2400" dirty="0"/>
              <a:t>Typical Sources of Problems</a:t>
            </a:r>
          </a:p>
          <a:p>
            <a:pPr marL="740664" lvl="1"/>
            <a:r>
              <a:rPr lang="en-US" sz="2400" dirty="0"/>
              <a:t>Proofreading Carefully</a:t>
            </a:r>
          </a:p>
          <a:p>
            <a:pPr marL="256032" indent="-256032">
              <a:buSzPct val="100000"/>
            </a:pPr>
            <a:r>
              <a:rPr lang="en-US" sz="2400" dirty="0"/>
              <a:t>The next section will cover </a:t>
            </a:r>
            <a:r>
              <a:rPr lang="en-US" sz="2400" b="1" dirty="0"/>
              <a:t>Distributing</a:t>
            </a:r>
            <a:r>
              <a:rPr lang="en-US" sz="2400" b="1" i="1" dirty="0"/>
              <a:t> </a:t>
            </a:r>
            <a:r>
              <a:rPr lang="en-US" sz="2400" b="1" dirty="0"/>
              <a:t>Your</a:t>
            </a:r>
            <a:r>
              <a:rPr lang="en-US" sz="2400" b="1" i="1" dirty="0"/>
              <a:t> </a:t>
            </a:r>
            <a:r>
              <a:rPr lang="en-US" sz="2400" b="1" dirty="0"/>
              <a:t>Message</a:t>
            </a:r>
            <a:r>
              <a:rPr lang="en-US" sz="2400" dirty="0"/>
              <a:t>.</a:t>
            </a:r>
          </a:p>
        </p:txBody>
      </p:sp>
    </p:spTree>
    <p:extLst>
      <p:ext uri="{BB962C8B-B14F-4D97-AF65-F5344CB8AC3E}">
        <p14:creationId xmlns:p14="http://schemas.microsoft.com/office/powerpoint/2010/main" val="1618900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Distributing Your Message</a:t>
            </a:r>
          </a:p>
        </p:txBody>
      </p:sp>
      <p:sp>
        <p:nvSpPr>
          <p:cNvPr id="3" name="Content Placeholder 2"/>
          <p:cNvSpPr>
            <a:spLocks noGrp="1"/>
          </p:cNvSpPr>
          <p:nvPr>
            <p:ph idx="1"/>
          </p:nvPr>
        </p:nvSpPr>
        <p:spPr>
          <a:xfrm>
            <a:off x="457200" y="1600201"/>
            <a:ext cx="8153400" cy="838200"/>
          </a:xfrm>
        </p:spPr>
        <p:txBody>
          <a:bodyPr/>
          <a:lstStyle/>
          <a:p>
            <a:pPr marL="256032" indent="-256032">
              <a:buSzPct val="100000"/>
            </a:pPr>
            <a:r>
              <a:rPr lang="en-US" sz="2400" b="1" dirty="0"/>
              <a:t>LO 5.6</a:t>
            </a:r>
            <a:r>
              <a:rPr lang="en-US" sz="2400" dirty="0"/>
              <a:t> Discuss the most important issues to consider when distributing your messages.</a:t>
            </a:r>
          </a:p>
        </p:txBody>
      </p:sp>
    </p:spTree>
    <p:extLst>
      <p:ext uri="{BB962C8B-B14F-4D97-AF65-F5344CB8AC3E}">
        <p14:creationId xmlns:p14="http://schemas.microsoft.com/office/powerpoint/2010/main" val="263138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Distributing Messages</a:t>
            </a:r>
            <a:endParaRPr lang="en-US" dirty="0">
              <a:solidFill>
                <a:schemeClr val="bg2"/>
              </a:solidFill>
              <a:latin typeface="+mj-lt"/>
            </a:endParaRPr>
          </a:p>
        </p:txBody>
      </p:sp>
      <p:sp>
        <p:nvSpPr>
          <p:cNvPr id="3" name="Content Placeholder 2"/>
          <p:cNvSpPr>
            <a:spLocks noGrp="1"/>
          </p:cNvSpPr>
          <p:nvPr>
            <p:ph idx="1"/>
          </p:nvPr>
        </p:nvSpPr>
        <p:spPr>
          <a:xfrm>
            <a:off x="457200" y="1600201"/>
            <a:ext cx="8229600" cy="2743200"/>
          </a:xfrm>
        </p:spPr>
        <p:txBody>
          <a:bodyPr/>
          <a:lstStyle/>
          <a:p>
            <a:pPr marL="0" indent="0">
              <a:buSzPct val="100000"/>
              <a:buNone/>
            </a:pPr>
            <a:r>
              <a:rPr lang="en-US" sz="2600" b="1" dirty="0"/>
              <a:t>Factors of Distribution</a:t>
            </a:r>
          </a:p>
          <a:p>
            <a:pPr marL="256032" indent="-256032">
              <a:buSzPct val="100000"/>
            </a:pPr>
            <a:r>
              <a:rPr lang="en-US" sz="2400" dirty="0"/>
              <a:t>Concerns with Cost</a:t>
            </a:r>
          </a:p>
          <a:p>
            <a:pPr marL="256032" indent="-256032">
              <a:buSzPct val="100000"/>
            </a:pPr>
            <a:r>
              <a:rPr lang="en-US" sz="2400" dirty="0"/>
              <a:t>Overall Convenience</a:t>
            </a:r>
          </a:p>
          <a:p>
            <a:pPr marL="256032" indent="-256032">
              <a:buSzPct val="100000"/>
            </a:pPr>
            <a:r>
              <a:rPr lang="en-US" sz="2400" dirty="0"/>
              <a:t>Time Constraints</a:t>
            </a:r>
          </a:p>
          <a:p>
            <a:pPr marL="256032" indent="-256032">
              <a:buSzPct val="100000"/>
            </a:pPr>
            <a:r>
              <a:rPr lang="en-US" sz="2400" dirty="0"/>
              <a:t>Security and Privacy</a:t>
            </a:r>
            <a:endParaRPr lang="en-US" sz="2200" dirty="0"/>
          </a:p>
        </p:txBody>
      </p:sp>
      <p:pic>
        <p:nvPicPr>
          <p:cNvPr id="4" name="Picture 3">
            <a:extLst>
              <a:ext uri="{FF2B5EF4-FFF2-40B4-BE49-F238E27FC236}">
                <a16:creationId xmlns:a16="http://schemas.microsoft.com/office/drawing/2014/main" id="{AFF57376-69C1-5791-78BF-6D70D1FBC7C4}"/>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75107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(6 of 6)</a:t>
            </a:r>
            <a:endParaRPr lang="en-US" b="0" dirty="0">
              <a:solidFill>
                <a:schemeClr val="bg2"/>
              </a:solidFill>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In this section, we discussed the following:</a:t>
            </a:r>
          </a:p>
          <a:p>
            <a:pPr marL="740664" lvl="1"/>
            <a:r>
              <a:rPr lang="en-US" sz="2200" dirty="0"/>
              <a:t>Distributing Your Message</a:t>
            </a:r>
          </a:p>
          <a:p>
            <a:pPr marL="256032" indent="-256032">
              <a:buSzPct val="100000"/>
            </a:pPr>
            <a:r>
              <a:rPr lang="en-US" sz="2400" dirty="0"/>
              <a:t>This concludes our discussion of </a:t>
            </a:r>
            <a:r>
              <a:rPr lang="en-US" sz="2400" b="1" dirty="0"/>
              <a:t>Chapter 5: Completing Business Messages</a:t>
            </a:r>
            <a:r>
              <a:rPr lang="en-US" sz="2400" dirty="0"/>
              <a:t>. </a:t>
            </a:r>
          </a:p>
        </p:txBody>
      </p:sp>
    </p:spTree>
    <p:extLst>
      <p:ext uri="{BB962C8B-B14F-4D97-AF65-F5344CB8AC3E}">
        <p14:creationId xmlns:p14="http://schemas.microsoft.com/office/powerpoint/2010/main" val="924928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a:latin typeface="+mj-lt"/>
              </a:rPr>
              <a:t>Copyright</a:t>
            </a: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cstate="print"/>
          <a:srcRect/>
          <a:stretch>
            <a:fillRect/>
          </a:stretch>
        </p:blipFill>
        <p:spPr bwMode="auto">
          <a:xfrm>
            <a:off x="990600" y="2423910"/>
            <a:ext cx="7423150" cy="2438400"/>
          </a:xfrm>
          <a:prstGeom prst="rect">
            <a:avLst/>
          </a:prstGeom>
          <a:noFill/>
          <a:ln w="9525">
            <a:noFill/>
            <a:miter lim="800000"/>
            <a:headEnd/>
            <a:tailEnd/>
          </a:ln>
        </p:spPr>
      </p:pic>
    </p:spTree>
    <p:extLst>
      <p:ext uri="{BB962C8B-B14F-4D97-AF65-F5344CB8AC3E}">
        <p14:creationId xmlns:p14="http://schemas.microsoft.com/office/powerpoint/2010/main" val="363105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Revising Your Message: Evaluating the First Draft</a:t>
            </a:r>
          </a:p>
        </p:txBody>
      </p:sp>
      <p:sp>
        <p:nvSpPr>
          <p:cNvPr id="3" name="Content Placeholder 2"/>
          <p:cNvSpPr>
            <a:spLocks noGrp="1"/>
          </p:cNvSpPr>
          <p:nvPr>
            <p:ph idx="1"/>
          </p:nvPr>
        </p:nvSpPr>
        <p:spPr>
          <a:xfrm>
            <a:off x="457200" y="1600201"/>
            <a:ext cx="8229600" cy="1295400"/>
          </a:xfrm>
        </p:spPr>
        <p:txBody>
          <a:bodyPr/>
          <a:lstStyle/>
          <a:p>
            <a:pPr marL="256032" indent="-256032">
              <a:buSzPct val="100000"/>
            </a:pPr>
            <a:r>
              <a:rPr lang="en-US" sz="2400" b="1" dirty="0"/>
              <a:t>LO 5.1 </a:t>
            </a:r>
            <a:r>
              <a:rPr lang="en-US" sz="2400" dirty="0"/>
              <a:t>Discuss the value of careful revision, and describe the tasks involved in evaluating your first drafts and the work of other writers.</a:t>
            </a:r>
            <a:endParaRPr lang="en-US" sz="2400" b="1" dirty="0"/>
          </a:p>
        </p:txBody>
      </p:sp>
    </p:spTree>
    <p:extLst>
      <p:ext uri="{BB962C8B-B14F-4D97-AF65-F5344CB8AC3E}">
        <p14:creationId xmlns:p14="http://schemas.microsoft.com/office/powerpoint/2010/main" val="16306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Evaluating Your Message</a:t>
            </a:r>
          </a:p>
        </p:txBody>
      </p:sp>
      <p:sp>
        <p:nvSpPr>
          <p:cNvPr id="5" name="Content Placeholder 4"/>
          <p:cNvSpPr>
            <a:spLocks noGrp="1"/>
          </p:cNvSpPr>
          <p:nvPr>
            <p:ph idx="1"/>
          </p:nvPr>
        </p:nvSpPr>
        <p:spPr/>
        <p:txBody>
          <a:bodyPr/>
          <a:lstStyle/>
          <a:p>
            <a:pPr lvl="0"/>
            <a:r>
              <a:rPr lang="en-US" sz="2400" dirty="0"/>
              <a:t>Content</a:t>
            </a:r>
          </a:p>
          <a:p>
            <a:pPr marL="740664" lvl="0" indent="-283464">
              <a:spcBef>
                <a:spcPts val="600"/>
              </a:spcBef>
              <a:buFont typeface="Arial" pitchFamily="34" charset="0"/>
              <a:buChar char="–"/>
            </a:pPr>
            <a:r>
              <a:rPr lang="en-US" sz="2400" dirty="0"/>
              <a:t>Clear and Accurate</a:t>
            </a:r>
          </a:p>
          <a:p>
            <a:pPr marL="740664" lvl="0" indent="-283464">
              <a:spcBef>
                <a:spcPts val="600"/>
              </a:spcBef>
              <a:buFont typeface="Arial" pitchFamily="34" charset="0"/>
              <a:buChar char="–"/>
            </a:pPr>
            <a:r>
              <a:rPr lang="en-US" sz="2400" dirty="0"/>
              <a:t>Relevant and Complete</a:t>
            </a:r>
          </a:p>
          <a:p>
            <a:pPr lvl="0"/>
            <a:r>
              <a:rPr lang="en-US" sz="2400" dirty="0"/>
              <a:t>Organization</a:t>
            </a:r>
          </a:p>
          <a:p>
            <a:pPr marL="740664" lvl="0" indent="-283464">
              <a:spcBef>
                <a:spcPts val="600"/>
              </a:spcBef>
              <a:buFont typeface="Arial" pitchFamily="34" charset="0"/>
              <a:buChar char="–"/>
            </a:pPr>
            <a:r>
              <a:rPr lang="en-US" sz="2400" dirty="0"/>
              <a:t>Order and Emphasis</a:t>
            </a:r>
          </a:p>
          <a:p>
            <a:pPr marL="740664" lvl="0" indent="-283464">
              <a:spcBef>
                <a:spcPts val="600"/>
              </a:spcBef>
              <a:buFont typeface="Arial" pitchFamily="34" charset="0"/>
              <a:buChar char="–"/>
            </a:pPr>
            <a:r>
              <a:rPr lang="en-US" sz="2400" dirty="0"/>
              <a:t>Repetition and Grouping</a:t>
            </a:r>
          </a:p>
          <a:p>
            <a:pPr lvl="0"/>
            <a:r>
              <a:rPr lang="en-US" sz="2400" dirty="0"/>
              <a:t>Tone</a:t>
            </a:r>
          </a:p>
          <a:p>
            <a:pPr marL="740664" lvl="0" indent="-283464">
              <a:spcBef>
                <a:spcPts val="600"/>
              </a:spcBef>
              <a:buFont typeface="Arial" pitchFamily="34" charset="0"/>
              <a:buChar char="–"/>
            </a:pPr>
            <a:r>
              <a:rPr lang="en-US" sz="2400" dirty="0"/>
              <a:t>Is It Too Formal?</a:t>
            </a:r>
          </a:p>
          <a:p>
            <a:pPr marL="740664" lvl="0" indent="-283464">
              <a:spcBef>
                <a:spcPts val="600"/>
              </a:spcBef>
              <a:buFont typeface="Arial" pitchFamily="34" charset="0"/>
              <a:buChar char="–"/>
            </a:pPr>
            <a:r>
              <a:rPr lang="en-US" sz="2400" dirty="0"/>
              <a:t>Is It Too Casual?</a:t>
            </a:r>
          </a:p>
        </p:txBody>
      </p:sp>
    </p:spTree>
    <p:extLst>
      <p:ext uri="{BB962C8B-B14F-4D97-AF65-F5344CB8AC3E}">
        <p14:creationId xmlns:p14="http://schemas.microsoft.com/office/powerpoint/2010/main" val="13336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Evaluating, Editing, and Revising the Work of Other Writers</a:t>
            </a:r>
          </a:p>
        </p:txBody>
      </p:sp>
      <p:sp>
        <p:nvSpPr>
          <p:cNvPr id="3" name="Content Placeholder 2"/>
          <p:cNvSpPr>
            <a:spLocks noGrp="1"/>
          </p:cNvSpPr>
          <p:nvPr>
            <p:ph idx="1"/>
          </p:nvPr>
        </p:nvSpPr>
        <p:spPr>
          <a:xfrm>
            <a:off x="457200" y="1600201"/>
            <a:ext cx="8229600" cy="2819400"/>
          </a:xfrm>
        </p:spPr>
        <p:txBody>
          <a:bodyPr/>
          <a:lstStyle/>
          <a:p>
            <a:pPr marL="256032" lvl="0" indent="-256032">
              <a:buSzPct val="100000"/>
            </a:pPr>
            <a:r>
              <a:rPr lang="en-US" sz="2400" dirty="0"/>
              <a:t>Promote the Writer’s Success</a:t>
            </a:r>
          </a:p>
          <a:p>
            <a:pPr marL="740664" lvl="1" indent="-283464" defTabSz="1377950"/>
            <a:r>
              <a:rPr lang="en-US" sz="2400" dirty="0"/>
              <a:t>Help the Writer Succeed.</a:t>
            </a:r>
          </a:p>
          <a:p>
            <a:pPr marL="740664" lvl="1" indent="-283464" defTabSz="1377950"/>
            <a:r>
              <a:rPr lang="en-US" sz="2400" dirty="0"/>
              <a:t>Don’t Impose Your Own Style or Agenda.</a:t>
            </a:r>
          </a:p>
          <a:p>
            <a:pPr marL="256032" lvl="0" indent="-256032">
              <a:buSzPct val="100000"/>
            </a:pPr>
            <a:r>
              <a:rPr lang="en-US" sz="2400" dirty="0"/>
              <a:t>Support the Writer’s Intent</a:t>
            </a:r>
          </a:p>
          <a:p>
            <a:pPr marL="740664" lvl="1" indent="-283464" defTabSz="1377950"/>
            <a:r>
              <a:rPr lang="en-US" sz="2400" dirty="0"/>
              <a:t>Learn What the Writer Wanted to Accomplish.</a:t>
            </a:r>
          </a:p>
          <a:p>
            <a:pPr marL="740664" lvl="1" indent="-283464" defTabSz="1377950"/>
            <a:r>
              <a:rPr lang="en-US" sz="2400" dirty="0"/>
              <a:t>Base Suggestions on the Writer’s Goals.</a:t>
            </a:r>
          </a:p>
        </p:txBody>
      </p:sp>
    </p:spTree>
    <p:extLst>
      <p:ext uri="{BB962C8B-B14F-4D97-AF65-F5344CB8AC3E}">
        <p14:creationId xmlns:p14="http://schemas.microsoft.com/office/powerpoint/2010/main" val="104667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Questions for Evaluating Someone Else’s Writing </a:t>
            </a:r>
            <a:r>
              <a:rPr lang="en-US" sz="2000" b="0" dirty="0">
                <a:latin typeface="+mj-lt"/>
              </a:rPr>
              <a:t>(1 of 2)</a:t>
            </a:r>
          </a:p>
        </p:txBody>
      </p:sp>
      <p:sp>
        <p:nvSpPr>
          <p:cNvPr id="3" name="Content Placeholder 2"/>
          <p:cNvSpPr>
            <a:spLocks noGrp="1"/>
          </p:cNvSpPr>
          <p:nvPr>
            <p:ph idx="1"/>
          </p:nvPr>
        </p:nvSpPr>
        <p:spPr>
          <a:xfrm>
            <a:off x="457200" y="1600200"/>
            <a:ext cx="8229600" cy="4419600"/>
          </a:xfrm>
        </p:spPr>
        <p:txBody>
          <a:bodyPr/>
          <a:lstStyle/>
          <a:p>
            <a:pPr marL="256032" indent="-256032">
              <a:buSzPct val="100000"/>
            </a:pPr>
            <a:r>
              <a:rPr lang="en-US" sz="2400" dirty="0"/>
              <a:t>What Is the Purpose of the Message?</a:t>
            </a:r>
          </a:p>
          <a:p>
            <a:pPr marL="256032" indent="-256032">
              <a:buSzPct val="100000"/>
            </a:pPr>
            <a:r>
              <a:rPr lang="en-US" sz="2400" dirty="0"/>
              <a:t>Who Is the Audience? What Do They Need?</a:t>
            </a:r>
          </a:p>
          <a:p>
            <a:pPr marL="256032" indent="-256032">
              <a:buSzPct val="100000"/>
            </a:pPr>
            <a:r>
              <a:rPr lang="en-US" sz="2400" dirty="0"/>
              <a:t>Are There Special Circumstances or Issues?</a:t>
            </a:r>
          </a:p>
          <a:p>
            <a:pPr marL="256032" indent="-256032">
              <a:buSzPct val="100000"/>
            </a:pPr>
            <a:r>
              <a:rPr lang="en-US" sz="2400" dirty="0"/>
              <a:t>Is the Document Well Organized?</a:t>
            </a:r>
          </a:p>
          <a:p>
            <a:pPr marL="256032" indent="-256032">
              <a:buSzPct val="100000"/>
            </a:pPr>
            <a:r>
              <a:rPr lang="en-US" sz="2400" dirty="0"/>
              <a:t>Does the Writing Convey a “You” Attitude?</a:t>
            </a:r>
          </a:p>
          <a:p>
            <a:pPr marL="256032" indent="-256032">
              <a:buSzPct val="100000"/>
            </a:pPr>
            <a:r>
              <a:rPr lang="en-US" sz="2400" dirty="0"/>
              <a:t>Is the Tone of the Writing Appropriate?</a:t>
            </a:r>
          </a:p>
          <a:p>
            <a:pPr marL="256032" indent="-256032">
              <a:buSzPct val="100000"/>
            </a:pPr>
            <a:r>
              <a:rPr lang="en-US" sz="2400" dirty="0"/>
              <a:t>Can the Readability Be Improved?</a:t>
            </a:r>
          </a:p>
          <a:p>
            <a:pPr marL="256032" indent="-256032">
              <a:buSzPct val="100000"/>
            </a:pPr>
            <a:r>
              <a:rPr lang="en-US" sz="2400" dirty="0"/>
              <a:t>Is the Writing Clear? Can It Be Improved?</a:t>
            </a:r>
          </a:p>
        </p:txBody>
      </p:sp>
    </p:spTree>
    <p:extLst>
      <p:ext uri="{BB962C8B-B14F-4D97-AF65-F5344CB8AC3E}">
        <p14:creationId xmlns:p14="http://schemas.microsoft.com/office/powerpoint/2010/main" val="19375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Questions for Evaluating Someone Else’s Writing </a:t>
            </a:r>
            <a:r>
              <a:rPr lang="en-US" sz="2000" b="0" dirty="0">
                <a:latin typeface="+mj-lt"/>
              </a:rPr>
              <a:t>(2 of 2)</a:t>
            </a:r>
          </a:p>
        </p:txBody>
      </p:sp>
      <p:sp>
        <p:nvSpPr>
          <p:cNvPr id="3" name="Content Placeholder 2"/>
          <p:cNvSpPr>
            <a:spLocks noGrp="1"/>
          </p:cNvSpPr>
          <p:nvPr>
            <p:ph idx="1"/>
          </p:nvPr>
        </p:nvSpPr>
        <p:spPr>
          <a:xfrm>
            <a:off x="457200" y="1600200"/>
            <a:ext cx="3200400" cy="4525963"/>
          </a:xfrm>
        </p:spPr>
        <p:txBody>
          <a:bodyPr/>
          <a:lstStyle/>
          <a:p>
            <a:pPr marL="256032" indent="-256032">
              <a:buSzPct val="100000"/>
            </a:pPr>
            <a:r>
              <a:rPr lang="en-US" sz="2400" dirty="0"/>
              <a:t>Is the Writing </a:t>
            </a:r>
            <a:br>
              <a:rPr lang="en-US" sz="2400" dirty="0"/>
            </a:br>
            <a:r>
              <a:rPr lang="en-US" sz="2400" dirty="0"/>
              <a:t>as Concise as </a:t>
            </a:r>
            <a:br>
              <a:rPr lang="en-US" sz="2400" dirty="0"/>
            </a:br>
            <a:r>
              <a:rPr lang="en-US" sz="2400" dirty="0"/>
              <a:t>It Should Be?</a:t>
            </a:r>
          </a:p>
          <a:p>
            <a:pPr marL="256032" indent="-256032">
              <a:buSzPct val="100000"/>
            </a:pPr>
            <a:r>
              <a:rPr lang="en-US" sz="2400" dirty="0"/>
              <a:t>Does the </a:t>
            </a:r>
            <a:br>
              <a:rPr lang="en-US" sz="2400" dirty="0"/>
            </a:br>
            <a:r>
              <a:rPr lang="en-US" sz="2400" dirty="0"/>
              <a:t>Design Support the </a:t>
            </a:r>
            <a:br>
              <a:rPr lang="en-US" sz="2400" dirty="0"/>
            </a:br>
            <a:r>
              <a:rPr lang="en-US" sz="2400" dirty="0"/>
              <a:t>Message?</a:t>
            </a:r>
          </a:p>
        </p:txBody>
      </p:sp>
      <p:pic>
        <p:nvPicPr>
          <p:cNvPr id="4" name="Picture 2" descr="A typed customer letter with handwritten edits, and a list of common proofreading symbols. The list of common proofreading symbols is as follows. One, A line through text, Delete text. Two, A line through or around text with a loop at the end, Delete individual character, or a circled block of text. Three, A two sided triangle, Insert text. Text to insert is written above. Four, A circle with a dot inside, Insert period. Five, A comma within a pointed line, Insert comma. Six, A vertical line with a fold, Start new line. Seven, Two vertical lines inside a loop, Start new paragraph. Eight, Three stacked horizontal lines, Capitalize. The sample customer letter utilizes the common proofreading symbols to combine two repetitive sentences into one, reduce the informality of the message, remove awkward and unnecessary content, adjust word choice for clarity, insert missing words, and increase the professionalism in the letter’s closing sent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53837"/>
            <a:ext cx="360114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35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Professional Business Letter</a:t>
            </a:r>
          </a:p>
        </p:txBody>
      </p:sp>
      <p:pic>
        <p:nvPicPr>
          <p:cNvPr id="4" name="Picture 2" descr="The typed customer letter from the previous example, with the corrections implemented, as well as additional annotations. The customer letter, with additional annotations, reads as follows. June 21, 2019. Miss Claudia Banks. 122 River Heights Drive, Bettendorf, Iowa, 5 2 7 2 2. Dear Ms. Banks. Thank you for your recent purchase. We wish you many years of satisfaction with your new Yamaha C G 1 grand piano. The C G 1 carries more than a century of Yamaha’s heritage in design and production of world class musical instruments and will give you many years of playing and listening pleasure. Our commitment to your satisfaction doesn’t stop with your purchase, however. As a vital ﬁrst step, please remember to call us sometime within three to eight months after your piano is delivered to take advantage of the Yamaha Service bond S M Assurance Program. This free service program includes a thorough evaluation and adjustment of the instrument after you’ve had some time to play it and it has had time to adapt to its environment. In addition to this important service appointment, a regular program of tuning is essential to ensure your piano’s impeccable performance. Our piano specialists recommend four tunings during the ﬁrst year and two tunings every year thereafter. As your local Yamaha dealer, we are ideally positioned to provide you with optimum service for both regular tuning and any maintenance or repair needs you may have. Annotation One. The content is now organized in three coherent paragraphs, each with a distinct message. Annotation Two. The tone is friendly and engaging without being ﬂow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0"/>
            <a:ext cx="442555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825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93365f89ddb501ff23a289b9f2988bd11feefb"/>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4312</TotalTime>
  <Words>3844</Words>
  <Application>Microsoft Office PowerPoint</Application>
  <PresentationFormat>On-screen Show (4:3)</PresentationFormat>
  <Paragraphs>268</Paragraphs>
  <Slides>35</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Arial (Headings)</vt:lpstr>
      <vt:lpstr>Candara</vt:lpstr>
      <vt:lpstr>Times New Roman</vt:lpstr>
      <vt:lpstr>Verdana</vt:lpstr>
      <vt:lpstr>Wingdings</vt:lpstr>
      <vt:lpstr>508 Lecture</vt:lpstr>
      <vt:lpstr>Business Communication Essentials</vt:lpstr>
      <vt:lpstr>Learning Objectives (1 of 2)</vt:lpstr>
      <vt:lpstr>Learning Objectives (2 of 2)</vt:lpstr>
      <vt:lpstr>Revising Your Message: Evaluating the First Draft</vt:lpstr>
      <vt:lpstr>Evaluating Your Message</vt:lpstr>
      <vt:lpstr>Evaluating, Editing, and Revising the Work of Other Writers</vt:lpstr>
      <vt:lpstr>Questions for Evaluating Someone Else’s Writing (1 of 2)</vt:lpstr>
      <vt:lpstr>Questions for Evaluating Someone Else’s Writing (2 of 2)</vt:lpstr>
      <vt:lpstr>A Professional Business Letter</vt:lpstr>
      <vt:lpstr>Summary of Discussion (1 of 6)</vt:lpstr>
      <vt:lpstr>Revising to Improve Readability</vt:lpstr>
      <vt:lpstr>Varying Your Sentence Length</vt:lpstr>
      <vt:lpstr>Keeping Paragraphs Short</vt:lpstr>
      <vt:lpstr>Using Lists and Bullets to Clarify and Emphasize</vt:lpstr>
      <vt:lpstr>Adding Headings and Subheadings</vt:lpstr>
      <vt:lpstr>Summary of Discussion (2 of 6)</vt:lpstr>
      <vt:lpstr>Editing for Clarity and Conciseness</vt:lpstr>
      <vt:lpstr>Editing for Clarity</vt:lpstr>
      <vt:lpstr>Editing for Clarity</vt:lpstr>
      <vt:lpstr>Editing for Conciseness</vt:lpstr>
      <vt:lpstr>Summary of Discussion (3 of 6)</vt:lpstr>
      <vt:lpstr>Producing Your Message</vt:lpstr>
      <vt:lpstr>Designing for Readability</vt:lpstr>
      <vt:lpstr>Readability Issues</vt:lpstr>
      <vt:lpstr>Designing for Mobile Devices</vt:lpstr>
      <vt:lpstr>Summary of Discussion (4 of 6)</vt:lpstr>
      <vt:lpstr>Proofreading Your Message</vt:lpstr>
      <vt:lpstr>Typical Sources of Problems</vt:lpstr>
      <vt:lpstr>Proofreading Carefully</vt:lpstr>
      <vt:lpstr>Proofreading Tips</vt:lpstr>
      <vt:lpstr>Summary of Discussion (5 of 6)</vt:lpstr>
      <vt:lpstr>Distributing Your Message</vt:lpstr>
      <vt:lpstr>Distributing Messages</vt:lpstr>
      <vt:lpstr>Summary of Discussion (6 of 6)</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 Essentials, Seventh Edition</dc:title>
  <dc:subject>Business</dc:subject>
  <dc:creator>Bovée/Thill</dc:creator>
  <cp:lastModifiedBy>hasan alhajhamad</cp:lastModifiedBy>
  <cp:revision>991</cp:revision>
  <dcterms:created xsi:type="dcterms:W3CDTF">2014-07-14T20:04:21Z</dcterms:created>
  <dcterms:modified xsi:type="dcterms:W3CDTF">2024-03-28T11:29:03Z</dcterms:modified>
</cp:coreProperties>
</file>