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1"/>
  </p:notes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1" d="100"/>
          <a:sy n="81" d="100"/>
        </p:scale>
        <p:origin x="10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notesMaster" Target="notesMasters/notesMaster1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D18410-8F85-4DC2-A9F1-DF091352BFE5}" type="datetimeFigureOut">
              <a:rPr lang="en-US" smtClean="0"/>
              <a:t>10/22/2021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642D6-2D8E-4079-8928-050EE0297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906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642D6-2D8E-4079-8928-050EE029791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91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16/03/1443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16/03/1443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16/03/1443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16/03/1443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16/03/1443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16/03/1443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16/03/1443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16/03/1443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16/03/1443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16/03/1443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16/03/1443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16/03/1443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6408" y="3030559"/>
            <a:ext cx="6858000" cy="1159317"/>
          </a:xfrm>
        </p:spPr>
        <p:txBody>
          <a:bodyPr>
            <a:normAutofit fontScale="90000"/>
          </a:bodyPr>
          <a:lstStyle/>
          <a:p>
            <a:pPr rtl="1"/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br>
              <a:rPr lang="ar-SA" b="1" dirty="0"/>
            </a:br>
            <a:r>
              <a:rPr lang="ar-SA" b="1" dirty="0"/>
              <a:t>برنامج كاب: تعرّف إلى عالم الأعمال</a:t>
            </a:r>
            <a:br>
              <a:rPr lang="en-US" dirty="0"/>
            </a:br>
            <a:r>
              <a:rPr lang="en-US" b="1" dirty="0"/>
              <a:t>KNOW ABOUT BUSINESS (KAB)</a:t>
            </a:r>
            <a:br>
              <a:rPr lang="ar-SA" b="1" dirty="0"/>
            </a:br>
            <a:r>
              <a:rPr lang="ar-SA" b="1" dirty="0"/>
              <a:t>ريادة الأعمال (1)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6408" y="3212976"/>
            <a:ext cx="6858000" cy="1241822"/>
          </a:xfrm>
        </p:spPr>
        <p:txBody>
          <a:bodyPr>
            <a:normAutofit fontScale="77500" lnSpcReduction="20000"/>
          </a:bodyPr>
          <a:lstStyle/>
          <a:p>
            <a:r>
              <a:rPr lang="ar-SA" b="1" dirty="0">
                <a:solidFill>
                  <a:srgbClr val="FF0000"/>
                </a:solidFill>
              </a:rPr>
              <a:t>أ.محمد نواف جلاد </a:t>
            </a:r>
          </a:p>
          <a:p>
            <a:r>
              <a:rPr lang="ar-SA" b="1" dirty="0">
                <a:solidFill>
                  <a:srgbClr val="FF0000"/>
                </a:solidFill>
              </a:rPr>
              <a:t>كلية فلسطين التقنية خضوري</a:t>
            </a:r>
          </a:p>
          <a:p>
            <a:r>
              <a:rPr lang="ar-SA" b="1" dirty="0">
                <a:solidFill>
                  <a:srgbClr val="FF0000"/>
                </a:solidFill>
              </a:rPr>
              <a:t>قسم المهن التجارية 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9640" y="963502"/>
            <a:ext cx="2143125" cy="15358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603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>
                <a:solidFill>
                  <a:srgbClr val="FF0000"/>
                </a:solidFill>
              </a:rPr>
              <a:t>الموضوع (2): الدافع الريادي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42844" y="1428736"/>
            <a:ext cx="8786874" cy="5214974"/>
          </a:xfrm>
        </p:spPr>
        <p:txBody>
          <a:bodyPr/>
          <a:lstStyle/>
          <a:p>
            <a:pPr>
              <a:buNone/>
            </a:pPr>
            <a:endParaRPr lang="ar-SA" dirty="0"/>
          </a:p>
          <a:p>
            <a:pPr>
              <a:buNone/>
            </a:pPr>
            <a:r>
              <a:rPr lang="ar-SA" b="1" dirty="0">
                <a:solidFill>
                  <a:srgbClr val="FF0000"/>
                </a:solidFill>
              </a:rPr>
              <a:t>الأهداف التدريبية:</a:t>
            </a:r>
          </a:p>
          <a:p>
            <a:pPr>
              <a:buNone/>
            </a:pPr>
            <a:endParaRPr lang="ar-SA" b="1" dirty="0">
              <a:solidFill>
                <a:srgbClr val="FF0000"/>
              </a:solidFill>
            </a:endParaRPr>
          </a:p>
          <a:p>
            <a:pPr algn="just">
              <a:buFontTx/>
              <a:buChar char="-"/>
            </a:pPr>
            <a:r>
              <a:rPr lang="ar-LB" dirty="0"/>
              <a:t>تحديد العوامل المحفّزة المختلفة التي يستجيب لها الرياديون، ويسعون إلى الحصول عليها وتحقيقها من خلال أنشطتهم اليومية.</a:t>
            </a:r>
            <a:endParaRPr lang="ar-SA" dirty="0"/>
          </a:p>
          <a:p>
            <a:pPr algn="just">
              <a:buNone/>
            </a:pPr>
            <a:endParaRPr lang="en-US" sz="2400" dirty="0"/>
          </a:p>
          <a:p>
            <a:pPr algn="just">
              <a:buNone/>
            </a:pPr>
            <a:r>
              <a:rPr lang="ar-SA" b="1" dirty="0">
                <a:solidFill>
                  <a:srgbClr val="FF0000"/>
                </a:solidFill>
              </a:rPr>
              <a:t>-</a:t>
            </a:r>
            <a:r>
              <a:rPr lang="ar-SA" dirty="0"/>
              <a:t> </a:t>
            </a:r>
            <a:r>
              <a:rPr lang="ar-LB" dirty="0"/>
              <a:t>تحديد العوامل والإجراءات التي من شأنها تطوير وزيادة الدافعية الريادية لدى الرياديين.</a:t>
            </a:r>
            <a:endParaRPr lang="ar-SA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LB" dirty="0"/>
              <a:t> </a:t>
            </a:r>
            <a:br>
              <a:rPr lang="en-US" dirty="0"/>
            </a:br>
            <a:r>
              <a:rPr lang="ar-SA" dirty="0"/>
              <a:t> </a:t>
            </a:r>
            <a:r>
              <a:rPr lang="ar-SA" b="1" dirty="0">
                <a:solidFill>
                  <a:srgbClr val="FF0000"/>
                </a:solidFill>
              </a:rPr>
              <a:t>ورقة عمل (1)</a:t>
            </a:r>
            <a:r>
              <a:rPr lang="ar-LB" b="1" dirty="0">
                <a:solidFill>
                  <a:srgbClr val="FF0000"/>
                </a:solidFill>
              </a:rPr>
              <a:t> 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ar-LB" b="1" dirty="0">
                <a:solidFill>
                  <a:srgbClr val="FF0000"/>
                </a:solidFill>
              </a:rPr>
              <a:t>التقييم الشخصي</a:t>
            </a:r>
            <a:br>
              <a:rPr lang="en-US" b="1" dirty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600200"/>
            <a:ext cx="8686800" cy="49006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ar-LB" b="1" dirty="0"/>
              <a:t>عندما يواجه الريادي مشكلة، على الأرجح أنّه</a:t>
            </a:r>
            <a:r>
              <a:rPr lang="ar-LB" dirty="0"/>
              <a:t>: </a:t>
            </a:r>
            <a:endParaRPr lang="en-US" sz="2800" dirty="0"/>
          </a:p>
          <a:p>
            <a:pPr lvl="2"/>
            <a:r>
              <a:rPr lang="ar-LB" dirty="0"/>
              <a:t>سيقصد صديقاً مقرّباً لالتماس مساعدته</a:t>
            </a:r>
            <a:endParaRPr lang="en-US" sz="2000" dirty="0"/>
          </a:p>
          <a:p>
            <a:pPr lvl="2"/>
            <a:r>
              <a:rPr lang="ar-LB" dirty="0"/>
              <a:t>سيستعين بشخص غريب معروف بخبرته في هذا الشأن</a:t>
            </a:r>
            <a:endParaRPr lang="en-US" sz="2000" dirty="0"/>
          </a:p>
          <a:p>
            <a:pPr lvl="2"/>
            <a:r>
              <a:rPr lang="ar-LB" dirty="0"/>
              <a:t>سيحاول أن يحل المشكلة لوحده</a:t>
            </a:r>
            <a:endParaRPr lang="en-US" sz="2000" dirty="0"/>
          </a:p>
          <a:p>
            <a:pPr lvl="0">
              <a:buNone/>
            </a:pPr>
            <a:r>
              <a:rPr lang="ar-LB" b="1" dirty="0"/>
              <a:t>لريادي مثل العدّاء الذي يركض مسافة طويلة من أجل:</a:t>
            </a:r>
            <a:endParaRPr lang="en-US" sz="2800" dirty="0"/>
          </a:p>
          <a:p>
            <a:r>
              <a:rPr lang="ar-LB" sz="2400" dirty="0"/>
              <a:t>أن يشغّل طاقته، ويحافظ على لياقته البدنية</a:t>
            </a:r>
            <a:endParaRPr lang="en-US" sz="2400" dirty="0"/>
          </a:p>
          <a:p>
            <a:r>
              <a:rPr lang="ar-LB" sz="2400" dirty="0"/>
              <a:t>أن يحظى بسعادة التفوّق على المنافسين الآخرين في السباق</a:t>
            </a:r>
            <a:endParaRPr lang="en-US" sz="2400" dirty="0"/>
          </a:p>
          <a:p>
            <a:r>
              <a:rPr lang="ar-LB" sz="2400" dirty="0"/>
              <a:t>أن يحاول تحسين نتيجته السابقة، من حيث الوقت في المسافة نفسها</a:t>
            </a:r>
            <a:endParaRPr lang="en-US" sz="2400" dirty="0"/>
          </a:p>
          <a:p>
            <a:pPr lvl="0"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>
                <a:solidFill>
                  <a:srgbClr val="FF0000"/>
                </a:solidFill>
              </a:rPr>
              <a:t>ورقة عمل (1)</a:t>
            </a:r>
            <a:r>
              <a:rPr lang="ar-LB" b="1" dirty="0">
                <a:solidFill>
                  <a:srgbClr val="FF0000"/>
                </a:solidFill>
              </a:rPr>
              <a:t> 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ar-LB" b="1" dirty="0">
                <a:solidFill>
                  <a:srgbClr val="FF0000"/>
                </a:solidFill>
              </a:rPr>
              <a:t>التقييم الشخصي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ar-SA" b="1" dirty="0"/>
              <a:t>3- </a:t>
            </a:r>
            <a:r>
              <a:rPr lang="ar-LB" b="1" dirty="0"/>
              <a:t>ما يدفع الرياديين هو الحاجة إلى</a:t>
            </a:r>
            <a:r>
              <a:rPr lang="ar-LB" dirty="0"/>
              <a:t>:</a:t>
            </a:r>
            <a:endParaRPr lang="en-US" dirty="0"/>
          </a:p>
          <a:p>
            <a:pPr lvl="0"/>
            <a:r>
              <a:rPr lang="ar-LB" dirty="0"/>
              <a:t>تحقيق هدف له أهمية شخصية أكبر</a:t>
            </a:r>
            <a:endParaRPr lang="en-US" dirty="0"/>
          </a:p>
          <a:p>
            <a:pPr lvl="0"/>
            <a:r>
              <a:rPr lang="ar-LB" dirty="0"/>
              <a:t>جذب اهتمام الناس وتقديرهم</a:t>
            </a:r>
            <a:endParaRPr lang="en-US" dirty="0"/>
          </a:p>
          <a:p>
            <a:pPr lvl="0"/>
            <a:r>
              <a:rPr lang="ar-LB" dirty="0"/>
              <a:t>التحكّم بالثروات وبالأشخاص الآخرين</a:t>
            </a:r>
            <a:endParaRPr lang="en-US" dirty="0"/>
          </a:p>
          <a:p>
            <a:pPr lvl="0">
              <a:buNone/>
            </a:pPr>
            <a:r>
              <a:rPr lang="ar-SA" b="1" dirty="0"/>
              <a:t>4- </a:t>
            </a:r>
            <a:r>
              <a:rPr lang="ar-LB" b="1" dirty="0"/>
              <a:t>يعتقد الرياديون أنّ نجاح المؤسسة الجديدة أو فشلها يعتمد على:</a:t>
            </a:r>
            <a:endParaRPr lang="en-US" dirty="0"/>
          </a:p>
          <a:p>
            <a:pPr lvl="0"/>
            <a:r>
              <a:rPr lang="ar-LB" dirty="0"/>
              <a:t>الحظ أو القدر</a:t>
            </a:r>
            <a:endParaRPr lang="en-US" dirty="0"/>
          </a:p>
          <a:p>
            <a:pPr lvl="0"/>
            <a:r>
              <a:rPr lang="ar-LB" dirty="0"/>
              <a:t>دعم الآخرين وموافقتهم</a:t>
            </a:r>
            <a:endParaRPr lang="en-US" dirty="0"/>
          </a:p>
          <a:p>
            <a:pPr lvl="0"/>
            <a:r>
              <a:rPr lang="ar-LB" dirty="0"/>
              <a:t>قواهم وإمكانياتهم</a:t>
            </a:r>
            <a:endParaRPr lang="en-US" dirty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>
                <a:solidFill>
                  <a:srgbClr val="FF0000"/>
                </a:solidFill>
              </a:rPr>
              <a:t>ورقة عمل (1)</a:t>
            </a:r>
            <a:r>
              <a:rPr lang="ar-LB" b="1" dirty="0">
                <a:solidFill>
                  <a:srgbClr val="FF0000"/>
                </a:solidFill>
              </a:rPr>
              <a:t> 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ar-LB" b="1" dirty="0">
                <a:solidFill>
                  <a:srgbClr val="FF0000"/>
                </a:solidFill>
              </a:rPr>
              <a:t>التقييم الشخصي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1428736"/>
            <a:ext cx="8401080" cy="5072098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ar-SA" b="1" dirty="0"/>
              <a:t>5- </a:t>
            </a:r>
            <a:r>
              <a:rPr lang="ar-LB" b="1" dirty="0"/>
              <a:t>إذا ما أُعطي الرياديون فرصة لكسب مكافأة كبيرة، أيّ من الخيارات الثلاثة الآتية قد يعتمدونها: </a:t>
            </a:r>
            <a:endParaRPr lang="en-US" dirty="0"/>
          </a:p>
          <a:p>
            <a:pPr lvl="0"/>
            <a:r>
              <a:rPr lang="ar-LB" dirty="0"/>
              <a:t>لعب النرد مع فرصة تحقيق ربحٍ نسبتها واحد على ثلاثة</a:t>
            </a:r>
            <a:endParaRPr lang="en-US" dirty="0"/>
          </a:p>
          <a:p>
            <a:pPr lvl="0"/>
            <a:r>
              <a:rPr lang="ar-LB" dirty="0"/>
              <a:t>العمل على مشكلة ما، مع إمكانية نسبتها واحد على ثلاثة في حلّها في الوقت المناسب</a:t>
            </a:r>
            <a:endParaRPr lang="en-US" dirty="0"/>
          </a:p>
          <a:p>
            <a:pPr lvl="0"/>
            <a:r>
              <a:rPr lang="ar-LB" dirty="0"/>
              <a:t>عدم الاعتماد على الخيار (أ) والخيار (ب) لأن فرص النجاح ضئيلة جداً. 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lvl="0">
              <a:buNone/>
            </a:pPr>
            <a:r>
              <a:rPr lang="ar-SA" b="1" dirty="0"/>
              <a:t>6- </a:t>
            </a:r>
            <a:r>
              <a:rPr lang="ar-LB" b="1" dirty="0"/>
              <a:t>على الأرجح أن يختار الريادي مهّمة:</a:t>
            </a:r>
            <a:endParaRPr lang="en-US" dirty="0"/>
          </a:p>
          <a:p>
            <a:pPr lvl="0"/>
            <a:r>
              <a:rPr lang="ar-LB" dirty="0"/>
              <a:t>تنطوي على درجة معتدلة من المخاطرة، إنّما فيها بعض التحدّي</a:t>
            </a:r>
            <a:endParaRPr lang="en-US" dirty="0"/>
          </a:p>
          <a:p>
            <a:pPr lvl="0"/>
            <a:r>
              <a:rPr lang="ar-LB" dirty="0"/>
              <a:t>تكون فيها المخاطرة كبيرة، إنّما المكافآت المالية عالية كذلك</a:t>
            </a:r>
            <a:endParaRPr lang="en-US" dirty="0"/>
          </a:p>
          <a:p>
            <a:r>
              <a:rPr lang="ar-LB" dirty="0"/>
              <a:t>سهلة نسبياً، إنّما متدنية المخاطر</a:t>
            </a:r>
            <a:endParaRPr lang="ar-SA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>
                <a:solidFill>
                  <a:srgbClr val="FF0000"/>
                </a:solidFill>
              </a:rPr>
              <a:t>ورقة عمل (1)</a:t>
            </a:r>
            <a:r>
              <a:rPr lang="ar-LB" b="1" dirty="0">
                <a:solidFill>
                  <a:srgbClr val="FF0000"/>
                </a:solidFill>
              </a:rPr>
              <a:t> </a:t>
            </a:r>
            <a:br>
              <a:rPr lang="en-US" b="1" dirty="0">
                <a:solidFill>
                  <a:srgbClr val="FF0000"/>
                </a:solidFill>
              </a:rPr>
            </a:br>
            <a:r>
              <a:rPr lang="ar-LB" b="1" dirty="0">
                <a:solidFill>
                  <a:srgbClr val="FF0000"/>
                </a:solidFill>
              </a:rPr>
              <a:t>التقييم الشخصي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500174"/>
            <a:ext cx="8472518" cy="4929222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ar-SA" b="1" u="sng" dirty="0"/>
              <a:t>7- </a:t>
            </a:r>
            <a:r>
              <a:rPr lang="ar-LB" b="1" u="sng" dirty="0"/>
              <a:t>تتميّز الأرباح بأهميّتها بالنسبة للرياديين لأنّ: </a:t>
            </a:r>
            <a:endParaRPr lang="ar-SA" b="1" u="sng" dirty="0"/>
          </a:p>
          <a:p>
            <a:pPr lvl="0">
              <a:buNone/>
            </a:pPr>
            <a:endParaRPr lang="en-US" b="1" u="sng" dirty="0"/>
          </a:p>
          <a:p>
            <a:pPr lvl="0"/>
            <a:r>
              <a:rPr lang="ar-LB" dirty="0"/>
              <a:t>الأرباح</a:t>
            </a:r>
            <a:r>
              <a:rPr lang="ar-SA" dirty="0"/>
              <a:t> </a:t>
            </a:r>
            <a:r>
              <a:rPr lang="ar-LB" dirty="0"/>
              <a:t>توفر المال الذي يمكّنهم من تطوير أفكار أخرى، والاستفادة من فرص أخرى</a:t>
            </a:r>
            <a:endParaRPr lang="en-US" dirty="0"/>
          </a:p>
          <a:p>
            <a:pPr lvl="0"/>
            <a:r>
              <a:rPr lang="ar-LB" dirty="0"/>
              <a:t>الأرباح توفّر مقياساً موضوعياً لمدى نجاحهم، وهي وسيلة أساسية لتأمين المعيشة وتحسين رفاه الأسرة</a:t>
            </a:r>
            <a:endParaRPr lang="en-US" dirty="0"/>
          </a:p>
          <a:p>
            <a:pPr lvl="0"/>
            <a:r>
              <a:rPr lang="ar-LB" dirty="0"/>
              <a:t>السبب الأساسي الذي جعلهم يتقبّلون مخاطر البدء بمؤسسة جديدة، هو تجميع ثروة شخصية ( كسب أرباح طائلة). </a:t>
            </a:r>
            <a:endParaRPr lang="ar-SA" dirty="0"/>
          </a:p>
          <a:p>
            <a:pPr lvl="0">
              <a:buNone/>
            </a:pPr>
            <a:endParaRPr lang="en-US" dirty="0"/>
          </a:p>
          <a:p>
            <a:pPr lvl="0">
              <a:buNone/>
            </a:pPr>
            <a:r>
              <a:rPr lang="ar-SA" b="1" dirty="0"/>
              <a:t>8- </a:t>
            </a:r>
            <a:r>
              <a:rPr lang="ar-LB" b="1" u="sng" dirty="0"/>
              <a:t>من بين الخيارات التالية، ما هي الأمور التي يعطيها الرياديون القيمة الأكبر: </a:t>
            </a:r>
            <a:endParaRPr lang="ar-SA" b="1" u="sng" dirty="0"/>
          </a:p>
          <a:p>
            <a:pPr lvl="0">
              <a:buNone/>
            </a:pPr>
            <a:endParaRPr lang="en-US" u="sng" dirty="0"/>
          </a:p>
          <a:p>
            <a:pPr lvl="0"/>
            <a:r>
              <a:rPr lang="ar-LB" dirty="0"/>
              <a:t>الأهمية التي يتم إيلاؤها إلى الكفاءة والفعالية</a:t>
            </a:r>
            <a:endParaRPr lang="en-US" dirty="0"/>
          </a:p>
          <a:p>
            <a:pPr lvl="0"/>
            <a:r>
              <a:rPr lang="ar-LB" dirty="0"/>
              <a:t>حريّة التحّكم بكيفية استخدام وقتهم</a:t>
            </a:r>
            <a:endParaRPr lang="en-US" dirty="0"/>
          </a:p>
          <a:p>
            <a:pPr lvl="0"/>
            <a:r>
              <a:rPr lang="ar-LB" dirty="0"/>
              <a:t>فرصة خلق أمور جديدة والقيام </a:t>
            </a:r>
            <a:r>
              <a:rPr lang="ar-LB" dirty="0" err="1"/>
              <a:t>بها</a:t>
            </a:r>
            <a:r>
              <a:rPr lang="ar-SA" dirty="0"/>
              <a:t>.</a:t>
            </a:r>
            <a:br>
              <a:rPr lang="ar-LB" dirty="0"/>
            </a:br>
            <a:r>
              <a:rPr lang="ar-LB" dirty="0"/>
              <a:t> </a:t>
            </a:r>
            <a:endParaRPr lang="en-US" dirty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b="1" dirty="0">
                <a:solidFill>
                  <a:srgbClr val="FF0000"/>
                </a:solidFill>
              </a:rPr>
              <a:t>العوامل التي تؤثر في بناء وتطوير الدافع الريادي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285860"/>
            <a:ext cx="9001156" cy="567153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ar-LB" b="1" dirty="0">
                <a:solidFill>
                  <a:srgbClr val="FF0000"/>
                </a:solidFill>
              </a:rPr>
              <a:t>الدافع الريادي</a:t>
            </a:r>
            <a:r>
              <a:rPr lang="ar-LB" dirty="0"/>
              <a:t>: هو القوة التي تدفع الريادي لسلوك ما، وتكون محصلة للقوى الثلاثة الآتية: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ar-LB" b="1" u="sng" dirty="0">
                <a:solidFill>
                  <a:srgbClr val="FF0000"/>
                </a:solidFill>
              </a:rPr>
              <a:t>1- المواقف الفكرية الإيجابية</a:t>
            </a:r>
            <a:endParaRPr lang="en-US" b="1" u="sng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ar-LB" dirty="0"/>
              <a:t>تأتي كمحصلة لكل التجارب والخبرات التي مر بها الرياديون، واستفادوا منها.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ar-LB" b="1" u="sng" dirty="0">
                <a:solidFill>
                  <a:srgbClr val="FF0000"/>
                </a:solidFill>
              </a:rPr>
              <a:t>2- العادات الريادية</a:t>
            </a:r>
            <a:endParaRPr lang="en-US" b="1" u="sng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ar-LB" dirty="0"/>
              <a:t>عندما يتكرر سلوك الريادي الصحيح يتطور ليصبح عادة. وعندها يصبح هذا السلوك ميزة يتصف الريادي بها.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ar-LB" b="1" u="sng" dirty="0">
                <a:solidFill>
                  <a:srgbClr val="FF0000"/>
                </a:solidFill>
              </a:rPr>
              <a:t>3- الاندفاع لتلبية الحاجات المختلفة</a:t>
            </a:r>
            <a:endParaRPr lang="en-US" b="1" u="sng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ar-LB" dirty="0"/>
              <a:t>تعتمد قوة اندفاع الريادي لتلبية حاجة ما على إدراك الريادي لهذه الحاجة وأهميتها له في ضوء القيم التي يؤمن بها والعادات الريادية التي يتسم بها.</a:t>
            </a: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ar-SA" b="1" i="1" u="sng" dirty="0">
                <a:solidFill>
                  <a:srgbClr val="FF0000"/>
                </a:solidFill>
              </a:rPr>
              <a:t>الحافز</a:t>
            </a:r>
            <a:r>
              <a:rPr lang="ar-SA" i="1" u="sng" dirty="0"/>
              <a:t> </a:t>
            </a:r>
            <a:r>
              <a:rPr lang="en-US" sz="2600" i="1" u="sng" dirty="0"/>
              <a:t>:</a:t>
            </a:r>
            <a:r>
              <a:rPr lang="ar-SA" sz="2600" i="1" u="sng" dirty="0"/>
              <a:t>عبارة عن عامل خارجي يشير إلى المكافئات التي يتوقعها الفرد من قيامه بعمل ما.</a:t>
            </a:r>
            <a:endParaRPr lang="en-US" sz="2600" i="1" u="sng" dirty="0"/>
          </a:p>
          <a:p>
            <a:pPr>
              <a:buNone/>
            </a:pPr>
            <a:br>
              <a:rPr lang="ar-LB" dirty="0"/>
            </a:br>
            <a:r>
              <a:rPr lang="ar-LB" dirty="0"/>
              <a:t> </a:t>
            </a:r>
            <a:endParaRPr lang="en-US" dirty="0"/>
          </a:p>
          <a:p>
            <a:pPr>
              <a:buNone/>
            </a:pPr>
            <a:endParaRPr lang="ar-S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LB" dirty="0"/>
              <a:t> </a:t>
            </a:r>
            <a:r>
              <a:rPr lang="en-US" dirty="0"/>
              <a:t> </a:t>
            </a:r>
            <a:br>
              <a:rPr lang="en-US" dirty="0"/>
            </a:br>
            <a:r>
              <a:rPr lang="ar-LB" b="1" dirty="0">
                <a:solidFill>
                  <a:srgbClr val="FF0000"/>
                </a:solidFill>
              </a:rPr>
              <a:t>المكافآت المحفزة والجهود الريادية</a:t>
            </a:r>
            <a:br>
              <a:rPr lang="en-US" b="1" dirty="0"/>
            </a:b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357298"/>
            <a:ext cx="9001156" cy="5286412"/>
          </a:xfrm>
        </p:spPr>
        <p:txBody>
          <a:bodyPr/>
          <a:lstStyle/>
          <a:p>
            <a:pPr marL="514350" lvl="0" indent="-514350" algn="just">
              <a:buFont typeface="+mj-lt"/>
              <a:buAutoNum type="arabicPeriod"/>
            </a:pPr>
            <a:r>
              <a:rPr lang="ar-LB" b="1" dirty="0"/>
              <a:t>تحقيق الذات والإنجازات</a:t>
            </a:r>
            <a:endParaRPr lang="en-US" b="1" dirty="0"/>
          </a:p>
          <a:p>
            <a:pPr marL="514350" lvl="0" indent="-514350" algn="just">
              <a:buFont typeface="+mj-lt"/>
              <a:buAutoNum type="arabicPeriod"/>
            </a:pPr>
            <a:r>
              <a:rPr lang="ar-LB" b="1" dirty="0"/>
              <a:t>الشعور بالحرية والاستقلالية</a:t>
            </a:r>
            <a:endParaRPr lang="en-US" b="1" dirty="0"/>
          </a:p>
          <a:p>
            <a:pPr marL="514350" lvl="0" indent="-514350" algn="just">
              <a:buFont typeface="+mj-lt"/>
              <a:buAutoNum type="arabicPeriod"/>
            </a:pPr>
            <a:r>
              <a:rPr lang="ar-LB" b="1" dirty="0"/>
              <a:t>توفير المنافع والوظائف للمستثمرين والموردين، والمصرفيين والمتعاقدين الثانويين، والقوى العاملة والزبائن</a:t>
            </a:r>
            <a:endParaRPr lang="en-US" b="1" dirty="0"/>
          </a:p>
          <a:p>
            <a:pPr marL="514350" lvl="0" indent="-514350" algn="just">
              <a:buFont typeface="+mj-lt"/>
              <a:buAutoNum type="arabicPeriod"/>
            </a:pPr>
            <a:r>
              <a:rPr lang="ar-LB" b="1" dirty="0"/>
              <a:t>تحقيق فوائد اقتصادية من حيث تطوير السلع والخدمات والأسواق والثروة الوطنية والازدهار</a:t>
            </a:r>
          </a:p>
          <a:p>
            <a:pPr marL="0" indent="0">
              <a:buNone/>
            </a:pPr>
            <a:endParaRPr lang="ar-SA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4888272"/>
            <a:ext cx="5904656" cy="175543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LB" b="1" dirty="0">
                <a:solidFill>
                  <a:srgbClr val="FF0000"/>
                </a:solidFill>
              </a:rPr>
              <a:t>الجهود الشخصية المطلوبة من الريادي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600200"/>
            <a:ext cx="8715436" cy="525780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ar-LB" b="1" dirty="0"/>
              <a:t>العمل لساعات طويلة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ar-LB" b="1" dirty="0"/>
              <a:t>الجهد الكبير المبذول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ar-LB" b="1" dirty="0"/>
              <a:t>التضحية بنواحٍ هامة في الحياة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ar-LB" b="1" dirty="0"/>
              <a:t>حياة اجتماعية محدودة (رياضة وأوقات الفراغ)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ar-LB" b="1" dirty="0"/>
              <a:t>تمضية وقت أقل مع العائلة والأصدقاء</a:t>
            </a:r>
            <a:endParaRPr lang="en-US" b="1" dirty="0"/>
          </a:p>
          <a:p>
            <a:pPr marL="514350" lvl="0" indent="-514350">
              <a:buFont typeface="+mj-lt"/>
              <a:buAutoNum type="arabicPeriod"/>
            </a:pPr>
            <a:r>
              <a:rPr lang="ar-LB" b="1" dirty="0"/>
              <a:t>الاستثمار المالي الكبير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4" y="4653136"/>
            <a:ext cx="3480048" cy="21260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152</TotalTime>
  <Words>521</Words>
  <Application>Microsoft Office PowerPoint</Application>
  <PresentationFormat>On-screen Show (4:3)</PresentationFormat>
  <Paragraphs>79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سمة Office</vt:lpstr>
      <vt:lpstr>       برنامج كاب: تعرّف إلى عالم الأعمال KNOW ABOUT BUSINESS (KAB) ريادة الأعمال (1)</vt:lpstr>
      <vt:lpstr>الموضوع (2): الدافع الريادي</vt:lpstr>
      <vt:lpstr>   ورقة عمل (1)  التقييم الشخصي </vt:lpstr>
      <vt:lpstr>ورقة عمل (1)  التقييم الشخصي</vt:lpstr>
      <vt:lpstr>ورقة عمل (1)  التقييم الشخصي</vt:lpstr>
      <vt:lpstr>ورقة عمل (1)  التقييم الشخصي</vt:lpstr>
      <vt:lpstr>العوامل التي تؤثر في بناء وتطوير الدافع الريادي</vt:lpstr>
      <vt:lpstr>   المكافآت المحفزة والجهود الريادية </vt:lpstr>
      <vt:lpstr>الجهود الشخصية المطلوبة من الريادي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laptop center</dc:creator>
  <cp:lastModifiedBy>mohammad jallad PTUK</cp:lastModifiedBy>
  <cp:revision>9</cp:revision>
  <dcterms:created xsi:type="dcterms:W3CDTF">2018-07-06T09:40:37Z</dcterms:created>
  <dcterms:modified xsi:type="dcterms:W3CDTF">2021-10-22T13:12:41Z</dcterms:modified>
</cp:coreProperties>
</file>