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61"/>
  </p:notesMasterIdLst>
  <p:sldIdLst>
    <p:sldId id="256" r:id="rId2"/>
    <p:sldId id="268" r:id="rId3"/>
    <p:sldId id="259" r:id="rId4"/>
    <p:sldId id="269" r:id="rId5"/>
    <p:sldId id="260" r:id="rId6"/>
    <p:sldId id="261" r:id="rId7"/>
    <p:sldId id="271" r:id="rId8"/>
    <p:sldId id="300" r:id="rId9"/>
    <p:sldId id="263" r:id="rId10"/>
    <p:sldId id="301" r:id="rId11"/>
    <p:sldId id="264" r:id="rId12"/>
    <p:sldId id="266" r:id="rId13"/>
    <p:sldId id="306" r:id="rId14"/>
    <p:sldId id="265" r:id="rId15"/>
    <p:sldId id="282" r:id="rId16"/>
    <p:sldId id="312" r:id="rId17"/>
    <p:sldId id="309" r:id="rId18"/>
    <p:sldId id="311" r:id="rId19"/>
    <p:sldId id="357" r:id="rId20"/>
    <p:sldId id="358" r:id="rId21"/>
    <p:sldId id="307" r:id="rId22"/>
    <p:sldId id="308" r:id="rId23"/>
    <p:sldId id="360" r:id="rId24"/>
    <p:sldId id="314" r:id="rId25"/>
    <p:sldId id="289" r:id="rId26"/>
    <p:sldId id="355" r:id="rId27"/>
    <p:sldId id="272" r:id="rId28"/>
    <p:sldId id="273" r:id="rId29"/>
    <p:sldId id="315" r:id="rId30"/>
    <p:sldId id="316" r:id="rId31"/>
    <p:sldId id="292" r:id="rId32"/>
    <p:sldId id="293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40" r:id="rId41"/>
    <p:sldId id="347" r:id="rId42"/>
    <p:sldId id="341" r:id="rId43"/>
    <p:sldId id="342" r:id="rId44"/>
    <p:sldId id="344" r:id="rId45"/>
    <p:sldId id="274" r:id="rId46"/>
    <p:sldId id="275" r:id="rId47"/>
    <p:sldId id="281" r:id="rId48"/>
    <p:sldId id="283" r:id="rId49"/>
    <p:sldId id="327" r:id="rId50"/>
    <p:sldId id="338" r:id="rId51"/>
    <p:sldId id="339" r:id="rId52"/>
    <p:sldId id="329" r:id="rId53"/>
    <p:sldId id="328" r:id="rId54"/>
    <p:sldId id="335" r:id="rId55"/>
    <p:sldId id="336" r:id="rId56"/>
    <p:sldId id="337" r:id="rId57"/>
    <p:sldId id="330" r:id="rId58"/>
    <p:sldId id="331" r:id="rId59"/>
    <p:sldId id="284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80" autoAdjust="0"/>
  </p:normalViewPr>
  <p:slideViewPr>
    <p:cSldViewPr snapToGrid="0">
      <p:cViewPr varScale="1">
        <p:scale>
          <a:sx n="93" d="100"/>
          <a:sy n="93" d="100"/>
        </p:scale>
        <p:origin x="232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6C877-F258-4E38-89C9-8281AA71479B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FDFDA276-C1BC-4F6B-A5DB-CE699FA0E0B7}">
      <dgm:prSet phldrT="[Texte]"/>
      <dgm:spPr/>
      <dgm:t>
        <a:bodyPr/>
        <a:lstStyle/>
        <a:p>
          <a:r>
            <a:rPr lang="fr-FR" dirty="0"/>
            <a:t>class</a:t>
          </a:r>
        </a:p>
      </dgm:t>
    </dgm:pt>
    <dgm:pt modelId="{C412E94B-07EA-4A30-A378-9EA5097AB606}" type="parTrans" cxnId="{7133458F-0B2A-4391-8319-D70D7375572A}">
      <dgm:prSet/>
      <dgm:spPr/>
      <dgm:t>
        <a:bodyPr/>
        <a:lstStyle/>
        <a:p>
          <a:endParaRPr lang="fr-FR"/>
        </a:p>
      </dgm:t>
    </dgm:pt>
    <dgm:pt modelId="{519DCFC6-7CA1-43BF-83E8-F7E81C933DAB}" type="sibTrans" cxnId="{7133458F-0B2A-4391-8319-D70D7375572A}">
      <dgm:prSet/>
      <dgm:spPr/>
      <dgm:t>
        <a:bodyPr/>
        <a:lstStyle/>
        <a:p>
          <a:endParaRPr lang="fr-FR"/>
        </a:p>
      </dgm:t>
    </dgm:pt>
    <dgm:pt modelId="{ADE8E5D0-3B73-4776-9F13-C103DAF68F34}">
      <dgm:prSet phldrT="[Texte]"/>
      <dgm:spPr/>
      <dgm:t>
        <a:bodyPr/>
        <a:lstStyle/>
        <a:p>
          <a:r>
            <a:rPr lang="fr-FR" dirty="0"/>
            <a:t>Object 1</a:t>
          </a:r>
        </a:p>
      </dgm:t>
    </dgm:pt>
    <dgm:pt modelId="{F2DC7B6B-94DF-4A51-AB9E-2049D0A5A3DD}" type="parTrans" cxnId="{039719D4-13F4-4108-9277-68BFD464265C}">
      <dgm:prSet/>
      <dgm:spPr/>
      <dgm:t>
        <a:bodyPr/>
        <a:lstStyle/>
        <a:p>
          <a:endParaRPr lang="fr-FR"/>
        </a:p>
      </dgm:t>
    </dgm:pt>
    <dgm:pt modelId="{6930C39E-780A-4555-B823-4FCF219EBA16}" type="sibTrans" cxnId="{039719D4-13F4-4108-9277-68BFD464265C}">
      <dgm:prSet/>
      <dgm:spPr/>
      <dgm:t>
        <a:bodyPr/>
        <a:lstStyle/>
        <a:p>
          <a:endParaRPr lang="fr-FR"/>
        </a:p>
      </dgm:t>
    </dgm:pt>
    <dgm:pt modelId="{3A1CDEB5-BF1C-499C-8921-B00272A5E85A}">
      <dgm:prSet phldrT="[Texte]"/>
      <dgm:spPr/>
      <dgm:t>
        <a:bodyPr/>
        <a:lstStyle/>
        <a:p>
          <a:r>
            <a:rPr lang="fr-FR" dirty="0"/>
            <a:t>Object 2</a:t>
          </a:r>
        </a:p>
      </dgm:t>
    </dgm:pt>
    <dgm:pt modelId="{459120D6-01B9-4193-9C28-8C0B8DB08596}" type="parTrans" cxnId="{2D38DF6A-D74E-4999-9D09-BAA2BC3C59FD}">
      <dgm:prSet/>
      <dgm:spPr/>
      <dgm:t>
        <a:bodyPr/>
        <a:lstStyle/>
        <a:p>
          <a:endParaRPr lang="fr-FR"/>
        </a:p>
      </dgm:t>
    </dgm:pt>
    <dgm:pt modelId="{C574B71D-774E-46A5-AF2B-A6E80E3B8319}" type="sibTrans" cxnId="{2D38DF6A-D74E-4999-9D09-BAA2BC3C59FD}">
      <dgm:prSet/>
      <dgm:spPr/>
      <dgm:t>
        <a:bodyPr/>
        <a:lstStyle/>
        <a:p>
          <a:endParaRPr lang="fr-FR"/>
        </a:p>
      </dgm:t>
    </dgm:pt>
    <dgm:pt modelId="{33016CF2-B37E-493B-810D-56CFE2FD20E3}">
      <dgm:prSet phldrT="[Texte]"/>
      <dgm:spPr/>
      <dgm:t>
        <a:bodyPr/>
        <a:lstStyle/>
        <a:p>
          <a:r>
            <a:rPr lang="fr-FR" dirty="0"/>
            <a:t>Object 3</a:t>
          </a:r>
        </a:p>
      </dgm:t>
    </dgm:pt>
    <dgm:pt modelId="{DF75956D-5975-4B43-8EEA-42517545F0B6}" type="parTrans" cxnId="{6871E529-2A3D-45A3-965A-7C9FC7B65914}">
      <dgm:prSet/>
      <dgm:spPr/>
      <dgm:t>
        <a:bodyPr/>
        <a:lstStyle/>
        <a:p>
          <a:endParaRPr lang="fr-FR"/>
        </a:p>
      </dgm:t>
    </dgm:pt>
    <dgm:pt modelId="{B59332A7-BD32-4E99-AAAF-4973F8CB9E06}" type="sibTrans" cxnId="{6871E529-2A3D-45A3-965A-7C9FC7B65914}">
      <dgm:prSet/>
      <dgm:spPr/>
      <dgm:t>
        <a:bodyPr/>
        <a:lstStyle/>
        <a:p>
          <a:endParaRPr lang="fr-FR"/>
        </a:p>
      </dgm:t>
    </dgm:pt>
    <dgm:pt modelId="{D1F3D74D-F0B7-407E-B9FB-BD50B42A6AA6}">
      <dgm:prSet phldrT="[Texte]"/>
      <dgm:spPr/>
      <dgm:t>
        <a:bodyPr/>
        <a:lstStyle/>
        <a:p>
          <a:r>
            <a:rPr lang="fr-FR" dirty="0"/>
            <a:t>Object 4</a:t>
          </a:r>
        </a:p>
      </dgm:t>
    </dgm:pt>
    <dgm:pt modelId="{1D84BD08-F37A-439A-B8B1-2888CD434726}" type="parTrans" cxnId="{E40B13BB-D48C-4AA4-A3BF-5539EEC74D6E}">
      <dgm:prSet/>
      <dgm:spPr/>
      <dgm:t>
        <a:bodyPr/>
        <a:lstStyle/>
        <a:p>
          <a:endParaRPr lang="fr-FR"/>
        </a:p>
      </dgm:t>
    </dgm:pt>
    <dgm:pt modelId="{4F54CAD0-E4FE-44EB-8575-64EAA53DDD3C}" type="sibTrans" cxnId="{E40B13BB-D48C-4AA4-A3BF-5539EEC74D6E}">
      <dgm:prSet/>
      <dgm:spPr/>
      <dgm:t>
        <a:bodyPr/>
        <a:lstStyle/>
        <a:p>
          <a:endParaRPr lang="fr-FR"/>
        </a:p>
      </dgm:t>
    </dgm:pt>
    <dgm:pt modelId="{CFAEE87A-8326-460E-8CFD-43E1C150B30E}">
      <dgm:prSet phldrT="[Texte]"/>
      <dgm:spPr/>
      <dgm:t>
        <a:bodyPr/>
        <a:lstStyle/>
        <a:p>
          <a:r>
            <a:rPr lang="fr-FR" dirty="0"/>
            <a:t>… </a:t>
          </a:r>
        </a:p>
      </dgm:t>
    </dgm:pt>
    <dgm:pt modelId="{2292028B-2271-45A7-AC78-BD378CA618BF}" type="parTrans" cxnId="{1ED843EE-0EB6-40FF-A5E6-3E562F5257B3}">
      <dgm:prSet/>
      <dgm:spPr/>
      <dgm:t>
        <a:bodyPr/>
        <a:lstStyle/>
        <a:p>
          <a:endParaRPr lang="fr-FR"/>
        </a:p>
      </dgm:t>
    </dgm:pt>
    <dgm:pt modelId="{C8A3FB8A-B82B-4266-AD0C-26A4532CBE65}" type="sibTrans" cxnId="{1ED843EE-0EB6-40FF-A5E6-3E562F5257B3}">
      <dgm:prSet/>
      <dgm:spPr/>
      <dgm:t>
        <a:bodyPr/>
        <a:lstStyle/>
        <a:p>
          <a:endParaRPr lang="fr-FR"/>
        </a:p>
      </dgm:t>
    </dgm:pt>
    <dgm:pt modelId="{7D850B90-50FB-4BAA-9502-AAE88F71B6C6}" type="pres">
      <dgm:prSet presAssocID="{FEF6C877-F258-4E38-89C9-8281AA71479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004E98-FB84-4BD3-AE78-8A3DF8A272D2}" type="pres">
      <dgm:prSet presAssocID="{FDFDA276-C1BC-4F6B-A5DB-CE699FA0E0B7}" presName="root1" presStyleCnt="0"/>
      <dgm:spPr/>
    </dgm:pt>
    <dgm:pt modelId="{EBFA61C3-2D9A-421B-83D4-B251678E9247}" type="pres">
      <dgm:prSet presAssocID="{FDFDA276-C1BC-4F6B-A5DB-CE699FA0E0B7}" presName="LevelOneTextNode" presStyleLbl="node0" presStyleIdx="0" presStyleCnt="1">
        <dgm:presLayoutVars>
          <dgm:chPref val="3"/>
        </dgm:presLayoutVars>
      </dgm:prSet>
      <dgm:spPr/>
    </dgm:pt>
    <dgm:pt modelId="{1D354EAA-4CD0-4916-A088-0201461303B5}" type="pres">
      <dgm:prSet presAssocID="{FDFDA276-C1BC-4F6B-A5DB-CE699FA0E0B7}" presName="level2hierChild" presStyleCnt="0"/>
      <dgm:spPr/>
    </dgm:pt>
    <dgm:pt modelId="{CF30C565-A6D6-44F6-9C00-5A747E34D12C}" type="pres">
      <dgm:prSet presAssocID="{F2DC7B6B-94DF-4A51-AB9E-2049D0A5A3DD}" presName="conn2-1" presStyleLbl="parChTrans1D2" presStyleIdx="0" presStyleCnt="5"/>
      <dgm:spPr/>
    </dgm:pt>
    <dgm:pt modelId="{A124BE62-2D1B-4931-8EE7-A2A04CF76FBD}" type="pres">
      <dgm:prSet presAssocID="{F2DC7B6B-94DF-4A51-AB9E-2049D0A5A3DD}" presName="connTx" presStyleLbl="parChTrans1D2" presStyleIdx="0" presStyleCnt="5"/>
      <dgm:spPr/>
    </dgm:pt>
    <dgm:pt modelId="{45294DCB-9CFE-4ED1-BF12-889CA6481F32}" type="pres">
      <dgm:prSet presAssocID="{ADE8E5D0-3B73-4776-9F13-C103DAF68F34}" presName="root2" presStyleCnt="0"/>
      <dgm:spPr/>
    </dgm:pt>
    <dgm:pt modelId="{94199239-BDED-4B43-9A93-1FBDB7BF2624}" type="pres">
      <dgm:prSet presAssocID="{ADE8E5D0-3B73-4776-9F13-C103DAF68F34}" presName="LevelTwoTextNode" presStyleLbl="node2" presStyleIdx="0" presStyleCnt="5">
        <dgm:presLayoutVars>
          <dgm:chPref val="3"/>
        </dgm:presLayoutVars>
      </dgm:prSet>
      <dgm:spPr/>
    </dgm:pt>
    <dgm:pt modelId="{70A22784-7B17-4CB1-8780-6A8E32522A16}" type="pres">
      <dgm:prSet presAssocID="{ADE8E5D0-3B73-4776-9F13-C103DAF68F34}" presName="level3hierChild" presStyleCnt="0"/>
      <dgm:spPr/>
    </dgm:pt>
    <dgm:pt modelId="{718B0986-A845-4942-962C-CD9DF62F9896}" type="pres">
      <dgm:prSet presAssocID="{459120D6-01B9-4193-9C28-8C0B8DB08596}" presName="conn2-1" presStyleLbl="parChTrans1D2" presStyleIdx="1" presStyleCnt="5"/>
      <dgm:spPr/>
    </dgm:pt>
    <dgm:pt modelId="{42218688-AF58-4A45-9BEA-8A2183EB452E}" type="pres">
      <dgm:prSet presAssocID="{459120D6-01B9-4193-9C28-8C0B8DB08596}" presName="connTx" presStyleLbl="parChTrans1D2" presStyleIdx="1" presStyleCnt="5"/>
      <dgm:spPr/>
    </dgm:pt>
    <dgm:pt modelId="{1B578715-3AC4-48BB-BBB5-AC432CB633DB}" type="pres">
      <dgm:prSet presAssocID="{3A1CDEB5-BF1C-499C-8921-B00272A5E85A}" presName="root2" presStyleCnt="0"/>
      <dgm:spPr/>
    </dgm:pt>
    <dgm:pt modelId="{C2004456-53A2-4A36-BD04-D145E31D5184}" type="pres">
      <dgm:prSet presAssocID="{3A1CDEB5-BF1C-499C-8921-B00272A5E85A}" presName="LevelTwoTextNode" presStyleLbl="node2" presStyleIdx="1" presStyleCnt="5">
        <dgm:presLayoutVars>
          <dgm:chPref val="3"/>
        </dgm:presLayoutVars>
      </dgm:prSet>
      <dgm:spPr/>
    </dgm:pt>
    <dgm:pt modelId="{035732A0-0748-4DCC-BDC8-FD77F7009722}" type="pres">
      <dgm:prSet presAssocID="{3A1CDEB5-BF1C-499C-8921-B00272A5E85A}" presName="level3hierChild" presStyleCnt="0"/>
      <dgm:spPr/>
    </dgm:pt>
    <dgm:pt modelId="{793E01E9-9AE9-4CEB-BB42-BB88B7C96266}" type="pres">
      <dgm:prSet presAssocID="{DF75956D-5975-4B43-8EEA-42517545F0B6}" presName="conn2-1" presStyleLbl="parChTrans1D2" presStyleIdx="2" presStyleCnt="5"/>
      <dgm:spPr/>
    </dgm:pt>
    <dgm:pt modelId="{A8EF1F08-965C-4C8A-A684-DCA43C983819}" type="pres">
      <dgm:prSet presAssocID="{DF75956D-5975-4B43-8EEA-42517545F0B6}" presName="connTx" presStyleLbl="parChTrans1D2" presStyleIdx="2" presStyleCnt="5"/>
      <dgm:spPr/>
    </dgm:pt>
    <dgm:pt modelId="{185468A7-DD48-4C36-B606-C80D10236BE9}" type="pres">
      <dgm:prSet presAssocID="{33016CF2-B37E-493B-810D-56CFE2FD20E3}" presName="root2" presStyleCnt="0"/>
      <dgm:spPr/>
    </dgm:pt>
    <dgm:pt modelId="{ED664FFC-3AF0-47AA-BDE1-CBBB5063573F}" type="pres">
      <dgm:prSet presAssocID="{33016CF2-B37E-493B-810D-56CFE2FD20E3}" presName="LevelTwoTextNode" presStyleLbl="node2" presStyleIdx="2" presStyleCnt="5">
        <dgm:presLayoutVars>
          <dgm:chPref val="3"/>
        </dgm:presLayoutVars>
      </dgm:prSet>
      <dgm:spPr/>
    </dgm:pt>
    <dgm:pt modelId="{CC027EB3-0038-49D2-854D-7728D0EAE78D}" type="pres">
      <dgm:prSet presAssocID="{33016CF2-B37E-493B-810D-56CFE2FD20E3}" presName="level3hierChild" presStyleCnt="0"/>
      <dgm:spPr/>
    </dgm:pt>
    <dgm:pt modelId="{FA7B8C29-3483-4113-B0C0-BBA853FC3E81}" type="pres">
      <dgm:prSet presAssocID="{1D84BD08-F37A-439A-B8B1-2888CD434726}" presName="conn2-1" presStyleLbl="parChTrans1D2" presStyleIdx="3" presStyleCnt="5"/>
      <dgm:spPr/>
    </dgm:pt>
    <dgm:pt modelId="{E33F9F84-E01F-471E-98BE-27F627937BFE}" type="pres">
      <dgm:prSet presAssocID="{1D84BD08-F37A-439A-B8B1-2888CD434726}" presName="connTx" presStyleLbl="parChTrans1D2" presStyleIdx="3" presStyleCnt="5"/>
      <dgm:spPr/>
    </dgm:pt>
    <dgm:pt modelId="{92640499-1C14-4E18-A260-BDB0C5867804}" type="pres">
      <dgm:prSet presAssocID="{D1F3D74D-F0B7-407E-B9FB-BD50B42A6AA6}" presName="root2" presStyleCnt="0"/>
      <dgm:spPr/>
    </dgm:pt>
    <dgm:pt modelId="{7D19C204-6E78-4700-9FCA-40CDDF815575}" type="pres">
      <dgm:prSet presAssocID="{D1F3D74D-F0B7-407E-B9FB-BD50B42A6AA6}" presName="LevelTwoTextNode" presStyleLbl="node2" presStyleIdx="3" presStyleCnt="5">
        <dgm:presLayoutVars>
          <dgm:chPref val="3"/>
        </dgm:presLayoutVars>
      </dgm:prSet>
      <dgm:spPr/>
    </dgm:pt>
    <dgm:pt modelId="{68455A55-34D0-493B-939E-7949C7EB724B}" type="pres">
      <dgm:prSet presAssocID="{D1F3D74D-F0B7-407E-B9FB-BD50B42A6AA6}" presName="level3hierChild" presStyleCnt="0"/>
      <dgm:spPr/>
    </dgm:pt>
    <dgm:pt modelId="{448824C8-65F8-4235-8D58-2A68443C6DA2}" type="pres">
      <dgm:prSet presAssocID="{2292028B-2271-45A7-AC78-BD378CA618BF}" presName="conn2-1" presStyleLbl="parChTrans1D2" presStyleIdx="4" presStyleCnt="5"/>
      <dgm:spPr/>
    </dgm:pt>
    <dgm:pt modelId="{9A579BC8-8423-4E9B-8CF1-755968AEC8E4}" type="pres">
      <dgm:prSet presAssocID="{2292028B-2271-45A7-AC78-BD378CA618BF}" presName="connTx" presStyleLbl="parChTrans1D2" presStyleIdx="4" presStyleCnt="5"/>
      <dgm:spPr/>
    </dgm:pt>
    <dgm:pt modelId="{93455821-1D97-4EE2-AFF9-C6CD690B29FE}" type="pres">
      <dgm:prSet presAssocID="{CFAEE87A-8326-460E-8CFD-43E1C150B30E}" presName="root2" presStyleCnt="0"/>
      <dgm:spPr/>
    </dgm:pt>
    <dgm:pt modelId="{8B9A27F3-F8D6-4FC8-AE91-A961DCACC0B7}" type="pres">
      <dgm:prSet presAssocID="{CFAEE87A-8326-460E-8CFD-43E1C150B30E}" presName="LevelTwoTextNode" presStyleLbl="node2" presStyleIdx="4" presStyleCnt="5">
        <dgm:presLayoutVars>
          <dgm:chPref val="3"/>
        </dgm:presLayoutVars>
      </dgm:prSet>
      <dgm:spPr/>
    </dgm:pt>
    <dgm:pt modelId="{679F6247-5279-46F0-A95C-3CEEA8E6D589}" type="pres">
      <dgm:prSet presAssocID="{CFAEE87A-8326-460E-8CFD-43E1C150B30E}" presName="level3hierChild" presStyleCnt="0"/>
      <dgm:spPr/>
    </dgm:pt>
  </dgm:ptLst>
  <dgm:cxnLst>
    <dgm:cxn modelId="{7C95A417-CB88-48C6-976B-5ED9A768C9E6}" type="presOf" srcId="{3A1CDEB5-BF1C-499C-8921-B00272A5E85A}" destId="{C2004456-53A2-4A36-BD04-D145E31D5184}" srcOrd="0" destOrd="0" presId="urn:microsoft.com/office/officeart/2005/8/layout/hierarchy2"/>
    <dgm:cxn modelId="{06AF7E23-3B11-4ADA-924B-117AF2926951}" type="presOf" srcId="{FEF6C877-F258-4E38-89C9-8281AA71479B}" destId="{7D850B90-50FB-4BAA-9502-AAE88F71B6C6}" srcOrd="0" destOrd="0" presId="urn:microsoft.com/office/officeart/2005/8/layout/hierarchy2"/>
    <dgm:cxn modelId="{6871E529-2A3D-45A3-965A-7C9FC7B65914}" srcId="{FDFDA276-C1BC-4F6B-A5DB-CE699FA0E0B7}" destId="{33016CF2-B37E-493B-810D-56CFE2FD20E3}" srcOrd="2" destOrd="0" parTransId="{DF75956D-5975-4B43-8EEA-42517545F0B6}" sibTransId="{B59332A7-BD32-4E99-AAAF-4973F8CB9E06}"/>
    <dgm:cxn modelId="{B9A43B30-EFDA-49E9-B307-186D420A90AC}" type="presOf" srcId="{ADE8E5D0-3B73-4776-9F13-C103DAF68F34}" destId="{94199239-BDED-4B43-9A93-1FBDB7BF2624}" srcOrd="0" destOrd="0" presId="urn:microsoft.com/office/officeart/2005/8/layout/hierarchy2"/>
    <dgm:cxn modelId="{E2F71034-909E-4689-BAD4-934D87999510}" type="presOf" srcId="{D1F3D74D-F0B7-407E-B9FB-BD50B42A6AA6}" destId="{7D19C204-6E78-4700-9FCA-40CDDF815575}" srcOrd="0" destOrd="0" presId="urn:microsoft.com/office/officeart/2005/8/layout/hierarchy2"/>
    <dgm:cxn modelId="{7B8CD344-E063-42E0-90DC-A51E241B0D8E}" type="presOf" srcId="{F2DC7B6B-94DF-4A51-AB9E-2049D0A5A3DD}" destId="{CF30C565-A6D6-44F6-9C00-5A747E34D12C}" srcOrd="0" destOrd="0" presId="urn:microsoft.com/office/officeart/2005/8/layout/hierarchy2"/>
    <dgm:cxn modelId="{D40E114A-A91B-45AC-A493-7F991AD293F0}" type="presOf" srcId="{2292028B-2271-45A7-AC78-BD378CA618BF}" destId="{9A579BC8-8423-4E9B-8CF1-755968AEC8E4}" srcOrd="1" destOrd="0" presId="urn:microsoft.com/office/officeart/2005/8/layout/hierarchy2"/>
    <dgm:cxn modelId="{DA1E974A-BB97-4A12-812F-FD84CAF9BD1E}" type="presOf" srcId="{F2DC7B6B-94DF-4A51-AB9E-2049D0A5A3DD}" destId="{A124BE62-2D1B-4931-8EE7-A2A04CF76FBD}" srcOrd="1" destOrd="0" presId="urn:microsoft.com/office/officeart/2005/8/layout/hierarchy2"/>
    <dgm:cxn modelId="{6247525B-8173-4D1D-BFA5-EAB9E06E362C}" type="presOf" srcId="{CFAEE87A-8326-460E-8CFD-43E1C150B30E}" destId="{8B9A27F3-F8D6-4FC8-AE91-A961DCACC0B7}" srcOrd="0" destOrd="0" presId="urn:microsoft.com/office/officeart/2005/8/layout/hierarchy2"/>
    <dgm:cxn modelId="{12255E67-1BE8-4DFD-BAE3-24BC5F0D08F6}" type="presOf" srcId="{2292028B-2271-45A7-AC78-BD378CA618BF}" destId="{448824C8-65F8-4235-8D58-2A68443C6DA2}" srcOrd="0" destOrd="0" presId="urn:microsoft.com/office/officeart/2005/8/layout/hierarchy2"/>
    <dgm:cxn modelId="{1CB40F68-A658-4A58-B8CF-73E6E93CA2C4}" type="presOf" srcId="{1D84BD08-F37A-439A-B8B1-2888CD434726}" destId="{FA7B8C29-3483-4113-B0C0-BBA853FC3E81}" srcOrd="0" destOrd="0" presId="urn:microsoft.com/office/officeart/2005/8/layout/hierarchy2"/>
    <dgm:cxn modelId="{2D38DF6A-D74E-4999-9D09-BAA2BC3C59FD}" srcId="{FDFDA276-C1BC-4F6B-A5DB-CE699FA0E0B7}" destId="{3A1CDEB5-BF1C-499C-8921-B00272A5E85A}" srcOrd="1" destOrd="0" parTransId="{459120D6-01B9-4193-9C28-8C0B8DB08596}" sibTransId="{C574B71D-774E-46A5-AF2B-A6E80E3B8319}"/>
    <dgm:cxn modelId="{D49F3F6E-A0C5-4602-9AA8-B8678C93DAF8}" type="presOf" srcId="{1D84BD08-F37A-439A-B8B1-2888CD434726}" destId="{E33F9F84-E01F-471E-98BE-27F627937BFE}" srcOrd="1" destOrd="0" presId="urn:microsoft.com/office/officeart/2005/8/layout/hierarchy2"/>
    <dgm:cxn modelId="{78F0686E-38B9-4347-896C-CB2DAF9F45AA}" type="presOf" srcId="{33016CF2-B37E-493B-810D-56CFE2FD20E3}" destId="{ED664FFC-3AF0-47AA-BDE1-CBBB5063573F}" srcOrd="0" destOrd="0" presId="urn:microsoft.com/office/officeart/2005/8/layout/hierarchy2"/>
    <dgm:cxn modelId="{F362C06E-DF86-4985-8331-BA042BCDA5CD}" type="presOf" srcId="{FDFDA276-C1BC-4F6B-A5DB-CE699FA0E0B7}" destId="{EBFA61C3-2D9A-421B-83D4-B251678E9247}" srcOrd="0" destOrd="0" presId="urn:microsoft.com/office/officeart/2005/8/layout/hierarchy2"/>
    <dgm:cxn modelId="{E0545577-9C01-4D56-B8E7-5CC027FCD3B4}" type="presOf" srcId="{DF75956D-5975-4B43-8EEA-42517545F0B6}" destId="{793E01E9-9AE9-4CEB-BB42-BB88B7C96266}" srcOrd="0" destOrd="0" presId="urn:microsoft.com/office/officeart/2005/8/layout/hierarchy2"/>
    <dgm:cxn modelId="{0FCFA57B-A43C-44DD-833C-F5A39856F74C}" type="presOf" srcId="{DF75956D-5975-4B43-8EEA-42517545F0B6}" destId="{A8EF1F08-965C-4C8A-A684-DCA43C983819}" srcOrd="1" destOrd="0" presId="urn:microsoft.com/office/officeart/2005/8/layout/hierarchy2"/>
    <dgm:cxn modelId="{AF5AB17B-F0C3-4B7D-8295-BC2E2A6CADBF}" type="presOf" srcId="{459120D6-01B9-4193-9C28-8C0B8DB08596}" destId="{718B0986-A845-4942-962C-CD9DF62F9896}" srcOrd="0" destOrd="0" presId="urn:microsoft.com/office/officeart/2005/8/layout/hierarchy2"/>
    <dgm:cxn modelId="{7133458F-0B2A-4391-8319-D70D7375572A}" srcId="{FEF6C877-F258-4E38-89C9-8281AA71479B}" destId="{FDFDA276-C1BC-4F6B-A5DB-CE699FA0E0B7}" srcOrd="0" destOrd="0" parTransId="{C412E94B-07EA-4A30-A378-9EA5097AB606}" sibTransId="{519DCFC6-7CA1-43BF-83E8-F7E81C933DAB}"/>
    <dgm:cxn modelId="{6C390A96-8B88-4A38-AA55-3FBDE16C8334}" type="presOf" srcId="{459120D6-01B9-4193-9C28-8C0B8DB08596}" destId="{42218688-AF58-4A45-9BEA-8A2183EB452E}" srcOrd="1" destOrd="0" presId="urn:microsoft.com/office/officeart/2005/8/layout/hierarchy2"/>
    <dgm:cxn modelId="{E40B13BB-D48C-4AA4-A3BF-5539EEC74D6E}" srcId="{FDFDA276-C1BC-4F6B-A5DB-CE699FA0E0B7}" destId="{D1F3D74D-F0B7-407E-B9FB-BD50B42A6AA6}" srcOrd="3" destOrd="0" parTransId="{1D84BD08-F37A-439A-B8B1-2888CD434726}" sibTransId="{4F54CAD0-E4FE-44EB-8575-64EAA53DDD3C}"/>
    <dgm:cxn modelId="{039719D4-13F4-4108-9277-68BFD464265C}" srcId="{FDFDA276-C1BC-4F6B-A5DB-CE699FA0E0B7}" destId="{ADE8E5D0-3B73-4776-9F13-C103DAF68F34}" srcOrd="0" destOrd="0" parTransId="{F2DC7B6B-94DF-4A51-AB9E-2049D0A5A3DD}" sibTransId="{6930C39E-780A-4555-B823-4FCF219EBA16}"/>
    <dgm:cxn modelId="{1ED843EE-0EB6-40FF-A5E6-3E562F5257B3}" srcId="{FDFDA276-C1BC-4F6B-A5DB-CE699FA0E0B7}" destId="{CFAEE87A-8326-460E-8CFD-43E1C150B30E}" srcOrd="4" destOrd="0" parTransId="{2292028B-2271-45A7-AC78-BD378CA618BF}" sibTransId="{C8A3FB8A-B82B-4266-AD0C-26A4532CBE65}"/>
    <dgm:cxn modelId="{C0274D78-4283-48B1-8A58-EAABF87461EF}" type="presParOf" srcId="{7D850B90-50FB-4BAA-9502-AAE88F71B6C6}" destId="{2A004E98-FB84-4BD3-AE78-8A3DF8A272D2}" srcOrd="0" destOrd="0" presId="urn:microsoft.com/office/officeart/2005/8/layout/hierarchy2"/>
    <dgm:cxn modelId="{2C1D7FC5-498A-4A1B-9ECC-965D22A2AA8B}" type="presParOf" srcId="{2A004E98-FB84-4BD3-AE78-8A3DF8A272D2}" destId="{EBFA61C3-2D9A-421B-83D4-B251678E9247}" srcOrd="0" destOrd="0" presId="urn:microsoft.com/office/officeart/2005/8/layout/hierarchy2"/>
    <dgm:cxn modelId="{CA3013A5-9DB1-464F-820C-2524AD9D4F47}" type="presParOf" srcId="{2A004E98-FB84-4BD3-AE78-8A3DF8A272D2}" destId="{1D354EAA-4CD0-4916-A088-0201461303B5}" srcOrd="1" destOrd="0" presId="urn:microsoft.com/office/officeart/2005/8/layout/hierarchy2"/>
    <dgm:cxn modelId="{B3015503-B116-4C8E-BA51-442BA866EB9E}" type="presParOf" srcId="{1D354EAA-4CD0-4916-A088-0201461303B5}" destId="{CF30C565-A6D6-44F6-9C00-5A747E34D12C}" srcOrd="0" destOrd="0" presId="urn:microsoft.com/office/officeart/2005/8/layout/hierarchy2"/>
    <dgm:cxn modelId="{622C23FD-E5F2-4139-BA55-EFCDDEF96D44}" type="presParOf" srcId="{CF30C565-A6D6-44F6-9C00-5A747E34D12C}" destId="{A124BE62-2D1B-4931-8EE7-A2A04CF76FBD}" srcOrd="0" destOrd="0" presId="urn:microsoft.com/office/officeart/2005/8/layout/hierarchy2"/>
    <dgm:cxn modelId="{CB5A7464-B986-4E81-933E-2D89EC84ECDD}" type="presParOf" srcId="{1D354EAA-4CD0-4916-A088-0201461303B5}" destId="{45294DCB-9CFE-4ED1-BF12-889CA6481F32}" srcOrd="1" destOrd="0" presId="urn:microsoft.com/office/officeart/2005/8/layout/hierarchy2"/>
    <dgm:cxn modelId="{BABA8F99-03C5-46D0-A71E-8B1354502FA3}" type="presParOf" srcId="{45294DCB-9CFE-4ED1-BF12-889CA6481F32}" destId="{94199239-BDED-4B43-9A93-1FBDB7BF2624}" srcOrd="0" destOrd="0" presId="urn:microsoft.com/office/officeart/2005/8/layout/hierarchy2"/>
    <dgm:cxn modelId="{BEAB02A5-EAE0-4FC6-974E-160DFB74E3AE}" type="presParOf" srcId="{45294DCB-9CFE-4ED1-BF12-889CA6481F32}" destId="{70A22784-7B17-4CB1-8780-6A8E32522A16}" srcOrd="1" destOrd="0" presId="urn:microsoft.com/office/officeart/2005/8/layout/hierarchy2"/>
    <dgm:cxn modelId="{75F2CF12-3DE2-4AE3-8B90-E3C6F2056ABA}" type="presParOf" srcId="{1D354EAA-4CD0-4916-A088-0201461303B5}" destId="{718B0986-A845-4942-962C-CD9DF62F9896}" srcOrd="2" destOrd="0" presId="urn:microsoft.com/office/officeart/2005/8/layout/hierarchy2"/>
    <dgm:cxn modelId="{2FD93B0F-84E2-438B-A464-8B1F27E61356}" type="presParOf" srcId="{718B0986-A845-4942-962C-CD9DF62F9896}" destId="{42218688-AF58-4A45-9BEA-8A2183EB452E}" srcOrd="0" destOrd="0" presId="urn:microsoft.com/office/officeart/2005/8/layout/hierarchy2"/>
    <dgm:cxn modelId="{36A8F6AC-3215-4669-8F9D-ADC7189E1B88}" type="presParOf" srcId="{1D354EAA-4CD0-4916-A088-0201461303B5}" destId="{1B578715-3AC4-48BB-BBB5-AC432CB633DB}" srcOrd="3" destOrd="0" presId="urn:microsoft.com/office/officeart/2005/8/layout/hierarchy2"/>
    <dgm:cxn modelId="{07B8C0D4-629E-4D69-BADA-89B7F405E3AB}" type="presParOf" srcId="{1B578715-3AC4-48BB-BBB5-AC432CB633DB}" destId="{C2004456-53A2-4A36-BD04-D145E31D5184}" srcOrd="0" destOrd="0" presId="urn:microsoft.com/office/officeart/2005/8/layout/hierarchy2"/>
    <dgm:cxn modelId="{6AB504C9-0786-4784-AB32-44443CCBD4C5}" type="presParOf" srcId="{1B578715-3AC4-48BB-BBB5-AC432CB633DB}" destId="{035732A0-0748-4DCC-BDC8-FD77F7009722}" srcOrd="1" destOrd="0" presId="urn:microsoft.com/office/officeart/2005/8/layout/hierarchy2"/>
    <dgm:cxn modelId="{E6057BB3-FDBA-40F1-BCFE-2CC0C79BB92E}" type="presParOf" srcId="{1D354EAA-4CD0-4916-A088-0201461303B5}" destId="{793E01E9-9AE9-4CEB-BB42-BB88B7C96266}" srcOrd="4" destOrd="0" presId="urn:microsoft.com/office/officeart/2005/8/layout/hierarchy2"/>
    <dgm:cxn modelId="{967E233A-7C2C-4F76-BFDD-9E57880C76BB}" type="presParOf" srcId="{793E01E9-9AE9-4CEB-BB42-BB88B7C96266}" destId="{A8EF1F08-965C-4C8A-A684-DCA43C983819}" srcOrd="0" destOrd="0" presId="urn:microsoft.com/office/officeart/2005/8/layout/hierarchy2"/>
    <dgm:cxn modelId="{A53F9D0A-4902-4D0D-82B8-CFC8B5DAF3E9}" type="presParOf" srcId="{1D354EAA-4CD0-4916-A088-0201461303B5}" destId="{185468A7-DD48-4C36-B606-C80D10236BE9}" srcOrd="5" destOrd="0" presId="urn:microsoft.com/office/officeart/2005/8/layout/hierarchy2"/>
    <dgm:cxn modelId="{6601630E-128A-435A-B248-ADBC94FC8BC4}" type="presParOf" srcId="{185468A7-DD48-4C36-B606-C80D10236BE9}" destId="{ED664FFC-3AF0-47AA-BDE1-CBBB5063573F}" srcOrd="0" destOrd="0" presId="urn:microsoft.com/office/officeart/2005/8/layout/hierarchy2"/>
    <dgm:cxn modelId="{7A16275F-9701-4BEC-B5F3-65D60B997FA8}" type="presParOf" srcId="{185468A7-DD48-4C36-B606-C80D10236BE9}" destId="{CC027EB3-0038-49D2-854D-7728D0EAE78D}" srcOrd="1" destOrd="0" presId="urn:microsoft.com/office/officeart/2005/8/layout/hierarchy2"/>
    <dgm:cxn modelId="{B0379983-BE51-4EE8-8036-981A4E0950B8}" type="presParOf" srcId="{1D354EAA-4CD0-4916-A088-0201461303B5}" destId="{FA7B8C29-3483-4113-B0C0-BBA853FC3E81}" srcOrd="6" destOrd="0" presId="urn:microsoft.com/office/officeart/2005/8/layout/hierarchy2"/>
    <dgm:cxn modelId="{F6099052-635F-40A9-A594-ECE154AF1CA3}" type="presParOf" srcId="{FA7B8C29-3483-4113-B0C0-BBA853FC3E81}" destId="{E33F9F84-E01F-471E-98BE-27F627937BFE}" srcOrd="0" destOrd="0" presId="urn:microsoft.com/office/officeart/2005/8/layout/hierarchy2"/>
    <dgm:cxn modelId="{28833EE1-AA50-4857-ADF1-D6520AB0E1BF}" type="presParOf" srcId="{1D354EAA-4CD0-4916-A088-0201461303B5}" destId="{92640499-1C14-4E18-A260-BDB0C5867804}" srcOrd="7" destOrd="0" presId="urn:microsoft.com/office/officeart/2005/8/layout/hierarchy2"/>
    <dgm:cxn modelId="{7CC5787A-AF3D-4FDF-A0A9-CD81D6A3CE21}" type="presParOf" srcId="{92640499-1C14-4E18-A260-BDB0C5867804}" destId="{7D19C204-6E78-4700-9FCA-40CDDF815575}" srcOrd="0" destOrd="0" presId="urn:microsoft.com/office/officeart/2005/8/layout/hierarchy2"/>
    <dgm:cxn modelId="{339B4E17-A1DE-40A8-9E31-B8B205068F34}" type="presParOf" srcId="{92640499-1C14-4E18-A260-BDB0C5867804}" destId="{68455A55-34D0-493B-939E-7949C7EB724B}" srcOrd="1" destOrd="0" presId="urn:microsoft.com/office/officeart/2005/8/layout/hierarchy2"/>
    <dgm:cxn modelId="{C1DA5684-1970-4185-9FA1-A59B0F040D6C}" type="presParOf" srcId="{1D354EAA-4CD0-4916-A088-0201461303B5}" destId="{448824C8-65F8-4235-8D58-2A68443C6DA2}" srcOrd="8" destOrd="0" presId="urn:microsoft.com/office/officeart/2005/8/layout/hierarchy2"/>
    <dgm:cxn modelId="{F8436948-652C-4771-9706-5FF9C0109C7C}" type="presParOf" srcId="{448824C8-65F8-4235-8D58-2A68443C6DA2}" destId="{9A579BC8-8423-4E9B-8CF1-755968AEC8E4}" srcOrd="0" destOrd="0" presId="urn:microsoft.com/office/officeart/2005/8/layout/hierarchy2"/>
    <dgm:cxn modelId="{440CA0EC-316F-411E-8E4C-1A00B8181267}" type="presParOf" srcId="{1D354EAA-4CD0-4916-A088-0201461303B5}" destId="{93455821-1D97-4EE2-AFF9-C6CD690B29FE}" srcOrd="9" destOrd="0" presId="urn:microsoft.com/office/officeart/2005/8/layout/hierarchy2"/>
    <dgm:cxn modelId="{8ABD6E7A-97A7-4C31-ADC6-ECCF1307FEFC}" type="presParOf" srcId="{93455821-1D97-4EE2-AFF9-C6CD690B29FE}" destId="{8B9A27F3-F8D6-4FC8-AE91-A961DCACC0B7}" srcOrd="0" destOrd="0" presId="urn:microsoft.com/office/officeart/2005/8/layout/hierarchy2"/>
    <dgm:cxn modelId="{A37F463A-54D4-4EE9-A923-46638DBC5F99}" type="presParOf" srcId="{93455821-1D97-4EE2-AFF9-C6CD690B29FE}" destId="{679F6247-5279-46F0-A95C-3CEEA8E6D5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A61C3-2D9A-421B-83D4-B251678E9247}">
      <dsp:nvSpPr>
        <dsp:cNvPr id="0" name=""/>
        <dsp:cNvSpPr/>
      </dsp:nvSpPr>
      <dsp:spPr>
        <a:xfrm>
          <a:off x="1591196" y="1408528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class</a:t>
          </a:r>
        </a:p>
      </dsp:txBody>
      <dsp:txXfrm>
        <a:off x="1609120" y="1426452"/>
        <a:ext cx="1188085" cy="576118"/>
      </dsp:txXfrm>
    </dsp:sp>
    <dsp:sp modelId="{CF30C565-A6D6-44F6-9C00-5A747E34D12C}">
      <dsp:nvSpPr>
        <dsp:cNvPr id="0" name=""/>
        <dsp:cNvSpPr/>
      </dsp:nvSpPr>
      <dsp:spPr>
        <a:xfrm rot="17350740">
          <a:off x="2314798" y="994688"/>
          <a:ext cx="149023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90236" y="160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22661" y="973494"/>
        <a:ext cx="74511" cy="74511"/>
      </dsp:txXfrm>
    </dsp:sp>
    <dsp:sp modelId="{94199239-BDED-4B43-9A93-1FBDB7BF2624}">
      <dsp:nvSpPr>
        <dsp:cNvPr id="0" name=""/>
        <dsp:cNvSpPr/>
      </dsp:nvSpPr>
      <dsp:spPr>
        <a:xfrm>
          <a:off x="3304703" y="1004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Object 1</a:t>
          </a:r>
        </a:p>
      </dsp:txBody>
      <dsp:txXfrm>
        <a:off x="3322627" y="18928"/>
        <a:ext cx="1188085" cy="576118"/>
      </dsp:txXfrm>
    </dsp:sp>
    <dsp:sp modelId="{718B0986-A845-4942-962C-CD9DF62F9896}">
      <dsp:nvSpPr>
        <dsp:cNvPr id="0" name=""/>
        <dsp:cNvSpPr/>
      </dsp:nvSpPr>
      <dsp:spPr>
        <a:xfrm rot="18289469">
          <a:off x="2631267" y="1346569"/>
          <a:ext cx="85729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57299" y="160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38484" y="1341198"/>
        <a:ext cx="42864" cy="42864"/>
      </dsp:txXfrm>
    </dsp:sp>
    <dsp:sp modelId="{C2004456-53A2-4A36-BD04-D145E31D5184}">
      <dsp:nvSpPr>
        <dsp:cNvPr id="0" name=""/>
        <dsp:cNvSpPr/>
      </dsp:nvSpPr>
      <dsp:spPr>
        <a:xfrm>
          <a:off x="3304703" y="704766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Object 2</a:t>
          </a:r>
        </a:p>
      </dsp:txBody>
      <dsp:txXfrm>
        <a:off x="3322627" y="722690"/>
        <a:ext cx="1188085" cy="576118"/>
      </dsp:txXfrm>
    </dsp:sp>
    <dsp:sp modelId="{793E01E9-9AE9-4CEB-BB42-BB88B7C96266}">
      <dsp:nvSpPr>
        <dsp:cNvPr id="0" name=""/>
        <dsp:cNvSpPr/>
      </dsp:nvSpPr>
      <dsp:spPr>
        <a:xfrm>
          <a:off x="2815130" y="1698449"/>
          <a:ext cx="48957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89573" y="160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47677" y="1702272"/>
        <a:ext cx="24478" cy="24478"/>
      </dsp:txXfrm>
    </dsp:sp>
    <dsp:sp modelId="{ED664FFC-3AF0-47AA-BDE1-CBBB5063573F}">
      <dsp:nvSpPr>
        <dsp:cNvPr id="0" name=""/>
        <dsp:cNvSpPr/>
      </dsp:nvSpPr>
      <dsp:spPr>
        <a:xfrm>
          <a:off x="3304703" y="1408528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Object 3</a:t>
          </a:r>
        </a:p>
      </dsp:txBody>
      <dsp:txXfrm>
        <a:off x="3322627" y="1426452"/>
        <a:ext cx="1188085" cy="576118"/>
      </dsp:txXfrm>
    </dsp:sp>
    <dsp:sp modelId="{FA7B8C29-3483-4113-B0C0-BBA853FC3E81}">
      <dsp:nvSpPr>
        <dsp:cNvPr id="0" name=""/>
        <dsp:cNvSpPr/>
      </dsp:nvSpPr>
      <dsp:spPr>
        <a:xfrm rot="3310531">
          <a:off x="2631267" y="2050330"/>
          <a:ext cx="85729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57299" y="160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38484" y="2044960"/>
        <a:ext cx="42864" cy="42864"/>
      </dsp:txXfrm>
    </dsp:sp>
    <dsp:sp modelId="{7D19C204-6E78-4700-9FCA-40CDDF815575}">
      <dsp:nvSpPr>
        <dsp:cNvPr id="0" name=""/>
        <dsp:cNvSpPr/>
      </dsp:nvSpPr>
      <dsp:spPr>
        <a:xfrm>
          <a:off x="3304703" y="2112290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Object 4</a:t>
          </a:r>
        </a:p>
      </dsp:txBody>
      <dsp:txXfrm>
        <a:off x="3322627" y="2130214"/>
        <a:ext cx="1188085" cy="576118"/>
      </dsp:txXfrm>
    </dsp:sp>
    <dsp:sp modelId="{448824C8-65F8-4235-8D58-2A68443C6DA2}">
      <dsp:nvSpPr>
        <dsp:cNvPr id="0" name=""/>
        <dsp:cNvSpPr/>
      </dsp:nvSpPr>
      <dsp:spPr>
        <a:xfrm rot="4249260">
          <a:off x="2314798" y="2402211"/>
          <a:ext cx="149023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90236" y="160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22661" y="2381018"/>
        <a:ext cx="74511" cy="74511"/>
      </dsp:txXfrm>
    </dsp:sp>
    <dsp:sp modelId="{8B9A27F3-F8D6-4FC8-AE91-A961DCACC0B7}">
      <dsp:nvSpPr>
        <dsp:cNvPr id="0" name=""/>
        <dsp:cNvSpPr/>
      </dsp:nvSpPr>
      <dsp:spPr>
        <a:xfrm>
          <a:off x="3304703" y="2816052"/>
          <a:ext cx="1223933" cy="6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… </a:t>
          </a:r>
        </a:p>
      </dsp:txBody>
      <dsp:txXfrm>
        <a:off x="3322627" y="2833976"/>
        <a:ext cx="1188085" cy="576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18439-F07F-460A-80C0-52401A51E1FB}" type="datetimeFigureOut">
              <a:rPr lang="en-US" smtClean="0"/>
              <a:t>3/3/24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BD7D3-CD69-411F-A5CF-04CA59CD6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7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508E54D-A227-CF47-747D-D1B1432FF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013E9-FDF7-40EA-8466-C18EEBA92AD2}" type="slidenum">
              <a:rPr lang="ar-SA" altLang="en-US"/>
              <a:pPr/>
              <a:t>26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1103D5D2-6342-5B0A-F66E-199279DF6D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60D6CB7-8589-98AD-5CCD-FCC5FB0D5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9E095F1-5458-C948-963F-6D9DA4B6B0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B5C05-2B45-4F8E-BFCA-1285D1FDBF38}" type="slidenum">
              <a:rPr lang="ar-SA" altLang="en-US"/>
              <a:pPr/>
              <a:t>27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B8B7151-E564-0899-9F9D-96EE6B79D9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30F8E58-9853-47C3-B1E6-891AACEEC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8CFBAD9-E4A3-3F08-BA4B-8ECF90061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7BE16-1E58-40C2-AE9A-BE3795BB3A47}" type="slidenum">
              <a:rPr lang="ar-SA" altLang="en-US"/>
              <a:pPr/>
              <a:t>28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9CC0EE32-63A8-D7F9-70A7-34EFB9AFEB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F78006A-F74B-BC57-4B50-EDDC6BB84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28DE7-8C21-5FB8-AA2D-EC49C9DC6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A2CC927-725C-A70D-19F0-25022AA78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74097-E640-41EB-AE1C-88034F94F33E}" type="slidenum">
              <a:rPr lang="ar-SA" altLang="en-US"/>
              <a:pPr/>
              <a:t>45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3A0CAF3A-39D5-05EB-8BA6-916BA129D9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2CC2448-0781-4FD6-A241-520DFB201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9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5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23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38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89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50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03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49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1156-A65F-53D3-AF62-3F90A06BC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B280D-AE28-7C9D-0778-5BBD067C8B2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CB12E-CA32-542E-8FD9-545066C5C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C9463-432E-F4F6-D031-B8821D25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CED52-0DF9-90D4-239E-BB42A9A4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22699-913A-E91D-1498-9509388A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8FE0C9F-85E8-4F72-8ABA-0EB8F7FB569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18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2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3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0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0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0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1D6CEC-9B0C-4DA3-826A-FE30950547A8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28ECFA-BF9A-4DCA-B663-C65187E0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9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  <p:sldLayoutId id="2147483801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27C6-C2B4-65B8-3F02-AF396A5A54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 programming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44E71-11CA-09F6-8800-805505EE6D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67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4B1A5-4E0D-A336-8F47-7E902E3AA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B645F947-9F52-E374-B2EB-5E5981D14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3999" y="-48781"/>
            <a:ext cx="10018713" cy="1100380"/>
          </a:xfrm>
        </p:spPr>
        <p:txBody>
          <a:bodyPr/>
          <a:lstStyle/>
          <a:p>
            <a:r>
              <a:rPr lang="en-US" altLang="en-US" dirty="0"/>
              <a:t>Objects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9DD65733-92B9-896A-FF9C-E637D24639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3999" y="1069976"/>
            <a:ext cx="10018713" cy="5562600"/>
          </a:xfrm>
        </p:spPr>
        <p:txBody>
          <a:bodyPr/>
          <a:lstStyle/>
          <a:p>
            <a:pPr>
              <a:tabLst>
                <a:tab pos="860425" algn="l"/>
                <a:tab pos="1143000" algn="l"/>
              </a:tabLst>
            </a:pPr>
            <a:r>
              <a:rPr lang="en-US" altLang="en-US" b="1" dirty="0">
                <a:solidFill>
                  <a:srgbClr val="262626"/>
                </a:solidFill>
              </a:rPr>
              <a:t>object:</a:t>
            </a:r>
            <a:r>
              <a:rPr lang="en-US" altLang="en-US" dirty="0">
                <a:solidFill>
                  <a:srgbClr val="262626"/>
                </a:solidFill>
              </a:rPr>
              <a:t> An entity that encapsulates data and behavior.</a:t>
            </a:r>
          </a:p>
          <a:p>
            <a:pPr lvl="1">
              <a:tabLst>
                <a:tab pos="860425" algn="l"/>
                <a:tab pos="1143000" algn="l"/>
              </a:tabLst>
            </a:pPr>
            <a:r>
              <a:rPr lang="en-US" altLang="en-US" i="1" dirty="0">
                <a:solidFill>
                  <a:srgbClr val="404040"/>
                </a:solidFill>
              </a:rPr>
              <a:t>data</a:t>
            </a:r>
            <a:r>
              <a:rPr lang="en-US" altLang="en-US" dirty="0">
                <a:solidFill>
                  <a:srgbClr val="404040"/>
                </a:solidFill>
              </a:rPr>
              <a:t>:		variables inside the object</a:t>
            </a:r>
          </a:p>
          <a:p>
            <a:pPr lvl="1">
              <a:tabLst>
                <a:tab pos="860425" algn="l"/>
                <a:tab pos="1143000" algn="l"/>
              </a:tabLst>
            </a:pPr>
            <a:r>
              <a:rPr lang="en-US" altLang="en-US" i="1" dirty="0">
                <a:solidFill>
                  <a:srgbClr val="404040"/>
                </a:solidFill>
              </a:rPr>
              <a:t>behavior</a:t>
            </a:r>
            <a:r>
              <a:rPr lang="en-US" altLang="en-US" dirty="0">
                <a:solidFill>
                  <a:srgbClr val="404040"/>
                </a:solidFill>
              </a:rPr>
              <a:t>:	methods inside the object</a:t>
            </a:r>
          </a:p>
          <a:p>
            <a:pPr lvl="2">
              <a:tabLst>
                <a:tab pos="860425" algn="l"/>
                <a:tab pos="1143000" algn="l"/>
              </a:tabLst>
            </a:pPr>
            <a:endParaRPr lang="en-US" altLang="en-US" sz="900" dirty="0"/>
          </a:p>
          <a:p>
            <a:pPr lvl="2">
              <a:tabLst>
                <a:tab pos="860425" algn="l"/>
                <a:tab pos="1143000" algn="l"/>
              </a:tabLst>
            </a:pPr>
            <a:r>
              <a:rPr lang="en-US" altLang="en-US" dirty="0"/>
              <a:t>You interact with the methods;</a:t>
            </a:r>
            <a:br>
              <a:rPr lang="en-US" altLang="en-US" dirty="0"/>
            </a:br>
            <a:r>
              <a:rPr lang="en-US" altLang="en-US" dirty="0"/>
              <a:t>the data is hidden in the object.</a:t>
            </a:r>
          </a:p>
          <a:p>
            <a:pPr lvl="1">
              <a:tabLst>
                <a:tab pos="860425" algn="l"/>
                <a:tab pos="1143000" algn="l"/>
              </a:tabLst>
            </a:pPr>
            <a:endParaRPr lang="en-US" altLang="en-US" sz="1500" dirty="0">
              <a:solidFill>
                <a:srgbClr val="404040"/>
              </a:solidFill>
            </a:endParaRPr>
          </a:p>
          <a:p>
            <a:pPr lvl="1">
              <a:tabLst>
                <a:tab pos="860425" algn="l"/>
                <a:tab pos="1143000" algn="l"/>
              </a:tabLst>
            </a:pPr>
            <a:endParaRPr lang="en-US" altLang="en-US" sz="1500" dirty="0">
              <a:solidFill>
                <a:srgbClr val="404040"/>
              </a:solidFill>
            </a:endParaRPr>
          </a:p>
          <a:p>
            <a:pPr>
              <a:tabLst>
                <a:tab pos="860425" algn="l"/>
                <a:tab pos="1143000" algn="l"/>
              </a:tabLst>
            </a:pPr>
            <a:r>
              <a:rPr lang="en-US" altLang="en-US" dirty="0">
                <a:solidFill>
                  <a:srgbClr val="262626"/>
                </a:solidFill>
              </a:rPr>
              <a:t>Constructing (creating) an object:</a:t>
            </a:r>
          </a:p>
          <a:p>
            <a:pPr lvl="1">
              <a:buNone/>
              <a:tabLst>
                <a:tab pos="860425" algn="l"/>
                <a:tab pos="1143000" algn="l"/>
              </a:tabLst>
            </a:pP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404040"/>
                </a:solidFill>
              </a:rPr>
              <a:t>objectName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buNone/>
              <a:tabLst>
                <a:tab pos="860425" algn="l"/>
                <a:tab pos="1143000" algn="l"/>
              </a:tabLst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>
              <a:tabLst>
                <a:tab pos="860425" algn="l"/>
                <a:tab pos="1143000" algn="l"/>
              </a:tabLst>
            </a:pPr>
            <a:r>
              <a:rPr lang="en-US" altLang="en-US" dirty="0">
                <a:solidFill>
                  <a:srgbClr val="262626"/>
                </a:solidFill>
              </a:rPr>
              <a:t>Calling an object's method:</a:t>
            </a:r>
          </a:p>
          <a:p>
            <a:pPr lvl="1">
              <a:buNone/>
              <a:tabLst>
                <a:tab pos="860425" algn="l"/>
                <a:tab pos="1143000" algn="l"/>
              </a:tabLst>
            </a:pPr>
            <a:r>
              <a:rPr lang="en-US" altLang="en-US" b="1" dirty="0" err="1">
                <a:solidFill>
                  <a:srgbClr val="404040"/>
                </a:solidFill>
              </a:rPr>
              <a:t>objectName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.</a:t>
            </a:r>
            <a:r>
              <a:rPr lang="en-US" altLang="en-US" b="1" dirty="0" err="1">
                <a:solidFill>
                  <a:srgbClr val="404040"/>
                </a:solidFill>
              </a:rPr>
              <a:t>methodName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  <a:endParaRPr lang="en-US" altLang="en-US" dirty="0">
              <a:solidFill>
                <a:srgbClr val="404040"/>
              </a:solidFill>
            </a:endParaRPr>
          </a:p>
        </p:txBody>
      </p:sp>
      <p:pic>
        <p:nvPicPr>
          <p:cNvPr id="366596" name="Picture 4">
            <a:extLst>
              <a:ext uri="{FF2B5EF4-FFF2-40B4-BE49-F238E27FC236}">
                <a16:creationId xmlns:a16="http://schemas.microsoft.com/office/drawing/2014/main" id="{E4D593A1-1963-988D-4F02-86A8CDD0B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1"/>
            <a:ext cx="3849766" cy="234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38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F60FF-A21A-51D7-3169-1BD935319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6DD48DF2-3C74-2BA7-C456-427B29252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Object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0B3F1A8B-C465-6340-32B6-20399B1315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08296" y="2031568"/>
            <a:ext cx="10018713" cy="3124201"/>
          </a:xfrm>
        </p:spPr>
        <p:txBody>
          <a:bodyPr/>
          <a:lstStyle/>
          <a:p>
            <a:r>
              <a:rPr lang="en-GB" altLang="en-US" dirty="0"/>
              <a:t>An object is an instance of a class.</a:t>
            </a:r>
          </a:p>
          <a:p>
            <a:r>
              <a:rPr lang="en-GB" altLang="en-US" dirty="0"/>
              <a:t>e.g. Employee e1 = </a:t>
            </a:r>
            <a:r>
              <a:rPr lang="en-GB" altLang="en-US" i="1" dirty="0"/>
              <a:t>new</a:t>
            </a:r>
            <a:r>
              <a:rPr lang="en-GB" altLang="en-US" dirty="0"/>
              <a:t> Employee();</a:t>
            </a:r>
          </a:p>
          <a:p>
            <a:r>
              <a:rPr lang="en-GB" altLang="en-US" dirty="0"/>
              <a:t>e1 is now an </a:t>
            </a:r>
            <a:r>
              <a:rPr lang="en-GB" altLang="en-US" u="sng" dirty="0"/>
              <a:t>object</a:t>
            </a:r>
            <a:r>
              <a:rPr lang="en-GB" altLang="en-US" dirty="0"/>
              <a:t> of type Employee.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677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1A20A-2B30-D1F3-F1DA-47B955282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5458E44C-E781-4CAB-903B-AB929B796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0" y="220852"/>
            <a:ext cx="10018713" cy="1143000"/>
          </a:xfrm>
        </p:spPr>
        <p:txBody>
          <a:bodyPr/>
          <a:lstStyle/>
          <a:p>
            <a:r>
              <a:rPr lang="en-GB" altLang="en-US" dirty="0"/>
              <a:t>Attribute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6E4F4114-CFB5-4E16-F290-C2EDEE1A41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1363852"/>
            <a:ext cx="10018713" cy="44273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● An attribute is an instance variable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which represents some data within a class.   For example, all employees have a name and a salary.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so...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● class Student{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String name;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float salary;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..etc.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/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3212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44731-1168-3045-CB57-49F54A023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CABD2A1F-86B2-2342-79DA-4D5DA477A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10018713" cy="1084881"/>
          </a:xfrm>
        </p:spPr>
        <p:txBody>
          <a:bodyPr/>
          <a:lstStyle/>
          <a:p>
            <a:r>
              <a:rPr lang="en-US" altLang="en-US" dirty="0"/>
              <a:t>Fields</a:t>
            </a:r>
          </a:p>
        </p:txBody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385F0BF3-4EE2-E46C-8484-23D7E2D36E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pPr>
              <a:buFont typeface="Tahoma" panose="020B0604030504040204" pitchFamily="34" charset="0"/>
              <a:buChar char="•"/>
            </a:pPr>
            <a:r>
              <a:rPr lang="en-US" altLang="en-US" b="1" dirty="0">
                <a:solidFill>
                  <a:srgbClr val="262626"/>
                </a:solidFill>
              </a:rPr>
              <a:t>field</a:t>
            </a:r>
            <a:r>
              <a:rPr lang="en-US" altLang="en-US" dirty="0">
                <a:solidFill>
                  <a:srgbClr val="262626"/>
                </a:solidFill>
              </a:rPr>
              <a:t>: A variable inside an object that is part of its state.</a:t>
            </a:r>
          </a:p>
          <a:p>
            <a:pPr lvl="1">
              <a:buFont typeface="Tahoma" panose="020B0604030504040204" pitchFamily="34" charset="0"/>
              <a:buChar char="–"/>
            </a:pPr>
            <a:r>
              <a:rPr lang="en-US" altLang="en-US" dirty="0">
                <a:solidFill>
                  <a:srgbClr val="404040"/>
                </a:solidFill>
              </a:rPr>
              <a:t>Each object has </a:t>
            </a:r>
            <a:r>
              <a:rPr lang="en-US" altLang="en-US" i="1" dirty="0">
                <a:solidFill>
                  <a:srgbClr val="404040"/>
                </a:solidFill>
              </a:rPr>
              <a:t>its own copy </a:t>
            </a:r>
            <a:r>
              <a:rPr lang="en-US" altLang="en-US" dirty="0">
                <a:solidFill>
                  <a:srgbClr val="404040"/>
                </a:solidFill>
              </a:rPr>
              <a:t>of each field.</a:t>
            </a:r>
          </a:p>
          <a:p>
            <a:pPr lvl="1">
              <a:buFont typeface="Tahoma" panose="020B0604030504040204" pitchFamily="34" charset="0"/>
              <a:buChar char="–"/>
            </a:pPr>
            <a:endParaRPr lang="en-US" altLang="en-US" dirty="0">
              <a:solidFill>
                <a:srgbClr val="404040"/>
              </a:solidFill>
            </a:endParaRPr>
          </a:p>
          <a:p>
            <a:pPr>
              <a:buFont typeface="Tahoma" panose="020B0604030504040204" pitchFamily="34" charset="0"/>
              <a:buChar char="•"/>
            </a:pPr>
            <a:r>
              <a:rPr lang="en-US" altLang="en-US" dirty="0">
                <a:solidFill>
                  <a:srgbClr val="262626"/>
                </a:solidFill>
              </a:rPr>
              <a:t>Declaration syntax:</a:t>
            </a:r>
          </a:p>
          <a:p>
            <a:pPr lvl="1">
              <a:spcBef>
                <a:spcPts val="225"/>
              </a:spcBef>
              <a:buFontTx/>
              <a:buChar char="–"/>
            </a:pPr>
            <a:endParaRPr lang="en-US" altLang="en-US" sz="900" b="1" i="1" dirty="0">
              <a:solidFill>
                <a:srgbClr val="404040"/>
              </a:solidFill>
            </a:endParaRPr>
          </a:p>
          <a:p>
            <a:pPr lvl="1"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private </a:t>
            </a: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b="1" i="1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buClrTx/>
              <a:buFontTx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buFont typeface="Tahoma" panose="020B0604030504040204" pitchFamily="34" charset="0"/>
              <a:buChar char="–"/>
            </a:pPr>
            <a:r>
              <a:rPr lang="en-US" altLang="en-US" dirty="0">
                <a:solidFill>
                  <a:srgbClr val="404040"/>
                </a:solidFill>
              </a:rPr>
              <a:t>Example:</a:t>
            </a:r>
          </a:p>
          <a:p>
            <a:pPr lvl="1">
              <a:spcBef>
                <a:spcPts val="225"/>
              </a:spcBef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Point {</a:t>
            </a:r>
          </a:p>
          <a:p>
            <a:pPr lvl="1">
              <a:lnSpc>
                <a:spcPct val="8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    private int x;</a:t>
            </a:r>
          </a:p>
          <a:p>
            <a:pPr lvl="1">
              <a:lnSpc>
                <a:spcPct val="8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    private int y;</a:t>
            </a:r>
          </a:p>
          <a:p>
            <a:pPr lvl="1">
              <a:lnSpc>
                <a:spcPct val="80000"/>
              </a:lnSpc>
              <a:buClrTx/>
              <a:buFontTx/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8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76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C0C8B-48C0-5AC9-918D-988FAFFE8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74284AF8-5B11-6128-D11D-704431923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0" y="236350"/>
            <a:ext cx="10018713" cy="1235990"/>
          </a:xfrm>
        </p:spPr>
        <p:txBody>
          <a:bodyPr/>
          <a:lstStyle/>
          <a:p>
            <a:r>
              <a:rPr lang="en-GB" altLang="en-US" dirty="0"/>
              <a:t>Method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E75CB28-F561-93F5-5860-7822CA658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1596325"/>
            <a:ext cx="10018713" cy="4194875"/>
          </a:xfrm>
        </p:spPr>
        <p:txBody>
          <a:bodyPr/>
          <a:lstStyle/>
          <a:p>
            <a:r>
              <a:rPr lang="en-IE" altLang="en-US" dirty="0"/>
              <a:t>A method is simply a well-defined function within a class.  </a:t>
            </a:r>
            <a:endParaRPr lang="en-GB" altLang="en-US" dirty="0"/>
          </a:p>
          <a:p>
            <a:r>
              <a:rPr lang="en-GB" altLang="en-US" dirty="0"/>
              <a:t>Example methods in Employee...</a:t>
            </a:r>
          </a:p>
          <a:p>
            <a:r>
              <a:rPr lang="en-GB" altLang="en-US" dirty="0" err="1"/>
              <a:t>getSalary</a:t>
            </a:r>
            <a:r>
              <a:rPr lang="en-GB" altLang="en-US" dirty="0"/>
              <a:t>();</a:t>
            </a:r>
          </a:p>
          <a:p>
            <a:r>
              <a:rPr lang="en-GB" altLang="en-US" dirty="0" err="1"/>
              <a:t>getDOB</a:t>
            </a:r>
            <a:r>
              <a:rPr lang="en-GB" altLang="en-US" dirty="0"/>
              <a:t>();</a:t>
            </a:r>
          </a:p>
          <a:p>
            <a:r>
              <a:rPr lang="en-GB" altLang="en-US" dirty="0"/>
              <a:t>add();</a:t>
            </a:r>
          </a:p>
          <a:p>
            <a:r>
              <a:rPr lang="en-GB" altLang="en-US" dirty="0"/>
              <a:t>remove();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63387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E4787-CD2F-60E0-3BC5-9574D1756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F14A9FAD-29BF-A9FC-A3C3-CFB93D175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1321" y="1"/>
            <a:ext cx="10018713" cy="1295400"/>
          </a:xfrm>
        </p:spPr>
        <p:txBody>
          <a:bodyPr/>
          <a:lstStyle/>
          <a:p>
            <a:r>
              <a:rPr lang="en-US" altLang="en-US" dirty="0"/>
              <a:t>Constructors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33D17A66-09BB-66FF-8A9A-D5046E575B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pPr>
              <a:buFont typeface="Tahoma" panose="020B0604030504040204" pitchFamily="34" charset="0"/>
              <a:buChar char="•"/>
            </a:pPr>
            <a:r>
              <a:rPr lang="en-US" altLang="en-US" b="1" dirty="0">
                <a:solidFill>
                  <a:srgbClr val="262626"/>
                </a:solidFill>
              </a:rPr>
              <a:t>constructor</a:t>
            </a:r>
            <a:r>
              <a:rPr lang="en-US" altLang="en-US" dirty="0">
                <a:solidFill>
                  <a:srgbClr val="262626"/>
                </a:solidFill>
              </a:rPr>
              <a:t>: Initializes the state of new objects.</a:t>
            </a:r>
            <a:endParaRPr lang="en-US" altLang="en-US" sz="900" dirty="0">
              <a:solidFill>
                <a:srgbClr val="262626"/>
              </a:solidFill>
            </a:endParaRPr>
          </a:p>
          <a:p>
            <a:pPr lvl="1">
              <a:lnSpc>
                <a:spcPct val="70000"/>
              </a:lnSpc>
              <a:spcBef>
                <a:spcPts val="225"/>
              </a:spcBef>
              <a:buFontTx/>
              <a:buChar char="–"/>
            </a:pPr>
            <a:endParaRPr lang="en-US" altLang="en-US" sz="900" dirty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public </a:t>
            </a: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    </a:t>
            </a:r>
            <a:r>
              <a:rPr lang="en-US" altLang="en-US" b="1" dirty="0">
                <a:solidFill>
                  <a:srgbClr val="404040"/>
                </a:solidFill>
              </a:rPr>
              <a:t>statements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}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Tahoma" panose="020B0604030504040204" pitchFamily="34" charset="0"/>
              <a:buChar char="–"/>
            </a:pPr>
            <a:r>
              <a:rPr lang="en-US" altLang="en-US" dirty="0">
                <a:solidFill>
                  <a:srgbClr val="404040"/>
                </a:solidFill>
              </a:rPr>
              <a:t>runs when using the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new</a:t>
            </a:r>
            <a:r>
              <a:rPr lang="en-US" altLang="en-US" dirty="0">
                <a:solidFill>
                  <a:srgbClr val="404040"/>
                </a:solidFill>
              </a:rPr>
              <a:t> keyword</a:t>
            </a:r>
          </a:p>
          <a:p>
            <a:pPr lvl="1">
              <a:buFont typeface="Tahoma" panose="020B0604030504040204" pitchFamily="34" charset="0"/>
              <a:buChar char="–"/>
            </a:pPr>
            <a:r>
              <a:rPr lang="en-US" altLang="en-US" dirty="0">
                <a:solidFill>
                  <a:srgbClr val="404040"/>
                </a:solidFill>
              </a:rPr>
              <a:t>no return type is specified; implicitly "returns" the new object</a:t>
            </a:r>
          </a:p>
          <a:p>
            <a:pPr lvl="1">
              <a:lnSpc>
                <a:spcPct val="70000"/>
              </a:lnSpc>
              <a:spcBef>
                <a:spcPts val="225"/>
              </a:spcBef>
              <a:buFontTx/>
              <a:buChar char="–"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public class Point {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    private int x;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	    private int y;</a:t>
            </a: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altLang="en-US" sz="8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	    public Point(int </a:t>
            </a:r>
            <a:r>
              <a:rPr lang="en-US" altLang="en-US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initialX</a:t>
            </a: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, int </a:t>
            </a:r>
            <a:r>
              <a:rPr lang="en-US" altLang="en-US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initialY</a:t>
            </a: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	        x = </a:t>
            </a:r>
            <a:r>
              <a:rPr lang="en-US" altLang="en-US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initialX</a:t>
            </a: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	        y = </a:t>
            </a:r>
            <a:r>
              <a:rPr lang="en-US" altLang="en-US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initialY</a:t>
            </a: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	    }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6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A98B7-F5D4-DCA2-0ADF-373805ABE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2A28EC1F-A1DE-1720-8BA8-10A698887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10018713" cy="1295400"/>
          </a:xfrm>
        </p:spPr>
        <p:txBody>
          <a:bodyPr/>
          <a:lstStyle/>
          <a:p>
            <a:r>
              <a:rPr lang="en-US" altLang="en-US" dirty="0"/>
              <a:t>Multiple constructors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FD6D26D1-1579-A68F-AB85-3B2C20E808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dirty="0">
                <a:solidFill>
                  <a:srgbClr val="262626"/>
                </a:solidFill>
              </a:rPr>
              <a:t>A class can have multiple constructors.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Each one must accept a unique set of parameters.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i="1" dirty="0">
                <a:solidFill>
                  <a:srgbClr val="262626"/>
                </a:solidFill>
              </a:rPr>
              <a:t>Example:</a:t>
            </a:r>
            <a:r>
              <a:rPr lang="en-US" altLang="en-US" dirty="0">
                <a:solidFill>
                  <a:srgbClr val="262626"/>
                </a:solidFill>
              </a:rPr>
              <a:t> A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Point</a:t>
            </a:r>
            <a:r>
              <a:rPr lang="en-US" altLang="en-US" dirty="0">
                <a:solidFill>
                  <a:srgbClr val="262626"/>
                </a:solidFill>
              </a:rPr>
              <a:t> constructor with no parameters that initializes the point to (0, 0).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Constructs a new point at (0, 0).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public Point()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   x = 0;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   y = 0;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231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6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6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0D574-50C1-4D7A-463B-EA6C9359E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>
            <a:extLst>
              <a:ext uri="{FF2B5EF4-FFF2-40B4-BE49-F238E27FC236}">
                <a16:creationId xmlns:a16="http://schemas.microsoft.com/office/drawing/2014/main" id="{841D46C6-73D7-70AC-5221-49D771A7B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16976"/>
            <a:ext cx="10018713" cy="867905"/>
          </a:xfrm>
        </p:spPr>
        <p:txBody>
          <a:bodyPr/>
          <a:lstStyle/>
          <a:p>
            <a:r>
              <a:rPr lang="en-US" altLang="en-US" dirty="0"/>
              <a:t>Instance methods</a:t>
            </a:r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3DBFF5A9-2B0E-5063-23EB-29B5E03A7C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b="1" dirty="0">
                <a:solidFill>
                  <a:srgbClr val="262626"/>
                </a:solidFill>
              </a:rPr>
              <a:t>instance method</a:t>
            </a:r>
            <a:r>
              <a:rPr lang="en-US" altLang="en-US" dirty="0">
                <a:solidFill>
                  <a:srgbClr val="262626"/>
                </a:solidFill>
              </a:rPr>
              <a:t> (or </a:t>
            </a:r>
            <a:r>
              <a:rPr lang="en-US" altLang="en-US" b="1" dirty="0">
                <a:solidFill>
                  <a:srgbClr val="262626"/>
                </a:solidFill>
              </a:rPr>
              <a:t>object method</a:t>
            </a:r>
            <a:r>
              <a:rPr lang="en-US" altLang="en-US" dirty="0">
                <a:solidFill>
                  <a:srgbClr val="262626"/>
                </a:solidFill>
              </a:rPr>
              <a:t>): Exists inside each object of a class and gives behavior to each object.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</a:t>
            </a: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b="1" dirty="0">
                <a:solidFill>
                  <a:srgbClr val="404040"/>
                </a:solidFill>
              </a:rPr>
              <a:t>statements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same syntax as static methods, but without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static</a:t>
            </a:r>
            <a:r>
              <a:rPr lang="en-US" altLang="en-US" dirty="0">
                <a:solidFill>
                  <a:srgbClr val="404040"/>
                </a:solidFill>
              </a:rPr>
              <a:t> keyword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Example: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void 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tranlate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(int dx, int 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dy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x += dx;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y += 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dy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1E4CE-1F54-1960-8BDC-8261F169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F654B239-252E-14BB-C61C-D2396A169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58859"/>
            <a:ext cx="10018713" cy="817536"/>
          </a:xfrm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toString</a:t>
            </a:r>
            <a:r>
              <a:rPr lang="en-US" altLang="en-US"/>
              <a:t> method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B74576D4-7B38-BBB8-3393-A4DDF6629B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en-US" altLang="en-US" i="1" dirty="0">
                <a:solidFill>
                  <a:srgbClr val="262626"/>
                </a:solidFill>
              </a:rPr>
              <a:t>tells Java how to convert an object into a </a:t>
            </a:r>
            <a:r>
              <a:rPr lang="en-US" altLang="en-US" i="1" dirty="0">
                <a:solidFill>
                  <a:srgbClr val="262626"/>
                </a:solidFill>
                <a:latin typeface="Courier New" panose="02070309020205020404" pitchFamily="49" charset="0"/>
              </a:rPr>
              <a:t>String</a:t>
            </a:r>
            <a:r>
              <a:rPr lang="en-US" altLang="en-US" i="1" dirty="0">
                <a:solidFill>
                  <a:srgbClr val="262626"/>
                </a:solidFill>
              </a:rPr>
              <a:t>  for printing</a:t>
            </a:r>
          </a:p>
          <a:p>
            <a:pPr lvl="1">
              <a:lnSpc>
                <a:spcPct val="11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String 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toString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b="1" dirty="0">
                <a:solidFill>
                  <a:srgbClr val="404040"/>
                </a:solidFill>
              </a:rPr>
              <a:t>code that returns a String representing this object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Method name, return, and parameters must match </a:t>
            </a:r>
            <a:r>
              <a:rPr lang="en-US" altLang="en-US" i="1" dirty="0">
                <a:solidFill>
                  <a:srgbClr val="404040"/>
                </a:solidFill>
              </a:rPr>
              <a:t>exactly</a:t>
            </a:r>
            <a:r>
              <a:rPr lang="en-US" altLang="en-US" dirty="0">
                <a:solidFill>
                  <a:srgbClr val="404040"/>
                </a:solidFill>
              </a:rPr>
              <a:t>.</a:t>
            </a:r>
          </a:p>
          <a:p>
            <a:pPr lvl="1">
              <a:lnSpc>
                <a:spcPct val="8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Example: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9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a String representing this Point.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String 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toString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return "(" + x + ", " + y + ")";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128970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0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09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09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CC3E4-6F49-869B-A41F-A2434AB4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OOP Principles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610A8D01-D0ED-AE16-95B7-83CFF003E632}"/>
              </a:ext>
            </a:extLst>
          </p:cNvPr>
          <p:cNvSpPr/>
          <p:nvPr/>
        </p:nvSpPr>
        <p:spPr>
          <a:xfrm>
            <a:off x="7240403" y="1406560"/>
            <a:ext cx="2032370" cy="8578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0896">
              <a:spcAft>
                <a:spcPts val="600"/>
              </a:spcAft>
            </a:pPr>
            <a:r>
              <a:rPr lang="en-US" sz="1632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Encapsulation</a:t>
            </a:r>
            <a:endParaRPr lang="en-US" sz="2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36B971-FFE7-268A-D8B8-9A3AF51EA0B6}"/>
              </a:ext>
            </a:extLst>
          </p:cNvPr>
          <p:cNvSpPr/>
          <p:nvPr/>
        </p:nvSpPr>
        <p:spPr>
          <a:xfrm>
            <a:off x="7240403" y="4203431"/>
            <a:ext cx="2032370" cy="8578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0896">
              <a:spcAft>
                <a:spcPts val="600"/>
              </a:spcAft>
            </a:pPr>
            <a:r>
              <a:rPr lang="en-US" sz="1632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Abstraction</a:t>
            </a:r>
            <a:endParaRPr lang="en-US" sz="24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319D22E-9BE5-BBF9-55F4-B05B85E7703E}"/>
              </a:ext>
            </a:extLst>
          </p:cNvPr>
          <p:cNvSpPr/>
          <p:nvPr/>
        </p:nvSpPr>
        <p:spPr>
          <a:xfrm>
            <a:off x="5010150" y="2753456"/>
            <a:ext cx="2032370" cy="8578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0896">
              <a:spcAft>
                <a:spcPts val="600"/>
              </a:spcAft>
            </a:pPr>
            <a:r>
              <a:rPr lang="en-US" sz="1632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Polymorphism</a:t>
            </a:r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D0507FE-91F0-3519-F91E-F5F6288F5A13}"/>
              </a:ext>
            </a:extLst>
          </p:cNvPr>
          <p:cNvSpPr/>
          <p:nvPr/>
        </p:nvSpPr>
        <p:spPr>
          <a:xfrm>
            <a:off x="9470655" y="2809577"/>
            <a:ext cx="2032370" cy="8578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0896">
              <a:spcAft>
                <a:spcPts val="600"/>
              </a:spcAft>
            </a:pPr>
            <a:r>
              <a:rPr lang="en-US" sz="1632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Inheritance</a:t>
            </a:r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78DDED-21D5-D26A-AEB3-3EF34123773B}"/>
              </a:ext>
            </a:extLst>
          </p:cNvPr>
          <p:cNvSpPr/>
          <p:nvPr/>
        </p:nvSpPr>
        <p:spPr>
          <a:xfrm>
            <a:off x="7739476" y="2809577"/>
            <a:ext cx="1034224" cy="8578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0896">
              <a:spcAft>
                <a:spcPts val="600"/>
              </a:spcAft>
            </a:pPr>
            <a:r>
              <a:rPr lang="en-US" sz="1632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OOP</a:t>
            </a:r>
            <a:endParaRPr lang="en-US" sz="2400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55845300-1FF2-C1FB-39BA-EC2A88356D79}"/>
              </a:ext>
            </a:extLst>
          </p:cNvPr>
          <p:cNvSpPr/>
          <p:nvPr/>
        </p:nvSpPr>
        <p:spPr>
          <a:xfrm>
            <a:off x="8160299" y="2388672"/>
            <a:ext cx="192960" cy="36478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FA19FE13-67C5-3AF4-3E31-E58443B6EE0A}"/>
              </a:ext>
            </a:extLst>
          </p:cNvPr>
          <p:cNvSpPr/>
          <p:nvPr/>
        </p:nvSpPr>
        <p:spPr>
          <a:xfrm rot="16200000">
            <a:off x="7272036" y="2999986"/>
            <a:ext cx="192960" cy="36478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A20C027D-864D-807B-93E0-5D5EF1113346}"/>
              </a:ext>
            </a:extLst>
          </p:cNvPr>
          <p:cNvSpPr/>
          <p:nvPr/>
        </p:nvSpPr>
        <p:spPr>
          <a:xfrm rot="5400000">
            <a:off x="9025697" y="2999986"/>
            <a:ext cx="192960" cy="36478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01FBF11E-6241-B8DB-840E-821CB7541A7E}"/>
              </a:ext>
            </a:extLst>
          </p:cNvPr>
          <p:cNvSpPr/>
          <p:nvPr/>
        </p:nvSpPr>
        <p:spPr>
          <a:xfrm rot="10800000">
            <a:off x="8160108" y="3757616"/>
            <a:ext cx="192960" cy="36478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D9003-B366-892C-90C2-1AFBA0EE9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4C995F-32E7-54B0-55B3-14B5E8DB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 </a:t>
            </a:r>
            <a:r>
              <a:rPr lang="fr-FR" dirty="0" err="1"/>
              <a:t>Oriented</a:t>
            </a:r>
            <a:r>
              <a:rPr lang="fr-FR" dirty="0"/>
              <a:t> programming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3403DB-779A-5563-14CF-8AC3633BC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It </a:t>
            </a:r>
            <a:r>
              <a:rPr lang="fr-FR" dirty="0" err="1"/>
              <a:t>is</a:t>
            </a:r>
            <a:r>
              <a:rPr lang="fr-FR" dirty="0"/>
              <a:t> a method of programming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involves</a:t>
            </a:r>
            <a:r>
              <a:rPr lang="fr-FR" dirty="0"/>
              <a:t> the </a:t>
            </a:r>
            <a:r>
              <a:rPr lang="fr-FR" dirty="0" err="1"/>
              <a:t>creation</a:t>
            </a:r>
            <a:r>
              <a:rPr lang="fr-FR" dirty="0"/>
              <a:t> of </a:t>
            </a:r>
            <a:r>
              <a:rPr lang="fr-FR" dirty="0" err="1"/>
              <a:t>intellectual</a:t>
            </a:r>
            <a:r>
              <a:rPr lang="fr-FR" dirty="0"/>
              <a:t> </a:t>
            </a:r>
            <a:r>
              <a:rPr lang="fr-FR" dirty="0" err="1"/>
              <a:t>objects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model a business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are </a:t>
            </a:r>
            <a:r>
              <a:rPr lang="fr-FR" dirty="0" err="1"/>
              <a:t>trying</a:t>
            </a:r>
            <a:r>
              <a:rPr lang="fr-FR" dirty="0"/>
              <a:t> to solve.( e.g. a </a:t>
            </a:r>
            <a:r>
              <a:rPr lang="fr-FR" dirty="0" err="1"/>
              <a:t>bank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object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wodel</a:t>
            </a:r>
            <a:r>
              <a:rPr lang="fr-FR" dirty="0"/>
              <a:t> data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(i.e.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) and the </a:t>
            </a:r>
            <a:r>
              <a:rPr lang="fr-FR" dirty="0" err="1"/>
              <a:t>behaviour</a:t>
            </a:r>
            <a:r>
              <a:rPr lang="fr-FR" dirty="0"/>
              <a:t>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(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program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allow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object</a:t>
            </a:r>
            <a:r>
              <a:rPr lang="fr-FR" dirty="0"/>
              <a:t> to do).</a:t>
            </a:r>
          </a:p>
        </p:txBody>
      </p:sp>
    </p:spTree>
    <p:extLst>
      <p:ext uri="{BB962C8B-B14F-4D97-AF65-F5344CB8AC3E}">
        <p14:creationId xmlns:p14="http://schemas.microsoft.com/office/powerpoint/2010/main" val="2065447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34A90-894A-1913-54D3-EBA201E23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FEB0BB56-1B36-A9E6-FBFE-B9A737E911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Encapsulation</a:t>
            </a:r>
          </a:p>
        </p:txBody>
      </p:sp>
    </p:spTree>
    <p:extLst>
      <p:ext uri="{BB962C8B-B14F-4D97-AF65-F5344CB8AC3E}">
        <p14:creationId xmlns:p14="http://schemas.microsoft.com/office/powerpoint/2010/main" val="135985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C566D7F3-226E-08FD-C664-B6F483D4A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4297"/>
            <a:ext cx="10018713" cy="865602"/>
          </a:xfrm>
        </p:spPr>
        <p:txBody>
          <a:bodyPr/>
          <a:lstStyle/>
          <a:p>
            <a:r>
              <a:rPr lang="en-US" altLang="en-US" dirty="0"/>
              <a:t>Encapsulation</a:t>
            </a:r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614C26A2-F485-5E39-812B-5AD4ED615D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846596"/>
            <a:ext cx="9144000" cy="3230105"/>
          </a:xfrm>
        </p:spPr>
        <p:txBody>
          <a:bodyPr/>
          <a:lstStyle/>
          <a:p>
            <a:r>
              <a:rPr lang="en-US" altLang="en-US" b="1" dirty="0">
                <a:solidFill>
                  <a:srgbClr val="262626"/>
                </a:solidFill>
              </a:rPr>
              <a:t>encapsulation</a:t>
            </a:r>
            <a:r>
              <a:rPr lang="en-US" altLang="en-US" dirty="0">
                <a:solidFill>
                  <a:srgbClr val="262626"/>
                </a:solidFill>
              </a:rPr>
              <a:t>: </a:t>
            </a:r>
            <a:r>
              <a:rPr lang="en-US" altLang="en-US" sz="2300" dirty="0">
                <a:solidFill>
                  <a:srgbClr val="262626"/>
                </a:solidFill>
              </a:rPr>
              <a:t>Hiding implementation details from clients.</a:t>
            </a:r>
            <a:endParaRPr lang="en-US" altLang="en-US" dirty="0">
              <a:solidFill>
                <a:srgbClr val="262626"/>
              </a:solidFill>
            </a:endParaRPr>
          </a:p>
          <a:p>
            <a:pPr lvl="1"/>
            <a:endParaRPr lang="en-US" altLang="en-US" sz="12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Encapsulation enforces </a:t>
            </a:r>
            <a:r>
              <a:rPr lang="en-US" altLang="en-US" i="1" dirty="0">
                <a:solidFill>
                  <a:srgbClr val="404040"/>
                </a:solidFill>
              </a:rPr>
              <a:t>abstraction</a:t>
            </a:r>
            <a:r>
              <a:rPr lang="en-US" altLang="en-US" dirty="0">
                <a:solidFill>
                  <a:srgbClr val="404040"/>
                </a:solidFill>
              </a:rPr>
              <a:t>.</a:t>
            </a:r>
          </a:p>
          <a:p>
            <a:pPr lvl="2"/>
            <a:r>
              <a:rPr lang="en-US" altLang="en-US" dirty="0"/>
              <a:t>separates external view (behavior) from internal view (state)</a:t>
            </a:r>
          </a:p>
          <a:p>
            <a:pPr lvl="2"/>
            <a:r>
              <a:rPr lang="en-US" altLang="en-US" dirty="0"/>
              <a:t>protects the integrity of an object's data</a:t>
            </a:r>
          </a:p>
        </p:txBody>
      </p:sp>
      <p:grpSp>
        <p:nvGrpSpPr>
          <p:cNvPr id="373764" name="Group 4">
            <a:extLst>
              <a:ext uri="{FF2B5EF4-FFF2-40B4-BE49-F238E27FC236}">
                <a16:creationId xmlns:a16="http://schemas.microsoft.com/office/drawing/2014/main" id="{7484DD93-2124-C0F0-3E7F-050B59308F73}"/>
              </a:ext>
            </a:extLst>
          </p:cNvPr>
          <p:cNvGrpSpPr>
            <a:grpSpLocks/>
          </p:cNvGrpSpPr>
          <p:nvPr/>
        </p:nvGrpSpPr>
        <p:grpSpPr bwMode="auto">
          <a:xfrm>
            <a:off x="4864530" y="4250532"/>
            <a:ext cx="4991100" cy="2090737"/>
            <a:chOff x="2208" y="2928"/>
            <a:chExt cx="3144" cy="1317"/>
          </a:xfrm>
        </p:grpSpPr>
        <p:pic>
          <p:nvPicPr>
            <p:cNvPr id="373765" name="Picture 5">
              <a:extLst>
                <a:ext uri="{FF2B5EF4-FFF2-40B4-BE49-F238E27FC236}">
                  <a16:creationId xmlns:a16="http://schemas.microsoft.com/office/drawing/2014/main" id="{0A4C60B6-D322-7E7E-2C27-09132E5045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928"/>
              <a:ext cx="1680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3766" name="Picture 6">
              <a:extLst>
                <a:ext uri="{FF2B5EF4-FFF2-40B4-BE49-F238E27FC236}">
                  <a16:creationId xmlns:a16="http://schemas.microsoft.com/office/drawing/2014/main" id="{8154191F-7E6F-1448-BF82-05889E1E96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934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73767" name="Picture 7">
            <a:extLst>
              <a:ext uri="{FF2B5EF4-FFF2-40B4-BE49-F238E27FC236}">
                <a16:creationId xmlns:a16="http://schemas.microsoft.com/office/drawing/2014/main" id="{556670A8-0A1B-65E9-6C61-FF240FD65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453117" y="4076700"/>
            <a:ext cx="15367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AA25D19E-0547-433F-77D1-1AAA856E5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27862"/>
            <a:ext cx="10018713" cy="1050010"/>
          </a:xfrm>
        </p:spPr>
        <p:txBody>
          <a:bodyPr/>
          <a:lstStyle/>
          <a:p>
            <a:r>
              <a:rPr lang="en-US" altLang="en-US" dirty="0"/>
              <a:t>Benefits of encapsulation</a:t>
            </a:r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F138CDAA-81D0-FD1A-72C1-1E6A77FD96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>
                <a:solidFill>
                  <a:srgbClr val="262626"/>
                </a:solidFill>
              </a:rPr>
              <a:t>Abstraction between object and clients</a:t>
            </a:r>
          </a:p>
          <a:p>
            <a:pPr lvl="1"/>
            <a:endParaRPr lang="en-US" altLang="en-US" sz="1200">
              <a:solidFill>
                <a:srgbClr val="404040"/>
              </a:solidFill>
            </a:endParaRPr>
          </a:p>
          <a:p>
            <a:r>
              <a:rPr lang="en-US" altLang="en-US">
                <a:solidFill>
                  <a:srgbClr val="262626"/>
                </a:solidFill>
              </a:rPr>
              <a:t>Protects object from unwanted access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Example: Can't fraudulently increase an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Account</a:t>
            </a:r>
            <a:r>
              <a:rPr lang="en-US" altLang="en-US">
                <a:solidFill>
                  <a:srgbClr val="404040"/>
                </a:solidFill>
              </a:rPr>
              <a:t>'s balance.</a:t>
            </a:r>
            <a:endParaRPr lang="el-GR" altLang="en-US">
              <a:solidFill>
                <a:srgbClr val="404040"/>
              </a:solidFill>
            </a:endParaRPr>
          </a:p>
          <a:p>
            <a:pPr lvl="1"/>
            <a:endParaRPr lang="en-US" altLang="en-US" sz="1200">
              <a:solidFill>
                <a:srgbClr val="404040"/>
              </a:solidFill>
            </a:endParaRPr>
          </a:p>
          <a:p>
            <a:r>
              <a:rPr lang="en-US" altLang="en-US">
                <a:solidFill>
                  <a:srgbClr val="262626"/>
                </a:solidFill>
              </a:rPr>
              <a:t>Can change the class implementation later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Example: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Point</a:t>
            </a:r>
            <a:r>
              <a:rPr lang="en-US" altLang="en-US">
                <a:solidFill>
                  <a:srgbClr val="404040"/>
                </a:solidFill>
              </a:rPr>
              <a:t> could be rewritten in polar</a:t>
            </a:r>
            <a:br>
              <a:rPr lang="en-US" altLang="en-US">
                <a:solidFill>
                  <a:srgbClr val="404040"/>
                </a:solidFill>
              </a:rPr>
            </a:br>
            <a:r>
              <a:rPr lang="en-US" altLang="en-US">
                <a:solidFill>
                  <a:srgbClr val="404040"/>
                </a:solidFill>
              </a:rPr>
              <a:t>coordinates (</a:t>
            </a:r>
            <a:r>
              <a:rPr lang="en-US" altLang="en-US" i="1">
                <a:solidFill>
                  <a:srgbClr val="404040"/>
                </a:solidFill>
              </a:rPr>
              <a:t>r</a:t>
            </a:r>
            <a:r>
              <a:rPr lang="en-US" altLang="en-US">
                <a:solidFill>
                  <a:srgbClr val="404040"/>
                </a:solidFill>
              </a:rPr>
              <a:t>, </a:t>
            </a:r>
            <a:r>
              <a:rPr lang="el-GR" altLang="en-US" i="1">
                <a:solidFill>
                  <a:srgbClr val="404040"/>
                </a:solidFill>
              </a:rPr>
              <a:t>θ</a:t>
            </a:r>
            <a:r>
              <a:rPr lang="en-US" altLang="en-US">
                <a:solidFill>
                  <a:srgbClr val="404040"/>
                </a:solidFill>
              </a:rPr>
              <a:t>) with the same methods.</a:t>
            </a:r>
          </a:p>
          <a:p>
            <a:pPr lvl="1"/>
            <a:endParaRPr lang="en-US" altLang="en-US" sz="1200">
              <a:solidFill>
                <a:srgbClr val="404040"/>
              </a:solidFill>
            </a:endParaRPr>
          </a:p>
          <a:p>
            <a:r>
              <a:rPr lang="en-US" altLang="en-US">
                <a:solidFill>
                  <a:srgbClr val="262626"/>
                </a:solidFill>
              </a:rPr>
              <a:t>Can constrain objects' state (</a:t>
            </a:r>
            <a:r>
              <a:rPr lang="en-US" altLang="en-US" b="1">
                <a:solidFill>
                  <a:srgbClr val="262626"/>
                </a:solidFill>
              </a:rPr>
              <a:t>invariants</a:t>
            </a:r>
            <a:r>
              <a:rPr lang="en-US" altLang="en-US">
                <a:solidFill>
                  <a:srgbClr val="262626"/>
                </a:solidFill>
              </a:rPr>
              <a:t>)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Example: Only allow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Account</a:t>
            </a:r>
            <a:r>
              <a:rPr lang="en-US" altLang="en-US">
                <a:solidFill>
                  <a:srgbClr val="404040"/>
                </a:solidFill>
              </a:rPr>
              <a:t>s with non-negative balance.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Example: Only allow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Date</a:t>
            </a:r>
            <a:r>
              <a:rPr lang="en-US" altLang="en-US">
                <a:solidFill>
                  <a:srgbClr val="404040"/>
                </a:solidFill>
              </a:rPr>
              <a:t>s with a month from 1-12.</a:t>
            </a:r>
          </a:p>
        </p:txBody>
      </p:sp>
      <p:pic>
        <p:nvPicPr>
          <p:cNvPr id="374788" name="Picture 4">
            <a:extLst>
              <a:ext uri="{FF2B5EF4-FFF2-40B4-BE49-F238E27FC236}">
                <a16:creationId xmlns:a16="http://schemas.microsoft.com/office/drawing/2014/main" id="{F047FBB6-1159-37EC-EF1B-129D0759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7" b="50542"/>
          <a:stretch>
            <a:fillRect/>
          </a:stretch>
        </p:blipFill>
        <p:spPr bwMode="auto">
          <a:xfrm>
            <a:off x="8686800" y="3262314"/>
            <a:ext cx="1447800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4C0B6-BF07-7166-E331-ECDD7BBBD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F39FBB8E-814D-51C2-BEAA-21CB0D0226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285124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FD0D62F9-5E58-7CDC-B536-17FAD1E97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</a:t>
            </a:r>
          </a:p>
        </p:txBody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AC41EA65-C221-FB37-2DD9-CBB86933BC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b="1">
                <a:solidFill>
                  <a:srgbClr val="262626"/>
                </a:solidFill>
              </a:rPr>
              <a:t>inheritance</a:t>
            </a:r>
            <a:r>
              <a:rPr lang="en-US" altLang="en-US">
                <a:solidFill>
                  <a:srgbClr val="262626"/>
                </a:solidFill>
              </a:rPr>
              <a:t>: Forming new classes based on existing ones.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a way to share/</a:t>
            </a:r>
            <a:r>
              <a:rPr lang="en-US" altLang="en-US" b="1">
                <a:solidFill>
                  <a:srgbClr val="404040"/>
                </a:solidFill>
              </a:rPr>
              <a:t>reuse code</a:t>
            </a:r>
            <a:r>
              <a:rPr lang="en-US" altLang="en-US">
                <a:solidFill>
                  <a:srgbClr val="404040"/>
                </a:solidFill>
              </a:rPr>
              <a:t> between two or more classes</a:t>
            </a:r>
          </a:p>
          <a:p>
            <a:pPr lvl="1"/>
            <a:endParaRPr lang="en-US" altLang="en-US" sz="800">
              <a:solidFill>
                <a:srgbClr val="404040"/>
              </a:solidFill>
            </a:endParaRPr>
          </a:p>
          <a:p>
            <a:pPr lvl="1"/>
            <a:r>
              <a:rPr lang="en-US" altLang="en-US" b="1">
                <a:solidFill>
                  <a:srgbClr val="404040"/>
                </a:solidFill>
              </a:rPr>
              <a:t>superclass</a:t>
            </a:r>
            <a:r>
              <a:rPr lang="en-US" altLang="en-US">
                <a:solidFill>
                  <a:srgbClr val="404040"/>
                </a:solidFill>
              </a:rPr>
              <a:t>: Parent class being extended.</a:t>
            </a:r>
          </a:p>
          <a:p>
            <a:pPr lvl="1"/>
            <a:r>
              <a:rPr lang="en-US" altLang="en-US" b="1">
                <a:solidFill>
                  <a:srgbClr val="404040"/>
                </a:solidFill>
              </a:rPr>
              <a:t>subclass</a:t>
            </a:r>
            <a:r>
              <a:rPr lang="en-US" altLang="en-US">
                <a:solidFill>
                  <a:srgbClr val="404040"/>
                </a:solidFill>
              </a:rPr>
              <a:t>: Child class that inherits behavior from superclass.</a:t>
            </a:r>
          </a:p>
          <a:p>
            <a:pPr lvl="2"/>
            <a:r>
              <a:rPr lang="en-US" altLang="en-US"/>
              <a:t>gets a copy of every field and method from superclass</a:t>
            </a:r>
          </a:p>
          <a:p>
            <a:pPr lvl="2"/>
            <a:endParaRPr lang="en-US" altLang="en-US" sz="800"/>
          </a:p>
          <a:p>
            <a:pPr lvl="1"/>
            <a:r>
              <a:rPr lang="en-US" altLang="en-US" b="1">
                <a:solidFill>
                  <a:srgbClr val="404040"/>
                </a:solidFill>
              </a:rPr>
              <a:t>is-a relationship</a:t>
            </a:r>
            <a:r>
              <a:rPr lang="en-US" altLang="en-US">
                <a:solidFill>
                  <a:srgbClr val="404040"/>
                </a:solidFill>
              </a:rPr>
              <a:t>: Each object of the subclass also "is a(n)" object of the superclass and can be treated as one.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35083315-45FA-83A5-63DE-F0D9311E9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5823" y="1"/>
            <a:ext cx="10018713" cy="1100380"/>
          </a:xfrm>
        </p:spPr>
        <p:txBody>
          <a:bodyPr/>
          <a:lstStyle/>
          <a:p>
            <a:r>
              <a:rPr lang="en-US" altLang="en-US" dirty="0"/>
              <a:t>Inheritance syntax</a:t>
            </a:r>
          </a:p>
        </p:txBody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10B78491-3894-BE1E-003E-442F509B25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>
                <a:solidFill>
                  <a:srgbClr val="003399"/>
                </a:solidFill>
                <a:latin typeface="Courier New" panose="02070309020205020404" pitchFamily="49" charset="0"/>
              </a:rPr>
              <a:t>extends </a:t>
            </a:r>
            <a:r>
              <a:rPr lang="en-US" altLang="en-US" b="1" dirty="0">
                <a:solidFill>
                  <a:srgbClr val="003399"/>
                </a:solidFill>
              </a:rPr>
              <a:t>superclass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Example: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sz="24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extends Employee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2">
              <a:buFontTx/>
              <a:buNone/>
            </a:pPr>
            <a:endParaRPr lang="en-US" altLang="en-US" sz="1600" dirty="0"/>
          </a:p>
          <a:p>
            <a:r>
              <a:rPr lang="en-US" altLang="en-US" dirty="0">
                <a:solidFill>
                  <a:srgbClr val="262626"/>
                </a:solidFill>
              </a:rPr>
              <a:t>By extending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en-US" dirty="0">
                <a:solidFill>
                  <a:srgbClr val="262626"/>
                </a:solidFill>
              </a:rPr>
              <a:t>, each </a:t>
            </a:r>
            <a:r>
              <a:rPr lang="en-US" altLang="en-US" sz="28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solidFill>
                  <a:srgbClr val="262626"/>
                </a:solidFill>
              </a:rPr>
              <a:t> object now: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receives a copy of each method from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en-US" dirty="0">
                <a:solidFill>
                  <a:srgbClr val="404040"/>
                </a:solidFill>
              </a:rPr>
              <a:t> automatically</a:t>
            </a:r>
            <a:endParaRPr lang="en-US" altLang="en-US" sz="9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can be treated as an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en-US" dirty="0">
                <a:solidFill>
                  <a:srgbClr val="404040"/>
                </a:solidFill>
              </a:rPr>
              <a:t> by client code</a:t>
            </a:r>
          </a:p>
          <a:p>
            <a:pPr lvl="1"/>
            <a:endParaRPr lang="en-US" altLang="en-US" sz="800" dirty="0">
              <a:solidFill>
                <a:srgbClr val="404040"/>
              </a:solidFill>
            </a:endParaRPr>
          </a:p>
          <a:p>
            <a:r>
              <a:rPr lang="en-US" altLang="en-US" sz="28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solidFill>
                  <a:srgbClr val="262626"/>
                </a:solidFill>
              </a:rPr>
              <a:t> can also replace ("override") behavior from Employee.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D1B3A29-AF39-9498-5689-622883097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375351"/>
            <a:ext cx="8229600" cy="576263"/>
          </a:xfrm>
        </p:spPr>
        <p:txBody>
          <a:bodyPr/>
          <a:lstStyle/>
          <a:p>
            <a:pPr algn="l" rtl="0"/>
            <a:r>
              <a:rPr lang="en-US" altLang="en-US" sz="2400" dirty="0"/>
              <a:t>Suppose we have the following </a:t>
            </a:r>
            <a:r>
              <a:rPr lang="en-US" altLang="en-US" sz="2400" b="1" dirty="0"/>
              <a:t>Employee</a:t>
            </a:r>
            <a:r>
              <a:rPr lang="en-US" altLang="en-US" sz="2400" dirty="0"/>
              <a:t> class:</a:t>
            </a:r>
          </a:p>
          <a:p>
            <a:pPr algn="l" rtl="0"/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93720EEA-9B57-531F-6E1D-09EED35CE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2117725"/>
            <a:ext cx="6296025" cy="42481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class Employee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protected String name;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protected double payRate;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Employee(String name, double payRate)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this.name = name;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this.payRate = payRate; 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String getName()  {return name;}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void setPayRate(double newRate)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payRate = newRate;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double pay()  {return payRate;}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void print()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System.out.println("Name: " + name);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System.out.println("Pay Rate: "+payRate);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CB0C3872-2423-970B-E9C1-60EF171C2F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4188" y="1125538"/>
            <a:ext cx="8229600" cy="1008062"/>
          </a:xfrm>
        </p:spPr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altLang="en-US" sz="2400" dirty="0"/>
              <a:t>Now, suppose we wish to define another class to represent a part-time employee whose salary is paid per hour.  We inherit from the </a:t>
            </a:r>
            <a:r>
              <a:rPr lang="en-US" altLang="en-US" sz="2400" b="1" dirty="0"/>
              <a:t>Employee</a:t>
            </a:r>
            <a:r>
              <a:rPr lang="en-US" altLang="en-US" sz="2400" dirty="0"/>
              <a:t> class as follows:</a:t>
            </a:r>
            <a:endParaRPr lang="en-US" altLang="en-US" sz="1400" dirty="0"/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B2BFF671-67B3-5C9F-BA79-41BB5C67B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2435226"/>
            <a:ext cx="7640638" cy="35147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class HourlyEmployee extends Employee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private int hours;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HourlyEmployee(String hName, double hRate)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super(hName, hRate);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hours = 0;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void addHours(int moreHours)  {hours += moreHours;}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double pay()  {return payRate * hours;}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void print()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super.print();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System.out.println("Current hours: " + hours);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l" rtl="0"/>
            <a:endParaRPr lang="en-US" alt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0AD6924-2A3A-5022-8D81-2A366FEDA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0" y="282844"/>
            <a:ext cx="10018713" cy="1752599"/>
          </a:xfrm>
        </p:spPr>
        <p:txBody>
          <a:bodyPr/>
          <a:lstStyle/>
          <a:p>
            <a:pPr rtl="0"/>
            <a:r>
              <a:rPr lang="en-US" altLang="en-US" sz="3000" dirty="0">
                <a:solidFill>
                  <a:srgbClr val="FF0000"/>
                </a:solidFill>
              </a:rPr>
              <a:t>Notes about Inheritance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E3CBB3D-DC58-2E0A-869D-091C3317CA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1890793"/>
            <a:ext cx="10018713" cy="4432515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20000"/>
              </a:lnSpc>
            </a:pPr>
            <a:r>
              <a:rPr lang="en-US" altLang="en-US" sz="1800" dirty="0"/>
              <a:t>We observe the following from the examples on inheritance: 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1800" dirty="0"/>
              <a:t>Methods and instance variables of the super class are inherited by subclasses, thus allowing for code reuse.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1800" dirty="0"/>
              <a:t>A subclass can define additional instance variables (e.g. hours) and additional methods (e.g. </a:t>
            </a:r>
            <a:r>
              <a:rPr lang="en-US" altLang="en-US" sz="1800" dirty="0" err="1"/>
              <a:t>addHours</a:t>
            </a:r>
            <a:r>
              <a:rPr lang="en-US" altLang="en-US" sz="1800" dirty="0"/>
              <a:t>).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1800" dirty="0"/>
              <a:t>A subclass can override some of the methods of the super class to make them behave differently (e.g. the pay &amp; print)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1800" dirty="0"/>
              <a:t>Constructors are not inherited but can be called using the super keyword.  such a call must be the first statement.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2000" dirty="0"/>
              <a:t>If the constructor of the super class is not called, then the complier inserts a call to the default constructor -watch out!</a:t>
            </a:r>
          </a:p>
          <a:p>
            <a:pPr lvl="1" algn="l" rtl="0">
              <a:lnSpc>
                <a:spcPct val="120000"/>
              </a:lnSpc>
              <a:buFontTx/>
              <a:buChar char="•"/>
            </a:pPr>
            <a:r>
              <a:rPr lang="en-US" altLang="en-US" sz="2000" dirty="0"/>
              <a:t>super may also be used to call a method of the super class.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EBAF3854-3709-9DC1-C5A3-CA26BCA157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331" y="112362"/>
            <a:ext cx="10018713" cy="1752599"/>
          </a:xfrm>
        </p:spPr>
        <p:txBody>
          <a:bodyPr/>
          <a:lstStyle/>
          <a:p>
            <a:r>
              <a:rPr lang="en-US" altLang="en-US" dirty="0"/>
              <a:t>Overriding Methods</a:t>
            </a:r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DB493F4E-F6F2-5DE3-196B-F3FF350A61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b="1" dirty="0">
                <a:solidFill>
                  <a:srgbClr val="262626"/>
                </a:solidFill>
              </a:rPr>
              <a:t>override</a:t>
            </a:r>
            <a:r>
              <a:rPr lang="en-US" altLang="en-US" dirty="0">
                <a:solidFill>
                  <a:srgbClr val="262626"/>
                </a:solidFill>
              </a:rPr>
              <a:t>: To write a new version of a method in a subclass that replaces the superclass's version.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No special syntax required to override a superclass method.</a:t>
            </a:r>
            <a:br>
              <a:rPr lang="en-US" altLang="en-US" dirty="0">
                <a:solidFill>
                  <a:srgbClr val="404040"/>
                </a:solidFill>
              </a:rPr>
            </a:br>
            <a:r>
              <a:rPr lang="en-US" altLang="en-US" dirty="0">
                <a:solidFill>
                  <a:srgbClr val="404040"/>
                </a:solidFill>
              </a:rPr>
              <a:t>Just write a new version of it in the subclass.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extends Employee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    // overrides </a:t>
            </a:r>
            <a:r>
              <a:rPr lang="en-US" altLang="en-US" sz="20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getVacationForm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in Employee class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public String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getVacationForm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    return "pink";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dirty="0"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FFF94-64A3-7078-5E43-537CACEF4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0E59F255-0FE5-F31B-4603-6B3B203CE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 </a:t>
            </a:r>
            <a:r>
              <a:rPr lang="fr-FR" dirty="0" err="1"/>
              <a:t>Oriented</a:t>
            </a:r>
            <a:r>
              <a:rPr lang="fr-FR" dirty="0"/>
              <a:t> programming</a:t>
            </a:r>
            <a:endParaRPr lang="en-GB" altLang="en-US" dirty="0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9D3426D7-8DBF-8E1A-7510-B408D81EC4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Allowed designers to describe the system entities in plain language and design functions and attributes for each entity.</a:t>
            </a:r>
          </a:p>
          <a:p>
            <a:r>
              <a:rPr lang="en-GB" altLang="en-US" dirty="0"/>
              <a:t>The interaction or interfaces between the entities can also be designed easily.</a:t>
            </a:r>
          </a:p>
        </p:txBody>
      </p:sp>
    </p:spTree>
    <p:extLst>
      <p:ext uri="{BB962C8B-B14F-4D97-AF65-F5344CB8AC3E}">
        <p14:creationId xmlns:p14="http://schemas.microsoft.com/office/powerpoint/2010/main" val="2206313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7D28E4CB-FB8C-F53B-9306-E734ADAA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7335" y="1"/>
            <a:ext cx="10018713" cy="1295400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super</a:t>
            </a:r>
            <a:r>
              <a:rPr lang="en-US" altLang="en-US" dirty="0"/>
              <a:t> keyword</a:t>
            </a:r>
          </a:p>
        </p:txBody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B84A11C5-C44A-5972-4F23-485F304581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rgbClr val="262626"/>
                </a:solidFill>
              </a:rPr>
              <a:t>A subclass can call its parent's method/constructor: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solidFill>
                  <a:srgbClr val="404040"/>
                </a:solidFill>
                <a:latin typeface="Courier New" panose="02070309020205020404" pitchFamily="49" charset="0"/>
              </a:rPr>
              <a:t>super.</a:t>
            </a:r>
            <a:r>
              <a:rPr lang="en-US" altLang="en-US" b="1" dirty="0" err="1">
                <a:solidFill>
                  <a:srgbClr val="404040"/>
                </a:solidFill>
              </a:rPr>
              <a:t>method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  	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// method</a:t>
            </a:r>
            <a:b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</a:b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super(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);	      	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// constructor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b="1" dirty="0">
              <a:solidFill>
                <a:srgbClr val="00800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b="1" dirty="0">
              <a:solidFill>
                <a:srgbClr val="008000"/>
              </a:solidFill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extends Employee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     public Lawyer(String name)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super(name);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 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give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a $5K raise (better)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public double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getSalary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    double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baseSalary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super.getSalary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    return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baseSalary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+ 5000.00;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CB0BDD9C-D4B8-CB5E-100E-7E58AA24D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0324" y="1"/>
            <a:ext cx="10018713" cy="1295400"/>
          </a:xfrm>
        </p:spPr>
        <p:txBody>
          <a:bodyPr/>
          <a:lstStyle/>
          <a:p>
            <a:r>
              <a:rPr lang="en-US" altLang="en-US" dirty="0"/>
              <a:t>Subclasses and fields</a:t>
            </a:r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9B589906-9440-5628-D903-9EF861B533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1983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public class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private double </a:t>
            </a:r>
            <a:r>
              <a:rPr lang="en-US" altLang="en-US" sz="2000" b="1" dirty="0">
                <a:solidFill>
                  <a:srgbClr val="262626"/>
                </a:solidFill>
                <a:latin typeface="Courier New" panose="02070309020205020404" pitchFamily="49" charset="0"/>
              </a:rPr>
              <a:t>salary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public class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extends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public void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giveRaise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(double amount)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salary += amount;</a:t>
            </a:r>
            <a:r>
              <a:rPr lang="en-US" altLang="en-US" sz="2000" b="1" dirty="0">
                <a:solidFill>
                  <a:srgbClr val="262626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error; salary is private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Inherited private fields/methods cannot be directly accessed by subclasses.   </a:t>
            </a:r>
            <a:r>
              <a:rPr lang="en-US" altLang="en-US" sz="2000" i="1" dirty="0">
                <a:solidFill>
                  <a:srgbClr val="262626"/>
                </a:solidFill>
              </a:rPr>
              <a:t>(The subclass has the field, but it can't touch it.)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How can we allow a subclass to access/modify these fields?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7123D4A0-94E3-3687-3AD0-6EDEC46E2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6338" y="0"/>
            <a:ext cx="10018713" cy="1328980"/>
          </a:xfrm>
        </p:spPr>
        <p:txBody>
          <a:bodyPr/>
          <a:lstStyle/>
          <a:p>
            <a:r>
              <a:rPr lang="en-US" altLang="en-US" dirty="0"/>
              <a:t>Protected fields/methods</a:t>
            </a:r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7164A96D-B065-DA96-8760-4A6776979A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type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name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;  	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field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8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type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name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262626"/>
                </a:solidFill>
              </a:rPr>
              <a:t>type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name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, ..., </a:t>
            </a:r>
            <a:r>
              <a:rPr lang="en-US" altLang="en-US" sz="2000" b="1" dirty="0">
                <a:solidFill>
                  <a:srgbClr val="262626"/>
                </a:solidFill>
              </a:rPr>
              <a:t>type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262626"/>
                </a:solidFill>
              </a:rPr>
              <a:t>name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262626"/>
                </a:solidFill>
              </a:rPr>
              <a:t>statement(s)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;     	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method</a:t>
            </a:r>
            <a:endParaRPr lang="en-US" altLang="en-US" sz="2000" dirty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a </a:t>
            </a:r>
            <a:r>
              <a:rPr lang="en-US" altLang="en-US" b="1" dirty="0">
                <a:solidFill>
                  <a:srgbClr val="262626"/>
                </a:solidFill>
              </a:rPr>
              <a:t>protected field </a:t>
            </a:r>
            <a:r>
              <a:rPr lang="en-US" altLang="en-US" dirty="0">
                <a:solidFill>
                  <a:srgbClr val="262626"/>
                </a:solidFill>
              </a:rPr>
              <a:t>or </a:t>
            </a:r>
            <a:r>
              <a:rPr lang="en-US" altLang="en-US" b="1" dirty="0">
                <a:solidFill>
                  <a:srgbClr val="262626"/>
                </a:solidFill>
              </a:rPr>
              <a:t>method</a:t>
            </a:r>
            <a:r>
              <a:rPr lang="en-US" altLang="en-US" dirty="0">
                <a:solidFill>
                  <a:srgbClr val="262626"/>
                </a:solidFill>
              </a:rPr>
              <a:t> can be seen/called only by: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the class itself,  and its subclasses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also by other classes in the same "package"  (discussed later)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useful for allowing selective access to inner class implementation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800" dirty="0">
              <a:solidFill>
                <a:srgbClr val="40404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public class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double </a:t>
            </a:r>
            <a:r>
              <a:rPr lang="en-US" altLang="en-US" sz="2000" b="1" dirty="0">
                <a:solidFill>
                  <a:srgbClr val="262626"/>
                </a:solidFill>
                <a:latin typeface="Courier New" panose="02070309020205020404" pitchFamily="49" charset="0"/>
              </a:rPr>
              <a:t>salary</a:t>
            </a: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F19D0DF4-D237-D82B-675C-9072FCF78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0324" y="183397"/>
            <a:ext cx="10018713" cy="1112003"/>
          </a:xfrm>
        </p:spPr>
        <p:txBody>
          <a:bodyPr/>
          <a:lstStyle/>
          <a:p>
            <a:r>
              <a:rPr lang="en-US" altLang="en-US" dirty="0"/>
              <a:t>Inheritance and constructors</a:t>
            </a: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D3E13CCF-F3CF-75F0-5169-BCB031EE24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dirty="0">
                <a:solidFill>
                  <a:srgbClr val="262626"/>
                </a:solidFill>
              </a:rPr>
              <a:t>Constructors are not inherited.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Subclasses don't inherit the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Employee(int)</a:t>
            </a:r>
            <a:r>
              <a:rPr lang="en-US" altLang="en-US" dirty="0">
                <a:solidFill>
                  <a:srgbClr val="404040"/>
                </a:solidFill>
              </a:rPr>
              <a:t> constructor.</a:t>
            </a:r>
          </a:p>
          <a:p>
            <a:pPr lvl="1"/>
            <a:endParaRPr lang="en-US" altLang="en-US" sz="9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Subclasses receive a default constructor that contains: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latin typeface="Courier New" panose="02070309020205020404" pitchFamily="49" charset="0"/>
              </a:rPr>
              <a:t>() {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latin typeface="Courier New" panose="02070309020205020404" pitchFamily="49" charset="0"/>
              </a:rPr>
              <a:t>super();</a:t>
            </a:r>
            <a:r>
              <a:rPr lang="en-US" altLang="en-US" dirty="0">
                <a:latin typeface="Courier New" panose="02070309020205020404" pitchFamily="49" charset="0"/>
              </a:rPr>
              <a:t>       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calls Employee() constructor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But our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Employee(int)</a:t>
            </a:r>
            <a:r>
              <a:rPr lang="en-US" altLang="en-US" dirty="0">
                <a:solidFill>
                  <a:srgbClr val="262626"/>
                </a:solidFill>
              </a:rPr>
              <a:t> replaces the default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Employee()</a:t>
            </a:r>
            <a:r>
              <a:rPr lang="en-US" altLang="en-US" dirty="0">
                <a:solidFill>
                  <a:srgbClr val="262626"/>
                </a:solidFill>
              </a:rPr>
              <a:t>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The subclasses' default constructors are now trying to call a non-existent default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en-US" dirty="0">
                <a:solidFill>
                  <a:srgbClr val="404040"/>
                </a:solidFill>
              </a:rPr>
              <a:t> constructor.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9D5F450A-9387-384E-98F3-1FF7A8D0B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6819" y="1"/>
            <a:ext cx="10018713" cy="1295400"/>
          </a:xfrm>
        </p:spPr>
        <p:txBody>
          <a:bodyPr/>
          <a:lstStyle/>
          <a:p>
            <a:r>
              <a:rPr lang="en-US" altLang="en-US" dirty="0"/>
              <a:t>Calling superclass constructor</a:t>
            </a:r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331B4213-8284-86E5-0A35-57CA31DD88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super(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Example:</a:t>
            </a: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sz="24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extends Employee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public </a:t>
            </a:r>
            <a:r>
              <a:rPr lang="en-US" altLang="en-US" sz="24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(int years)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	        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super(years);</a:t>
            </a:r>
            <a:r>
              <a:rPr lang="en-US" altLang="en-US" b="1" dirty="0">
                <a:solidFill>
                  <a:srgbClr val="40404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calls Employee </a:t>
            </a:r>
            <a:r>
              <a:rPr lang="en-US" altLang="en-US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c'tor</a:t>
            </a: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The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super</a:t>
            </a:r>
            <a:r>
              <a:rPr lang="en-US" altLang="en-US" dirty="0">
                <a:solidFill>
                  <a:srgbClr val="404040"/>
                </a:solidFill>
              </a:rPr>
              <a:t> call must be the first statement in the constructor.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C1A85F94-4B13-85D4-A309-F7E9CFEA91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Polymorphism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>
            <a:extLst>
              <a:ext uri="{FF2B5EF4-FFF2-40B4-BE49-F238E27FC236}">
                <a16:creationId xmlns:a16="http://schemas.microsoft.com/office/drawing/2014/main" id="{FB49F0DE-3B8E-ECF5-1489-4785E90F5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5823" y="158858"/>
            <a:ext cx="10018713" cy="1752599"/>
          </a:xfrm>
        </p:spPr>
        <p:txBody>
          <a:bodyPr/>
          <a:lstStyle/>
          <a:p>
            <a:r>
              <a:rPr lang="en-US" altLang="en-US" dirty="0"/>
              <a:t>Polymorphism</a:t>
            </a:r>
          </a:p>
        </p:txBody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029AECF6-8A6C-851E-4076-8B13DB98C5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b="1">
                <a:solidFill>
                  <a:srgbClr val="262626"/>
                </a:solidFill>
              </a:rPr>
              <a:t>polymorphism</a:t>
            </a:r>
            <a:r>
              <a:rPr lang="en-US" altLang="en-US">
                <a:solidFill>
                  <a:srgbClr val="262626"/>
                </a:solidFill>
              </a:rPr>
              <a:t>: Ability for the same code to be used with different types of objects and behave differently with each.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rgbClr val="404040"/>
              </a:solidFill>
            </a:endParaRPr>
          </a:p>
          <a:p>
            <a:pPr lvl="1"/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>
                <a:solidFill>
                  <a:srgbClr val="404040"/>
                </a:solidFill>
              </a:rPr>
              <a:t> can print any type of object.</a:t>
            </a:r>
          </a:p>
          <a:p>
            <a:pPr lvl="2"/>
            <a:r>
              <a:rPr lang="en-US" altLang="en-US"/>
              <a:t>Each one displays in its own way on the console.</a:t>
            </a:r>
          </a:p>
          <a:p>
            <a:pPr lvl="2"/>
            <a:endParaRPr lang="en-US" altLang="en-US"/>
          </a:p>
          <a:p>
            <a:pPr lvl="1"/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CritterMain</a:t>
            </a:r>
            <a:r>
              <a:rPr lang="en-US" altLang="en-US">
                <a:solidFill>
                  <a:srgbClr val="404040"/>
                </a:solidFill>
              </a:rPr>
              <a:t> can interact with any type of critter.</a:t>
            </a:r>
          </a:p>
          <a:p>
            <a:pPr lvl="2"/>
            <a:r>
              <a:rPr lang="en-US" altLang="en-US"/>
              <a:t>Each one moves, fights, etc. in its own way.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6695BE95-A215-DEDF-3394-684A9F561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10018713" cy="1425844"/>
          </a:xfrm>
        </p:spPr>
        <p:txBody>
          <a:bodyPr/>
          <a:lstStyle/>
          <a:p>
            <a:r>
              <a:rPr lang="en-US" altLang="en-US"/>
              <a:t>Coding with polymorphism</a:t>
            </a:r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5F2F6E43-6863-EEC5-67A8-78AB98CB95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sz="2300" dirty="0">
                <a:solidFill>
                  <a:srgbClr val="262626"/>
                </a:solidFill>
              </a:rPr>
              <a:t>A variable of type </a:t>
            </a:r>
            <a:r>
              <a:rPr lang="en-US" altLang="en-US" sz="2300" i="1" dirty="0">
                <a:solidFill>
                  <a:srgbClr val="262626"/>
                </a:solidFill>
              </a:rPr>
              <a:t>T</a:t>
            </a:r>
            <a:r>
              <a:rPr lang="en-US" altLang="en-US" sz="2300" dirty="0">
                <a:solidFill>
                  <a:srgbClr val="262626"/>
                </a:solidFill>
              </a:rPr>
              <a:t> can hold an object of any subclass of </a:t>
            </a:r>
            <a:r>
              <a:rPr lang="en-US" altLang="en-US" sz="2300" i="1" dirty="0">
                <a:solidFill>
                  <a:srgbClr val="262626"/>
                </a:solidFill>
              </a:rPr>
              <a:t>T</a:t>
            </a:r>
            <a:r>
              <a:rPr lang="en-US" altLang="en-US" sz="2300" dirty="0">
                <a:solidFill>
                  <a:srgbClr val="262626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1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Employee ed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 = new Lawyer();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You can call any methods from the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en-US" dirty="0">
                <a:solidFill>
                  <a:srgbClr val="404040"/>
                </a:solidFill>
              </a:rPr>
              <a:t> class on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ed</a:t>
            </a:r>
            <a:r>
              <a:rPr lang="en-US" altLang="en-US" dirty="0">
                <a:solidFill>
                  <a:srgbClr val="404040"/>
                </a:solidFill>
              </a:rPr>
              <a:t>.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130000"/>
              </a:lnSpc>
            </a:pPr>
            <a:endParaRPr lang="en-US" altLang="en-US" dirty="0">
              <a:solidFill>
                <a:srgbClr val="808080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When a method is called on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ed</a:t>
            </a:r>
            <a:r>
              <a:rPr lang="en-US" altLang="en-US" dirty="0">
                <a:solidFill>
                  <a:srgbClr val="262626"/>
                </a:solidFill>
              </a:rPr>
              <a:t>, it behaves as a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Lawyer</a:t>
            </a:r>
            <a:r>
              <a:rPr lang="en-US" altLang="en-US" dirty="0">
                <a:solidFill>
                  <a:srgbClr val="262626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ed.getSalary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);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50000.0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ed.getVacationForm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);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pink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>
            <a:extLst>
              <a:ext uri="{FF2B5EF4-FFF2-40B4-BE49-F238E27FC236}">
                <a16:creationId xmlns:a16="http://schemas.microsoft.com/office/drawing/2014/main" id="{2CAB8960-CC3D-3F8D-3917-FB432EA57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6820" y="185980"/>
            <a:ext cx="10018713" cy="1295400"/>
          </a:xfrm>
        </p:spPr>
        <p:txBody>
          <a:bodyPr>
            <a:normAutofit/>
          </a:bodyPr>
          <a:lstStyle/>
          <a:p>
            <a:r>
              <a:rPr lang="en-US" altLang="en-US" sz="4600" dirty="0"/>
              <a:t>Polymorphic parameters</a:t>
            </a:r>
          </a:p>
        </p:txBody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BBE88863-2583-3B8F-AF4A-D446B8E8CB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solidFill>
                  <a:srgbClr val="262626"/>
                </a:solidFill>
              </a:rPr>
              <a:t>You can pass any subtype of a parameter's type.</a:t>
            </a:r>
            <a:endParaRPr lang="en-US" altLang="en-US" sz="2500" dirty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lisa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en-US" sz="18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Secretary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steve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= new Secretary();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lisa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steve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9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public static void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Employee e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("pay  : " +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e.getSalary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("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: " +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e.getVacationDays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("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vform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: " +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e.getVacationForm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8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</a:rPr>
              <a:t>OUTPUT: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1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pay  : 50000.0   pay  : 50000.0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15    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10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vform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pink  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vform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yellow</a:t>
            </a:r>
            <a:endParaRPr lang="en-US" alt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45BA98C9-8B65-9496-1907-B13CEE5DD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10018713" cy="1295400"/>
          </a:xfrm>
        </p:spPr>
        <p:txBody>
          <a:bodyPr/>
          <a:lstStyle/>
          <a:p>
            <a:r>
              <a:rPr lang="en-US" altLang="en-US" dirty="0"/>
              <a:t>Polymorphism and arrays</a:t>
            </a:r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25E5683A-EAE3-D9CE-6E47-8540676A0C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600" dirty="0">
                <a:solidFill>
                  <a:srgbClr val="262626"/>
                </a:solidFill>
              </a:rPr>
              <a:t>Arrays of superclass types can store any subtype as elements.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1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    Employee[] e = {new </a:t>
            </a:r>
            <a:r>
              <a:rPr lang="en-US" altLang="en-US" sz="1800" dirty="0" err="1">
                <a:solidFill>
                  <a:srgbClr val="262626"/>
                </a:solidFill>
                <a:latin typeface="Courier New" panose="02070309020205020404" pitchFamily="49" charset="0"/>
              </a:rPr>
              <a:t>HourlyEmployee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(),   new Secretary(),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                    new Marketer(), new 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LegalSecretary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()};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18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for (int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= 0;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&lt;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e.length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;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++) {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("pay  : " + 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e[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].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getSalary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("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: " + 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].</a:t>
            </a:r>
            <a:r>
              <a:rPr lang="en-US" altLang="en-US" sz="1800" b="1" dirty="0" err="1">
                <a:solidFill>
                  <a:srgbClr val="404040"/>
                </a:solidFill>
                <a:latin typeface="Courier New" panose="02070309020205020404" pitchFamily="49" charset="0"/>
              </a:rPr>
              <a:t>getVacationDays</a:t>
            </a:r>
            <a:r>
              <a:rPr lang="en-US" altLang="en-US" sz="1800" b="1" dirty="0">
                <a:solidFill>
                  <a:srgbClr val="40404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18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</a:rPr>
              <a:t>Output:</a:t>
            </a:r>
          </a:p>
          <a:p>
            <a:pPr lvl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altLang="en-US" sz="1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pay  : 50000.0     pay  : 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60000.0</a:t>
            </a:r>
            <a:endParaRPr lang="en-US" altLang="en-US" sz="2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15      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10</a:t>
            </a:r>
            <a:endParaRPr lang="en-US" altLang="en-US" sz="20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1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pay  : 50000.0     pay  : 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55000.0</a:t>
            </a:r>
            <a:endParaRPr lang="en-US" altLang="en-US" sz="20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10      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vdays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9F7B5-B8B0-8C51-9F20-AC810C213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1ADEF-D06C-A15C-E205-4702B14C5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48290"/>
            <a:ext cx="10018713" cy="1143000"/>
          </a:xfrm>
        </p:spPr>
        <p:txBody>
          <a:bodyPr/>
          <a:lstStyle/>
          <a:p>
            <a:r>
              <a:rPr lang="fr-FR" dirty="0"/>
              <a:t>Object </a:t>
            </a:r>
            <a:r>
              <a:rPr lang="fr-FR" dirty="0" err="1"/>
              <a:t>Oriented</a:t>
            </a:r>
            <a:r>
              <a:rPr lang="fr-FR" dirty="0"/>
              <a:t> programming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D79563-1659-CFC9-2D7D-692FF71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28509"/>
            <a:ext cx="10018713" cy="2072356"/>
          </a:xfrm>
        </p:spPr>
        <p:txBody>
          <a:bodyPr/>
          <a:lstStyle/>
          <a:p>
            <a:pPr algn="just"/>
            <a:r>
              <a:rPr lang="fr-FR" dirty="0"/>
              <a:t>In </a:t>
            </a:r>
            <a:r>
              <a:rPr lang="fr-FR" dirty="0" err="1"/>
              <a:t>creating</a:t>
            </a:r>
            <a:r>
              <a:rPr lang="fr-FR" dirty="0"/>
              <a:t> an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oriented</a:t>
            </a:r>
            <a:r>
              <a:rPr lang="fr-FR" dirty="0"/>
              <a:t> program,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define</a:t>
            </a:r>
            <a:r>
              <a:rPr lang="fr-FR" dirty="0"/>
              <a:t> the </a:t>
            </a:r>
            <a:r>
              <a:rPr lang="fr-FR" dirty="0" err="1"/>
              <a:t>properties</a:t>
            </a:r>
            <a:r>
              <a:rPr lang="fr-FR" dirty="0"/>
              <a:t> of a class of </a:t>
            </a:r>
            <a:r>
              <a:rPr lang="fr-FR" dirty="0" err="1"/>
              <a:t>objects</a:t>
            </a:r>
            <a:r>
              <a:rPr lang="fr-FR" dirty="0"/>
              <a:t> (</a:t>
            </a:r>
            <a:r>
              <a:rPr lang="fr-FR" dirty="0" err="1"/>
              <a:t>e;g</a:t>
            </a:r>
            <a:r>
              <a:rPr lang="fr-FR" dirty="0"/>
              <a:t>; all </a:t>
            </a:r>
            <a:r>
              <a:rPr lang="fr-FR" dirty="0" err="1"/>
              <a:t>bank</a:t>
            </a:r>
            <a:r>
              <a:rPr lang="fr-FR" dirty="0"/>
              <a:t> </a:t>
            </a:r>
            <a:r>
              <a:rPr lang="fr-FR" dirty="0" err="1"/>
              <a:t>accounts</a:t>
            </a:r>
            <a:r>
              <a:rPr lang="fr-FR" dirty="0"/>
              <a:t>) and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 </a:t>
            </a:r>
            <a:r>
              <a:rPr lang="fr-FR" dirty="0" err="1"/>
              <a:t>indivudual</a:t>
            </a:r>
            <a:r>
              <a:rPr lang="fr-FR" dirty="0"/>
              <a:t> </a:t>
            </a:r>
            <a:r>
              <a:rPr lang="fr-FR" dirty="0" err="1"/>
              <a:t>objects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class (</a:t>
            </a:r>
            <a:r>
              <a:rPr lang="fr-FR" dirty="0" err="1"/>
              <a:t>e.g</a:t>
            </a:r>
            <a:r>
              <a:rPr lang="fr-FR" dirty="0"/>
              <a:t>.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bank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).</a:t>
            </a:r>
          </a:p>
          <a:p>
            <a:pPr algn="just"/>
            <a:endParaRPr lang="fr-FR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C7E1491-4C09-DA75-58FB-243833284417}"/>
              </a:ext>
            </a:extLst>
          </p:cNvPr>
          <p:cNvGraphicFramePr/>
          <p:nvPr/>
        </p:nvGraphicFramePr>
        <p:xfrm>
          <a:off x="3397099" y="3236201"/>
          <a:ext cx="611983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CD195A1-CDA5-50F8-DDA5-496E2291F153}"/>
              </a:ext>
            </a:extLst>
          </p:cNvPr>
          <p:cNvSpPr txBox="1"/>
          <p:nvPr/>
        </p:nvSpPr>
        <p:spPr>
          <a:xfrm>
            <a:off x="1722071" y="4235285"/>
            <a:ext cx="2428892" cy="147732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A class </a:t>
            </a:r>
            <a:r>
              <a:rPr lang="fr-FR" dirty="0" err="1"/>
              <a:t>is</a:t>
            </a:r>
            <a:r>
              <a:rPr lang="fr-FR" dirty="0"/>
              <a:t> a software design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describes</a:t>
            </a:r>
            <a:r>
              <a:rPr lang="fr-FR" dirty="0"/>
              <a:t> the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properties</a:t>
            </a:r>
            <a:r>
              <a:rPr lang="fr-FR" dirty="0"/>
              <a:t>  and </a:t>
            </a:r>
            <a:r>
              <a:rPr lang="fr-FR" dirty="0" err="1"/>
              <a:t>bihaviours</a:t>
            </a:r>
            <a:r>
              <a:rPr lang="fr-FR" dirty="0"/>
              <a:t> of </a:t>
            </a:r>
            <a:r>
              <a:rPr lang="fr-FR" dirty="0" err="1"/>
              <a:t>something</a:t>
            </a:r>
            <a:r>
              <a:rPr lang="fr-FR" dirty="0"/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909BC5-0CDC-E4B9-7676-6E97B5915424}"/>
              </a:ext>
            </a:extLst>
          </p:cNvPr>
          <p:cNvSpPr txBox="1"/>
          <p:nvPr/>
        </p:nvSpPr>
        <p:spPr>
          <a:xfrm>
            <a:off x="9058373" y="4266279"/>
            <a:ext cx="2071702" cy="120032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err="1"/>
              <a:t>Individual</a:t>
            </a:r>
            <a:r>
              <a:rPr lang="fr-FR" dirty="0"/>
              <a:t> </a:t>
            </a:r>
            <a:r>
              <a:rPr lang="fr-FR" dirty="0" err="1"/>
              <a:t>objects</a:t>
            </a:r>
            <a:r>
              <a:rPr lang="fr-FR" dirty="0"/>
              <a:t> are </a:t>
            </a:r>
            <a:r>
              <a:rPr lang="fr-FR" dirty="0" err="1"/>
              <a:t>created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class design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actual</a:t>
            </a:r>
            <a:r>
              <a:rPr lang="fr-FR" dirty="0"/>
              <a:t> </a:t>
            </a:r>
            <a:r>
              <a:rPr lang="fr-FR" dirty="0" err="1"/>
              <a:t>thing</a:t>
            </a:r>
            <a:r>
              <a:rPr lang="fr-FR" dirty="0"/>
              <a:t>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F8D77A6-480F-0B34-EBAA-5C6D8AE2D353}"/>
              </a:ext>
            </a:extLst>
          </p:cNvPr>
          <p:cNvCxnSpPr/>
          <p:nvPr/>
        </p:nvCxnSpPr>
        <p:spPr>
          <a:xfrm flipH="1">
            <a:off x="4281177" y="4973949"/>
            <a:ext cx="56979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81170C-41B8-51C4-36CD-10F4832008AD}"/>
              </a:ext>
            </a:extLst>
          </p:cNvPr>
          <p:cNvCxnSpPr>
            <a:cxnSpLocks/>
          </p:cNvCxnSpPr>
          <p:nvPr/>
        </p:nvCxnSpPr>
        <p:spPr>
          <a:xfrm>
            <a:off x="8165022" y="4866444"/>
            <a:ext cx="6380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396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13537F-35E1-B446-85F3-022B2ED61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3749A2FF-C378-FC1C-0F11-45E1EBA5C7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Abstract Classes</a:t>
            </a:r>
          </a:p>
        </p:txBody>
      </p:sp>
    </p:spTree>
    <p:extLst>
      <p:ext uri="{BB962C8B-B14F-4D97-AF65-F5344CB8AC3E}">
        <p14:creationId xmlns:p14="http://schemas.microsoft.com/office/powerpoint/2010/main" val="22368840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F036C-E3D2-94DD-DAD8-8F3766887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41409A3A-F6C5-FCEA-B0FD-AB2FC80C1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1321" y="0"/>
            <a:ext cx="10018713" cy="1456841"/>
          </a:xfrm>
        </p:spPr>
        <p:txBody>
          <a:bodyPr/>
          <a:lstStyle/>
          <a:p>
            <a:r>
              <a:rPr lang="en-US" altLang="en-US" dirty="0"/>
              <a:t>Abstract classes </a:t>
            </a:r>
            <a:endParaRPr lang="en-US" altLang="en-US" sz="2800" dirty="0"/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554AAED8-A1D4-5D04-893C-5FA6A02595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b="1" dirty="0">
                <a:solidFill>
                  <a:srgbClr val="262626"/>
                </a:solidFill>
              </a:rPr>
              <a:t>abstract class</a:t>
            </a:r>
            <a:r>
              <a:rPr lang="en-US" altLang="en-US" dirty="0">
                <a:solidFill>
                  <a:srgbClr val="262626"/>
                </a:solidFill>
              </a:rPr>
              <a:t>: A hybrid between an interface and a class.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defines a superclass type that can contain method declarations (like an interface) and/or method bodies (like a class)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like interfaces, abstract classes that cannot be instantiated</a:t>
            </a:r>
            <a:br>
              <a:rPr lang="en-US" altLang="en-US" dirty="0">
                <a:solidFill>
                  <a:srgbClr val="404040"/>
                </a:solidFill>
              </a:rPr>
            </a:br>
            <a:r>
              <a:rPr lang="en-US" altLang="en-US" dirty="0">
                <a:solidFill>
                  <a:srgbClr val="404040"/>
                </a:solidFill>
              </a:rPr>
              <a:t>(cannot use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new</a:t>
            </a:r>
            <a:r>
              <a:rPr lang="en-US" altLang="en-US" dirty="0">
                <a:solidFill>
                  <a:srgbClr val="404040"/>
                </a:solidFill>
              </a:rPr>
              <a:t> to create any objects of their type)</a:t>
            </a:r>
          </a:p>
          <a:p>
            <a:endParaRPr lang="en-US" altLang="en-US" dirty="0">
              <a:solidFill>
                <a:srgbClr val="262626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What goes in an abstract class?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implementation of common state and behavior that will be inherited by subclasses (parent class role)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declare generic behaviors that subclasses implement (interface role)</a:t>
            </a:r>
          </a:p>
        </p:txBody>
      </p:sp>
    </p:spTree>
    <p:extLst>
      <p:ext uri="{BB962C8B-B14F-4D97-AF65-F5344CB8AC3E}">
        <p14:creationId xmlns:p14="http://schemas.microsoft.com/office/powerpoint/2010/main" val="1279446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566D0-413A-DFDC-3FA0-C45F12654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>
            <a:extLst>
              <a:ext uri="{FF2B5EF4-FFF2-40B4-BE49-F238E27FC236}">
                <a16:creationId xmlns:a16="http://schemas.microsoft.com/office/drawing/2014/main" id="{0A8E5C5D-A9F1-A669-EDDF-6BC8E5E25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10018713" cy="1456841"/>
          </a:xfrm>
        </p:spPr>
        <p:txBody>
          <a:bodyPr/>
          <a:lstStyle/>
          <a:p>
            <a:r>
              <a:rPr lang="en-US" altLang="en-US" dirty="0"/>
              <a:t>Abstract class syntax</a:t>
            </a:r>
          </a:p>
        </p:txBody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4E150E90-6D6B-D3C8-855D-C0A881D80C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// declaring an abstract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public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class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    // declaring an abstract method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    // (any subclass must implement it)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404040"/>
                </a:solidFill>
              </a:rPr>
              <a:t>type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404040"/>
                </a:solidFill>
              </a:rPr>
              <a:t>parameters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solidFill>
                <a:srgbClr val="262626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A class can be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en-US" dirty="0">
                <a:solidFill>
                  <a:srgbClr val="404040"/>
                </a:solidFill>
              </a:rPr>
              <a:t> even if it has no abstract methods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You can create variables (but not objects) of the abstract type</a:t>
            </a:r>
          </a:p>
        </p:txBody>
      </p:sp>
    </p:spTree>
    <p:extLst>
      <p:ext uri="{BB962C8B-B14F-4D97-AF65-F5344CB8AC3E}">
        <p14:creationId xmlns:p14="http://schemas.microsoft.com/office/powerpoint/2010/main" val="31175343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8CE12-490B-2B01-EED6-04BCB2D44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94C4D534-BC3F-8B98-E062-F35BDA1DA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10018713" cy="1518834"/>
          </a:xfrm>
        </p:spPr>
        <p:txBody>
          <a:bodyPr/>
          <a:lstStyle/>
          <a:p>
            <a:r>
              <a:rPr lang="en-US" altLang="en-US" dirty="0"/>
              <a:t>Abstract and interfaces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33F505F9-D1DC-2397-3E73-40533D965F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>
                <a:solidFill>
                  <a:srgbClr val="262626"/>
                </a:solidFill>
              </a:rPr>
              <a:t>Normal classes that claim to implement an interface must implement all methods of that interface: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public class Empty </a:t>
            </a:r>
            <a:r>
              <a:rPr lang="en-US" altLang="en-US" sz="2000" b="1">
                <a:solidFill>
                  <a:srgbClr val="404040"/>
                </a:solidFill>
                <a:latin typeface="Courier New" panose="02070309020205020404" pitchFamily="49" charset="0"/>
              </a:rPr>
              <a:t>implements List</a:t>
            </a: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 {}  </a:t>
            </a:r>
            <a:r>
              <a:rPr lang="en-US" altLang="en-US" sz="2000" b="1">
                <a:solidFill>
                  <a:srgbClr val="008000"/>
                </a:solidFill>
                <a:latin typeface="Courier New" panose="02070309020205020404" pitchFamily="49" charset="0"/>
              </a:rPr>
              <a:t>// error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solidFill>
                  <a:srgbClr val="262626"/>
                </a:solidFill>
              </a:rPr>
              <a:t>Abstract classes can claim to implement an interface without writing its methods; subclasses must implement the methods.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public </a:t>
            </a:r>
            <a:r>
              <a:rPr lang="en-US" altLang="en-US" sz="2000" b="1">
                <a:solidFill>
                  <a:schemeClr val="accent2"/>
                </a:solidFill>
                <a:latin typeface="Courier New" panose="02070309020205020404" pitchFamily="49" charset="0"/>
              </a:rPr>
              <a:t>abstract </a:t>
            </a: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class Empty implements List {} </a:t>
            </a:r>
            <a:r>
              <a:rPr lang="en-US" altLang="en-US" sz="2000" b="1">
                <a:solidFill>
                  <a:srgbClr val="008000"/>
                </a:solidFill>
                <a:latin typeface="Courier New" panose="02070309020205020404" pitchFamily="49" charset="0"/>
              </a:rPr>
              <a:t>// ok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public class Child </a:t>
            </a:r>
            <a:r>
              <a:rPr lang="en-US" altLang="en-US" sz="2000" b="1">
                <a:solidFill>
                  <a:srgbClr val="404040"/>
                </a:solidFill>
                <a:latin typeface="Courier New" panose="02070309020205020404" pitchFamily="49" charset="0"/>
              </a:rPr>
              <a:t>extends Empty</a:t>
            </a:r>
            <a:r>
              <a:rPr lang="en-US" altLang="en-US" sz="2000">
                <a:solidFill>
                  <a:srgbClr val="404040"/>
                </a:solidFill>
                <a:latin typeface="Courier New" panose="02070309020205020404" pitchFamily="49" charset="0"/>
              </a:rPr>
              <a:t> {}         </a:t>
            </a:r>
            <a:r>
              <a:rPr lang="en-US" altLang="en-US" sz="2000" b="1">
                <a:solidFill>
                  <a:srgbClr val="008000"/>
                </a:solidFill>
                <a:latin typeface="Courier New" panose="02070309020205020404" pitchFamily="49" charset="0"/>
              </a:rPr>
              <a:t>// error</a:t>
            </a:r>
          </a:p>
        </p:txBody>
      </p:sp>
    </p:spTree>
    <p:extLst>
      <p:ext uri="{BB962C8B-B14F-4D97-AF65-F5344CB8AC3E}">
        <p14:creationId xmlns:p14="http://schemas.microsoft.com/office/powerpoint/2010/main" val="10712600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382F8-A0A9-15D5-096F-8B36E01AA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100C4144-E42A-EEAD-02D1-58F31972D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05353"/>
            <a:ext cx="10018713" cy="1251488"/>
          </a:xfrm>
        </p:spPr>
        <p:txBody>
          <a:bodyPr/>
          <a:lstStyle/>
          <a:p>
            <a:r>
              <a:rPr lang="en-US" altLang="en-US" dirty="0"/>
              <a:t>Abstract class vs. interface</a:t>
            </a:r>
          </a:p>
        </p:txBody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2B31C601-1ABF-7F28-8E1E-9332F773B2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>
                <a:solidFill>
                  <a:srgbClr val="262626"/>
                </a:solidFill>
              </a:rPr>
              <a:t>Why do both interfaces and abstract classes exist in Java?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An abstract class can do everything an interface can do and more.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So why would someone ever use an interface?</a:t>
            </a:r>
          </a:p>
          <a:p>
            <a:pPr lvl="1"/>
            <a:endParaRPr lang="en-US" altLang="en-US">
              <a:solidFill>
                <a:srgbClr val="404040"/>
              </a:solidFill>
            </a:endParaRPr>
          </a:p>
          <a:p>
            <a:r>
              <a:rPr lang="en-US" altLang="en-US">
                <a:solidFill>
                  <a:srgbClr val="262626"/>
                </a:solidFill>
              </a:rPr>
              <a:t>Answer: Java has single inheritance.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can extend only one superclass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can implement many interfaces</a:t>
            </a:r>
          </a:p>
          <a:p>
            <a:pPr lvl="1"/>
            <a:endParaRPr lang="en-US" altLang="en-US" sz="800">
              <a:solidFill>
                <a:srgbClr val="404040"/>
              </a:solidFill>
            </a:endParaRP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Having interfaces allows a class to be part of a hierarchy (polymorphism) without using up its inheritance relationship.</a:t>
            </a:r>
          </a:p>
        </p:txBody>
      </p:sp>
    </p:spTree>
    <p:extLst>
      <p:ext uri="{BB962C8B-B14F-4D97-AF65-F5344CB8AC3E}">
        <p14:creationId xmlns:p14="http://schemas.microsoft.com/office/powerpoint/2010/main" val="160815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BE950-F2E5-9672-41D5-309A54154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9F9C133-08FA-7E4A-DC4F-6A26D3E46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>
                <a:solidFill>
                  <a:srgbClr val="FF0000"/>
                </a:solidFill>
              </a:rPr>
              <a:t>Review of Abstract Classes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615DC9D-8D3B-6FEB-4D8A-F013105C96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>
              <a:lnSpc>
                <a:spcPct val="110000"/>
              </a:lnSpc>
            </a:pPr>
            <a:r>
              <a:rPr lang="en-US" altLang="en-US" sz="2000"/>
              <a:t>Inheritance enforces hierarchical organization, the benefit of which are: reusability,  type sharing and polymorphism.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/>
              <a:t>Java uses Abstract classes &amp; Interfaces to further strengthen the idea of inheritance.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/>
              <a:t>To see the role of abstract of classes, suppose that the </a:t>
            </a:r>
            <a:r>
              <a:rPr lang="en-US" altLang="en-US" sz="2000" b="1"/>
              <a:t>pay</a:t>
            </a:r>
            <a:r>
              <a:rPr lang="en-US" altLang="en-US" sz="2000"/>
              <a:t> method is not implemented in the </a:t>
            </a:r>
            <a:r>
              <a:rPr lang="en-US" altLang="en-US" sz="2000" b="1"/>
              <a:t>HourlyEmployee</a:t>
            </a:r>
            <a:r>
              <a:rPr lang="en-US" altLang="en-US" sz="2000"/>
              <a:t> subclass.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/>
              <a:t>Obviously, the </a:t>
            </a:r>
            <a:r>
              <a:rPr lang="en-US" altLang="en-US" sz="2000" b="1"/>
              <a:t>pay</a:t>
            </a:r>
            <a:r>
              <a:rPr lang="en-US" altLang="en-US" sz="2000"/>
              <a:t> method in the </a:t>
            </a:r>
            <a:r>
              <a:rPr lang="en-US" altLang="en-US" sz="2000" b="1"/>
              <a:t>Employee</a:t>
            </a:r>
            <a:r>
              <a:rPr lang="en-US" altLang="en-US" sz="2000"/>
              <a:t> class will be  assumed, which will lead to wrong result.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/>
              <a:t>One solution is to remove the </a:t>
            </a:r>
            <a:r>
              <a:rPr lang="en-US" altLang="en-US" sz="2000" b="1"/>
              <a:t>pay</a:t>
            </a:r>
            <a:r>
              <a:rPr lang="en-US" altLang="en-US" sz="2000"/>
              <a:t> method out and put it in another extension of the Employee class, </a:t>
            </a:r>
            <a:r>
              <a:rPr lang="en-US" altLang="en-US" sz="2000" b="1"/>
              <a:t>MonthlyEmployee.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/>
              <a:t>The problem with this solution is that it does not force  subclasses of </a:t>
            </a:r>
            <a:r>
              <a:rPr lang="en-US" altLang="en-US" sz="2000" b="1"/>
              <a:t>Employee</a:t>
            </a:r>
            <a:r>
              <a:rPr lang="en-US" altLang="en-US" sz="2000"/>
              <a:t> class to implement the </a:t>
            </a:r>
            <a:r>
              <a:rPr lang="en-US" altLang="en-US" sz="2000" b="1"/>
              <a:t>pay</a:t>
            </a:r>
            <a:r>
              <a:rPr lang="en-US" altLang="en-US" sz="2000"/>
              <a:t> method.</a:t>
            </a:r>
          </a:p>
        </p:txBody>
      </p:sp>
    </p:spTree>
    <p:extLst>
      <p:ext uri="{BB962C8B-B14F-4D97-AF65-F5344CB8AC3E}">
        <p14:creationId xmlns:p14="http://schemas.microsoft.com/office/powerpoint/2010/main" val="598721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80122-5344-8435-F2D2-F7B6B04E0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>
            <a:extLst>
              <a:ext uri="{FF2B5EF4-FFF2-40B4-BE49-F238E27FC236}">
                <a16:creationId xmlns:a16="http://schemas.microsoft.com/office/drawing/2014/main" id="{B65C59EA-DF81-6400-2A4E-F17CF29DE1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65978"/>
            <a:ext cx="8229600" cy="820738"/>
          </a:xfrm>
        </p:spPr>
        <p:txBody>
          <a:bodyPr/>
          <a:lstStyle/>
          <a:p>
            <a:pPr algn="l" rtl="0"/>
            <a:r>
              <a:rPr lang="en-US" altLang="en-US" sz="2000" dirty="0"/>
              <a:t>The solution is to declare the pay method of the Employee class as abstract, thus, making the class abstract.</a:t>
            </a:r>
            <a:endParaRPr lang="en-US" altLang="en-US" sz="1200" dirty="0"/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8B905F62-3CE7-9699-493B-AE63E8A93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2349500"/>
            <a:ext cx="7885113" cy="42481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abstract class Employee  {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protected String name;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protected double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Employee(String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name =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String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 {return name;}  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void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setPayRate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(double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pPr algn="l" rtl="0"/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abstract public double pay();</a:t>
            </a:r>
          </a:p>
          <a:p>
            <a:pPr algn="l" rtl="0"/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void print()  {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("Name: " + name);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("Pay Rate: "+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payRate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475322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33BA0-31FC-9773-57CF-6B6D083B8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>
            <a:extLst>
              <a:ext uri="{FF2B5EF4-FFF2-40B4-BE49-F238E27FC236}">
                <a16:creationId xmlns:a16="http://schemas.microsoft.com/office/drawing/2014/main" id="{24C7102B-52F0-E309-4BBE-40F8D92C2C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0290" y="2093562"/>
            <a:ext cx="10018713" cy="3124201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000" dirty="0"/>
              <a:t>The following extends the Employee abstract class to get </a:t>
            </a:r>
            <a:r>
              <a:rPr lang="en-US" altLang="en-US" sz="2000" dirty="0" err="1"/>
              <a:t>MonthlyEmployee</a:t>
            </a:r>
            <a:r>
              <a:rPr lang="en-US" altLang="en-US" sz="2000" dirty="0"/>
              <a:t> class.</a:t>
            </a:r>
          </a:p>
          <a:p>
            <a:pPr algn="l" rtl="0">
              <a:buFontTx/>
              <a:buNone/>
            </a:pPr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  <a:p>
            <a:pPr algn="l" rtl="0"/>
            <a:endParaRPr lang="en-US" altLang="en-US" sz="2000" dirty="0"/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DEF27977-AB01-9215-E771-28D33670D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2565401"/>
            <a:ext cx="7396163" cy="2047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class MonthlyEmployee extends Employee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MonthlyEmployee(String empName, double empRate)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super(empName, empRate);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public double pay()  {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return payRate;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algn="l" rtl="0"/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00931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BF445-322F-06DF-296E-1B92B1A2B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7" name="Rectangle 11">
            <a:extLst>
              <a:ext uri="{FF2B5EF4-FFF2-40B4-BE49-F238E27FC236}">
                <a16:creationId xmlns:a16="http://schemas.microsoft.com/office/drawing/2014/main" id="{32A21EE8-266F-B134-0C20-23FFF0B6F0F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48725" y="770732"/>
            <a:ext cx="8218488" cy="676275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altLang="en-US" sz="2000" dirty="0"/>
              <a:t>The following further illustrates the advantages of organizing classes using inheritance - same type, polymorphism, etc.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rtl="0">
              <a:lnSpc>
                <a:spcPct val="70000"/>
              </a:lnSpc>
              <a:buFontTx/>
              <a:buNone/>
            </a:pPr>
            <a:endParaRPr lang="en-US" altLang="en-US" sz="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5312" name="Picture 16">
            <a:extLst>
              <a:ext uri="{FF2B5EF4-FFF2-40B4-BE49-F238E27FC236}">
                <a16:creationId xmlns:a16="http://schemas.microsoft.com/office/drawing/2014/main" id="{3DC7681B-4C4F-5690-06AB-73F46B5FFBD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24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204" y="4745036"/>
            <a:ext cx="2476500" cy="1838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13" name="Text Box 17">
            <a:extLst>
              <a:ext uri="{FF2B5EF4-FFF2-40B4-BE49-F238E27FC236}">
                <a16:creationId xmlns:a16="http://schemas.microsoft.com/office/drawing/2014/main" id="{B96316BF-3EDB-FA1E-6EA0-15D64833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024" y="5770967"/>
            <a:ext cx="1944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en-US" sz="1200" dirty="0"/>
              <a:t>The Program Output</a:t>
            </a:r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FFBDA687-5344-139E-E3BF-F1544FCD1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110" y="1783872"/>
            <a:ext cx="7467109" cy="365023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TestAbstractClass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Employee[] list = new Employee[3];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list[0] = new Executive("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Jarallah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Al-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Ghamdi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50000);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list[1] = new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HourlyEmployee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("Azmat Ansari", 120);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list[2] = new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MonthlyEmployee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Sahalu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Junaidu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9000);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((Executive)list[0]).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awardBonus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(11000);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for(int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list.length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if(list[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HourlyEmployee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((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HourlyEmployee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)list[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]).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addHours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(60);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for(int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list.length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 { 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list[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].print();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("Paid: " + list[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].pay());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("*************************");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   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  </a:t>
            </a:r>
          </a:p>
          <a:p>
            <a:pPr algn="l" rtl="0">
              <a:lnSpc>
                <a:spcPct val="80000"/>
              </a:lnSpc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algn="l" rtl="0">
              <a:lnSpc>
                <a:spcPct val="80000"/>
              </a:lnSpc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609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EDDE9560-44D6-D27A-CA6A-E73CA0E532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Interfaces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9E92C-DBF5-3BF1-5CC7-51DB25C29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37C6EE58-69FD-E814-E3F2-FF4B762CD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 OO Approach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A9722F10-D5A3-1479-0258-B3D07F055F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00400" y="1981200"/>
            <a:ext cx="2967038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class Student{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/* attributes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String name;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int age;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int courseNumber;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int fees;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boolean enrolled;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/* Methods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public getName(){ ...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public int getAge() {...}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public int getFees() { ...}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}</a:t>
            </a: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97ACA759-4AC8-1273-2976-95E3FF58D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8" y="1989139"/>
            <a:ext cx="3744912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class StudentRecords{</a:t>
            </a:r>
          </a:p>
          <a:p>
            <a:r>
              <a:rPr lang="en-GB" altLang="en-US"/>
              <a:t>/* attributes */</a:t>
            </a:r>
          </a:p>
          <a:p>
            <a:r>
              <a:rPr lang="en-GB" altLang="en-US"/>
              <a:t>Student [] database;</a:t>
            </a:r>
          </a:p>
          <a:p>
            <a:r>
              <a:rPr lang="en-GB" altLang="en-US"/>
              <a:t>Course [] allCourses;</a:t>
            </a:r>
          </a:p>
          <a:p>
            <a:endParaRPr lang="en-GB" altLang="en-US"/>
          </a:p>
          <a:p>
            <a:r>
              <a:rPr lang="en-GB" altLang="en-US"/>
              <a:t>/* Methods */</a:t>
            </a:r>
          </a:p>
          <a:p>
            <a:r>
              <a:rPr lang="en-GB" altLang="en-US"/>
              <a:t>public void</a:t>
            </a:r>
          </a:p>
          <a:p>
            <a:r>
              <a:rPr lang="en-GB" altLang="en-US"/>
              <a:t>enrollStudent(Student s)</a:t>
            </a:r>
          </a:p>
          <a:p>
            <a:r>
              <a:rPr lang="en-GB" altLang="en-US"/>
              <a:t>{ ... }</a:t>
            </a:r>
          </a:p>
          <a:p>
            <a:r>
              <a:rPr lang="en-GB" altLang="en-US"/>
              <a:t>public void disenrollStudent</a:t>
            </a:r>
          </a:p>
          <a:p>
            <a:r>
              <a:rPr lang="en-GB" altLang="en-US"/>
              <a:t>(Student s) { ... }</a:t>
            </a:r>
          </a:p>
          <a:p>
            <a:r>
              <a:rPr lang="en-GB" altLang="en-US"/>
              <a:t>public int getTotalStudents()</a:t>
            </a:r>
          </a:p>
          <a:p>
            <a:r>
              <a:rPr lang="en-GB" altLang="en-US"/>
              <a:t>{ ... }</a:t>
            </a:r>
          </a:p>
          <a:p>
            <a:r>
              <a:rPr lang="en-GB" altLang="en-US"/>
              <a:t>}</a:t>
            </a:r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16733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551C9-EEC0-9BDA-FCF1-C0398BFA0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E5F43C8B-8708-A723-F156-086A81B36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1321" y="158858"/>
            <a:ext cx="10018713" cy="1328980"/>
          </a:xfrm>
        </p:spPr>
        <p:txBody>
          <a:bodyPr/>
          <a:lstStyle/>
          <a:p>
            <a:r>
              <a:rPr lang="en-US" altLang="en-US" dirty="0"/>
              <a:t>Interfaces</a:t>
            </a:r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F95D8FAD-3240-7336-F7EC-DCE6751A2C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b="1">
                <a:solidFill>
                  <a:srgbClr val="262626"/>
                </a:solidFill>
              </a:rPr>
              <a:t>interface</a:t>
            </a:r>
            <a:r>
              <a:rPr lang="en-US" altLang="en-US">
                <a:solidFill>
                  <a:srgbClr val="262626"/>
                </a:solidFill>
              </a:rPr>
              <a:t>: </a:t>
            </a:r>
            <a:r>
              <a:rPr lang="en-US" altLang="en-US" sz="2200">
                <a:solidFill>
                  <a:srgbClr val="262626"/>
                </a:solidFill>
              </a:rPr>
              <a:t>A list of methods that a class can promise to implement.</a:t>
            </a:r>
          </a:p>
          <a:p>
            <a:pPr lvl="1"/>
            <a:endParaRPr lang="en-US" altLang="en-US" sz="800">
              <a:solidFill>
                <a:srgbClr val="404040"/>
              </a:solidFill>
            </a:endParaRP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Inheritance gives you an is-a relationship </a:t>
            </a:r>
            <a:r>
              <a:rPr lang="en-US" altLang="en-US" i="1">
                <a:solidFill>
                  <a:srgbClr val="404040"/>
                </a:solidFill>
              </a:rPr>
              <a:t>and  </a:t>
            </a:r>
            <a:r>
              <a:rPr lang="en-US" altLang="en-US">
                <a:solidFill>
                  <a:srgbClr val="404040"/>
                </a:solidFill>
              </a:rPr>
              <a:t>code sharing.</a:t>
            </a:r>
          </a:p>
          <a:p>
            <a:pPr lvl="2"/>
            <a:r>
              <a:rPr lang="en-US" altLang="en-US"/>
              <a:t>A </a:t>
            </a:r>
            <a:r>
              <a:rPr lang="en-US" altLang="en-US">
                <a:latin typeface="Courier New" panose="02070309020205020404" pitchFamily="49" charset="0"/>
              </a:rPr>
              <a:t>Lawyer</a:t>
            </a:r>
            <a:r>
              <a:rPr lang="en-US" altLang="en-US"/>
              <a:t> can be treated as an </a:t>
            </a:r>
            <a:r>
              <a:rPr lang="en-US" altLang="en-US">
                <a:latin typeface="Courier New" panose="02070309020205020404" pitchFamily="49" charset="0"/>
              </a:rPr>
              <a:t>Employee</a:t>
            </a:r>
            <a:r>
              <a:rPr lang="en-US" altLang="en-US"/>
              <a:t> and inherits its code.</a:t>
            </a:r>
          </a:p>
          <a:p>
            <a:pPr lvl="1"/>
            <a:endParaRPr lang="en-US" altLang="en-US">
              <a:solidFill>
                <a:srgbClr val="404040"/>
              </a:solidFill>
            </a:endParaRP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Interfaces give you an is-a relationship </a:t>
            </a:r>
            <a:r>
              <a:rPr lang="en-US" altLang="en-US" i="1">
                <a:solidFill>
                  <a:srgbClr val="404040"/>
                </a:solidFill>
              </a:rPr>
              <a:t>without</a:t>
            </a:r>
            <a:r>
              <a:rPr lang="en-US" altLang="en-US">
                <a:solidFill>
                  <a:srgbClr val="404040"/>
                </a:solidFill>
              </a:rPr>
              <a:t>  code sharing.</a:t>
            </a:r>
          </a:p>
          <a:p>
            <a:pPr lvl="2"/>
            <a:r>
              <a:rPr lang="en-US" altLang="en-US"/>
              <a:t>A </a:t>
            </a:r>
            <a:r>
              <a:rPr lang="en-US" altLang="en-US">
                <a:latin typeface="Courier New" panose="02070309020205020404" pitchFamily="49" charset="0"/>
              </a:rPr>
              <a:t>Rectangle</a:t>
            </a:r>
            <a:r>
              <a:rPr lang="en-US" altLang="en-US"/>
              <a:t> object can be treated as a </a:t>
            </a:r>
            <a:r>
              <a:rPr lang="en-US" altLang="en-US">
                <a:latin typeface="Courier New" panose="02070309020205020404" pitchFamily="49" charset="0"/>
              </a:rPr>
              <a:t>Shape</a:t>
            </a:r>
            <a:r>
              <a:rPr lang="en-US" altLang="en-US"/>
              <a:t> but inherits no code.</a:t>
            </a:r>
          </a:p>
          <a:p>
            <a:pPr lvl="1"/>
            <a:endParaRPr lang="en-US" altLang="en-US">
              <a:solidFill>
                <a:srgbClr val="404040"/>
              </a:solidFill>
            </a:endParaRP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Analogous to non-programming idea of roles or certifications:</a:t>
            </a:r>
          </a:p>
          <a:p>
            <a:pPr lvl="2"/>
            <a:r>
              <a:rPr lang="en-US" altLang="en-US"/>
              <a:t>"I'm certified as a CPA accountant.</a:t>
            </a:r>
            <a:br>
              <a:rPr lang="en-US" altLang="en-US"/>
            </a:br>
            <a:r>
              <a:rPr lang="en-US" altLang="en-US"/>
              <a:t>This assures you I know how to do taxes, audits, and consulting."</a:t>
            </a:r>
          </a:p>
          <a:p>
            <a:pPr lvl="2"/>
            <a:r>
              <a:rPr lang="en-US" altLang="en-US"/>
              <a:t>"I'm 'certified' as a Shape, because I implement the Shape interface.</a:t>
            </a:r>
            <a:br>
              <a:rPr lang="en-US" altLang="en-US"/>
            </a:br>
            <a:r>
              <a:rPr lang="en-US" altLang="en-US"/>
              <a:t>This assures you I know how to compute my area and perimeter."</a:t>
            </a:r>
          </a:p>
        </p:txBody>
      </p:sp>
    </p:spTree>
    <p:extLst>
      <p:ext uri="{BB962C8B-B14F-4D97-AF65-F5344CB8AC3E}">
        <p14:creationId xmlns:p14="http://schemas.microsoft.com/office/powerpoint/2010/main" val="2036226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78883-A838-3ABB-A5F8-D4E213448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48C6020E-BBD9-32DC-C987-DBB1AE89E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10018713" cy="1752599"/>
          </a:xfrm>
        </p:spPr>
        <p:txBody>
          <a:bodyPr/>
          <a:lstStyle/>
          <a:p>
            <a:r>
              <a:rPr lang="en-US" altLang="en-US" dirty="0"/>
              <a:t>Interface syntax</a:t>
            </a:r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B7F06458-6D38-2708-707A-1621EAFA9E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public interface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>
                <a:solidFill>
                  <a:srgbClr val="404040"/>
                </a:solidFill>
              </a:rPr>
              <a:t>...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>
                <a:solidFill>
                  <a:srgbClr val="404040"/>
                </a:solidFill>
              </a:rPr>
              <a:t>...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>
                <a:solidFill>
                  <a:srgbClr val="404040"/>
                </a:solidFill>
              </a:rPr>
              <a:t>...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b="1">
                <a:solidFill>
                  <a:srgbClr val="404040"/>
                </a:solidFill>
              </a:rPr>
              <a:t>type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404040"/>
                </a:solidFill>
              </a:rPr>
              <a:t>name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  <a:endParaRPr lang="en-US" altLang="en-US" sz="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</a:rPr>
              <a:t>Example: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public interface Vehicle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public int getSpeed();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   public void setDirection(int direction);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900">
              <a:solidFill>
                <a:srgbClr val="40404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60776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D43DB-00D4-0A2A-12F1-430C808D2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A7482DFF-3ED7-4D90-C4A0-2D2BE2958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10018713" cy="1752599"/>
          </a:xfrm>
        </p:spPr>
        <p:txBody>
          <a:bodyPr/>
          <a:lstStyle/>
          <a:p>
            <a:r>
              <a:rPr lang="en-US" altLang="en-US" dirty="0"/>
              <a:t>Implementing an interface</a:t>
            </a:r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A09A2E77-9244-CAE5-4759-2C5C160BD4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en-US" b="1" dirty="0">
                <a:solidFill>
                  <a:srgbClr val="404040"/>
                </a:solidFill>
              </a:rPr>
              <a:t>name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implements </a:t>
            </a:r>
            <a:r>
              <a:rPr lang="en-US" altLang="en-US" b="1" dirty="0">
                <a:solidFill>
                  <a:srgbClr val="404040"/>
                </a:solidFill>
              </a:rPr>
              <a:t>interface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dirty="0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en-US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262626"/>
                </a:solidFill>
              </a:rPr>
              <a:t>A class can declare that it "implements" an interface.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The class promises to contain each method in that interface.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(Otherwise it will fail to compile.)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404040"/>
                </a:solidFill>
              </a:rPr>
              <a:t>Example: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class Bicycle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implements Vehicle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dirty="0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6251984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FF6834-934D-C4AD-CA8E-4529596F5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22" name="Picture 2">
            <a:extLst>
              <a:ext uri="{FF2B5EF4-FFF2-40B4-BE49-F238E27FC236}">
                <a16:creationId xmlns:a16="http://schemas.microsoft.com/office/drawing/2014/main" id="{EDC33D6B-90FA-1057-ABBE-7FF9BD752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2436814"/>
            <a:ext cx="3890963" cy="213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23" name="Rectangle 3">
            <a:extLst>
              <a:ext uri="{FF2B5EF4-FFF2-40B4-BE49-F238E27FC236}">
                <a16:creationId xmlns:a16="http://schemas.microsoft.com/office/drawing/2014/main" id="{A6798A26-B5B6-34AF-56B3-AE9D0FA27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1444" y="0"/>
            <a:ext cx="10018713" cy="1752599"/>
          </a:xfrm>
        </p:spPr>
        <p:txBody>
          <a:bodyPr/>
          <a:lstStyle/>
          <a:p>
            <a:r>
              <a:rPr lang="en-US" altLang="en-US" dirty="0"/>
              <a:t>Shape interface</a:t>
            </a:r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34254B8F-F2D3-71CA-9942-8AEE692484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	// Describes features common to all shapes.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public interface Shape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public double area();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    public double perimeter();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Saved as </a:t>
            </a:r>
            <a:r>
              <a:rPr lang="en-US" altLang="en-US" dirty="0">
                <a:solidFill>
                  <a:srgbClr val="404040"/>
                </a:solidFill>
                <a:latin typeface="Courier New" panose="02070309020205020404" pitchFamily="49" charset="0"/>
              </a:rPr>
              <a:t>Shape.java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b="1" dirty="0">
                <a:solidFill>
                  <a:srgbClr val="262626"/>
                </a:solidFill>
              </a:rPr>
              <a:t>abstract method</a:t>
            </a:r>
            <a:r>
              <a:rPr lang="en-US" altLang="en-US" dirty="0">
                <a:solidFill>
                  <a:srgbClr val="262626"/>
                </a:solidFill>
              </a:rPr>
              <a:t>: A header without an implementation.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The actual bodies are not specified, because we want to allow each class to implement the behavior in its own way.</a:t>
            </a:r>
          </a:p>
        </p:txBody>
      </p:sp>
    </p:spTree>
    <p:extLst>
      <p:ext uri="{BB962C8B-B14F-4D97-AF65-F5344CB8AC3E}">
        <p14:creationId xmlns:p14="http://schemas.microsoft.com/office/powerpoint/2010/main" val="2378737807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C0AFB99F-5D21-662B-A8C7-377FE2E0B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5168"/>
            <a:ext cx="10018713" cy="1123626"/>
          </a:xfrm>
        </p:spPr>
        <p:txBody>
          <a:bodyPr/>
          <a:lstStyle/>
          <a:p>
            <a:r>
              <a:rPr lang="en-US" altLang="en-US" dirty="0"/>
              <a:t>Shapes example</a:t>
            </a:r>
          </a:p>
        </p:txBody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A3B17CDC-6746-D292-8B35-032E0B1384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928607"/>
            <a:ext cx="9144000" cy="4876800"/>
          </a:xfrm>
        </p:spPr>
        <p:txBody>
          <a:bodyPr/>
          <a:lstStyle/>
          <a:p>
            <a:r>
              <a:rPr lang="en-US" altLang="en-US" dirty="0">
                <a:solidFill>
                  <a:srgbClr val="262626"/>
                </a:solidFill>
              </a:rPr>
              <a:t>Consider the task of writing classes to represent 2D shapes such as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Circle</a:t>
            </a:r>
            <a:r>
              <a:rPr lang="en-US" altLang="en-US" dirty="0">
                <a:solidFill>
                  <a:srgbClr val="262626"/>
                </a:solidFill>
              </a:rPr>
              <a:t>,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Rectangle</a:t>
            </a:r>
            <a:r>
              <a:rPr lang="en-US" altLang="en-US" dirty="0">
                <a:solidFill>
                  <a:srgbClr val="262626"/>
                </a:solidFill>
              </a:rPr>
              <a:t>, and </a:t>
            </a:r>
            <a:r>
              <a:rPr lang="en-US" altLang="en-US" dirty="0">
                <a:solidFill>
                  <a:srgbClr val="262626"/>
                </a:solidFill>
                <a:latin typeface="Courier New" panose="02070309020205020404" pitchFamily="49" charset="0"/>
              </a:rPr>
              <a:t>Triangle</a:t>
            </a:r>
            <a:r>
              <a:rPr lang="en-US" altLang="en-US" dirty="0">
                <a:solidFill>
                  <a:srgbClr val="262626"/>
                </a:solidFill>
              </a:rPr>
              <a:t>.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Certain operations are common to all shapes: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perimeter:	distance around the outside of the shape</a:t>
            </a: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area:	 	amount of 2D space occupied by the shape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Every shape has these, but each computes them differently.</a:t>
            </a:r>
          </a:p>
          <a:p>
            <a:endParaRPr lang="en-US" altLang="en-US" dirty="0">
              <a:solidFill>
                <a:srgbClr val="262626"/>
              </a:solidFill>
            </a:endParaRPr>
          </a:p>
        </p:txBody>
      </p:sp>
      <p:sp>
        <p:nvSpPr>
          <p:cNvPr id="447492" name="Rectangle 4">
            <a:extLst>
              <a:ext uri="{FF2B5EF4-FFF2-40B4-BE49-F238E27FC236}">
                <a16:creationId xmlns:a16="http://schemas.microsoft.com/office/drawing/2014/main" id="{5367CC48-EA0D-A4B1-ABF4-F6E83B250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7707" y="5343687"/>
            <a:ext cx="15240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7493" name="Oval 5">
            <a:extLst>
              <a:ext uri="{FF2B5EF4-FFF2-40B4-BE49-F238E27FC236}">
                <a16:creationId xmlns:a16="http://schemas.microsoft.com/office/drawing/2014/main" id="{2942AC3C-3C75-C9A3-6428-98250D396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07" y="5267487"/>
            <a:ext cx="1143000" cy="11430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7494" name="Group 6">
            <a:extLst>
              <a:ext uri="{FF2B5EF4-FFF2-40B4-BE49-F238E27FC236}">
                <a16:creationId xmlns:a16="http://schemas.microsoft.com/office/drawing/2014/main" id="{49E01023-3E4F-FDFD-B4C9-6AE7B5F0DDA7}"/>
              </a:ext>
            </a:extLst>
          </p:cNvPr>
          <p:cNvGrpSpPr>
            <a:grpSpLocks/>
          </p:cNvGrpSpPr>
          <p:nvPr/>
        </p:nvGrpSpPr>
        <p:grpSpPr bwMode="auto">
          <a:xfrm>
            <a:off x="7672307" y="5229387"/>
            <a:ext cx="2209800" cy="1219200"/>
            <a:chOff x="4128" y="3072"/>
            <a:chExt cx="1392" cy="768"/>
          </a:xfrm>
        </p:grpSpPr>
        <p:sp>
          <p:nvSpPr>
            <p:cNvPr id="447495" name="Line 7">
              <a:extLst>
                <a:ext uri="{FF2B5EF4-FFF2-40B4-BE49-F238E27FC236}">
                  <a16:creationId xmlns:a16="http://schemas.microsoft.com/office/drawing/2014/main" id="{2211ECDD-75A6-ABEE-21B1-B7A6C1412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28" y="3072"/>
              <a:ext cx="768" cy="7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7496" name="Line 8">
              <a:extLst>
                <a:ext uri="{FF2B5EF4-FFF2-40B4-BE49-F238E27FC236}">
                  <a16:creationId xmlns:a16="http://schemas.microsoft.com/office/drawing/2014/main" id="{358F9C00-675E-8B5D-BCE6-D7CE425D95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3408"/>
              <a:ext cx="13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7497" name="Line 9">
              <a:extLst>
                <a:ext uri="{FF2B5EF4-FFF2-40B4-BE49-F238E27FC236}">
                  <a16:creationId xmlns:a16="http://schemas.microsoft.com/office/drawing/2014/main" id="{67CA8EBC-BFF0-02BB-6D81-CC2BDFB8EB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96" y="3072"/>
              <a:ext cx="624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E6C346B1-BC2A-3F9F-7FD3-B0CB12A32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0325" y="112714"/>
            <a:ext cx="10018713" cy="1219201"/>
          </a:xfrm>
        </p:spPr>
        <p:txBody>
          <a:bodyPr/>
          <a:lstStyle/>
          <a:p>
            <a:r>
              <a:rPr lang="en-US" altLang="en-US" dirty="0"/>
              <a:t>Shape area and perimeter</a:t>
            </a:r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8B2BF3B8-6F8E-6CD3-FE19-30E00CD513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dirty="0">
                <a:solidFill>
                  <a:srgbClr val="262626"/>
                </a:solidFill>
              </a:rPr>
              <a:t>Circle (as defined by radius </a:t>
            </a:r>
            <a:r>
              <a:rPr lang="en-US" altLang="en-US" i="1" dirty="0">
                <a:solidFill>
                  <a:srgbClr val="262626"/>
                </a:solidFill>
              </a:rPr>
              <a:t>r </a:t>
            </a:r>
            <a:r>
              <a:rPr lang="en-US" altLang="en-US" dirty="0">
                <a:solidFill>
                  <a:srgbClr val="262626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area	= </a:t>
            </a:r>
            <a:r>
              <a:rPr lang="en-US" altLang="en-US" dirty="0">
                <a:solidFill>
                  <a:srgbClr val="404040"/>
                </a:solidFill>
                <a:sym typeface="Symbol" panose="05050102010706020507" pitchFamily="18" charset="2"/>
              </a:rPr>
              <a:t></a:t>
            </a:r>
            <a:r>
              <a:rPr lang="en-US" altLang="en-US" dirty="0">
                <a:solidFill>
                  <a:srgbClr val="404040"/>
                </a:solidFill>
              </a:rPr>
              <a:t> </a:t>
            </a:r>
            <a:r>
              <a:rPr lang="en-US" altLang="en-US" i="1" dirty="0">
                <a:solidFill>
                  <a:srgbClr val="404040"/>
                </a:solidFill>
              </a:rPr>
              <a:t>r </a:t>
            </a:r>
            <a:r>
              <a:rPr lang="en-US" altLang="en-US" baseline="30000" dirty="0">
                <a:solidFill>
                  <a:srgbClr val="404040"/>
                </a:solidFill>
              </a:rPr>
              <a:t>2</a:t>
            </a:r>
            <a:endParaRPr lang="en-US" altLang="en-US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perimeter	= 2 </a:t>
            </a:r>
            <a:r>
              <a:rPr lang="en-US" altLang="en-US" dirty="0">
                <a:solidFill>
                  <a:srgbClr val="404040"/>
                </a:solidFill>
                <a:sym typeface="Symbol" panose="05050102010706020507" pitchFamily="18" charset="2"/>
              </a:rPr>
              <a:t></a:t>
            </a:r>
            <a:r>
              <a:rPr lang="en-US" altLang="en-US" dirty="0">
                <a:solidFill>
                  <a:srgbClr val="404040"/>
                </a:solidFill>
              </a:rPr>
              <a:t> </a:t>
            </a:r>
            <a:r>
              <a:rPr lang="en-US" altLang="en-US" i="1" dirty="0">
                <a:solidFill>
                  <a:srgbClr val="404040"/>
                </a:solidFill>
              </a:rPr>
              <a:t>r</a:t>
            </a:r>
            <a:endParaRPr lang="en-US" altLang="en-US" i="1" baseline="-25000" dirty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Rectangle (as defined by width </a:t>
            </a:r>
            <a:r>
              <a:rPr lang="en-US" altLang="en-US" i="1" dirty="0">
                <a:solidFill>
                  <a:srgbClr val="262626"/>
                </a:solidFill>
              </a:rPr>
              <a:t>w</a:t>
            </a:r>
            <a:r>
              <a:rPr lang="en-US" altLang="en-US" dirty="0">
                <a:solidFill>
                  <a:srgbClr val="262626"/>
                </a:solidFill>
              </a:rPr>
              <a:t> and height </a:t>
            </a:r>
            <a:r>
              <a:rPr lang="en-US" altLang="en-US" i="1" dirty="0">
                <a:solidFill>
                  <a:srgbClr val="262626"/>
                </a:solidFill>
              </a:rPr>
              <a:t>h </a:t>
            </a:r>
            <a:r>
              <a:rPr lang="en-US" altLang="en-US" dirty="0">
                <a:solidFill>
                  <a:srgbClr val="262626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area	= </a:t>
            </a:r>
            <a:r>
              <a:rPr lang="en-US" altLang="en-US" i="1" dirty="0">
                <a:solidFill>
                  <a:srgbClr val="404040"/>
                </a:solidFill>
              </a:rPr>
              <a:t>w h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perimeter	= 2</a:t>
            </a:r>
            <a:r>
              <a:rPr lang="en-US" altLang="en-US" i="1" dirty="0">
                <a:solidFill>
                  <a:srgbClr val="404040"/>
                </a:solidFill>
              </a:rPr>
              <a:t>w</a:t>
            </a:r>
            <a:r>
              <a:rPr lang="en-US" altLang="en-US" dirty="0">
                <a:solidFill>
                  <a:srgbClr val="404040"/>
                </a:solidFill>
              </a:rPr>
              <a:t> + 2</a:t>
            </a:r>
            <a:r>
              <a:rPr lang="en-US" altLang="en-US" i="1" dirty="0">
                <a:solidFill>
                  <a:srgbClr val="404040"/>
                </a:solidFill>
              </a:rPr>
              <a:t>h</a:t>
            </a:r>
          </a:p>
          <a:p>
            <a:pPr lvl="1"/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Triangle (as defined by side lengths </a:t>
            </a:r>
            <a:r>
              <a:rPr lang="en-US" altLang="en-US" i="1" dirty="0">
                <a:solidFill>
                  <a:srgbClr val="262626"/>
                </a:solidFill>
              </a:rPr>
              <a:t>a</a:t>
            </a:r>
            <a:r>
              <a:rPr lang="en-US" altLang="en-US" dirty="0">
                <a:solidFill>
                  <a:srgbClr val="262626"/>
                </a:solidFill>
              </a:rPr>
              <a:t>, </a:t>
            </a:r>
            <a:r>
              <a:rPr lang="en-US" altLang="en-US" i="1" dirty="0">
                <a:solidFill>
                  <a:srgbClr val="262626"/>
                </a:solidFill>
              </a:rPr>
              <a:t>b</a:t>
            </a:r>
            <a:r>
              <a:rPr lang="en-US" altLang="en-US" dirty="0">
                <a:solidFill>
                  <a:srgbClr val="262626"/>
                </a:solidFill>
              </a:rPr>
              <a:t>, and </a:t>
            </a:r>
            <a:r>
              <a:rPr lang="en-US" altLang="en-US" i="1" dirty="0">
                <a:solidFill>
                  <a:srgbClr val="262626"/>
                </a:solidFill>
              </a:rPr>
              <a:t>c</a:t>
            </a:r>
            <a:r>
              <a:rPr lang="en-US" altLang="en-US" dirty="0">
                <a:solidFill>
                  <a:srgbClr val="262626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area	= √(</a:t>
            </a:r>
            <a:r>
              <a:rPr lang="en-US" altLang="en-US" i="1" dirty="0">
                <a:solidFill>
                  <a:srgbClr val="404040"/>
                </a:solidFill>
              </a:rPr>
              <a:t>s</a:t>
            </a:r>
            <a:r>
              <a:rPr lang="en-US" altLang="en-US" dirty="0">
                <a:solidFill>
                  <a:srgbClr val="404040"/>
                </a:solidFill>
              </a:rPr>
              <a:t> (</a:t>
            </a:r>
            <a:r>
              <a:rPr lang="en-US" altLang="en-US" i="1" dirty="0">
                <a:solidFill>
                  <a:srgbClr val="404040"/>
                </a:solidFill>
              </a:rPr>
              <a:t>s</a:t>
            </a:r>
            <a:r>
              <a:rPr lang="en-US" altLang="en-US" dirty="0">
                <a:solidFill>
                  <a:srgbClr val="404040"/>
                </a:solidFill>
              </a:rPr>
              <a:t> - </a:t>
            </a:r>
            <a:r>
              <a:rPr lang="en-US" altLang="en-US" i="1" dirty="0">
                <a:solidFill>
                  <a:srgbClr val="404040"/>
                </a:solidFill>
              </a:rPr>
              <a:t>a</a:t>
            </a:r>
            <a:r>
              <a:rPr lang="en-US" altLang="en-US" dirty="0">
                <a:solidFill>
                  <a:srgbClr val="404040"/>
                </a:solidFill>
              </a:rPr>
              <a:t>) (</a:t>
            </a:r>
            <a:r>
              <a:rPr lang="en-US" altLang="en-US" i="1" dirty="0">
                <a:solidFill>
                  <a:srgbClr val="404040"/>
                </a:solidFill>
              </a:rPr>
              <a:t>s</a:t>
            </a:r>
            <a:r>
              <a:rPr lang="en-US" altLang="en-US" dirty="0">
                <a:solidFill>
                  <a:srgbClr val="404040"/>
                </a:solidFill>
              </a:rPr>
              <a:t> - </a:t>
            </a:r>
            <a:r>
              <a:rPr lang="en-US" altLang="en-US" i="1" dirty="0">
                <a:solidFill>
                  <a:srgbClr val="404040"/>
                </a:solidFill>
              </a:rPr>
              <a:t>b</a:t>
            </a:r>
            <a:r>
              <a:rPr lang="en-US" altLang="en-US" dirty="0">
                <a:solidFill>
                  <a:srgbClr val="404040"/>
                </a:solidFill>
              </a:rPr>
              <a:t>) (</a:t>
            </a:r>
            <a:r>
              <a:rPr lang="en-US" altLang="en-US" i="1" dirty="0">
                <a:solidFill>
                  <a:srgbClr val="404040"/>
                </a:solidFill>
              </a:rPr>
              <a:t>s</a:t>
            </a:r>
            <a:r>
              <a:rPr lang="en-US" altLang="en-US" dirty="0">
                <a:solidFill>
                  <a:srgbClr val="404040"/>
                </a:solidFill>
              </a:rPr>
              <a:t> - </a:t>
            </a:r>
            <a:r>
              <a:rPr lang="en-US" altLang="en-US" i="1" dirty="0">
                <a:solidFill>
                  <a:srgbClr val="404040"/>
                </a:solidFill>
              </a:rPr>
              <a:t>c</a:t>
            </a:r>
            <a:r>
              <a:rPr lang="en-US" altLang="en-US" dirty="0">
                <a:solidFill>
                  <a:srgbClr val="404040"/>
                </a:solidFill>
              </a:rPr>
              <a:t>))</a:t>
            </a:r>
            <a:endParaRPr lang="en-US" altLang="en-US" i="1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		   where </a:t>
            </a:r>
            <a:r>
              <a:rPr lang="en-US" altLang="en-US" i="1" dirty="0">
                <a:solidFill>
                  <a:srgbClr val="404040"/>
                </a:solidFill>
              </a:rPr>
              <a:t>s</a:t>
            </a:r>
            <a:r>
              <a:rPr lang="en-US" altLang="en-US" dirty="0">
                <a:solidFill>
                  <a:srgbClr val="404040"/>
                </a:solidFill>
              </a:rPr>
              <a:t> = ½ (</a:t>
            </a:r>
            <a:r>
              <a:rPr lang="en-US" altLang="en-US" i="1" dirty="0">
                <a:solidFill>
                  <a:srgbClr val="404040"/>
                </a:solidFill>
              </a:rPr>
              <a:t>a</a:t>
            </a:r>
            <a:r>
              <a:rPr lang="en-US" altLang="en-US" dirty="0">
                <a:solidFill>
                  <a:srgbClr val="404040"/>
                </a:solidFill>
              </a:rPr>
              <a:t> + </a:t>
            </a:r>
            <a:r>
              <a:rPr lang="en-US" altLang="en-US" i="1" dirty="0">
                <a:solidFill>
                  <a:srgbClr val="404040"/>
                </a:solidFill>
              </a:rPr>
              <a:t>b</a:t>
            </a:r>
            <a:r>
              <a:rPr lang="en-US" altLang="en-US" dirty="0">
                <a:solidFill>
                  <a:srgbClr val="404040"/>
                </a:solidFill>
              </a:rPr>
              <a:t> + </a:t>
            </a:r>
            <a:r>
              <a:rPr lang="en-US" altLang="en-US" i="1" dirty="0">
                <a:solidFill>
                  <a:srgbClr val="404040"/>
                </a:solidFill>
              </a:rPr>
              <a:t>c</a:t>
            </a:r>
            <a:r>
              <a:rPr lang="en-US" altLang="en-US" dirty="0">
                <a:solidFill>
                  <a:srgbClr val="404040"/>
                </a:solidFill>
              </a:rPr>
              <a:t>)</a:t>
            </a:r>
            <a:r>
              <a:rPr lang="en-US" altLang="en-US" i="1" dirty="0">
                <a:solidFill>
                  <a:srgbClr val="404040"/>
                </a:solidFill>
              </a:rPr>
              <a:t> </a:t>
            </a:r>
            <a:endParaRPr lang="en-US" altLang="en-US" dirty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404040"/>
                </a:solidFill>
              </a:rPr>
              <a:t>	perimeter	= </a:t>
            </a:r>
            <a:r>
              <a:rPr lang="en-US" altLang="en-US" i="1" dirty="0">
                <a:solidFill>
                  <a:srgbClr val="404040"/>
                </a:solidFill>
              </a:rPr>
              <a:t>a</a:t>
            </a:r>
            <a:r>
              <a:rPr lang="en-US" altLang="en-US" dirty="0">
                <a:solidFill>
                  <a:srgbClr val="404040"/>
                </a:solidFill>
              </a:rPr>
              <a:t> + </a:t>
            </a:r>
            <a:r>
              <a:rPr lang="en-US" altLang="en-US" i="1" dirty="0">
                <a:solidFill>
                  <a:srgbClr val="404040"/>
                </a:solidFill>
              </a:rPr>
              <a:t>b</a:t>
            </a:r>
            <a:r>
              <a:rPr lang="en-US" altLang="en-US" dirty="0">
                <a:solidFill>
                  <a:srgbClr val="404040"/>
                </a:solidFill>
              </a:rPr>
              <a:t> + </a:t>
            </a:r>
            <a:r>
              <a:rPr lang="en-US" altLang="en-US" i="1" dirty="0">
                <a:solidFill>
                  <a:srgbClr val="404040"/>
                </a:solidFill>
              </a:rPr>
              <a:t>c </a:t>
            </a:r>
            <a:endParaRPr lang="en-US" altLang="en-US" dirty="0">
              <a:solidFill>
                <a:srgbClr val="404040"/>
              </a:solidFill>
            </a:endParaRPr>
          </a:p>
        </p:txBody>
      </p:sp>
      <p:grpSp>
        <p:nvGrpSpPr>
          <p:cNvPr id="448516" name="Group 4">
            <a:extLst>
              <a:ext uri="{FF2B5EF4-FFF2-40B4-BE49-F238E27FC236}">
                <a16:creationId xmlns:a16="http://schemas.microsoft.com/office/drawing/2014/main" id="{33841B76-7966-CE4C-3D4D-463CCEB82BEC}"/>
              </a:ext>
            </a:extLst>
          </p:cNvPr>
          <p:cNvGrpSpPr>
            <a:grpSpLocks/>
          </p:cNvGrpSpPr>
          <p:nvPr/>
        </p:nvGrpSpPr>
        <p:grpSpPr bwMode="auto">
          <a:xfrm>
            <a:off x="8839200" y="1447800"/>
            <a:ext cx="1143000" cy="1143000"/>
            <a:chOff x="4704" y="912"/>
            <a:chExt cx="720" cy="720"/>
          </a:xfrm>
        </p:grpSpPr>
        <p:sp>
          <p:nvSpPr>
            <p:cNvPr id="448517" name="Oval 5">
              <a:extLst>
                <a:ext uri="{FF2B5EF4-FFF2-40B4-BE49-F238E27FC236}">
                  <a16:creationId xmlns:a16="http://schemas.microsoft.com/office/drawing/2014/main" id="{7750F8E1-4B96-E642-7E70-DC1673C8C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912"/>
              <a:ext cx="720" cy="7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18" name="Text Box 6">
              <a:extLst>
                <a:ext uri="{FF2B5EF4-FFF2-40B4-BE49-F238E27FC236}">
                  <a16:creationId xmlns:a16="http://schemas.microsoft.com/office/drawing/2014/main" id="{9A28E012-95E3-08C2-0D3D-71F0E04F9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6" y="1223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r</a:t>
              </a:r>
            </a:p>
          </p:txBody>
        </p:sp>
        <p:sp>
          <p:nvSpPr>
            <p:cNvPr id="448519" name="Line 7">
              <a:extLst>
                <a:ext uri="{FF2B5EF4-FFF2-40B4-BE49-F238E27FC236}">
                  <a16:creationId xmlns:a16="http://schemas.microsoft.com/office/drawing/2014/main" id="{D36DD135-1AE9-193A-859A-D246F385B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273"/>
              <a:ext cx="3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20" name="Group 8">
            <a:extLst>
              <a:ext uri="{FF2B5EF4-FFF2-40B4-BE49-F238E27FC236}">
                <a16:creationId xmlns:a16="http://schemas.microsoft.com/office/drawing/2014/main" id="{4705F736-3052-C27C-7382-BAC310B540D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3048001"/>
            <a:ext cx="1905000" cy="1357313"/>
            <a:chOff x="4368" y="1833"/>
            <a:chExt cx="1200" cy="855"/>
          </a:xfrm>
        </p:grpSpPr>
        <p:sp>
          <p:nvSpPr>
            <p:cNvPr id="448521" name="Rectangle 9">
              <a:extLst>
                <a:ext uri="{FF2B5EF4-FFF2-40B4-BE49-F238E27FC236}">
                  <a16:creationId xmlns:a16="http://schemas.microsoft.com/office/drawing/2014/main" id="{539C1F6F-AE49-FE36-B7B4-EE30C195E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064"/>
              <a:ext cx="960" cy="6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2" name="Text Box 10">
              <a:extLst>
                <a:ext uri="{FF2B5EF4-FFF2-40B4-BE49-F238E27FC236}">
                  <a16:creationId xmlns:a16="http://schemas.microsoft.com/office/drawing/2014/main" id="{28E7B79A-F77D-14F0-4497-19E99D14B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4" y="18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w</a:t>
              </a:r>
            </a:p>
          </p:txBody>
        </p:sp>
        <p:sp>
          <p:nvSpPr>
            <p:cNvPr id="448523" name="Text Box 11">
              <a:extLst>
                <a:ext uri="{FF2B5EF4-FFF2-40B4-BE49-F238E27FC236}">
                  <a16:creationId xmlns:a16="http://schemas.microsoft.com/office/drawing/2014/main" id="{6F929C0D-3BF6-0BB7-EFF2-9048FB4BE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26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h</a:t>
              </a:r>
            </a:p>
          </p:txBody>
        </p:sp>
      </p:grpSp>
      <p:grpSp>
        <p:nvGrpSpPr>
          <p:cNvPr id="448524" name="Group 12">
            <a:extLst>
              <a:ext uri="{FF2B5EF4-FFF2-40B4-BE49-F238E27FC236}">
                <a16:creationId xmlns:a16="http://schemas.microsoft.com/office/drawing/2014/main" id="{EB68B070-597D-25D0-F837-F506088BF5E9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4760914"/>
            <a:ext cx="2209800" cy="1335087"/>
            <a:chOff x="4224" y="2999"/>
            <a:chExt cx="1392" cy="841"/>
          </a:xfrm>
        </p:grpSpPr>
        <p:grpSp>
          <p:nvGrpSpPr>
            <p:cNvPr id="448525" name="Group 13">
              <a:extLst>
                <a:ext uri="{FF2B5EF4-FFF2-40B4-BE49-F238E27FC236}">
                  <a16:creationId xmlns:a16="http://schemas.microsoft.com/office/drawing/2014/main" id="{57AD8BF1-D362-15E1-986A-F1E36E0E44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3072"/>
              <a:ext cx="1392" cy="768"/>
              <a:chOff x="4128" y="3072"/>
              <a:chExt cx="1392" cy="768"/>
            </a:xfrm>
          </p:grpSpPr>
          <p:sp>
            <p:nvSpPr>
              <p:cNvPr id="448526" name="Line 14">
                <a:extLst>
                  <a:ext uri="{FF2B5EF4-FFF2-40B4-BE49-F238E27FC236}">
                    <a16:creationId xmlns:a16="http://schemas.microsoft.com/office/drawing/2014/main" id="{8AC6FE87-38D7-37F1-83FC-8A973E72C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8" y="3072"/>
                <a:ext cx="768" cy="76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8527" name="Line 15">
                <a:extLst>
                  <a:ext uri="{FF2B5EF4-FFF2-40B4-BE49-F238E27FC236}">
                    <a16:creationId xmlns:a16="http://schemas.microsoft.com/office/drawing/2014/main" id="{6A2B10DF-02AA-29D0-89CC-961ACACA58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28" y="3408"/>
                <a:ext cx="1392" cy="4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8528" name="Line 16">
                <a:extLst>
                  <a:ext uri="{FF2B5EF4-FFF2-40B4-BE49-F238E27FC236}">
                    <a16:creationId xmlns:a16="http://schemas.microsoft.com/office/drawing/2014/main" id="{F60E26B4-1935-7203-DF75-43338A635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96" y="3072"/>
                <a:ext cx="624" cy="3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48529" name="Text Box 17">
              <a:extLst>
                <a:ext uri="{FF2B5EF4-FFF2-40B4-BE49-F238E27FC236}">
                  <a16:creationId xmlns:a16="http://schemas.microsoft.com/office/drawing/2014/main" id="{B4CA2447-9835-5DBD-B74A-10274768D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0" y="31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</a:t>
              </a:r>
            </a:p>
          </p:txBody>
        </p:sp>
        <p:sp>
          <p:nvSpPr>
            <p:cNvPr id="448530" name="Text Box 18">
              <a:extLst>
                <a:ext uri="{FF2B5EF4-FFF2-40B4-BE49-F238E27FC236}">
                  <a16:creationId xmlns:a16="http://schemas.microsoft.com/office/drawing/2014/main" id="{50F9BC79-0F1B-0E1A-4C90-31A752075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6" y="2999"/>
              <a:ext cx="1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</a:t>
              </a:r>
            </a:p>
          </p:txBody>
        </p:sp>
        <p:sp>
          <p:nvSpPr>
            <p:cNvPr id="448531" name="Text Box 19">
              <a:extLst>
                <a:ext uri="{FF2B5EF4-FFF2-40B4-BE49-F238E27FC236}">
                  <a16:creationId xmlns:a16="http://schemas.microsoft.com/office/drawing/2014/main" id="{AA38455E-92A6-C6A5-42D8-B1F9C6EFC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594"/>
              <a:ext cx="19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c</a:t>
              </a:r>
            </a:p>
          </p:txBody>
        </p:sp>
      </p:grp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600BF7C8-4EC6-9DC1-954A-27D511F3F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36351"/>
            <a:ext cx="10018713" cy="941522"/>
          </a:xfrm>
        </p:spPr>
        <p:txBody>
          <a:bodyPr/>
          <a:lstStyle/>
          <a:p>
            <a:r>
              <a:rPr lang="en-US" altLang="en-US" dirty="0"/>
              <a:t>Common behavior</a:t>
            </a:r>
          </a:p>
        </p:txBody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D4E56CD0-98F2-909E-9F5B-7A8F7C6E0C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>
                <a:solidFill>
                  <a:srgbClr val="262626"/>
                </a:solidFill>
              </a:rPr>
              <a:t>Suppose we have 3 classes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Circle</a:t>
            </a:r>
            <a:r>
              <a:rPr lang="en-US" altLang="en-US">
                <a:solidFill>
                  <a:srgbClr val="262626"/>
                </a:solidFill>
              </a:rPr>
              <a:t>,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Rectangle</a:t>
            </a:r>
            <a:r>
              <a:rPr lang="en-US" altLang="en-US">
                <a:solidFill>
                  <a:srgbClr val="262626"/>
                </a:solidFill>
              </a:rPr>
              <a:t>,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Triangle</a:t>
            </a:r>
            <a:r>
              <a:rPr lang="en-US" altLang="en-US">
                <a:solidFill>
                  <a:srgbClr val="262626"/>
                </a:solidFill>
              </a:rPr>
              <a:t>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Each has the methods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perimeter</a:t>
            </a:r>
            <a:r>
              <a:rPr lang="en-US" altLang="en-US">
                <a:solidFill>
                  <a:srgbClr val="404040"/>
                </a:solidFill>
              </a:rPr>
              <a:t> and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area</a:t>
            </a:r>
            <a:r>
              <a:rPr lang="en-US" altLang="en-US">
                <a:solidFill>
                  <a:srgbClr val="404040"/>
                </a:solidFill>
              </a:rPr>
              <a:t>.</a:t>
            </a:r>
          </a:p>
          <a:p>
            <a:pPr lvl="1"/>
            <a:endParaRPr lang="en-US" altLang="en-US">
              <a:solidFill>
                <a:srgbClr val="404040"/>
              </a:solidFill>
            </a:endParaRPr>
          </a:p>
          <a:p>
            <a:pPr lvl="1"/>
            <a:endParaRPr lang="en-US" altLang="en-US">
              <a:solidFill>
                <a:srgbClr val="404040"/>
              </a:solidFill>
            </a:endParaRPr>
          </a:p>
          <a:p>
            <a:r>
              <a:rPr lang="en-US" altLang="en-US">
                <a:solidFill>
                  <a:srgbClr val="262626"/>
                </a:solidFill>
              </a:rPr>
              <a:t>We'd like our client code to be able to treat different kinds of shapes in the same way: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Write a method that prints any shape's area and perimeter.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Create an array to hold a mixture of the various shape objects.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Write a method that could return a rectangle, a circle, a triangle, or any other kind of shape.</a:t>
            </a:r>
          </a:p>
          <a:p>
            <a:pPr lvl="1"/>
            <a:r>
              <a:rPr lang="en-US" altLang="en-US">
                <a:solidFill>
                  <a:srgbClr val="404040"/>
                </a:solidFill>
              </a:rPr>
              <a:t>Make a 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DrawingPanel</a:t>
            </a:r>
            <a:r>
              <a:rPr lang="en-US" altLang="en-US">
                <a:solidFill>
                  <a:srgbClr val="404040"/>
                </a:solidFill>
              </a:rPr>
              <a:t> display many shapes on screen.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>
            <a:extLst>
              <a:ext uri="{FF2B5EF4-FFF2-40B4-BE49-F238E27FC236}">
                <a16:creationId xmlns:a16="http://schemas.microsoft.com/office/drawing/2014/main" id="{4CF5E5BB-5D4B-3DF4-115C-79DFB9977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20851"/>
            <a:ext cx="10018713" cy="1752599"/>
          </a:xfrm>
        </p:spPr>
        <p:txBody>
          <a:bodyPr/>
          <a:lstStyle/>
          <a:p>
            <a:r>
              <a:rPr lang="en-US" altLang="en-US" dirty="0"/>
              <a:t>Interface requirements</a:t>
            </a:r>
          </a:p>
        </p:txBody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0A74BD7D-8A52-DCB0-F3CE-7A08768794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	public class Banana </a:t>
            </a:r>
            <a:r>
              <a:rPr lang="en-US" altLang="en-US" b="1">
                <a:solidFill>
                  <a:srgbClr val="A50021"/>
                </a:solidFill>
                <a:latin typeface="Courier New" panose="02070309020205020404" pitchFamily="49" charset="0"/>
              </a:rPr>
              <a:t>implements Shape</a:t>
            </a: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b="1">
                <a:solidFill>
                  <a:srgbClr val="008000"/>
                </a:solidFill>
                <a:latin typeface="Courier New" panose="02070309020205020404" pitchFamily="49" charset="0"/>
              </a:rPr>
              <a:t>// haha, no methods! pwned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262626"/>
                </a:solidFill>
              </a:rPr>
              <a:t>If we write a class that claims to be a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Shape</a:t>
            </a:r>
            <a:r>
              <a:rPr lang="en-US" altLang="en-US">
                <a:solidFill>
                  <a:srgbClr val="262626"/>
                </a:solidFill>
              </a:rPr>
              <a:t> but doesn't implement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area</a:t>
            </a:r>
            <a:r>
              <a:rPr lang="en-US" altLang="en-US">
                <a:solidFill>
                  <a:srgbClr val="262626"/>
                </a:solidFill>
              </a:rPr>
              <a:t> and </a:t>
            </a:r>
            <a:r>
              <a:rPr lang="en-US" altLang="en-US">
                <a:solidFill>
                  <a:srgbClr val="262626"/>
                </a:solidFill>
                <a:latin typeface="Courier New" panose="02070309020205020404" pitchFamily="49" charset="0"/>
              </a:rPr>
              <a:t>perimeter</a:t>
            </a:r>
            <a:r>
              <a:rPr lang="en-US" altLang="en-US">
                <a:solidFill>
                  <a:srgbClr val="262626"/>
                </a:solidFill>
              </a:rPr>
              <a:t> methods, it will not compile.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	Banana.java:1: Banana is not abstract and does not override abstract method area() in Shape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	public class Banana implements Shape 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	             ^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1FEEBF98-5DAD-EECC-EF87-AB7B97E6C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4826" y="-120112"/>
            <a:ext cx="10018713" cy="1752599"/>
          </a:xfrm>
        </p:spPr>
        <p:txBody>
          <a:bodyPr/>
          <a:lstStyle/>
          <a:p>
            <a:r>
              <a:rPr lang="en-US" altLang="en-US" dirty="0"/>
              <a:t>Interfaces + polymorphism</a:t>
            </a:r>
          </a:p>
        </p:txBody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71A46860-71A9-4BCD-B5D9-E7019FD71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>
                <a:solidFill>
                  <a:srgbClr val="262626"/>
                </a:solidFill>
              </a:rPr>
              <a:t>Interfaces benefit the </a:t>
            </a:r>
            <a:r>
              <a:rPr lang="en-US" altLang="en-US" i="1" dirty="0">
                <a:solidFill>
                  <a:srgbClr val="262626"/>
                </a:solidFill>
              </a:rPr>
              <a:t>client code  </a:t>
            </a:r>
            <a:r>
              <a:rPr lang="en-US" altLang="en-US" dirty="0">
                <a:solidFill>
                  <a:srgbClr val="262626"/>
                </a:solidFill>
              </a:rPr>
              <a:t>author the most.</a:t>
            </a:r>
          </a:p>
          <a:p>
            <a:pPr lvl="1"/>
            <a:endParaRPr lang="en-US" altLang="en-US" sz="800" dirty="0">
              <a:solidFill>
                <a:srgbClr val="404040"/>
              </a:solidFill>
            </a:endParaRPr>
          </a:p>
          <a:p>
            <a:pPr lvl="1"/>
            <a:r>
              <a:rPr lang="en-US" altLang="en-US" dirty="0">
                <a:solidFill>
                  <a:srgbClr val="404040"/>
                </a:solidFill>
              </a:rPr>
              <a:t>they allow </a:t>
            </a:r>
            <a:r>
              <a:rPr lang="en-US" altLang="en-US" b="1" dirty="0">
                <a:solidFill>
                  <a:srgbClr val="404040"/>
                </a:solidFill>
              </a:rPr>
              <a:t>polymorphism</a:t>
            </a:r>
            <a:br>
              <a:rPr lang="en-US" altLang="en-US" dirty="0">
                <a:solidFill>
                  <a:srgbClr val="404040"/>
                </a:solidFill>
              </a:rPr>
            </a:br>
            <a:r>
              <a:rPr lang="en-US" altLang="en-US" dirty="0">
                <a:solidFill>
                  <a:srgbClr val="404040"/>
                </a:solidFill>
              </a:rPr>
              <a:t>(the same code can work with different types of objects)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 dirty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public static void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Shape s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("The shape: " + s);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("area : " +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s.area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("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perim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: " +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s.perimeter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...</a:t>
            </a:r>
            <a:endParaRPr lang="en-US" altLang="en-US" sz="800" dirty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</a:rPr>
              <a:t>	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Circle circ = new Circle(12.0);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Triangle tri = new Triangle(5, 12, 13);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circ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404040"/>
                </a:solidFill>
                <a:latin typeface="Courier New" panose="02070309020205020404" pitchFamily="49" charset="0"/>
              </a:rPr>
              <a:t>printInfo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404040"/>
                </a:solidFill>
                <a:latin typeface="Courier New" panose="02070309020205020404" pitchFamily="49" charset="0"/>
              </a:rPr>
              <a:t>tri</a:t>
            </a:r>
            <a:r>
              <a:rPr lang="en-US" altLang="en-US" sz="2000" dirty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01D4D-396B-A432-12C6-2E9A7DC47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50E3CC0-8DD7-0D31-A31C-EC363579F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000">
                <a:solidFill>
                  <a:srgbClr val="FF0000"/>
                </a:solidFill>
              </a:rPr>
              <a:t>Review of Interfaces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900F4BB-5C30-166F-A73D-A5FD5DD95E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1968285"/>
            <a:ext cx="10018713" cy="3998562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10000"/>
              </a:lnSpc>
            </a:pPr>
            <a:r>
              <a:rPr lang="en-US" altLang="en-US" sz="2000" dirty="0"/>
              <a:t>Interfaces are not classes; they are entirely a separate entity. 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They provide a list of abstract methods which MUST be implemented by a class that implements the interface.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Unlike abstract classes which may contain implementation of some of the methods, interfaces provide NO implementation.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Like abstract classes, the purpose of interfaces is to provide organizational structure. 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More importantly, interfaces are here to provide a kind of "multiple inheritance" which is not supported in Java.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If both parents of a child implement a method, which one does the child inherits? - Multiple inheritance confusion.</a:t>
            </a:r>
          </a:p>
          <a:p>
            <a:pPr algn="l" rtl="0">
              <a:lnSpc>
                <a:spcPct val="110000"/>
              </a:lnSpc>
            </a:pPr>
            <a:r>
              <a:rPr lang="en-US" altLang="en-US" sz="2000" dirty="0"/>
              <a:t>Interfaces allow a child to be both of type A and B. </a:t>
            </a:r>
          </a:p>
        </p:txBody>
      </p:sp>
    </p:spTree>
    <p:extLst>
      <p:ext uri="{BB962C8B-B14F-4D97-AF65-F5344CB8AC3E}">
        <p14:creationId xmlns:p14="http://schemas.microsoft.com/office/powerpoint/2010/main" val="150090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A96AA-BFEB-B7F1-2746-1BD3B593B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19F6BC32-5B53-14F8-560B-B018C958A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500" dirty="0"/>
              <a:t>Advantages of OOP Programming</a:t>
            </a:r>
            <a:br>
              <a:rPr lang="en-GB" altLang="en-US" sz="3500" dirty="0"/>
            </a:br>
            <a:endParaRPr lang="en-GB" altLang="en-US" sz="3500" dirty="0"/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DC6A1324-C64F-FF6B-A011-87F6CA9884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The software is modular and reusable, i.e. we could reuse our code for Student in an examRecords system</a:t>
            </a:r>
          </a:p>
          <a:p>
            <a:r>
              <a:rPr lang="en-GB" altLang="en-US" dirty="0"/>
              <a:t>It is extendable, and maintainable</a:t>
            </a:r>
          </a:p>
          <a:p>
            <a:r>
              <a:rPr lang="en-GB" altLang="en-US" dirty="0"/>
              <a:t>i.e. if we decided to store students mobile phone numbers, it'd just be a small change to the Student class.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286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423D0-4F27-4C4C-D842-ACA04F145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ABFE2-E27A-49B8-9ED1-8AB43491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3315" y="130444"/>
            <a:ext cx="10018713" cy="1317356"/>
          </a:xfrm>
        </p:spPr>
        <p:txBody>
          <a:bodyPr/>
          <a:lstStyle/>
          <a:p>
            <a:r>
              <a:rPr lang="fr-FR" dirty="0"/>
              <a:t>Object </a:t>
            </a:r>
            <a:r>
              <a:rPr lang="fr-FR" dirty="0" err="1"/>
              <a:t>Oriented</a:t>
            </a:r>
            <a:r>
              <a:rPr lang="fr-FR" dirty="0"/>
              <a:t> </a:t>
            </a:r>
            <a:r>
              <a:rPr lang="fr-FR" dirty="0" err="1"/>
              <a:t>Principles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1BC08B-6128-89E5-8735-6B308FD1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58" y="1447800"/>
            <a:ext cx="8329642" cy="5124472"/>
          </a:xfrm>
        </p:spPr>
        <p:txBody>
          <a:bodyPr>
            <a:normAutofit/>
          </a:bodyPr>
          <a:lstStyle/>
          <a:p>
            <a:pPr algn="just"/>
            <a:r>
              <a:rPr lang="fr-FR" b="1" dirty="0"/>
              <a:t>Abstraction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us to </a:t>
            </a:r>
            <a:r>
              <a:rPr lang="fr-FR" dirty="0" err="1"/>
              <a:t>consider</a:t>
            </a:r>
            <a:r>
              <a:rPr lang="fr-FR" dirty="0"/>
              <a:t> </a:t>
            </a:r>
            <a:r>
              <a:rPr lang="fr-FR" dirty="0" err="1"/>
              <a:t>complex</a:t>
            </a:r>
            <a:r>
              <a:rPr lang="fr-FR" dirty="0"/>
              <a:t> </a:t>
            </a:r>
            <a:r>
              <a:rPr lang="fr-FR" dirty="0" err="1"/>
              <a:t>ideas</a:t>
            </a:r>
            <a:r>
              <a:rPr lang="fr-FR" dirty="0"/>
              <a:t> 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ignoring</a:t>
            </a:r>
            <a:r>
              <a:rPr lang="fr-FR" dirty="0"/>
              <a:t> </a:t>
            </a:r>
            <a:r>
              <a:rPr lang="fr-FR" dirty="0" err="1"/>
              <a:t>irrelevant</a:t>
            </a:r>
            <a:r>
              <a:rPr lang="fr-FR" dirty="0"/>
              <a:t> </a:t>
            </a:r>
            <a:r>
              <a:rPr lang="fr-FR" dirty="0" err="1"/>
              <a:t>detail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confuse us.</a:t>
            </a:r>
          </a:p>
          <a:p>
            <a:pPr algn="just"/>
            <a:endParaRPr lang="fr-FR" dirty="0"/>
          </a:p>
          <a:p>
            <a:pPr algn="just"/>
            <a:r>
              <a:rPr lang="fr-FR" b="1" dirty="0"/>
              <a:t>Encapsulation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us to focus on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something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 </a:t>
            </a:r>
            <a:r>
              <a:rPr lang="fr-FR" dirty="0" err="1"/>
              <a:t>considering</a:t>
            </a:r>
            <a:r>
              <a:rPr lang="fr-FR" dirty="0"/>
              <a:t> the </a:t>
            </a:r>
            <a:r>
              <a:rPr lang="fr-FR" dirty="0" err="1"/>
              <a:t>complexities</a:t>
            </a:r>
            <a:r>
              <a:rPr lang="fr-FR" dirty="0"/>
              <a:t> of how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works</a:t>
            </a:r>
            <a:r>
              <a:rPr lang="fr-FR" dirty="0"/>
              <a:t>.  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b="1" dirty="0" err="1"/>
              <a:t>Polymorphism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the </a:t>
            </a:r>
            <a:r>
              <a:rPr lang="fr-FR" dirty="0" err="1"/>
              <a:t>systems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extended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new </a:t>
            </a:r>
            <a:r>
              <a:rPr lang="fr-FR" dirty="0" err="1"/>
              <a:t>specialized</a:t>
            </a:r>
            <a:r>
              <a:rPr lang="fr-FR" dirty="0"/>
              <a:t> </a:t>
            </a:r>
            <a:r>
              <a:rPr lang="fr-FR" dirty="0" err="1"/>
              <a:t>objects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created</a:t>
            </a:r>
            <a:r>
              <a:rPr lang="fr-FR" dirty="0"/>
              <a:t>, 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allowing</a:t>
            </a:r>
            <a:r>
              <a:rPr lang="fr-FR" dirty="0"/>
              <a:t> </a:t>
            </a:r>
            <a:r>
              <a:rPr lang="fr-FR" dirty="0" err="1"/>
              <a:t>current</a:t>
            </a:r>
            <a:r>
              <a:rPr lang="fr-FR" dirty="0"/>
              <a:t> parts of the system to </a:t>
            </a:r>
            <a:r>
              <a:rPr lang="fr-FR" dirty="0" err="1"/>
              <a:t>interact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new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concern</a:t>
            </a:r>
            <a:r>
              <a:rPr lang="fr-FR" dirty="0"/>
              <a:t> for the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properties</a:t>
            </a:r>
            <a:r>
              <a:rPr lang="fr-FR" dirty="0"/>
              <a:t> of the new </a:t>
            </a:r>
            <a:r>
              <a:rPr lang="fr-FR" dirty="0" err="1"/>
              <a:t>objects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6120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4EAA0-6191-742B-30C1-6A2491500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ADB48369-4741-2480-08FC-2B8AF6E7D7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Classes and Objects</a:t>
            </a:r>
          </a:p>
        </p:txBody>
      </p:sp>
    </p:spTree>
    <p:extLst>
      <p:ext uri="{BB962C8B-B14F-4D97-AF65-F5344CB8AC3E}">
        <p14:creationId xmlns:p14="http://schemas.microsoft.com/office/powerpoint/2010/main" val="393141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1FED79-6FBA-89E0-3DD4-CAE147442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EB0C3715-7A11-D1C5-5F5B-E404BEFC0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0" y="190500"/>
            <a:ext cx="10018713" cy="1095859"/>
          </a:xfrm>
        </p:spPr>
        <p:txBody>
          <a:bodyPr/>
          <a:lstStyle/>
          <a:p>
            <a:r>
              <a:rPr lang="en-GB" altLang="en-US" dirty="0"/>
              <a:t>Class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10BB24F-E6E9-4544-A7E7-FAD8E8FECC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1002227"/>
            <a:ext cx="10018713" cy="3817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A class is a </a:t>
            </a:r>
            <a:r>
              <a:rPr lang="en-US" altLang="en-US" dirty="0">
                <a:solidFill>
                  <a:srgbClr val="262626"/>
                </a:solidFill>
              </a:rPr>
              <a:t>program entity that represents either:</a:t>
            </a:r>
          </a:p>
          <a:p>
            <a:pPr lvl="1"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</a:rPr>
              <a:t>1.</a:t>
            </a:r>
            <a:r>
              <a:rPr lang="en-US" altLang="en-US" dirty="0">
                <a:solidFill>
                  <a:srgbClr val="404040"/>
                </a:solidFill>
              </a:rPr>
              <a:t>			A program / module,  or</a:t>
            </a:r>
          </a:p>
          <a:p>
            <a:pPr lvl="1">
              <a:buClrTx/>
              <a:buFontTx/>
              <a:buNone/>
            </a:pPr>
            <a:r>
              <a:rPr lang="en-US" altLang="en-US" b="1" dirty="0">
                <a:solidFill>
                  <a:srgbClr val="404040"/>
                </a:solidFill>
              </a:rPr>
              <a:t>2.</a:t>
            </a:r>
            <a:r>
              <a:rPr lang="en-US" altLang="en-US" dirty="0">
                <a:solidFill>
                  <a:srgbClr val="404040"/>
                </a:solidFill>
              </a:rPr>
              <a:t>			A template for a new type of objects.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GB" altLang="en-US" dirty="0"/>
              <a:t>A class is a definition of a well-defined entity, containing attributes and methods.  This is a real-world entity</a:t>
            </a:r>
          </a:p>
          <a:p>
            <a:pPr>
              <a:buFont typeface="Wingdings" panose="05000000000000000000" pitchFamily="2" charset="2"/>
              <a:buNone/>
            </a:pPr>
            <a:endParaRPr lang="en-IE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4E47D1-B186-3804-812A-FAB773AE9E40}"/>
              </a:ext>
            </a:extLst>
          </p:cNvPr>
          <p:cNvSpPr txBox="1"/>
          <p:nvPr/>
        </p:nvSpPr>
        <p:spPr>
          <a:xfrm>
            <a:off x="5362289" y="4345478"/>
            <a:ext cx="2262753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n-IE" altLang="en-US" dirty="0"/>
          </a:p>
          <a:p>
            <a:pPr>
              <a:buFont typeface="Wingdings" panose="05000000000000000000" pitchFamily="2" charset="2"/>
              <a:buNone/>
            </a:pPr>
            <a:endParaRPr lang="en-IE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IE" altLang="en-US" dirty="0"/>
              <a:t>class Employees {</a:t>
            </a:r>
          </a:p>
          <a:p>
            <a:pPr>
              <a:buFont typeface="Wingdings" panose="05000000000000000000" pitchFamily="2" charset="2"/>
              <a:buNone/>
            </a:pPr>
            <a:endParaRPr lang="en-IE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IE" altLang="en-US" dirty="0"/>
              <a:t>}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29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1055</TotalTime>
  <Words>4224</Words>
  <Application>Microsoft Macintosh PowerPoint</Application>
  <PresentationFormat>Widescreen</PresentationFormat>
  <Paragraphs>651</Paragraphs>
  <Slides>59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Aptos</vt:lpstr>
      <vt:lpstr>Arial</vt:lpstr>
      <vt:lpstr>Corbel</vt:lpstr>
      <vt:lpstr>Courier New</vt:lpstr>
      <vt:lpstr>Symbol</vt:lpstr>
      <vt:lpstr>Tahoma</vt:lpstr>
      <vt:lpstr>Wingdings</vt:lpstr>
      <vt:lpstr>Parallax</vt:lpstr>
      <vt:lpstr>OOP programming </vt:lpstr>
      <vt:lpstr>Object Oriented programming</vt:lpstr>
      <vt:lpstr>Object Oriented programming</vt:lpstr>
      <vt:lpstr>Object Oriented programming</vt:lpstr>
      <vt:lpstr>An OO Approach</vt:lpstr>
      <vt:lpstr>Advantages of OOP Programming </vt:lpstr>
      <vt:lpstr>Object Oriented Principles</vt:lpstr>
      <vt:lpstr>Classes and Objects</vt:lpstr>
      <vt:lpstr>Class</vt:lpstr>
      <vt:lpstr>Objects</vt:lpstr>
      <vt:lpstr>Object</vt:lpstr>
      <vt:lpstr>Attribute</vt:lpstr>
      <vt:lpstr>Fields</vt:lpstr>
      <vt:lpstr>Method</vt:lpstr>
      <vt:lpstr>Constructors</vt:lpstr>
      <vt:lpstr>Multiple constructors</vt:lpstr>
      <vt:lpstr>Instance methods</vt:lpstr>
      <vt:lpstr>The toString method</vt:lpstr>
      <vt:lpstr>OOP Principles</vt:lpstr>
      <vt:lpstr>Encapsulation</vt:lpstr>
      <vt:lpstr>Encapsulation</vt:lpstr>
      <vt:lpstr>Benefits of encapsulation</vt:lpstr>
      <vt:lpstr>Inheritance</vt:lpstr>
      <vt:lpstr>Inheritance</vt:lpstr>
      <vt:lpstr>Inheritance syntax</vt:lpstr>
      <vt:lpstr>PowerPoint Presentation</vt:lpstr>
      <vt:lpstr>PowerPoint Presentation</vt:lpstr>
      <vt:lpstr>Notes about Inheritance</vt:lpstr>
      <vt:lpstr>Overriding Methods</vt:lpstr>
      <vt:lpstr>The super keyword</vt:lpstr>
      <vt:lpstr>Subclasses and fields</vt:lpstr>
      <vt:lpstr>Protected fields/methods</vt:lpstr>
      <vt:lpstr>Inheritance and constructors</vt:lpstr>
      <vt:lpstr>Calling superclass constructor</vt:lpstr>
      <vt:lpstr>Polymorphism</vt:lpstr>
      <vt:lpstr>Polymorphism</vt:lpstr>
      <vt:lpstr>Coding with polymorphism</vt:lpstr>
      <vt:lpstr>Polymorphic parameters</vt:lpstr>
      <vt:lpstr>Polymorphism and arrays</vt:lpstr>
      <vt:lpstr>Abstract Classes</vt:lpstr>
      <vt:lpstr>Abstract classes </vt:lpstr>
      <vt:lpstr>Abstract class syntax</vt:lpstr>
      <vt:lpstr>Abstract and interfaces</vt:lpstr>
      <vt:lpstr>Abstract class vs. interface</vt:lpstr>
      <vt:lpstr>Review of Abstract Classes</vt:lpstr>
      <vt:lpstr>PowerPoint Presentation</vt:lpstr>
      <vt:lpstr>PowerPoint Presentation</vt:lpstr>
      <vt:lpstr>PowerPoint Presentation</vt:lpstr>
      <vt:lpstr>Interfaces</vt:lpstr>
      <vt:lpstr>Interfaces</vt:lpstr>
      <vt:lpstr>Interface syntax</vt:lpstr>
      <vt:lpstr>Implementing an interface</vt:lpstr>
      <vt:lpstr>Shape interface</vt:lpstr>
      <vt:lpstr>Shapes example</vt:lpstr>
      <vt:lpstr>Shape area and perimeter</vt:lpstr>
      <vt:lpstr>Common behavior</vt:lpstr>
      <vt:lpstr>Interface requirements</vt:lpstr>
      <vt:lpstr>Interfaces + polymorphism</vt:lpstr>
      <vt:lpstr>Review of Interfaces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 programming </dc:title>
  <dc:creator>rasha saffarini</dc:creator>
  <cp:lastModifiedBy>muhammad safarini</cp:lastModifiedBy>
  <cp:revision>11</cp:revision>
  <dcterms:created xsi:type="dcterms:W3CDTF">2024-02-28T11:49:39Z</dcterms:created>
  <dcterms:modified xsi:type="dcterms:W3CDTF">2024-03-03T11:32:36Z</dcterms:modified>
</cp:coreProperties>
</file>