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6" r:id="rId2"/>
    <p:sldId id="277" r:id="rId3"/>
    <p:sldId id="278" r:id="rId4"/>
    <p:sldId id="279" r:id="rId5"/>
    <p:sldId id="27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717"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784D-E5D8-4DF4-9BE7-3ACC6270B3DB}" type="datetimeFigureOut">
              <a:rPr lang="en-US" smtClean="0"/>
              <a:pPr/>
              <a:t>4/14/2021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3881D-C254-43C0-83AC-49BE70A939AB}" type="slidenum">
              <a:rPr lang="en-US" smtClean="0"/>
              <a:pPr/>
              <a:t>‹#›</a:t>
            </a:fld>
            <a:endParaRPr lang="en-US"/>
          </a:p>
        </p:txBody>
      </p:sp>
    </p:spTree>
    <p:extLst>
      <p:ext uri="{BB962C8B-B14F-4D97-AF65-F5344CB8AC3E}">
        <p14:creationId xmlns:p14="http://schemas.microsoft.com/office/powerpoint/2010/main" val="317891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F2894-7468-4140-B9B7-F66E7F7F0172}" type="datetime5">
              <a:rPr lang="en-US" smtClean="0"/>
              <a:pPr/>
              <a:t>14-Apr-21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275F42-C598-493B-B6CF-68609FFA48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A0DB38-2D56-4B7B-832F-915D384B5214}" type="datetime5">
              <a:rPr lang="en-US" smtClean="0"/>
              <a:pPr/>
              <a:t>14-Apr-21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82BD69-7E5F-4978-BF99-A4466001F3E7}" type="datetime5">
              <a:rPr lang="en-US" smtClean="0"/>
              <a:pPr/>
              <a:t>14-Apr-21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2AA1F7-A526-45FE-B584-38FFAE472878}" type="datetime5">
              <a:rPr lang="en-US" smtClean="0"/>
              <a:pPr/>
              <a:t>14-Apr-21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CCFB67-5134-4BBF-95FE-8481B7201039}" type="datetime5">
              <a:rPr lang="en-US" smtClean="0"/>
              <a:pPr/>
              <a:t>14-Apr-21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BF0C0-ABBF-4F1D-956E-6131811CF843}" type="datetime5">
              <a:rPr lang="en-US" smtClean="0"/>
              <a:pPr/>
              <a:t>14-Apr-21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E8BF4B-8855-4065-99C9-EF0B8EB6C4EB}" type="datetime5">
              <a:rPr lang="en-US" smtClean="0"/>
              <a:pPr/>
              <a:t>14-Apr-21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91F7BA-C5F7-44EA-A4F1-7CE033CF50EE}" type="datetime5">
              <a:rPr lang="en-US" smtClean="0"/>
              <a:pPr/>
              <a:t>14-Apr-21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DF2A57-B0D3-487D-97CC-625C3218FF2F}" type="datetime5">
              <a:rPr lang="en-US" smtClean="0"/>
              <a:pPr/>
              <a:t>14-Apr-21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70A70B-22D2-4F58-AA78-DEABFA89188F}" type="datetime5">
              <a:rPr lang="en-US" smtClean="0"/>
              <a:pPr/>
              <a:t>14-Apr-21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15C8F7-E6EB-4EB1-8B58-CA106EE9759C}" type="datetime5">
              <a:rPr lang="en-US" smtClean="0"/>
              <a:pPr/>
              <a:t>14-Apr-21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275F42-C598-493B-B6CF-68609FFA48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9BB97D-19EC-4453-97B2-156014B59CA8}" type="datetime5">
              <a:rPr lang="en-US" smtClean="0"/>
              <a:pPr/>
              <a:t>14-Apr-21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275F42-C598-493B-B6CF-68609FFA4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214422"/>
            <a:ext cx="7772400" cy="1800200"/>
          </a:xfrm>
        </p:spPr>
        <p:txBody>
          <a:bodyPr>
            <a:noAutofit/>
          </a:bodyPr>
          <a:lstStyle/>
          <a:p>
            <a:pPr algn="ctr" rtl="1"/>
            <a:r>
              <a:rPr lang="ar-SA" sz="4400" dirty="0" smtClean="0"/>
              <a:t>الطاقة الجسمية </a:t>
            </a:r>
            <a:r>
              <a:rPr lang="ar-SA" sz="4400" dirty="0" smtClean="0"/>
              <a:t>..3</a:t>
            </a:r>
            <a:r>
              <a:rPr lang="ar-SA" sz="4400" dirty="0" smtClean="0"/>
              <a:t/>
            </a:r>
            <a:br>
              <a:rPr lang="ar-SA" sz="4400" dirty="0" smtClean="0"/>
            </a:br>
            <a:endParaRPr lang="en-US" sz="4400" dirty="0"/>
          </a:p>
        </p:txBody>
      </p:sp>
      <p:sp>
        <p:nvSpPr>
          <p:cNvPr id="3" name="Subtitle 2"/>
          <p:cNvSpPr>
            <a:spLocks noGrp="1"/>
          </p:cNvSpPr>
          <p:nvPr>
            <p:ph type="subTitle" idx="1"/>
          </p:nvPr>
        </p:nvSpPr>
        <p:spPr>
          <a:xfrm>
            <a:off x="1371600" y="3068960"/>
            <a:ext cx="6400800" cy="1728192"/>
          </a:xfrm>
        </p:spPr>
        <p:txBody>
          <a:bodyPr>
            <a:normAutofit fontScale="85000" lnSpcReduction="20000"/>
          </a:bodyPr>
          <a:lstStyle/>
          <a:p>
            <a:pPr algn="ctr" rtl="1"/>
            <a:r>
              <a:rPr lang="ar-SA" b="1" dirty="0" smtClean="0"/>
              <a:t>ا.د</a:t>
            </a:r>
            <a:r>
              <a:rPr lang="ar-SA" b="1" dirty="0"/>
              <a:t>. محمود </a:t>
            </a:r>
            <a:r>
              <a:rPr lang="ar-SA" b="1" dirty="0" smtClean="0"/>
              <a:t>سليمان عزب</a:t>
            </a:r>
            <a:endParaRPr lang="en-US" b="1" dirty="0"/>
          </a:p>
          <a:p>
            <a:pPr algn="ctr" rtl="1"/>
            <a:r>
              <a:rPr lang="en-US" b="1" dirty="0" smtClean="0"/>
              <a:t>Dr. </a:t>
            </a:r>
            <a:r>
              <a:rPr lang="en-US" b="1" dirty="0"/>
              <a:t>Mahmoud </a:t>
            </a:r>
            <a:r>
              <a:rPr lang="en-US" b="1" dirty="0" err="1" smtClean="0"/>
              <a:t>Solaiman</a:t>
            </a:r>
            <a:r>
              <a:rPr lang="en-US" b="1" dirty="0" smtClean="0"/>
              <a:t> Azab</a:t>
            </a:r>
            <a:endParaRPr lang="en-US" b="1" dirty="0"/>
          </a:p>
          <a:p>
            <a:pPr algn="ctr" rtl="1"/>
            <a:r>
              <a:rPr lang="ar-SA" b="1" dirty="0"/>
              <a:t>جامعة فلسطين التقنية – خضوري </a:t>
            </a:r>
            <a:endParaRPr lang="en-US" b="1" dirty="0"/>
          </a:p>
          <a:p>
            <a:r>
              <a:rPr lang="en-US" sz="2800" b="1" dirty="0" smtClean="0"/>
              <a:t>Palestine Technical University- Khadouri</a:t>
            </a:r>
            <a:endParaRPr lang="en-US" b="1" dirty="0" smtClean="0"/>
          </a:p>
          <a:p>
            <a:pPr algn="ctr"/>
            <a:r>
              <a:rPr lang="ar-SA" b="1" dirty="0" smtClean="0"/>
              <a:t>دائرة التربية الرياضية </a:t>
            </a:r>
            <a:endParaRPr lang="en-US" b="1" dirty="0"/>
          </a:p>
          <a:p>
            <a:endParaRPr lang="en-US" dirty="0"/>
          </a:p>
        </p:txBody>
      </p:sp>
      <p:sp>
        <p:nvSpPr>
          <p:cNvPr id="4" name="Date Placeholder 3"/>
          <p:cNvSpPr>
            <a:spLocks noGrp="1"/>
          </p:cNvSpPr>
          <p:nvPr>
            <p:ph type="dt" sz="half" idx="10"/>
          </p:nvPr>
        </p:nvSpPr>
        <p:spPr/>
        <p:txBody>
          <a:bodyPr/>
          <a:lstStyle/>
          <a:p>
            <a:fld id="{9B9EB633-4E1C-4018-9FF8-73B4EE5EC7B3}" type="datetime5">
              <a:rPr lang="en-US" smtClean="0"/>
              <a:pPr/>
              <a:t>14-Apr-21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1</a:t>
            </a:fld>
            <a:endParaRPr lang="en-US"/>
          </a:p>
        </p:txBody>
      </p:sp>
      <p:pic>
        <p:nvPicPr>
          <p:cNvPr id="6" name="Picture 1"/>
          <p:cNvPicPr/>
          <p:nvPr/>
        </p:nvPicPr>
        <p:blipFill>
          <a:blip r:embed="rId2" cstate="print"/>
          <a:srcRect/>
          <a:stretch>
            <a:fillRect/>
          </a:stretch>
        </p:blipFill>
        <p:spPr bwMode="auto">
          <a:xfrm>
            <a:off x="6858016" y="142852"/>
            <a:ext cx="1268416" cy="1143008"/>
          </a:xfrm>
          <a:prstGeom prst="rect">
            <a:avLst/>
          </a:prstGeom>
          <a:noFill/>
          <a:ln w="9525">
            <a:noFill/>
            <a:miter lim="800000"/>
            <a:headEnd/>
            <a:tailEnd/>
          </a:ln>
        </p:spPr>
      </p:pic>
      <p:pic>
        <p:nvPicPr>
          <p:cNvPr id="7" name="Picture 1"/>
          <p:cNvPicPr/>
          <p:nvPr/>
        </p:nvPicPr>
        <p:blipFill>
          <a:blip r:embed="rId2" cstate="print"/>
          <a:srcRect/>
          <a:stretch>
            <a:fillRect/>
          </a:stretch>
        </p:blipFill>
        <p:spPr bwMode="auto">
          <a:xfrm>
            <a:off x="357158" y="142852"/>
            <a:ext cx="1357322" cy="1071570"/>
          </a:xfrm>
          <a:prstGeom prst="rect">
            <a:avLst/>
          </a:prstGeom>
          <a:noFill/>
          <a:ln w="9525">
            <a:noFill/>
            <a:miter lim="800000"/>
            <a:headEnd/>
            <a:tailEnd/>
          </a:ln>
        </p:spPr>
      </p:pic>
      <p:pic>
        <p:nvPicPr>
          <p:cNvPr id="10" name="صورة 9" descr="C:\Users\m.azab\Desktop\dddaa96a-e489-4f3d-86e9-1f6010f6764c.jpg"/>
          <p:cNvPicPr/>
          <p:nvPr/>
        </p:nvPicPr>
        <p:blipFill>
          <a:blip r:embed="rId3"/>
          <a:srcRect/>
          <a:stretch>
            <a:fillRect/>
          </a:stretch>
        </p:blipFill>
        <p:spPr bwMode="auto">
          <a:xfrm>
            <a:off x="6588224" y="1285860"/>
            <a:ext cx="2343150" cy="1689230"/>
          </a:xfrm>
          <a:prstGeom prst="rect">
            <a:avLst/>
          </a:prstGeom>
          <a:noFill/>
          <a:ln w="9525">
            <a:noFill/>
            <a:miter lim="800000"/>
            <a:headEnd/>
            <a:tailEnd/>
          </a:ln>
        </p:spPr>
      </p:pic>
      <p:pic>
        <p:nvPicPr>
          <p:cNvPr id="11" name="صورة 10" descr="C:\Users\m.azab\Desktop\dddaa96a-e489-4f3d-86e9-1f6010f6764c.jpg"/>
          <p:cNvPicPr/>
          <p:nvPr/>
        </p:nvPicPr>
        <p:blipFill>
          <a:blip r:embed="rId3"/>
          <a:srcRect/>
          <a:stretch>
            <a:fillRect/>
          </a:stretch>
        </p:blipFill>
        <p:spPr bwMode="auto">
          <a:xfrm>
            <a:off x="322966" y="1285860"/>
            <a:ext cx="2343150" cy="16892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92696"/>
            <a:ext cx="7772400" cy="4118615"/>
          </a:xfrm>
        </p:spPr>
        <p:txBody>
          <a:bodyPr>
            <a:normAutofit/>
          </a:bodyPr>
          <a:lstStyle/>
          <a:p>
            <a:pPr rtl="1"/>
            <a:r>
              <a:rPr lang="ar-IQ" b="1" dirty="0"/>
              <a:t> </a:t>
            </a:r>
            <a:r>
              <a:rPr lang="ar-JO" b="1" dirty="0"/>
              <a:t>طرق قياس الطاقة: </a:t>
            </a:r>
            <a:endParaRPr lang="en-US" dirty="0"/>
          </a:p>
          <a:p>
            <a:pPr rtl="1"/>
            <a:r>
              <a:rPr lang="ar-JO" b="1" dirty="0"/>
              <a:t>يتم قياس الطاقة المستهلكة بطريقتين أساسيتين وهما: </a:t>
            </a:r>
            <a:endParaRPr lang="en-US" dirty="0"/>
          </a:p>
          <a:p>
            <a:pPr rtl="1"/>
            <a:r>
              <a:rPr lang="ar-JO" b="1" dirty="0"/>
              <a:t>1- الطريقة المباشرة:</a:t>
            </a:r>
            <a:r>
              <a:rPr lang="en-US" b="1" dirty="0"/>
              <a:t>direct calorimeter</a:t>
            </a:r>
            <a:endParaRPr lang="en-US" dirty="0"/>
          </a:p>
          <a:p>
            <a:pPr rtl="1"/>
            <a:r>
              <a:rPr lang="ar-JO" b="1" dirty="0"/>
              <a:t> وهي طريقة نظرية أكثر منها عملية, حيث يوضع الشخص في داخل غرفة خاصة ويتم قياس الحرارة الناتجة من الشخص, وذلك باستخدام جهاز خاص يسمى </a:t>
            </a:r>
            <a:r>
              <a:rPr lang="ar-JO" b="1" dirty="0" err="1"/>
              <a:t>كالوريميتر</a:t>
            </a:r>
            <a:r>
              <a:rPr lang="en-US" b="1" dirty="0"/>
              <a:t>calorimeter</a:t>
            </a:r>
            <a:r>
              <a:rPr lang="ar-JO" b="1" dirty="0"/>
              <a:t>.</a:t>
            </a:r>
            <a:endParaRPr lang="en-US" dirty="0"/>
          </a:p>
          <a:p>
            <a:pPr rtl="1"/>
            <a:r>
              <a:rPr lang="ar-SA" b="1" dirty="0"/>
              <a:t> </a:t>
            </a:r>
            <a:endParaRPr lang="en-US" dirty="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14-Apr-21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2</a:t>
            </a:fld>
            <a:endParaRPr lang="en-US"/>
          </a:p>
        </p:txBody>
      </p:sp>
    </p:spTree>
    <p:extLst>
      <p:ext uri="{BB962C8B-B14F-4D97-AF65-F5344CB8AC3E}">
        <p14:creationId xmlns:p14="http://schemas.microsoft.com/office/powerpoint/2010/main" val="3349563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48680"/>
            <a:ext cx="7772400" cy="4262631"/>
          </a:xfrm>
        </p:spPr>
        <p:txBody>
          <a:bodyPr>
            <a:normAutofit/>
          </a:bodyPr>
          <a:lstStyle/>
          <a:p>
            <a:pPr rtl="1"/>
            <a:r>
              <a:rPr lang="ar-JO" b="1" dirty="0"/>
              <a:t>- الطريقة الغير مباشرة: </a:t>
            </a:r>
            <a:r>
              <a:rPr lang="en-US" b="1" dirty="0"/>
              <a:t>indirect calorimeter</a:t>
            </a:r>
            <a:endParaRPr lang="en-US" dirty="0"/>
          </a:p>
          <a:p>
            <a:pPr rtl="1"/>
            <a:r>
              <a:rPr lang="ar-JO" b="1" dirty="0"/>
              <a:t>فهي طريقة أسهل من الأولى واقل تكلفة وأكثر انتشارا, حيث يتم خلالها حساب معدل الايض باستخدام جهاز خاص يسمى </a:t>
            </a:r>
            <a:r>
              <a:rPr lang="en-US" b="1" dirty="0"/>
              <a:t>respiratory quotient</a:t>
            </a:r>
            <a:r>
              <a:rPr lang="ar-JO" b="1" dirty="0"/>
              <a:t>, وذلك من خلال قسمة كمية ثاني أكسيد الكربون الخارج من الزفير على كمية الاوكسيجين المستهلك.</a:t>
            </a:r>
            <a:endParaRPr lang="en-US" dirty="0"/>
          </a:p>
          <a:p>
            <a:pPr rtl="1"/>
            <a:r>
              <a:rPr lang="ar-JO" b="1" dirty="0"/>
              <a:t> </a:t>
            </a:r>
            <a:endParaRPr lang="en-US" dirty="0"/>
          </a:p>
          <a:p>
            <a:pPr rtl="1"/>
            <a:r>
              <a:rPr lang="ar-JO" b="1" dirty="0"/>
              <a:t> </a:t>
            </a:r>
            <a:r>
              <a:rPr lang="en-US" b="1" dirty="0" smtClean="0"/>
              <a:t>                       </a:t>
            </a:r>
            <a:r>
              <a:rPr lang="ar-JO" b="1" dirty="0"/>
              <a:t>كمية ثاني أكسيد الكربون الخارج أثناء الزفير</a:t>
            </a:r>
            <a:endParaRPr lang="en-US" dirty="0"/>
          </a:p>
          <a:p>
            <a:pPr rtl="1"/>
            <a:r>
              <a:rPr lang="ar-JO" b="1" dirty="0"/>
              <a:t> معدل الايض</a:t>
            </a:r>
            <a:r>
              <a:rPr lang="en-US" b="1" dirty="0"/>
              <a:t>(RQ)</a:t>
            </a:r>
            <a:r>
              <a:rPr lang="ar-JO" b="1" dirty="0"/>
              <a:t>=        ________________</a:t>
            </a:r>
            <a:endParaRPr lang="en-US" dirty="0"/>
          </a:p>
          <a:p>
            <a:pPr rtl="1"/>
            <a:r>
              <a:rPr lang="ar-JO" b="1" dirty="0"/>
              <a:t>                                كمية  الاوكسيجين المستهلك</a:t>
            </a:r>
            <a:endParaRPr lang="en-US" dirty="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14-Apr-21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3</a:t>
            </a:fld>
            <a:endParaRPr lang="en-US"/>
          </a:p>
        </p:txBody>
      </p:sp>
    </p:spTree>
    <p:extLst>
      <p:ext uri="{BB962C8B-B14F-4D97-AF65-F5344CB8AC3E}">
        <p14:creationId xmlns:p14="http://schemas.microsoft.com/office/powerpoint/2010/main" val="464509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76672"/>
            <a:ext cx="7772400" cy="4334639"/>
          </a:xfrm>
        </p:spPr>
        <p:txBody>
          <a:bodyPr>
            <a:normAutofit/>
          </a:bodyPr>
          <a:lstStyle/>
          <a:p>
            <a:pPr rtl="1"/>
            <a:r>
              <a:rPr lang="en-US" b="1" dirty="0"/>
              <a:t> </a:t>
            </a:r>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14-Apr-21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4</a:t>
            </a:fld>
            <a:endParaRPr lang="en-US"/>
          </a:p>
        </p:txBody>
      </p:sp>
      <p:sp>
        <p:nvSpPr>
          <p:cNvPr id="2" name="مستطيل 1"/>
          <p:cNvSpPr/>
          <p:nvPr/>
        </p:nvSpPr>
        <p:spPr>
          <a:xfrm>
            <a:off x="755576" y="335846"/>
            <a:ext cx="8064896" cy="4401205"/>
          </a:xfrm>
          <a:prstGeom prst="rect">
            <a:avLst/>
          </a:prstGeom>
        </p:spPr>
        <p:txBody>
          <a:bodyPr wrap="square">
            <a:spAutoFit/>
          </a:bodyPr>
          <a:lstStyle/>
          <a:p>
            <a:pPr algn="r" rtl="1"/>
            <a:r>
              <a:rPr lang="ar-SA" sz="2000" b="1" u="sng" dirty="0"/>
              <a:t>الطاقة والنشاط الخلوي:</a:t>
            </a:r>
            <a:endParaRPr lang="en-US" sz="2000" dirty="0"/>
          </a:p>
          <a:p>
            <a:pPr algn="r" rtl="1"/>
            <a:r>
              <a:rPr lang="ar-SA" sz="2000" b="1" dirty="0"/>
              <a:t>تأتي الطاقة من الشمس على شكل طاقة ضوئية, وردود الأفعال الكيميائية في النباتات ( التمثيل الضوئي), تحول الضوء إلى طاقة كيميائية مخزونة, بالمقابل نحن نحصل على الطاقة بوساطة أكل النباتات أو الحيوانات التي تتغذى على النباتات.</a:t>
            </a:r>
            <a:endParaRPr lang="en-US" sz="2000" dirty="0"/>
          </a:p>
          <a:p>
            <a:pPr algn="r" rtl="1"/>
            <a:r>
              <a:rPr lang="ar-SA" sz="2000" b="1" dirty="0"/>
              <a:t> والطاقة تخزن في الطعام على شكل كربوهيدرات و دهون و بروتين, وهذه المركبات الأساسية يمكن إن تتحلل في الخلية لإطلاق الطاقة المخزونة, ولان معظم الطاقة عادة تتحول إلى حرارة فان كمية الحرارة المنطلقة من التفاعل البيولوجي تحسب من كمية الحرارة الناتجة, والتي تقاس بالسعر الحراري, وعلى سبيل المثال فان إشعال عود الثقاب ينتج عنه 0.5 سعر حراري , في حين الاحتراق الكامل لواحد غرام من الكربوهيدرات ينتج عنه حوالي 4 سعر حراري .</a:t>
            </a:r>
            <a:endParaRPr lang="en-US" sz="2000" dirty="0"/>
          </a:p>
          <a:p>
            <a:pPr algn="r" rtl="1"/>
            <a:r>
              <a:rPr lang="ar-SA" sz="2000" b="1" dirty="0"/>
              <a:t>إن جزءا من الطاقة في الخلايا تستخدم في النمو وإدامة أنسجة الجسم المختلفة, كذلك يحتاج إليها الجسم للنقل النشط </a:t>
            </a:r>
            <a:r>
              <a:rPr lang="en-US" sz="2000" b="1" dirty="0"/>
              <a:t>active transport </a:t>
            </a:r>
            <a:r>
              <a:rPr lang="ar-SA" sz="2000" b="1" dirty="0"/>
              <a:t>  للعديد من المواد مثل الجلوكوز والكالسيوم, عبر غشاء الخلية, والنقل النشط يعد أمرا حاسما لبقاء الخلايا والمحافظة على البيئة الداخلية للخلية (الاستقرار المتجانس ), وبعض الطاقة المنطلقة في أجسامنا تستخدم أيضا بواسطة </a:t>
            </a:r>
            <a:r>
              <a:rPr lang="ar-SA" sz="2000" b="1" dirty="0" err="1"/>
              <a:t>اللييفات</a:t>
            </a:r>
            <a:r>
              <a:rPr lang="ar-SA" sz="2000" b="1" dirty="0"/>
              <a:t> لتسبب انزلاق خيوط الاكتين </a:t>
            </a:r>
            <a:r>
              <a:rPr lang="ar-SA" sz="2000" b="1" dirty="0" err="1"/>
              <a:t>والمايوسين</a:t>
            </a:r>
            <a:r>
              <a:rPr lang="ar-SA" sz="2000" b="1" dirty="0"/>
              <a:t> </a:t>
            </a:r>
            <a:r>
              <a:rPr lang="ar-SA" b="1" dirty="0"/>
              <a:t>مسببة حركة العضلة وإنتاج القوة.</a:t>
            </a:r>
            <a:endParaRPr lang="en-US" dirty="0"/>
          </a:p>
        </p:txBody>
      </p:sp>
    </p:spTree>
    <p:extLst>
      <p:ext uri="{BB962C8B-B14F-4D97-AF65-F5344CB8AC3E}">
        <p14:creationId xmlns:p14="http://schemas.microsoft.com/office/powerpoint/2010/main" val="623751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2497C-4A66-4E7E-9218-5F66E9AC56E6}" type="datetime5">
              <a:rPr lang="en-US" smtClean="0"/>
              <a:pPr/>
              <a:t>14-Apr-21</a:t>
            </a:fld>
            <a:endParaRPr lang="en-US"/>
          </a:p>
        </p:txBody>
      </p:sp>
      <p:sp>
        <p:nvSpPr>
          <p:cNvPr id="3" name="Slide Number Placeholder 2"/>
          <p:cNvSpPr>
            <a:spLocks noGrp="1"/>
          </p:cNvSpPr>
          <p:nvPr>
            <p:ph type="sldNum" sz="quarter" idx="12"/>
          </p:nvPr>
        </p:nvSpPr>
        <p:spPr/>
        <p:txBody>
          <a:bodyPr/>
          <a:lstStyle/>
          <a:p>
            <a:fld id="{1D275F42-C598-493B-B6CF-68609FFA487F}" type="slidenum">
              <a:rPr lang="en-US" smtClean="0"/>
              <a:pPr/>
              <a:t>5</a:t>
            </a:fld>
            <a:endParaRPr lang="en-US"/>
          </a:p>
        </p:txBody>
      </p:sp>
      <p:sp>
        <p:nvSpPr>
          <p:cNvPr id="4" name="Rectangle 3"/>
          <p:cNvSpPr/>
          <p:nvPr/>
        </p:nvSpPr>
        <p:spPr>
          <a:xfrm>
            <a:off x="3779912" y="980728"/>
            <a:ext cx="1975221" cy="923330"/>
          </a:xfrm>
          <a:prstGeom prst="rect">
            <a:avLst/>
          </a:prstGeom>
          <a:noFill/>
        </p:spPr>
        <p:txBody>
          <a:bodyPr wrap="none" lIns="91440" tIns="45720" rIns="91440" bIns="45720">
            <a:spAutoFit/>
          </a:bodyPr>
          <a:lstStyle/>
          <a:p>
            <a:pPr algn="ctr"/>
            <a:r>
              <a:rPr lang="ar-JO" sz="5400" b="1" cap="none" spc="0" dirty="0" smtClean="0">
                <a:ln w="17780" cmpd="sng">
                  <a:solidFill>
                    <a:srgbClr val="FFFFFF"/>
                  </a:solidFill>
                  <a:prstDash val="solid"/>
                  <a:miter lim="800000"/>
                </a:ln>
                <a:solidFill>
                  <a:schemeClr val="accent5">
                    <a:lumMod val="75000"/>
                  </a:schemeClr>
                </a:solidFill>
                <a:effectLst>
                  <a:outerShdw blurRad="50800" algn="tl" rotWithShape="0">
                    <a:srgbClr val="000000"/>
                  </a:outerShdw>
                </a:effectLst>
              </a:rPr>
              <a:t>الخاتمة</a:t>
            </a:r>
            <a:r>
              <a:rPr lang="ar-JO"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755576" y="2780928"/>
            <a:ext cx="7651454" cy="1754326"/>
          </a:xfrm>
          <a:prstGeom prst="rect">
            <a:avLst/>
          </a:prstGeom>
          <a:noFill/>
        </p:spPr>
        <p:txBody>
          <a:bodyPr wrap="square" lIns="91440" tIns="45720" rIns="91440" bIns="45720">
            <a:spAutoFit/>
          </a:bodyPr>
          <a:lstStyle/>
          <a:p>
            <a:pPr algn="ctr"/>
            <a:r>
              <a:rPr lang="ar-JO" sz="5400" b="1" cap="none" spc="0"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اشكر لكم حسن اصغائكم </a:t>
            </a:r>
          </a:p>
          <a:p>
            <a:pPr algn="ctr"/>
            <a:r>
              <a:rPr lang="ar-JO" sz="5400" b="1"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والسلام عليكم ورحمة الله وبركاته</a:t>
            </a:r>
            <a:endParaRPr lang="en-US" sz="5400" b="1" cap="none" spc="0" dirty="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500</TotalTime>
  <Words>284</Words>
  <Application>Microsoft Office PowerPoint</Application>
  <PresentationFormat>عرض على الشاشة (3:4)‏</PresentationFormat>
  <Paragraphs>35</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Concourse</vt:lpstr>
      <vt:lpstr>الطاقة الجسمية ..3 </vt:lpstr>
      <vt:lpstr>عرض تقديمي في PowerPoint</vt:lpstr>
      <vt:lpstr>عرض تقديمي في PowerPoint</vt:lpstr>
      <vt:lpstr>عرض تقديمي في PowerPoint</vt:lpstr>
      <vt:lpstr>عرض تقديمي في PowerPoint</vt:lpstr>
    </vt:vector>
  </TitlesOfParts>
  <Company>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تحليلية للصعوبات التي تواجه طلبة تخصص التربية الرياضية في المساقات العملية في جامعة فلسطين التقنية خضوري  Analytical study of the difficulties facing students in the field of physical education in practical subjects at the Palestine Technical University- Khadouri</dc:title>
  <dc:creator>Customer</dc:creator>
  <cp:lastModifiedBy>microworks</cp:lastModifiedBy>
  <cp:revision>116</cp:revision>
  <dcterms:created xsi:type="dcterms:W3CDTF">2017-10-26T15:09:56Z</dcterms:created>
  <dcterms:modified xsi:type="dcterms:W3CDTF">2021-04-14T13:14:29Z</dcterms:modified>
</cp:coreProperties>
</file>