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68" r:id="rId2"/>
    <p:sldId id="269" r:id="rId3"/>
    <p:sldId id="277" r:id="rId4"/>
    <p:sldId id="270" r:id="rId5"/>
    <p:sldId id="271" r:id="rId6"/>
    <p:sldId id="272" r:id="rId7"/>
    <p:sldId id="273" r:id="rId8"/>
    <p:sldId id="274" r:id="rId9"/>
    <p:sldId id="275" r:id="rId10"/>
    <p:sldId id="265" r:id="rId11"/>
    <p:sldId id="276"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4660"/>
  </p:normalViewPr>
  <p:slideViewPr>
    <p:cSldViewPr>
      <p:cViewPr>
        <p:scale>
          <a:sx n="76" d="100"/>
          <a:sy n="76" d="100"/>
        </p:scale>
        <p:origin x="-1675" y="-2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04A516-6C8E-4CD3-8208-715EC7787BEC}" type="datetimeFigureOut">
              <a:rPr lang="en-US" smtClean="0"/>
              <a:pPr/>
              <a:t>2/3/2024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9D9DD-0813-4E5B-8816-A20CA2F35385}" type="slidenum">
              <a:rPr lang="en-US" smtClean="0"/>
              <a:pPr/>
              <a:t>‹#›</a:t>
            </a:fld>
            <a:endParaRPr lang="en-US"/>
          </a:p>
        </p:txBody>
      </p:sp>
    </p:spTree>
    <p:extLst>
      <p:ext uri="{BB962C8B-B14F-4D97-AF65-F5344CB8AC3E}">
        <p14:creationId xmlns:p14="http://schemas.microsoft.com/office/powerpoint/2010/main" val="2059637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dfce81f19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dfce81f19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D15304A-FA3D-458C-BD85-5B54112B6639}" type="datetimeFigureOut">
              <a:rPr lang="en-US" smtClean="0"/>
              <a:pPr/>
              <a:t>2/3/2024</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A415A65-E40B-47A0-94F3-3AE2A57853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D15304A-FA3D-458C-BD85-5B54112B6639}" type="datetimeFigureOut">
              <a:rPr lang="en-US" smtClean="0"/>
              <a:pPr/>
              <a:t>2/3/2024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D15304A-FA3D-458C-BD85-5B54112B6639}" type="datetimeFigureOut">
              <a:rPr lang="en-US" smtClean="0"/>
              <a:pPr/>
              <a:t>2/3/2024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Opening slide">
  <p:cSld name="Opening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575" y="2268300"/>
            <a:ext cx="4592400" cy="23764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4800"/>
            </a:lvl1pPr>
            <a:lvl2pPr lvl="1" rtl="0">
              <a:spcBef>
                <a:spcPts val="0"/>
              </a:spcBef>
              <a:spcAft>
                <a:spcPts val="0"/>
              </a:spcAft>
              <a:buClr>
                <a:srgbClr val="434343"/>
              </a:buClr>
              <a:buSzPts val="4800"/>
              <a:buNone/>
              <a:defRPr sz="4800">
                <a:solidFill>
                  <a:srgbClr val="434343"/>
                </a:solidFill>
              </a:defRPr>
            </a:lvl2pPr>
            <a:lvl3pPr lvl="2" rtl="0">
              <a:spcBef>
                <a:spcPts val="0"/>
              </a:spcBef>
              <a:spcAft>
                <a:spcPts val="0"/>
              </a:spcAft>
              <a:buClr>
                <a:srgbClr val="434343"/>
              </a:buClr>
              <a:buSzPts val="4800"/>
              <a:buNone/>
              <a:defRPr sz="4800">
                <a:solidFill>
                  <a:srgbClr val="434343"/>
                </a:solidFill>
              </a:defRPr>
            </a:lvl3pPr>
            <a:lvl4pPr lvl="3" rtl="0">
              <a:spcBef>
                <a:spcPts val="0"/>
              </a:spcBef>
              <a:spcAft>
                <a:spcPts val="0"/>
              </a:spcAft>
              <a:buClr>
                <a:srgbClr val="434343"/>
              </a:buClr>
              <a:buSzPts val="4800"/>
              <a:buNone/>
              <a:defRPr sz="4800">
                <a:solidFill>
                  <a:srgbClr val="434343"/>
                </a:solidFill>
              </a:defRPr>
            </a:lvl4pPr>
            <a:lvl5pPr lvl="4" rtl="0">
              <a:spcBef>
                <a:spcPts val="0"/>
              </a:spcBef>
              <a:spcAft>
                <a:spcPts val="0"/>
              </a:spcAft>
              <a:buClr>
                <a:srgbClr val="434343"/>
              </a:buClr>
              <a:buSzPts val="4800"/>
              <a:buNone/>
              <a:defRPr sz="4800">
                <a:solidFill>
                  <a:srgbClr val="434343"/>
                </a:solidFill>
              </a:defRPr>
            </a:lvl5pPr>
            <a:lvl6pPr lvl="5" rtl="0">
              <a:spcBef>
                <a:spcPts val="0"/>
              </a:spcBef>
              <a:spcAft>
                <a:spcPts val="0"/>
              </a:spcAft>
              <a:buClr>
                <a:srgbClr val="434343"/>
              </a:buClr>
              <a:buSzPts val="4800"/>
              <a:buNone/>
              <a:defRPr sz="4800">
                <a:solidFill>
                  <a:srgbClr val="434343"/>
                </a:solidFill>
              </a:defRPr>
            </a:lvl6pPr>
            <a:lvl7pPr lvl="6" rtl="0">
              <a:spcBef>
                <a:spcPts val="0"/>
              </a:spcBef>
              <a:spcAft>
                <a:spcPts val="0"/>
              </a:spcAft>
              <a:buClr>
                <a:srgbClr val="434343"/>
              </a:buClr>
              <a:buSzPts val="4800"/>
              <a:buNone/>
              <a:defRPr sz="4800">
                <a:solidFill>
                  <a:srgbClr val="434343"/>
                </a:solidFill>
              </a:defRPr>
            </a:lvl7pPr>
            <a:lvl8pPr lvl="7" rtl="0">
              <a:spcBef>
                <a:spcPts val="0"/>
              </a:spcBef>
              <a:spcAft>
                <a:spcPts val="0"/>
              </a:spcAft>
              <a:buClr>
                <a:srgbClr val="434343"/>
              </a:buClr>
              <a:buSzPts val="4800"/>
              <a:buNone/>
              <a:defRPr sz="4800">
                <a:solidFill>
                  <a:srgbClr val="434343"/>
                </a:solidFill>
              </a:defRPr>
            </a:lvl8pPr>
            <a:lvl9pPr lvl="8" rtl="0">
              <a:spcBef>
                <a:spcPts val="0"/>
              </a:spcBef>
              <a:spcAft>
                <a:spcPts val="0"/>
              </a:spcAft>
              <a:buClr>
                <a:srgbClr val="434343"/>
              </a:buClr>
              <a:buSzPts val="4800"/>
              <a:buNone/>
              <a:defRPr sz="4800">
                <a:solidFill>
                  <a:srgbClr val="434343"/>
                </a:solidFill>
              </a:defRPr>
            </a:lvl9pPr>
          </a:lstStyle>
          <a:p>
            <a:endParaRPr/>
          </a:p>
        </p:txBody>
      </p:sp>
      <p:sp>
        <p:nvSpPr>
          <p:cNvPr id="10" name="Google Shape;10;p2"/>
          <p:cNvSpPr txBox="1">
            <a:spLocks noGrp="1"/>
          </p:cNvSpPr>
          <p:nvPr>
            <p:ph type="subTitle" idx="1"/>
          </p:nvPr>
        </p:nvSpPr>
        <p:spPr>
          <a:xfrm>
            <a:off x="1039575" y="4275200"/>
            <a:ext cx="2402100" cy="9560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rgbClr val="000000"/>
              </a:buClr>
              <a:buSzPts val="1200"/>
              <a:buNone/>
              <a:defRPr>
                <a:solidFill>
                  <a:srgbClr val="000000"/>
                </a:solidFill>
              </a:defRPr>
            </a:lvl1pPr>
            <a:lvl2pPr lvl="1" rtl="0">
              <a:lnSpc>
                <a:spcPct val="100000"/>
              </a:lnSpc>
              <a:spcBef>
                <a:spcPts val="0"/>
              </a:spcBef>
              <a:spcAft>
                <a:spcPts val="0"/>
              </a:spcAft>
              <a:buClr>
                <a:srgbClr val="434343"/>
              </a:buClr>
              <a:buSzPts val="2800"/>
              <a:buNone/>
              <a:defRPr sz="2800">
                <a:solidFill>
                  <a:srgbClr val="434343"/>
                </a:solidFill>
              </a:defRPr>
            </a:lvl2pPr>
            <a:lvl3pPr lvl="2" rtl="0">
              <a:lnSpc>
                <a:spcPct val="100000"/>
              </a:lnSpc>
              <a:spcBef>
                <a:spcPts val="0"/>
              </a:spcBef>
              <a:spcAft>
                <a:spcPts val="0"/>
              </a:spcAft>
              <a:buClr>
                <a:srgbClr val="434343"/>
              </a:buClr>
              <a:buSzPts val="2800"/>
              <a:buNone/>
              <a:defRPr sz="2800">
                <a:solidFill>
                  <a:srgbClr val="434343"/>
                </a:solidFill>
              </a:defRPr>
            </a:lvl3pPr>
            <a:lvl4pPr lvl="3" rtl="0">
              <a:lnSpc>
                <a:spcPct val="100000"/>
              </a:lnSpc>
              <a:spcBef>
                <a:spcPts val="0"/>
              </a:spcBef>
              <a:spcAft>
                <a:spcPts val="0"/>
              </a:spcAft>
              <a:buClr>
                <a:srgbClr val="434343"/>
              </a:buClr>
              <a:buSzPts val="2800"/>
              <a:buNone/>
              <a:defRPr sz="2800">
                <a:solidFill>
                  <a:srgbClr val="434343"/>
                </a:solidFill>
              </a:defRPr>
            </a:lvl4pPr>
            <a:lvl5pPr lvl="4" rtl="0">
              <a:lnSpc>
                <a:spcPct val="100000"/>
              </a:lnSpc>
              <a:spcBef>
                <a:spcPts val="0"/>
              </a:spcBef>
              <a:spcAft>
                <a:spcPts val="0"/>
              </a:spcAft>
              <a:buClr>
                <a:srgbClr val="434343"/>
              </a:buClr>
              <a:buSzPts val="2800"/>
              <a:buNone/>
              <a:defRPr sz="2800">
                <a:solidFill>
                  <a:srgbClr val="434343"/>
                </a:solidFill>
              </a:defRPr>
            </a:lvl5pPr>
            <a:lvl6pPr lvl="5" rtl="0">
              <a:lnSpc>
                <a:spcPct val="100000"/>
              </a:lnSpc>
              <a:spcBef>
                <a:spcPts val="0"/>
              </a:spcBef>
              <a:spcAft>
                <a:spcPts val="0"/>
              </a:spcAft>
              <a:buClr>
                <a:srgbClr val="434343"/>
              </a:buClr>
              <a:buSzPts val="2800"/>
              <a:buNone/>
              <a:defRPr sz="2800">
                <a:solidFill>
                  <a:srgbClr val="434343"/>
                </a:solidFill>
              </a:defRPr>
            </a:lvl6pPr>
            <a:lvl7pPr lvl="6" rtl="0">
              <a:lnSpc>
                <a:spcPct val="100000"/>
              </a:lnSpc>
              <a:spcBef>
                <a:spcPts val="0"/>
              </a:spcBef>
              <a:spcAft>
                <a:spcPts val="0"/>
              </a:spcAft>
              <a:buClr>
                <a:srgbClr val="434343"/>
              </a:buClr>
              <a:buSzPts val="2800"/>
              <a:buNone/>
              <a:defRPr sz="2800">
                <a:solidFill>
                  <a:srgbClr val="434343"/>
                </a:solidFill>
              </a:defRPr>
            </a:lvl7pPr>
            <a:lvl8pPr lvl="7" rtl="0">
              <a:lnSpc>
                <a:spcPct val="100000"/>
              </a:lnSpc>
              <a:spcBef>
                <a:spcPts val="0"/>
              </a:spcBef>
              <a:spcAft>
                <a:spcPts val="0"/>
              </a:spcAft>
              <a:buClr>
                <a:srgbClr val="434343"/>
              </a:buClr>
              <a:buSzPts val="2800"/>
              <a:buNone/>
              <a:defRPr sz="2800">
                <a:solidFill>
                  <a:srgbClr val="434343"/>
                </a:solidFill>
              </a:defRPr>
            </a:lvl8pPr>
            <a:lvl9pPr lvl="8" rtl="0">
              <a:lnSpc>
                <a:spcPct val="100000"/>
              </a:lnSpc>
              <a:spcBef>
                <a:spcPts val="0"/>
              </a:spcBef>
              <a:spcAft>
                <a:spcPts val="0"/>
              </a:spcAft>
              <a:buClr>
                <a:srgbClr val="434343"/>
              </a:buClr>
              <a:buSzPts val="2800"/>
              <a:buNone/>
              <a:defRPr sz="2800">
                <a:solidFill>
                  <a:srgbClr val="434343"/>
                </a:solidFill>
              </a:defRPr>
            </a:lvl9pPr>
          </a:lstStyle>
          <a:p>
            <a:endParaRPr/>
          </a:p>
        </p:txBody>
      </p:sp>
    </p:spTree>
    <p:extLst>
      <p:ext uri="{BB962C8B-B14F-4D97-AF65-F5344CB8AC3E}">
        <p14:creationId xmlns:p14="http://schemas.microsoft.com/office/powerpoint/2010/main" val="305104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D15304A-FA3D-458C-BD85-5B54112B6639}" type="datetimeFigureOut">
              <a:rPr lang="en-US" smtClean="0"/>
              <a:pPr/>
              <a:t>2/3/2024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D15304A-FA3D-458C-BD85-5B54112B6639}" type="datetimeFigureOut">
              <a:rPr lang="en-US" smtClean="0"/>
              <a:pPr/>
              <a:t>2/3/2024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A415A65-E40B-47A0-94F3-3AE2A57853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D15304A-FA3D-458C-BD85-5B54112B6639}" type="datetimeFigureOut">
              <a:rPr lang="en-US" smtClean="0"/>
              <a:pPr/>
              <a:t>2/3/2024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D15304A-FA3D-458C-BD85-5B54112B6639}" type="datetimeFigureOut">
              <a:rPr lang="en-US" smtClean="0"/>
              <a:pPr/>
              <a:t>2/3/2024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D15304A-FA3D-458C-BD85-5B54112B6639}" type="datetimeFigureOut">
              <a:rPr lang="en-US" smtClean="0"/>
              <a:pPr/>
              <a:t>2/3/2024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15304A-FA3D-458C-BD85-5B54112B6639}" type="datetimeFigureOut">
              <a:rPr lang="en-US" smtClean="0"/>
              <a:pPr/>
              <a:t>2/3/2024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D15304A-FA3D-458C-BD85-5B54112B6639}" type="datetimeFigureOut">
              <a:rPr lang="en-US" smtClean="0"/>
              <a:pPr/>
              <a:t>2/3/2024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A415A65-E40B-47A0-94F3-3AE2A57853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15304A-FA3D-458C-BD85-5B54112B6639}" type="datetimeFigureOut">
              <a:rPr lang="en-US" smtClean="0"/>
              <a:pPr/>
              <a:t>2/3/2024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077200" y="6356350"/>
            <a:ext cx="609600" cy="365125"/>
          </a:xfrm>
        </p:spPr>
        <p:txBody>
          <a:bodyPr/>
          <a:lstStyle/>
          <a:p>
            <a:fld id="{3A415A65-E40B-47A0-94F3-3AE2A578535C}" type="slidenum">
              <a:rPr lang="en-US" smtClean="0"/>
              <a:pPr/>
              <a:t>‹#›</a:t>
            </a:fld>
            <a:endParaRPr lang="en-US"/>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15304A-FA3D-458C-BD85-5B54112B6639}" type="datetimeFigureOut">
              <a:rPr lang="en-US" smtClean="0"/>
              <a:pPr/>
              <a:t>2/3/2024</a:t>
            </a:fld>
            <a:endParaRPr lang="en-US"/>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415A65-E40B-47A0-94F3-3AE2A578535C}" type="slidenum">
              <a:rPr lang="en-US" smtClean="0"/>
              <a:pPr/>
              <a:t>‹#›</a:t>
            </a:fld>
            <a:endParaRPr lang="en-US"/>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6.png"/><Relationship Id="rId7"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7" name="Google Shape;127;p24"/>
          <p:cNvSpPr/>
          <p:nvPr/>
        </p:nvSpPr>
        <p:spPr>
          <a:xfrm rot="-5400000" flipH="1">
            <a:off x="-1955978" y="3080722"/>
            <a:ext cx="4133056" cy="221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4" y="89664"/>
            <a:ext cx="3923332" cy="1323112"/>
          </a:xfrm>
          <a:prstGeom prst="rect">
            <a:avLst/>
          </a:prstGeom>
        </p:spPr>
      </p:pic>
      <p:pic>
        <p:nvPicPr>
          <p:cNvPr id="3" name="صورة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488202"/>
            <a:ext cx="6057900" cy="3406140"/>
          </a:xfrm>
          <a:prstGeom prst="rect">
            <a:avLst/>
          </a:prstGeom>
        </p:spPr>
      </p:pic>
    </p:spTree>
    <p:extLst>
      <p:ext uri="{BB962C8B-B14F-4D97-AF65-F5344CB8AC3E}">
        <p14:creationId xmlns:p14="http://schemas.microsoft.com/office/powerpoint/2010/main" val="428924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4" name="عنصر نائب للمحتوى 3"/>
          <p:cNvSpPr>
            <a:spLocks noGrp="1"/>
          </p:cNvSpPr>
          <p:nvPr>
            <p:ph idx="1"/>
          </p:nvPr>
        </p:nvSpPr>
        <p:spPr>
          <a:xfrm>
            <a:off x="457200" y="685800"/>
            <a:ext cx="8229600" cy="438912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7200" b="1" dirty="0" smtClean="0">
                <a:solidFill>
                  <a:schemeClr val="bg1"/>
                </a:solidFill>
              </a:rPr>
              <a:t>Practical exercises</a:t>
            </a:r>
            <a:endParaRPr lang="en-US" sz="7200" b="1" dirty="0"/>
          </a:p>
        </p:txBody>
      </p:sp>
      <p:sp>
        <p:nvSpPr>
          <p:cNvPr id="5" name="مستطيل 4"/>
          <p:cNvSpPr/>
          <p:nvPr/>
        </p:nvSpPr>
        <p:spPr>
          <a:xfrm>
            <a:off x="2209800" y="5334000"/>
            <a:ext cx="4572000" cy="1077218"/>
          </a:xfrm>
          <a:prstGeom prst="rect">
            <a:avLst/>
          </a:prstGeom>
        </p:spPr>
        <p:txBody>
          <a:bodyPr>
            <a:spAutoFit/>
          </a:bodyPr>
          <a:lstStyle/>
          <a:p>
            <a:pPr algn="ctr">
              <a:buFont typeface="Wingdings" pitchFamily="2" charset="2"/>
              <a:buChar char="ü"/>
            </a:pPr>
            <a:r>
              <a:rPr lang="en-US" sz="3200" dirty="0" smtClean="0"/>
              <a:t>Exercise 1</a:t>
            </a:r>
          </a:p>
          <a:p>
            <a:pPr algn="ctr">
              <a:buFont typeface="Wingdings" pitchFamily="2" charset="2"/>
              <a:buChar char="ü"/>
            </a:pPr>
            <a:r>
              <a:rPr lang="en-US" sz="3200" dirty="0" smtClean="0"/>
              <a:t>Exercise 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sp>
        <p:nvSpPr>
          <p:cNvPr id="13" name="عنوان 1"/>
          <p:cNvSpPr txBox="1">
            <a:spLocks/>
          </p:cNvSpPr>
          <p:nvPr/>
        </p:nvSpPr>
        <p:spPr>
          <a:xfrm>
            <a:off x="304800" y="1143000"/>
            <a:ext cx="8229600" cy="381000"/>
          </a:xfrm>
          <a:prstGeom prst="rect">
            <a:avLst/>
          </a:prstGeom>
          <a:ln>
            <a:noFill/>
          </a:ln>
        </p:spPr>
        <p:txBody>
          <a:bodyPr vert="horz"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en-US" sz="3200" i="1" dirty="0" smtClean="0">
                <a:solidFill>
                  <a:srgbClr val="FF0000"/>
                </a:solidFill>
              </a:rPr>
              <a:t>By Using 3positin selector SW</a:t>
            </a:r>
            <a:endParaRPr lang="en-US" sz="3200" dirty="0">
              <a:solidFill>
                <a:srgbClr val="FF0000"/>
              </a:solidFill>
            </a:endParaRPr>
          </a:p>
        </p:txBody>
      </p:sp>
      <p:pic>
        <p:nvPicPr>
          <p:cNvPr id="14" name="Picture 2"/>
          <p:cNvPicPr>
            <a:picLocks noChangeAspect="1" noChangeArrowheads="1"/>
          </p:cNvPicPr>
          <p:nvPr/>
        </p:nvPicPr>
        <p:blipFill>
          <a:blip r:embed="rId4"/>
          <a:srcRect/>
          <a:stretch>
            <a:fillRect/>
          </a:stretch>
        </p:blipFill>
        <p:spPr bwMode="auto">
          <a:xfrm>
            <a:off x="457200" y="2133600"/>
            <a:ext cx="4419600" cy="4191000"/>
          </a:xfrm>
          <a:prstGeom prst="rect">
            <a:avLst/>
          </a:prstGeom>
          <a:noFill/>
          <a:ln w="9525">
            <a:noFill/>
            <a:miter lim="800000"/>
            <a:headEnd/>
            <a:tailEnd/>
          </a:ln>
          <a:effectLst/>
        </p:spPr>
      </p:pic>
      <p:sp>
        <p:nvSpPr>
          <p:cNvPr id="15" name="مستطيل 14"/>
          <p:cNvSpPr/>
          <p:nvPr/>
        </p:nvSpPr>
        <p:spPr>
          <a:xfrm>
            <a:off x="5105400" y="2286000"/>
            <a:ext cx="3327449" cy="369332"/>
          </a:xfrm>
          <a:prstGeom prst="rect">
            <a:avLst/>
          </a:prstGeom>
        </p:spPr>
        <p:txBody>
          <a:bodyPr wrap="none">
            <a:spAutoFit/>
          </a:bodyPr>
          <a:lstStyle/>
          <a:p>
            <a:r>
              <a:rPr lang="en-US" b="1" i="1" dirty="0"/>
              <a:t>S1(3 Position Selector Switch)</a:t>
            </a:r>
            <a:endParaRPr lang="en-US" dirty="0"/>
          </a:p>
        </p:txBody>
      </p:sp>
      <p:sp>
        <p:nvSpPr>
          <p:cNvPr id="16" name="مستطيل 15"/>
          <p:cNvSpPr/>
          <p:nvPr/>
        </p:nvSpPr>
        <p:spPr>
          <a:xfrm>
            <a:off x="5181600" y="3124200"/>
            <a:ext cx="2514600" cy="369332"/>
          </a:xfrm>
          <a:prstGeom prst="rect">
            <a:avLst/>
          </a:prstGeom>
        </p:spPr>
        <p:txBody>
          <a:bodyPr wrap="square">
            <a:spAutoFit/>
          </a:bodyPr>
          <a:lstStyle/>
          <a:p>
            <a:r>
              <a:rPr lang="en-US" i="1" dirty="0"/>
              <a:t>1 </a:t>
            </a:r>
            <a:r>
              <a:rPr lang="en-US" i="1" dirty="0" smtClean="0"/>
              <a:t>             Start </a:t>
            </a:r>
            <a:r>
              <a:rPr lang="en-US" i="1" dirty="0"/>
              <a:t>Forward</a:t>
            </a:r>
            <a:endParaRPr lang="en-US" dirty="0"/>
          </a:p>
        </p:txBody>
      </p:sp>
      <p:cxnSp>
        <p:nvCxnSpPr>
          <p:cNvPr id="21" name="رابط كسهم مستقيم 20"/>
          <p:cNvCxnSpPr/>
          <p:nvPr/>
        </p:nvCxnSpPr>
        <p:spPr>
          <a:xfrm>
            <a:off x="5410200" y="3352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مستطيل 24"/>
          <p:cNvSpPr/>
          <p:nvPr/>
        </p:nvSpPr>
        <p:spPr>
          <a:xfrm>
            <a:off x="5181600" y="3810000"/>
            <a:ext cx="2514600" cy="369332"/>
          </a:xfrm>
          <a:prstGeom prst="rect">
            <a:avLst/>
          </a:prstGeom>
        </p:spPr>
        <p:txBody>
          <a:bodyPr wrap="square">
            <a:spAutoFit/>
          </a:bodyPr>
          <a:lstStyle/>
          <a:p>
            <a:r>
              <a:rPr lang="en-US" i="1" dirty="0" smtClean="0"/>
              <a:t>2              Stop</a:t>
            </a:r>
            <a:endParaRPr lang="en-US" dirty="0"/>
          </a:p>
        </p:txBody>
      </p:sp>
      <p:sp>
        <p:nvSpPr>
          <p:cNvPr id="26" name="مستطيل 25"/>
          <p:cNvSpPr/>
          <p:nvPr/>
        </p:nvSpPr>
        <p:spPr>
          <a:xfrm>
            <a:off x="5257800" y="4495800"/>
            <a:ext cx="2514600" cy="369332"/>
          </a:xfrm>
          <a:prstGeom prst="rect">
            <a:avLst/>
          </a:prstGeom>
        </p:spPr>
        <p:txBody>
          <a:bodyPr wrap="square">
            <a:spAutoFit/>
          </a:bodyPr>
          <a:lstStyle/>
          <a:p>
            <a:r>
              <a:rPr lang="en-US" i="1" dirty="0"/>
              <a:t>3</a:t>
            </a:r>
            <a:r>
              <a:rPr lang="en-US" i="1" dirty="0" smtClean="0"/>
              <a:t>             Start Reverse</a:t>
            </a:r>
            <a:endParaRPr lang="en-US" dirty="0"/>
          </a:p>
        </p:txBody>
      </p:sp>
      <p:cxnSp>
        <p:nvCxnSpPr>
          <p:cNvPr id="27" name="رابط كسهم مستقيم 26"/>
          <p:cNvCxnSpPr/>
          <p:nvPr/>
        </p:nvCxnSpPr>
        <p:spPr>
          <a:xfrm>
            <a:off x="5486400" y="4038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رابط كسهم مستقيم 27"/>
          <p:cNvCxnSpPr/>
          <p:nvPr/>
        </p:nvCxnSpPr>
        <p:spPr>
          <a:xfrm>
            <a:off x="5486400" y="4724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مستطيل 28"/>
          <p:cNvSpPr/>
          <p:nvPr/>
        </p:nvSpPr>
        <p:spPr>
          <a:xfrm>
            <a:off x="533400" y="762000"/>
            <a:ext cx="1600200" cy="400110"/>
          </a:xfrm>
          <a:prstGeom prst="rect">
            <a:avLst/>
          </a:prstGeom>
        </p:spPr>
        <p:txBody>
          <a:bodyPr wrap="square">
            <a:spAutoFit/>
          </a:bodyPr>
          <a:lstStyle/>
          <a:p>
            <a:r>
              <a:rPr lang="en-US" sz="2000" b="1" smtClean="0">
                <a:solidFill>
                  <a:srgbClr val="0070C0"/>
                </a:solidFill>
              </a:rPr>
              <a:t>Exercise 2 </a:t>
            </a:r>
            <a:r>
              <a:rPr lang="en-US" sz="2000" b="1" dirty="0" smtClean="0">
                <a:solidFill>
                  <a:srgbClr val="0070C0"/>
                </a:solidFill>
              </a:rPr>
              <a:t>:</a:t>
            </a:r>
            <a:endParaRPr lang="en-US" sz="2000" b="1" dirty="0">
              <a:solidFill>
                <a:srgbClr val="0070C0"/>
              </a:solidFill>
            </a:endParaRPr>
          </a:p>
        </p:txBody>
      </p:sp>
      <p:sp>
        <p:nvSpPr>
          <p:cNvPr id="30" name="عنوان 4"/>
          <p:cNvSpPr txBox="1">
            <a:spLocks/>
          </p:cNvSpPr>
          <p:nvPr/>
        </p:nvSpPr>
        <p:spPr>
          <a:xfrm>
            <a:off x="3581400" y="1828800"/>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0" rIns="0" bIns="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lt1"/>
                </a:solidFill>
                <a:effectLst/>
                <a:uLnTx/>
                <a:uFillTx/>
                <a:latin typeface="+mn-lt"/>
                <a:ea typeface="+mn-ea"/>
                <a:cs typeface="+mn-cs"/>
              </a:rPr>
              <a:t>Control Circuit</a:t>
            </a:r>
            <a:endParaRPr kumimoji="0" lang="en-US" sz="1800" b="1"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1181295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ster\Desktop\مختبر اجهزة حماية و تحكم\openended-visual-questionanswering-43-638.jpg"/>
          <p:cNvPicPr>
            <a:picLocks noGrp="1" noChangeAspect="1" noChangeArrowheads="1"/>
          </p:cNvPicPr>
          <p:nvPr>
            <p:ph idx="1"/>
          </p:nvPr>
        </p:nvPicPr>
        <p:blipFill>
          <a:blip r:embed="rId2"/>
          <a:srcRect/>
          <a:stretch>
            <a:fillRect/>
          </a:stretch>
        </p:blipFill>
        <p:spPr bwMode="auto">
          <a:xfrm>
            <a:off x="381000" y="990600"/>
            <a:ext cx="8458200" cy="5486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24"/>
          <p:cNvSpPr/>
          <p:nvPr/>
        </p:nvSpPr>
        <p:spPr>
          <a:xfrm rot="5400000">
            <a:off x="668771" y="1125974"/>
            <a:ext cx="3541450" cy="4265006"/>
          </a:xfrm>
          <a:prstGeom prst="rect">
            <a:avLst/>
          </a:prstGeo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ysClr val="windowText" lastClr="000000"/>
              </a:solidFill>
            </a:endParaRPr>
          </a:p>
        </p:txBody>
      </p:sp>
      <p:sp>
        <p:nvSpPr>
          <p:cNvPr id="125" name="Google Shape;125;p24"/>
          <p:cNvSpPr txBox="1">
            <a:spLocks noGrp="1"/>
          </p:cNvSpPr>
          <p:nvPr>
            <p:ph type="subTitle" idx="1"/>
          </p:nvPr>
        </p:nvSpPr>
        <p:spPr>
          <a:xfrm>
            <a:off x="467544" y="4293096"/>
            <a:ext cx="5256584" cy="67207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sz="2400" dirty="0" smtClean="0">
                <a:solidFill>
                  <a:schemeClr val="accent1">
                    <a:lumMod val="75000"/>
                  </a:schemeClr>
                </a:solidFill>
                <a:latin typeface="Lato Black" panose="020F0502020204030203" pitchFamily="34" charset="0"/>
                <a:ea typeface="Lato Black" panose="020F0502020204030203" pitchFamily="34" charset="0"/>
                <a:cs typeface="Lato Black" panose="020F0502020204030203" pitchFamily="34" charset="0"/>
              </a:rPr>
              <a:t>Second Semester 2024/2025</a:t>
            </a:r>
          </a:p>
        </p:txBody>
      </p:sp>
      <p:sp>
        <p:nvSpPr>
          <p:cNvPr id="126" name="Google Shape;126;p24"/>
          <p:cNvSpPr txBox="1">
            <a:spLocks noGrp="1"/>
          </p:cNvSpPr>
          <p:nvPr>
            <p:ph type="ctrTitle"/>
          </p:nvPr>
        </p:nvSpPr>
        <p:spPr>
          <a:xfrm>
            <a:off x="306993" y="1676400"/>
            <a:ext cx="4184731" cy="1992357"/>
          </a:xfrm>
          <a:prstGeom prst="rect">
            <a:avLst/>
          </a:prstGeom>
        </p:spPr>
        <p:txBody>
          <a:bodyPr spcFirstLastPara="1" wrap="square" lIns="91425" tIns="91425" rIns="91425" bIns="91425" anchor="b" anchorCtr="0">
            <a:noAutofit/>
          </a:bodyPr>
          <a:lstStyle/>
          <a:p>
            <a:pPr algn="ctr"/>
            <a:r>
              <a:rPr lang="en-US" sz="3600" b="1" dirty="0" smtClean="0">
                <a:solidFill>
                  <a:schemeClr val="accent4">
                    <a:lumMod val="75000"/>
                  </a:schemeClr>
                </a:solidFill>
              </a:rPr>
              <a:t>LECTURE13:</a:t>
            </a:r>
            <a:r>
              <a:rPr lang="en-US" sz="3600" b="1" dirty="0" smtClean="0">
                <a:solidFill>
                  <a:schemeClr val="accent4">
                    <a:lumMod val="75000"/>
                  </a:schemeClr>
                </a:solidFill>
              </a:rPr>
              <a:t/>
            </a:r>
            <a:br>
              <a:rPr lang="en-US" sz="3600" b="1" dirty="0" smtClean="0">
                <a:solidFill>
                  <a:schemeClr val="accent4">
                    <a:lumMod val="75000"/>
                  </a:schemeClr>
                </a:solidFill>
              </a:rPr>
            </a:br>
            <a:endParaRPr sz="2800" b="1" dirty="0">
              <a:solidFill>
                <a:schemeClr val="accent4">
                  <a:lumMod val="75000"/>
                </a:schemeClr>
              </a:solidFill>
              <a:sym typeface="Livvic"/>
            </a:endParaRPr>
          </a:p>
        </p:txBody>
      </p:sp>
      <p:sp>
        <p:nvSpPr>
          <p:cNvPr id="127" name="Google Shape;127;p24"/>
          <p:cNvSpPr/>
          <p:nvPr/>
        </p:nvSpPr>
        <p:spPr>
          <a:xfrm rot="-5400000" flipH="1">
            <a:off x="-1660175" y="3147927"/>
            <a:ext cx="3541452" cy="221101"/>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 name="صورة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4075" y="68627"/>
            <a:ext cx="3923332" cy="1226773"/>
          </a:xfrm>
          <a:prstGeom prst="rect">
            <a:avLst/>
          </a:prstGeom>
        </p:spPr>
      </p:pic>
      <p:sp>
        <p:nvSpPr>
          <p:cNvPr id="7" name="مستطيل 6"/>
          <p:cNvSpPr/>
          <p:nvPr/>
        </p:nvSpPr>
        <p:spPr>
          <a:xfrm>
            <a:off x="0" y="6405331"/>
            <a:ext cx="9144000" cy="452668"/>
          </a:xfrm>
          <a:prstGeom prst="rect">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accent4">
                    <a:lumMod val="75000"/>
                  </a:schemeClr>
                </a:solidFill>
                <a:latin typeface="Corbel" panose="020B0503020204020204" pitchFamily="34" charset="0"/>
                <a:ea typeface="BatangChe" panose="02030609000101010101" pitchFamily="49" charset="-127"/>
              </a:rPr>
              <a:t>Eng. Asma’  shara’b </a:t>
            </a:r>
            <a:r>
              <a:rPr lang="en-US" sz="1800" b="1" dirty="0" smtClean="0">
                <a:solidFill>
                  <a:schemeClr val="accent4">
                    <a:lumMod val="75000"/>
                  </a:schemeClr>
                </a:solidFill>
                <a:latin typeface="Corbel" panose="020B0503020204020204" pitchFamily="34" charset="0"/>
                <a:ea typeface="BatangChe" panose="02030609000101010101" pitchFamily="49" charset="-127"/>
              </a:rPr>
              <a:t>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pic>
        <p:nvPicPr>
          <p:cNvPr id="10" name="صورة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4400" y="1828800"/>
            <a:ext cx="4343400" cy="3070860"/>
          </a:xfrm>
          <a:prstGeom prst="rect">
            <a:avLst/>
          </a:prstGeom>
        </p:spPr>
      </p:pic>
    </p:spTree>
    <p:extLst>
      <p:ext uri="{BB962C8B-B14F-4D97-AF65-F5344CB8AC3E}">
        <p14:creationId xmlns:p14="http://schemas.microsoft.com/office/powerpoint/2010/main" val="1464675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sp>
        <p:nvSpPr>
          <p:cNvPr id="15" name="عنوان 1"/>
          <p:cNvSpPr txBox="1">
            <a:spLocks/>
          </p:cNvSpPr>
          <p:nvPr/>
        </p:nvSpPr>
        <p:spPr>
          <a:xfrm>
            <a:off x="457200" y="704088"/>
            <a:ext cx="8229600" cy="51511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z="1800" smtClean="0"/>
              <a:t/>
            </a:r>
            <a:br>
              <a:rPr lang="en-US" sz="1800" smtClean="0"/>
            </a:br>
            <a:endParaRPr lang="en-US" sz="1800" dirty="0"/>
          </a:p>
        </p:txBody>
      </p:sp>
      <p:pic>
        <p:nvPicPr>
          <p:cNvPr id="2" name="صورة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379" y="3048000"/>
            <a:ext cx="5905500" cy="2952750"/>
          </a:xfrm>
          <a:prstGeom prst="rect">
            <a:avLst/>
          </a:prstGeom>
        </p:spPr>
      </p:pic>
      <p:sp>
        <p:nvSpPr>
          <p:cNvPr id="14" name="عنصر نائب للمحتوى 3"/>
          <p:cNvSpPr txBox="1">
            <a:spLocks/>
          </p:cNvSpPr>
          <p:nvPr/>
        </p:nvSpPr>
        <p:spPr>
          <a:xfrm>
            <a:off x="1066800" y="835252"/>
            <a:ext cx="5029200" cy="190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47500" lnSpcReduction="20000"/>
          </a:bodyPr>
          <a:lstStyle/>
          <a:p>
            <a:pPr marL="274320" lvl="0" indent="-274320" algn="ctr">
              <a:spcBef>
                <a:spcPct val="20000"/>
              </a:spcBef>
              <a:buClr>
                <a:schemeClr val="accent3"/>
              </a:buClr>
              <a:buSzPct val="95000"/>
            </a:pPr>
            <a:r>
              <a:rPr lang="en-US" sz="7200" b="1" dirty="0" smtClean="0">
                <a:solidFill>
                  <a:schemeClr val="bg1"/>
                </a:solidFill>
              </a:rPr>
              <a:t>Forward/Reverse 3-phase Motor Operation</a:t>
            </a:r>
            <a:endParaRPr kumimoji="0" lang="en-US" sz="7200" b="1"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1446628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sp>
        <p:nvSpPr>
          <p:cNvPr id="15" name="عنوان 1"/>
          <p:cNvSpPr txBox="1">
            <a:spLocks/>
          </p:cNvSpPr>
          <p:nvPr/>
        </p:nvSpPr>
        <p:spPr>
          <a:xfrm>
            <a:off x="457200" y="704088"/>
            <a:ext cx="8229600" cy="51511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z="1800" smtClean="0"/>
              <a:t/>
            </a:r>
            <a:br>
              <a:rPr lang="en-US" sz="1800" smtClean="0"/>
            </a:br>
            <a:endParaRPr lang="en-US" sz="1800" dirty="0"/>
          </a:p>
        </p:txBody>
      </p:sp>
      <p:sp>
        <p:nvSpPr>
          <p:cNvPr id="21" name="عنصر نائب للمحتوى 2"/>
          <p:cNvSpPr txBox="1">
            <a:spLocks/>
          </p:cNvSpPr>
          <p:nvPr/>
        </p:nvSpPr>
        <p:spPr>
          <a:xfrm>
            <a:off x="457200" y="1524000"/>
            <a:ext cx="8229600" cy="48006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US" dirty="0" smtClean="0">
                <a:solidFill>
                  <a:schemeClr val="bg1"/>
                </a:solidFill>
              </a:rPr>
              <a:t>To change the direction a three phase motor rotation, two of its phases needs to be exchanged, thus changing the phase sequence form, say ABC to CBA.</a:t>
            </a:r>
          </a:p>
          <a:p>
            <a:pPr algn="l"/>
            <a:endParaRPr lang="en-US" dirty="0" smtClean="0">
              <a:solidFill>
                <a:schemeClr val="bg1"/>
              </a:solidFill>
            </a:endParaRPr>
          </a:p>
          <a:p>
            <a:pPr algn="l"/>
            <a:endParaRPr lang="en-US" dirty="0" smtClean="0">
              <a:solidFill>
                <a:schemeClr val="bg1"/>
              </a:solidFill>
            </a:endParaRPr>
          </a:p>
          <a:p>
            <a:pPr algn="l"/>
            <a:r>
              <a:rPr lang="en-US" dirty="0" smtClean="0">
                <a:solidFill>
                  <a:schemeClr val="bg1"/>
                </a:solidFill>
              </a:rPr>
              <a:t>This can be accomplished by using two contactors, one for the forward or CW rotation and one for the reverse or CCW rotation.</a:t>
            </a:r>
            <a:endParaRPr lang="en-US" dirty="0">
              <a:solidFill>
                <a:schemeClr val="bg1"/>
              </a:solidFill>
            </a:endParaRPr>
          </a:p>
        </p:txBody>
      </p:sp>
      <p:sp>
        <p:nvSpPr>
          <p:cNvPr id="25" name="مستطيل 24"/>
          <p:cNvSpPr/>
          <p:nvPr/>
        </p:nvSpPr>
        <p:spPr>
          <a:xfrm>
            <a:off x="838200" y="762000"/>
            <a:ext cx="7924800" cy="400110"/>
          </a:xfrm>
          <a:prstGeom prst="rect">
            <a:avLst/>
          </a:prstGeom>
        </p:spPr>
        <p:txBody>
          <a:bodyPr wrap="square">
            <a:spAutoFit/>
          </a:bodyPr>
          <a:lstStyle/>
          <a:p>
            <a:r>
              <a:rPr lang="en-US" sz="2000" b="1" dirty="0" smtClean="0">
                <a:solidFill>
                  <a:srgbClr val="FF0000"/>
                </a:solidFill>
              </a:rPr>
              <a:t>How can direction of rotation of 3 phase motor reversed ?</a:t>
            </a:r>
            <a:endParaRPr lang="en-US" sz="2000" dirty="0">
              <a:solidFill>
                <a:srgbClr val="FF0000"/>
              </a:solidFill>
            </a:endParaRPr>
          </a:p>
        </p:txBody>
      </p:sp>
    </p:spTree>
    <p:extLst>
      <p:ext uri="{BB962C8B-B14F-4D97-AF65-F5344CB8AC3E}">
        <p14:creationId xmlns:p14="http://schemas.microsoft.com/office/powerpoint/2010/main" val="769950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pic>
        <p:nvPicPr>
          <p:cNvPr id="10" name="Picture 2"/>
          <p:cNvPicPr>
            <a:picLocks noChangeAspect="1" noChangeArrowheads="1"/>
          </p:cNvPicPr>
          <p:nvPr/>
        </p:nvPicPr>
        <p:blipFill>
          <a:blip r:embed="rId4"/>
          <a:srcRect/>
          <a:stretch>
            <a:fillRect/>
          </a:stretch>
        </p:blipFill>
        <p:spPr bwMode="auto">
          <a:xfrm>
            <a:off x="4495800" y="838200"/>
            <a:ext cx="1962150" cy="1524000"/>
          </a:xfrm>
          <a:prstGeom prst="rect">
            <a:avLst/>
          </a:prstGeom>
          <a:noFill/>
          <a:ln w="9525">
            <a:noFill/>
            <a:miter lim="800000"/>
            <a:headEnd/>
            <a:tailEnd/>
          </a:ln>
          <a:effectLst/>
        </p:spPr>
      </p:pic>
      <p:pic>
        <p:nvPicPr>
          <p:cNvPr id="11" name="Picture 3"/>
          <p:cNvPicPr>
            <a:picLocks noChangeAspect="1" noChangeArrowheads="1"/>
          </p:cNvPicPr>
          <p:nvPr/>
        </p:nvPicPr>
        <p:blipFill>
          <a:blip r:embed="rId5"/>
          <a:srcRect/>
          <a:stretch>
            <a:fillRect/>
          </a:stretch>
        </p:blipFill>
        <p:spPr bwMode="auto">
          <a:xfrm>
            <a:off x="6858000" y="838201"/>
            <a:ext cx="1847850" cy="1524000"/>
          </a:xfrm>
          <a:prstGeom prst="rect">
            <a:avLst/>
          </a:prstGeom>
          <a:noFill/>
          <a:ln w="9525">
            <a:noFill/>
            <a:miter lim="800000"/>
            <a:headEnd/>
            <a:tailEnd/>
          </a:ln>
          <a:effectLst/>
        </p:spPr>
      </p:pic>
      <p:pic>
        <p:nvPicPr>
          <p:cNvPr id="12" name="Picture 4"/>
          <p:cNvPicPr>
            <a:picLocks noChangeAspect="1" noChangeArrowheads="1"/>
          </p:cNvPicPr>
          <p:nvPr/>
        </p:nvPicPr>
        <p:blipFill>
          <a:blip r:embed="rId6"/>
          <a:srcRect/>
          <a:stretch>
            <a:fillRect/>
          </a:stretch>
        </p:blipFill>
        <p:spPr bwMode="auto">
          <a:xfrm>
            <a:off x="4419600" y="2767012"/>
            <a:ext cx="4162425" cy="1781175"/>
          </a:xfrm>
          <a:prstGeom prst="rect">
            <a:avLst/>
          </a:prstGeom>
          <a:noFill/>
          <a:ln w="9525">
            <a:noFill/>
            <a:miter lim="800000"/>
            <a:headEnd/>
            <a:tailEnd/>
          </a:ln>
          <a:effectLst/>
        </p:spPr>
      </p:pic>
      <p:pic>
        <p:nvPicPr>
          <p:cNvPr id="13" name="Picture 5"/>
          <p:cNvPicPr>
            <a:picLocks noChangeAspect="1" noChangeArrowheads="1"/>
          </p:cNvPicPr>
          <p:nvPr/>
        </p:nvPicPr>
        <p:blipFill>
          <a:blip r:embed="rId7"/>
          <a:srcRect/>
          <a:stretch>
            <a:fillRect/>
          </a:stretch>
        </p:blipFill>
        <p:spPr bwMode="auto">
          <a:xfrm>
            <a:off x="4381500" y="4548187"/>
            <a:ext cx="2076450" cy="1809750"/>
          </a:xfrm>
          <a:prstGeom prst="rect">
            <a:avLst/>
          </a:prstGeom>
          <a:noFill/>
          <a:ln w="9525">
            <a:noFill/>
            <a:miter lim="800000"/>
            <a:headEnd/>
            <a:tailEnd/>
          </a:ln>
          <a:effectLst/>
        </p:spPr>
      </p:pic>
      <p:pic>
        <p:nvPicPr>
          <p:cNvPr id="14" name="Picture 6"/>
          <p:cNvPicPr>
            <a:picLocks noChangeAspect="1" noChangeArrowheads="1"/>
          </p:cNvPicPr>
          <p:nvPr/>
        </p:nvPicPr>
        <p:blipFill>
          <a:blip r:embed="rId8"/>
          <a:srcRect/>
          <a:stretch>
            <a:fillRect/>
          </a:stretch>
        </p:blipFill>
        <p:spPr bwMode="auto">
          <a:xfrm>
            <a:off x="118076" y="952500"/>
            <a:ext cx="3352800" cy="5029200"/>
          </a:xfrm>
          <a:prstGeom prst="rect">
            <a:avLst/>
          </a:prstGeom>
          <a:noFill/>
          <a:ln w="9525">
            <a:noFill/>
            <a:miter lim="800000"/>
            <a:headEnd/>
            <a:tailEnd/>
          </a:ln>
          <a:effectLst/>
        </p:spPr>
      </p:pic>
      <p:sp>
        <p:nvSpPr>
          <p:cNvPr id="15" name="سهم إلى اليمين 14"/>
          <p:cNvSpPr/>
          <p:nvPr/>
        </p:nvSpPr>
        <p:spPr>
          <a:xfrm>
            <a:off x="3733800" y="3276600"/>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KM1</a:t>
            </a:r>
            <a:endParaRPr lang="en-US" dirty="0"/>
          </a:p>
        </p:txBody>
      </p:sp>
      <p:sp>
        <p:nvSpPr>
          <p:cNvPr id="16" name="سهم إلى اليمين 15"/>
          <p:cNvSpPr/>
          <p:nvPr/>
        </p:nvSpPr>
        <p:spPr>
          <a:xfrm>
            <a:off x="3733800" y="5181600"/>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KM2</a:t>
            </a:r>
            <a:endParaRPr lang="en-US" dirty="0"/>
          </a:p>
        </p:txBody>
      </p:sp>
      <p:sp>
        <p:nvSpPr>
          <p:cNvPr id="21" name="مستطيل 20"/>
          <p:cNvSpPr/>
          <p:nvPr/>
        </p:nvSpPr>
        <p:spPr>
          <a:xfrm>
            <a:off x="864996" y="132493"/>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Power  Circuit</a:t>
            </a:r>
            <a:endParaRPr lang="en-US" dirty="0"/>
          </a:p>
        </p:txBody>
      </p:sp>
    </p:spTree>
    <p:extLst>
      <p:ext uri="{BB962C8B-B14F-4D97-AF65-F5344CB8AC3E}">
        <p14:creationId xmlns:p14="http://schemas.microsoft.com/office/powerpoint/2010/main" val="440165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pic>
        <p:nvPicPr>
          <p:cNvPr id="10"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938" y="827716"/>
            <a:ext cx="6858000" cy="4762500"/>
          </a:xfrm>
          <a:prstGeom prst="rect">
            <a:avLst/>
          </a:prstGeom>
        </p:spPr>
      </p:pic>
    </p:spTree>
    <p:extLst>
      <p:ext uri="{BB962C8B-B14F-4D97-AF65-F5344CB8AC3E}">
        <p14:creationId xmlns:p14="http://schemas.microsoft.com/office/powerpoint/2010/main" val="440165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sp>
        <p:nvSpPr>
          <p:cNvPr id="13" name="عنوان 1"/>
          <p:cNvSpPr txBox="1">
            <a:spLocks/>
          </p:cNvSpPr>
          <p:nvPr/>
        </p:nvSpPr>
        <p:spPr>
          <a:xfrm>
            <a:off x="457200" y="704088"/>
            <a:ext cx="8229600" cy="667512"/>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en-US" sz="3200" i="1" dirty="0" smtClean="0">
                <a:solidFill>
                  <a:srgbClr val="FF0000"/>
                </a:solidFill>
              </a:rPr>
              <a:t>The Interlock</a:t>
            </a:r>
            <a:endParaRPr lang="en-US" sz="3200" dirty="0">
              <a:solidFill>
                <a:srgbClr val="FF0000"/>
              </a:solidFill>
            </a:endParaRPr>
          </a:p>
        </p:txBody>
      </p:sp>
      <p:sp>
        <p:nvSpPr>
          <p:cNvPr id="14" name="عنصر نائب للمحتوى 2"/>
          <p:cNvSpPr txBox="1">
            <a:spLocks/>
          </p:cNvSpPr>
          <p:nvPr/>
        </p:nvSpPr>
        <p:spPr>
          <a:xfrm>
            <a:off x="457200" y="1935480"/>
            <a:ext cx="8229600" cy="438912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US" b="1" i="1" dirty="0" smtClean="0">
                <a:solidFill>
                  <a:schemeClr val="bg1"/>
                </a:solidFill>
              </a:rPr>
              <a:t>1. Electrical interlock .</a:t>
            </a:r>
          </a:p>
          <a:p>
            <a:pPr algn="l"/>
            <a:r>
              <a:rPr lang="en-US" b="1" i="1" dirty="0" smtClean="0">
                <a:solidFill>
                  <a:schemeClr val="bg1"/>
                </a:solidFill>
              </a:rPr>
              <a:t>2. Mechanical interlock .</a:t>
            </a:r>
          </a:p>
          <a:p>
            <a:pPr algn="l"/>
            <a:endParaRPr lang="en-US" b="1" i="1" dirty="0" smtClean="0">
              <a:solidFill>
                <a:schemeClr val="bg1"/>
              </a:solidFill>
            </a:endParaRPr>
          </a:p>
          <a:p>
            <a:pPr algn="l">
              <a:buFont typeface="Arial" pitchFamily="34" charset="0"/>
              <a:buChar char="•"/>
            </a:pPr>
            <a:r>
              <a:rPr lang="en-US" dirty="0" smtClean="0">
                <a:solidFill>
                  <a:schemeClr val="bg1"/>
                </a:solidFill>
              </a:rPr>
              <a:t>The forward and reverse contactors are mechanically interlocked i.e., if one of them is closed the other cannot close. This is done to avoid dead short circuit in case both the contactors closing simultaneously.</a:t>
            </a:r>
          </a:p>
          <a:p>
            <a:pPr algn="l">
              <a:buFont typeface="Arial" pitchFamily="34" charset="0"/>
              <a:buChar char="•"/>
            </a:pPr>
            <a:r>
              <a:rPr lang="en-US" dirty="0" smtClean="0">
                <a:solidFill>
                  <a:schemeClr val="bg1"/>
                </a:solidFill>
              </a:rPr>
              <a:t>Also electrical interlocking could be provided using the contactors control contacts.</a:t>
            </a:r>
            <a:endParaRPr lang="en-US" dirty="0">
              <a:solidFill>
                <a:schemeClr val="bg1"/>
              </a:solidFill>
            </a:endParaRPr>
          </a:p>
        </p:txBody>
      </p:sp>
    </p:spTree>
    <p:extLst>
      <p:ext uri="{BB962C8B-B14F-4D97-AF65-F5344CB8AC3E}">
        <p14:creationId xmlns:p14="http://schemas.microsoft.com/office/powerpoint/2010/main" val="2509342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1818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i="1" dirty="0" smtClean="0">
                <a:solidFill>
                  <a:srgbClr val="FF0000"/>
                </a:solidFill>
              </a:rPr>
              <a:t> The </a:t>
            </a:r>
            <a:r>
              <a:rPr lang="en-US" i="1" dirty="0">
                <a:solidFill>
                  <a:srgbClr val="FF0000"/>
                </a:solidFill>
              </a:rPr>
              <a:t>Interlock</a:t>
            </a:r>
            <a:endParaRPr lang="en-US" dirty="0"/>
          </a:p>
        </p:txBody>
      </p:sp>
      <p:sp>
        <p:nvSpPr>
          <p:cNvPr id="10" name="عنوان 1"/>
          <p:cNvSpPr txBox="1">
            <a:spLocks/>
          </p:cNvSpPr>
          <p:nvPr/>
        </p:nvSpPr>
        <p:spPr>
          <a:xfrm>
            <a:off x="457200" y="704088"/>
            <a:ext cx="8229600" cy="896112"/>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endParaRPr lang="en-US" sz="3200" dirty="0"/>
          </a:p>
        </p:txBody>
      </p:sp>
      <p:pic>
        <p:nvPicPr>
          <p:cNvPr id="11" name="Picture 2"/>
          <p:cNvPicPr>
            <a:picLocks noChangeAspect="1" noChangeArrowheads="1"/>
          </p:cNvPicPr>
          <p:nvPr/>
        </p:nvPicPr>
        <p:blipFill>
          <a:blip r:embed="rId4"/>
          <a:srcRect/>
          <a:stretch>
            <a:fillRect/>
          </a:stretch>
        </p:blipFill>
        <p:spPr bwMode="auto">
          <a:xfrm>
            <a:off x="228600" y="838200"/>
            <a:ext cx="3886200" cy="1981200"/>
          </a:xfrm>
          <a:prstGeom prst="rect">
            <a:avLst/>
          </a:prstGeom>
          <a:noFill/>
          <a:ln w="9525">
            <a:noFill/>
            <a:miter lim="800000"/>
            <a:headEnd/>
            <a:tailEnd/>
          </a:ln>
          <a:effectLst/>
        </p:spPr>
      </p:pic>
      <p:pic>
        <p:nvPicPr>
          <p:cNvPr id="12" name="Picture 3"/>
          <p:cNvPicPr>
            <a:picLocks noChangeAspect="1" noChangeArrowheads="1"/>
          </p:cNvPicPr>
          <p:nvPr/>
        </p:nvPicPr>
        <p:blipFill>
          <a:blip r:embed="rId5"/>
          <a:srcRect/>
          <a:stretch>
            <a:fillRect/>
          </a:stretch>
        </p:blipFill>
        <p:spPr bwMode="auto">
          <a:xfrm>
            <a:off x="-5987" y="3036093"/>
            <a:ext cx="5153025" cy="2157413"/>
          </a:xfrm>
          <a:prstGeom prst="rect">
            <a:avLst/>
          </a:prstGeom>
          <a:noFill/>
          <a:ln w="9525">
            <a:noFill/>
            <a:miter lim="800000"/>
            <a:headEnd/>
            <a:tailEnd/>
          </a:ln>
          <a:effectLst/>
        </p:spPr>
      </p:pic>
      <p:pic>
        <p:nvPicPr>
          <p:cNvPr id="13" name="Picture 4"/>
          <p:cNvPicPr>
            <a:picLocks noChangeAspect="1" noChangeArrowheads="1"/>
          </p:cNvPicPr>
          <p:nvPr/>
        </p:nvPicPr>
        <p:blipFill>
          <a:blip r:embed="rId6"/>
          <a:srcRect/>
          <a:stretch>
            <a:fillRect/>
          </a:stretch>
        </p:blipFill>
        <p:spPr bwMode="auto">
          <a:xfrm>
            <a:off x="3637503" y="5435124"/>
            <a:ext cx="2514600" cy="828675"/>
          </a:xfrm>
          <a:prstGeom prst="rect">
            <a:avLst/>
          </a:prstGeom>
          <a:noFill/>
          <a:ln w="9525">
            <a:noFill/>
            <a:miter lim="800000"/>
            <a:headEnd/>
            <a:tailEnd/>
          </a:ln>
          <a:effectLst/>
        </p:spPr>
      </p:pic>
      <p:sp>
        <p:nvSpPr>
          <p:cNvPr id="14" name="خماسي 13"/>
          <p:cNvSpPr/>
          <p:nvPr/>
        </p:nvSpPr>
        <p:spPr>
          <a:xfrm>
            <a:off x="5727560" y="946917"/>
            <a:ext cx="2362200" cy="609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t>Electrical interlock</a:t>
            </a:r>
            <a:endParaRPr lang="en-US" dirty="0"/>
          </a:p>
        </p:txBody>
      </p:sp>
      <p:sp>
        <p:nvSpPr>
          <p:cNvPr id="15" name="خماسي 14"/>
          <p:cNvSpPr/>
          <p:nvPr/>
        </p:nvSpPr>
        <p:spPr>
          <a:xfrm>
            <a:off x="5715000" y="4114800"/>
            <a:ext cx="2362200" cy="609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t>Mechanical interlock</a:t>
            </a:r>
            <a:endParaRPr lang="en-US" dirty="0"/>
          </a:p>
        </p:txBody>
      </p:sp>
    </p:spTree>
    <p:extLst>
      <p:ext uri="{BB962C8B-B14F-4D97-AF65-F5344CB8AC3E}">
        <p14:creationId xmlns:p14="http://schemas.microsoft.com/office/powerpoint/2010/main" val="2290833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مستطيل 16"/>
          <p:cNvSpPr/>
          <p:nvPr/>
        </p:nvSpPr>
        <p:spPr>
          <a:xfrm>
            <a:off x="0" y="6405331"/>
            <a:ext cx="6508104" cy="452668"/>
          </a:xfrm>
          <a:prstGeom prst="rect">
            <a:avLst/>
          </a:prstGeom>
          <a:solidFill>
            <a:schemeClr val="accent5">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smtClean="0">
                <a:solidFill>
                  <a:schemeClr val="accent4">
                    <a:lumMod val="75000"/>
                  </a:schemeClr>
                </a:solidFill>
                <a:latin typeface="Corbel" panose="020B0503020204020204" pitchFamily="34" charset="0"/>
                <a:ea typeface="BatangChe" panose="02030609000101010101" pitchFamily="49" charset="-127"/>
              </a:rPr>
              <a:t>Eng. Asma’  shara’b                                                                               PTUK</a:t>
            </a:r>
            <a:endParaRPr lang="en-US" sz="1800" b="1" dirty="0">
              <a:solidFill>
                <a:schemeClr val="accent4">
                  <a:lumMod val="75000"/>
                </a:schemeClr>
              </a:solidFill>
              <a:latin typeface="Corbel" panose="020B0503020204020204" pitchFamily="34" charset="0"/>
              <a:ea typeface="BatangChe" panose="02030609000101010101" pitchFamily="49" charset="-127"/>
            </a:endParaRPr>
          </a:p>
        </p:txBody>
      </p:sp>
      <p:sp>
        <p:nvSpPr>
          <p:cNvPr id="18" name="Google Shape;135;p25"/>
          <p:cNvSpPr/>
          <p:nvPr/>
        </p:nvSpPr>
        <p:spPr>
          <a:xfrm rot="16200000" flipH="1">
            <a:off x="7231852" y="4945852"/>
            <a:ext cx="1188400" cy="26358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 name="Picture 2" descr="نموذج الإبلاغ عن خلل في الامتحانات الإلكترونية | جامعة فلسطين التقنية -  خضو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065" y="5773407"/>
            <a:ext cx="761975" cy="1015967"/>
          </a:xfrm>
          <a:prstGeom prst="rect">
            <a:avLst/>
          </a:prstGeom>
          <a:noFill/>
          <a:extLst>
            <a:ext uri="{909E8E84-426E-40DD-AFC4-6F175D3DCCD1}">
              <a14:hiddenFill xmlns:a14="http://schemas.microsoft.com/office/drawing/2010/main">
                <a:solidFill>
                  <a:srgbClr val="FFFFFF"/>
                </a:solidFill>
              </a14:hiddenFill>
            </a:ext>
          </a:extLst>
        </p:spPr>
      </p:pic>
      <p:sp>
        <p:nvSpPr>
          <p:cNvPr id="20" name="مستطيل 19"/>
          <p:cNvSpPr/>
          <p:nvPr/>
        </p:nvSpPr>
        <p:spPr>
          <a:xfrm>
            <a:off x="710206" y="3561"/>
            <a:ext cx="8429700" cy="731200"/>
          </a:xfrm>
          <a:prstGeom prst="rect">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ar-SA" sz="2400" dirty="0">
              <a:solidFill>
                <a:srgbClr val="FF0000"/>
              </a:solidFill>
            </a:endParaRPr>
          </a:p>
        </p:txBody>
      </p:sp>
      <p:pic>
        <p:nvPicPr>
          <p:cNvPr id="22"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76" y="19541"/>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23" name="Google Shape;134;p25"/>
          <p:cNvSpPr/>
          <p:nvPr/>
        </p:nvSpPr>
        <p:spPr>
          <a:xfrm rot="16200000" flipH="1">
            <a:off x="-14436" y="13703"/>
            <a:ext cx="731200" cy="714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 descr="نموذج الإبلاغ عن خلل في الامتحانات الإلكترونية | جامعة فلسطين التقنية -  خضوري"/>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86" y="48100"/>
            <a:ext cx="512329" cy="683105"/>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4"/>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SA" dirty="0"/>
          </a:p>
        </p:txBody>
      </p:sp>
      <p:pic>
        <p:nvPicPr>
          <p:cNvPr id="10" name="Picture 2"/>
          <p:cNvPicPr>
            <a:picLocks noChangeAspect="1" noChangeArrowheads="1"/>
          </p:cNvPicPr>
          <p:nvPr/>
        </p:nvPicPr>
        <p:blipFill>
          <a:blip r:embed="rId4"/>
          <a:srcRect/>
          <a:stretch>
            <a:fillRect/>
          </a:stretch>
        </p:blipFill>
        <p:spPr bwMode="auto">
          <a:xfrm>
            <a:off x="762000" y="1346857"/>
            <a:ext cx="6019667" cy="3987143"/>
          </a:xfrm>
          <a:prstGeom prst="rect">
            <a:avLst/>
          </a:prstGeom>
          <a:noFill/>
          <a:ln w="9525">
            <a:noFill/>
            <a:miter lim="800000"/>
            <a:headEnd/>
            <a:tailEnd/>
          </a:ln>
          <a:effectLst/>
        </p:spPr>
      </p:pic>
      <p:sp>
        <p:nvSpPr>
          <p:cNvPr id="11" name="عنوان 4"/>
          <p:cNvSpPr txBox="1">
            <a:spLocks/>
          </p:cNvSpPr>
          <p:nvPr/>
        </p:nvSpPr>
        <p:spPr>
          <a:xfrm>
            <a:off x="3429000" y="990600"/>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0" tIns="0" rIns="18288" bIns="0" rtlCol="0" anchor="ctr">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800" smtClean="0"/>
              <a:t>Control Circuit</a:t>
            </a:r>
            <a:endParaRPr lang="en-US" sz="1800" dirty="0"/>
          </a:p>
        </p:txBody>
      </p:sp>
      <p:sp>
        <p:nvSpPr>
          <p:cNvPr id="12" name="مستطيل 11"/>
          <p:cNvSpPr/>
          <p:nvPr/>
        </p:nvSpPr>
        <p:spPr>
          <a:xfrm>
            <a:off x="533400" y="762000"/>
            <a:ext cx="1600200" cy="400110"/>
          </a:xfrm>
          <a:prstGeom prst="rect">
            <a:avLst/>
          </a:prstGeom>
        </p:spPr>
        <p:txBody>
          <a:bodyPr wrap="square">
            <a:spAutoFit/>
          </a:bodyPr>
          <a:lstStyle/>
          <a:p>
            <a:r>
              <a:rPr lang="en-US" sz="2000" b="1" dirty="0" smtClean="0">
                <a:solidFill>
                  <a:srgbClr val="0070C0"/>
                </a:solidFill>
              </a:rPr>
              <a:t>Exercise 1 :</a:t>
            </a:r>
            <a:endParaRPr lang="en-US" sz="2000" b="1" dirty="0">
              <a:solidFill>
                <a:srgbClr val="0070C0"/>
              </a:solidFill>
            </a:endParaRPr>
          </a:p>
        </p:txBody>
      </p:sp>
    </p:spTree>
    <p:extLst>
      <p:ext uri="{BB962C8B-B14F-4D97-AF65-F5344CB8AC3E}">
        <p14:creationId xmlns:p14="http://schemas.microsoft.com/office/powerpoint/2010/main" val="22908332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494</TotalTime>
  <Words>236</Words>
  <Application>Microsoft Office PowerPoint</Application>
  <PresentationFormat>عرض على الشاشة (3:4)‏</PresentationFormat>
  <Paragraphs>43</Paragraphs>
  <Slides>12</Slides>
  <Notes>2</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تدفق</vt:lpstr>
      <vt:lpstr>عرض تقديمي في PowerPoint</vt:lpstr>
      <vt:lpstr>LECTURE13: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and control devices Lab. 12120204</dc:title>
  <dc:creator>master</dc:creator>
  <cp:lastModifiedBy>Acer</cp:lastModifiedBy>
  <cp:revision>19</cp:revision>
  <dcterms:created xsi:type="dcterms:W3CDTF">2018-09-29T17:49:49Z</dcterms:created>
  <dcterms:modified xsi:type="dcterms:W3CDTF">2024-02-03T22:36:21Z</dcterms:modified>
</cp:coreProperties>
</file>