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sldIdLst>
    <p:sldId id="408" r:id="rId2"/>
    <p:sldId id="349" r:id="rId3"/>
    <p:sldId id="350" r:id="rId4"/>
    <p:sldId id="353" r:id="rId5"/>
    <p:sldId id="409" r:id="rId6"/>
    <p:sldId id="351" r:id="rId7"/>
    <p:sldId id="405" r:id="rId8"/>
    <p:sldId id="358" r:id="rId9"/>
    <p:sldId id="410" r:id="rId10"/>
    <p:sldId id="361" r:id="rId11"/>
    <p:sldId id="362" r:id="rId12"/>
    <p:sldId id="407" r:id="rId13"/>
    <p:sldId id="364" r:id="rId14"/>
    <p:sldId id="365" r:id="rId15"/>
    <p:sldId id="366" r:id="rId16"/>
    <p:sldId id="36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FD0F851-EC5A-4D38-B0AD-8093EC10F338}" styleName="نمط فاتح 1 - تمييز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06" autoAdjust="0"/>
    <p:restoredTop sz="94301" autoAdjust="0"/>
  </p:normalViewPr>
  <p:slideViewPr>
    <p:cSldViewPr snapToGrid="0">
      <p:cViewPr varScale="1">
        <p:scale>
          <a:sx n="73" d="100"/>
          <a:sy n="73" d="100"/>
        </p:scale>
        <p:origin x="63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l">
              <a:defRPr sz="1200"/>
            </a:lvl1pPr>
          </a:lstStyle>
          <a:p>
            <a:endParaRPr lang="en-GB"/>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r">
              <a:defRPr sz="1200"/>
            </a:lvl1pPr>
          </a:lstStyle>
          <a:p>
            <a:fld id="{8DED3EA6-517A-4F3E-8FC3-2936F8EE2EB0}" type="datetimeFigureOut">
              <a:rPr lang="en-GB" smtClean="0"/>
              <a:t>26/09/2020</a:t>
            </a:fld>
            <a:endParaRPr lang="en-GB"/>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en-GB"/>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l">
              <a:defRPr sz="1200"/>
            </a:lvl1pPr>
          </a:lstStyle>
          <a:p>
            <a:endParaRPr lang="en-GB"/>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r">
              <a:defRPr sz="1200"/>
            </a:lvl1pPr>
          </a:lstStyle>
          <a:p>
            <a:fld id="{F0FD0BE6-3E7C-4790-832F-59F7BCBECBD0}" type="slidenum">
              <a:rPr lang="en-GB" smtClean="0"/>
              <a:t>‹#›</a:t>
            </a:fld>
            <a:endParaRPr lang="en-GB"/>
          </a:p>
        </p:txBody>
      </p:sp>
    </p:spTree>
    <p:extLst>
      <p:ext uri="{BB962C8B-B14F-4D97-AF65-F5344CB8AC3E}">
        <p14:creationId xmlns:p14="http://schemas.microsoft.com/office/powerpoint/2010/main" val="407102487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p14="http://schemas.microsoft.com/office/powerpoint/2010/main" val="549718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The last step in the decision-making process involves evaluating the outcome or result of the decision to see whether the problem was resolved. If the evaluation shows that the problem still exists, then the manager needs to assess what went wrong. Was the problem incorrectly defined? Were errors made when evaluating alternatives? Was the right alternative selected but poorly implemented? The answers might lead you to redo an earlier step or might even require starting the whole process over.</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16</a:t>
            </a:fld>
            <a:endParaRPr lang="en-US" dirty="0"/>
          </a:p>
        </p:txBody>
      </p:sp>
    </p:spTree>
    <p:extLst>
      <p:ext uri="{BB962C8B-B14F-4D97-AF65-F5344CB8AC3E}">
        <p14:creationId xmlns:p14="http://schemas.microsoft.com/office/powerpoint/2010/main" val="493603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cs typeface="Arial" charset="0"/>
              </a:rPr>
              <a:t>Managers at all levels and in all areas of organizations make </a:t>
            </a:r>
            <a:r>
              <a:rPr lang="en-US" b="1" dirty="0">
                <a:cs typeface="Arial" charset="0"/>
              </a:rPr>
              <a:t>decisions</a:t>
            </a:r>
            <a:r>
              <a:rPr lang="en-US" dirty="0">
                <a:cs typeface="Arial" charset="0"/>
              </a:rPr>
              <a:t>. That is, they make choices. Although decision-making is typically described as choosing among alternatives, this view is too simplistic. Why? Because decision-making is (and should be) a process,</a:t>
            </a:r>
            <a:r>
              <a:rPr lang="en-US" baseline="0" dirty="0">
                <a:cs typeface="Arial" charset="0"/>
              </a:rPr>
              <a:t> </a:t>
            </a:r>
            <a:r>
              <a:rPr lang="en-US" dirty="0">
                <a:cs typeface="Arial" charset="0"/>
              </a:rPr>
              <a:t>not just a simple act of choosing among alternatives.</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Source: Alex Segre/Alamy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p14="http://schemas.microsoft.com/office/powerpoint/2010/main" val="454396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Every decision starts with a </a:t>
            </a:r>
            <a:r>
              <a:rPr lang="en-US" b="1" dirty="0">
                <a:cs typeface="Arial" charset="0"/>
              </a:rPr>
              <a:t>problem</a:t>
            </a:r>
            <a:r>
              <a:rPr lang="en-US" dirty="0">
                <a:cs typeface="Arial" charset="0"/>
              </a:rPr>
              <a:t>, a discrepancy between an existing and a desired condition. For our example, Amanda is a sales manager whose reps need new laptops because their old ones are outdated and inadequate for doing their job. To make it simple, assume it’s not economical to add memory to the old computers and it’s the company’s policy to purchase, not lease. Now we have a problem—a disparity between the sales reps’ current computers (existing condition) and their need to have more efficient ones (desired condition). Amanda has a decision to make.</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p14="http://schemas.microsoft.com/office/powerpoint/2010/main" val="1100985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Once a manager has identified a problem, he or she must identify the </a:t>
            </a:r>
            <a:r>
              <a:rPr lang="en-US" b="1" dirty="0">
                <a:cs typeface="Arial" charset="0"/>
              </a:rPr>
              <a:t>decision criteria </a:t>
            </a:r>
            <a:r>
              <a:rPr lang="en-US" dirty="0">
                <a:cs typeface="Arial" charset="0"/>
              </a:rPr>
              <a:t>important or relevant to resolving</a:t>
            </a:r>
          </a:p>
          <a:p>
            <a:pPr eaLnBrk="1" hangingPunct="1"/>
            <a:r>
              <a:rPr lang="en-US" dirty="0">
                <a:cs typeface="Arial" charset="0"/>
              </a:rPr>
              <a:t>the problem. Every decision</a:t>
            </a:r>
            <a:r>
              <a:rPr lang="en-US" sz="1200" kern="1200" dirty="0">
                <a:solidFill>
                  <a:schemeClr val="tx1"/>
                </a:solidFill>
                <a:latin typeface="+mn-lt"/>
                <a:ea typeface="+mn-ea"/>
                <a:cs typeface="+mn-cs"/>
              </a:rPr>
              <a:t>-</a:t>
            </a:r>
            <a:r>
              <a:rPr lang="en-US" dirty="0">
                <a:cs typeface="Arial" charset="0"/>
              </a:rPr>
              <a:t>maker has criteria guiding his or her decisions even if they’re not explicitly stated. In our example,</a:t>
            </a:r>
          </a:p>
          <a:p>
            <a:pPr eaLnBrk="1" hangingPunct="1"/>
            <a:r>
              <a:rPr lang="en-US" dirty="0">
                <a:cs typeface="Arial" charset="0"/>
              </a:rPr>
              <a:t>Amanda decides after careful consideration that memory and storage capabilities, display quality, battery life, warranty, and carrying weight are the relevant criteria in her decision.</a:t>
            </a:r>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p14="http://schemas.microsoft.com/office/powerpoint/2010/main" val="934624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If the relevant criteria aren’t equally important, the decision maker must weight the items in order to give them the correct</a:t>
            </a:r>
          </a:p>
          <a:p>
            <a:pPr eaLnBrk="1" hangingPunct="1"/>
            <a:r>
              <a:rPr lang="en-US" dirty="0">
                <a:cs typeface="Arial" charset="0"/>
              </a:rPr>
              <a:t>priority in the decision. How? A simple way is to give the most important criterion a weight of 10 and then assign weights to the rest using that standard. Of course, you could use any number as the highest weight. The weighted criteria for our example is shown in Exhibit 2-2.</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p14="http://schemas.microsoft.com/office/powerpoint/2010/main" val="11508162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The fourth step in the decision-making process requires the decision maker to list viable alternatives that could resolve the problem. In this step, a decision maker needs to be creative, and the alternatives are only listed—not evaluated—just yet. Our sales manager, Amanda, identifies eight laptops as possible choices (see Exhibit 2-3).</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p14="http://schemas.microsoft.com/office/powerpoint/2010/main" val="2483908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GB" dirty="0"/>
          </a:p>
        </p:txBody>
      </p:sp>
      <p:sp>
        <p:nvSpPr>
          <p:cNvPr id="4" name="عنصر نائب لرقم الشريحة 3"/>
          <p:cNvSpPr>
            <a:spLocks noGrp="1"/>
          </p:cNvSpPr>
          <p:nvPr>
            <p:ph type="sldNum" sz="quarter" idx="5"/>
          </p:nvPr>
        </p:nvSpPr>
        <p:spPr/>
        <p:txBody>
          <a:bodyPr/>
          <a:lstStyle/>
          <a:p>
            <a:fld id="{F0FD0BE6-3E7C-4790-832F-59F7BCBECBD0}" type="slidenum">
              <a:rPr lang="en-GB" smtClean="0"/>
              <a:t>11</a:t>
            </a:fld>
            <a:endParaRPr lang="en-GB"/>
          </a:p>
        </p:txBody>
      </p:sp>
    </p:spTree>
    <p:extLst>
      <p:ext uri="{BB962C8B-B14F-4D97-AF65-F5344CB8AC3E}">
        <p14:creationId xmlns:p14="http://schemas.microsoft.com/office/powerpoint/2010/main" val="772208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The sixth step in the decision-making process is choosing the best alternative or the one that generated the highest total in Step 5. In our example (Exhibit 2-4), Amanda would choose the Dell Inspiron because it scored higher than all other alternatives (249 total).</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13</a:t>
            </a:fld>
            <a:endParaRPr lang="en-US" dirty="0"/>
          </a:p>
        </p:txBody>
      </p:sp>
    </p:spTree>
    <p:extLst>
      <p:ext uri="{BB962C8B-B14F-4D97-AF65-F5344CB8AC3E}">
        <p14:creationId xmlns:p14="http://schemas.microsoft.com/office/powerpoint/2010/main" val="1452636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In Step 7 in the decision-making process, you put the decision into action by conveying it to those affected and getting their commitment to it. We know that if the people who must implement a decision participate in the process, they’re more likely to support it than if you just tell them what to do. Another thing managers may need to do during implementation is reassess the environment for any changes, especially if it’s a long-term decision. Are the criteria, alternatives, and choice still the best ones, or has the environment changed in such a way that we need to reevaluate?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15</a:t>
            </a:fld>
            <a:endParaRPr lang="en-US" dirty="0"/>
          </a:p>
        </p:txBody>
      </p:sp>
    </p:spTree>
    <p:extLst>
      <p:ext uri="{BB962C8B-B14F-4D97-AF65-F5344CB8AC3E}">
        <p14:creationId xmlns:p14="http://schemas.microsoft.com/office/powerpoint/2010/main" val="1588018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a:t>انقر لتحرير نمط عنوان الشكل الرئيسي</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a:t>انقر لتحرير نمط عنوان الشكل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ar-SA"/>
              <a:t>انقر لتحرير نمط عنوان الشكل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125292" y="6172201"/>
            <a:ext cx="1146048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309878BC-7C7D-8B4D-8C72-5012D25A75FF}" type="datetime1">
              <a:rPr lang="en-US" smtClean="0"/>
              <a:pPr/>
              <a:t>9/26/2020</a:t>
            </a:fld>
            <a:endParaRPr lang="en-US" dirty="0"/>
          </a:p>
        </p:txBody>
      </p:sp>
    </p:spTree>
    <p:extLst>
      <p:ext uri="{BB962C8B-B14F-4D97-AF65-F5344CB8AC3E}">
        <p14:creationId xmlns:p14="http://schemas.microsoft.com/office/powerpoint/2010/main" val="21711553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125292" y="6172201"/>
            <a:ext cx="11460480" cy="235463"/>
          </a:xfrm>
        </p:spPr>
        <p:txBody>
          <a:bodyPr/>
          <a:lstStyle/>
          <a:p>
            <a:r>
              <a:rPr lang="en-US" dirty="0"/>
              <a:t>Copyright © 2018 Pearson Education, Inc.</a:t>
            </a:r>
          </a:p>
        </p:txBody>
      </p:sp>
      <p:sp>
        <p:nvSpPr>
          <p:cNvPr id="9" name="Date Placeholder 3"/>
          <p:cNvSpPr>
            <a:spLocks noGrp="1"/>
          </p:cNvSpPr>
          <p:nvPr>
            <p:ph type="dt" sz="half" idx="10"/>
          </p:nvPr>
        </p:nvSpPr>
        <p:spPr>
          <a:xfrm>
            <a:off x="8447617" y="113072"/>
            <a:ext cx="2844800" cy="182880"/>
          </a:xfrm>
        </p:spPr>
        <p:txBody>
          <a:bodyPr/>
          <a:lstStyle/>
          <a:p>
            <a:fld id="{69344A15-F0EB-274C-BCBE-62AA675174CC}" type="datetime1">
              <a:rPr lang="en-US" smtClean="0"/>
              <a:pPr/>
              <a:t>9/26/2020</a:t>
            </a:fld>
            <a:endParaRPr lang="en-US" dirty="0"/>
          </a:p>
        </p:txBody>
      </p:sp>
    </p:spTree>
    <p:extLst>
      <p:ext uri="{BB962C8B-B14F-4D97-AF65-F5344CB8AC3E}">
        <p14:creationId xmlns:p14="http://schemas.microsoft.com/office/powerpoint/2010/main" val="33175100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609600" y="228600"/>
            <a:ext cx="109728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609600" y="5368160"/>
            <a:ext cx="109728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125292" y="6172201"/>
            <a:ext cx="11460480" cy="235463"/>
          </a:xfrm>
        </p:spPr>
        <p:txBody>
          <a:bodyPr/>
          <a:lstStyle/>
          <a:p>
            <a:endParaRPr lang="en-US" dirty="0"/>
          </a:p>
        </p:txBody>
      </p:sp>
      <p:sp>
        <p:nvSpPr>
          <p:cNvPr id="2" name="Date Placeholder 1"/>
          <p:cNvSpPr>
            <a:spLocks noGrp="1"/>
          </p:cNvSpPr>
          <p:nvPr>
            <p:ph type="dt" sz="half" idx="10"/>
          </p:nvPr>
        </p:nvSpPr>
        <p:spPr>
          <a:xfrm>
            <a:off x="8447617" y="137160"/>
            <a:ext cx="2844800" cy="182880"/>
          </a:xfrm>
        </p:spPr>
        <p:txBody>
          <a:bodyPr/>
          <a:lstStyle>
            <a:lvl1pPr>
              <a:defRPr>
                <a:solidFill>
                  <a:schemeClr val="tx1"/>
                </a:solidFill>
              </a:defRPr>
            </a:lvl1pPr>
          </a:lstStyle>
          <a:p>
            <a:endParaRPr lang="en-US" dirty="0"/>
          </a:p>
        </p:txBody>
      </p:sp>
      <p:sp>
        <p:nvSpPr>
          <p:cNvPr id="9" name="TextBox 8"/>
          <p:cNvSpPr txBox="1"/>
          <p:nvPr userDrawn="1"/>
        </p:nvSpPr>
        <p:spPr>
          <a:xfrm>
            <a:off x="2133600" y="6382513"/>
            <a:ext cx="95504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2018 Pearson Education, Ltd. All Rights Reserved</a:t>
            </a: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9600" y="6376790"/>
            <a:ext cx="1224000" cy="279915"/>
          </a:xfrm>
          <a:prstGeom prst="rect">
            <a:avLst/>
          </a:prstGeom>
        </p:spPr>
      </p:pic>
    </p:spTree>
    <p:extLst>
      <p:ext uri="{BB962C8B-B14F-4D97-AF65-F5344CB8AC3E}">
        <p14:creationId xmlns:p14="http://schemas.microsoft.com/office/powerpoint/2010/main" val="1786501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9/26/2020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2A54C80-263E-416B-A8E0-580EDEADCBDC}" type="datetimeFigureOut">
              <a:rPr lang="en-US" dirty="0"/>
              <a:t>9/26/2020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9/26/2020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9/26/2020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 id="2147483669" r:id="rId17"/>
    <p:sldLayoutId id="2147483670" r:id="rId18"/>
    <p:sldLayoutId id="2147483671" r:id="rId19"/>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A780A80-A7EA-4ED3-BAFD-AC36A445F4F4}"/>
              </a:ext>
            </a:extLst>
          </p:cNvPr>
          <p:cNvSpPr>
            <a:spLocks noGrp="1"/>
          </p:cNvSpPr>
          <p:nvPr>
            <p:ph type="title"/>
          </p:nvPr>
        </p:nvSpPr>
        <p:spPr>
          <a:xfrm>
            <a:off x="677335" y="1930159"/>
            <a:ext cx="8596668" cy="1826581"/>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r>
              <a:rPr lang="en-US" sz="4800" dirty="0">
                <a:solidFill>
                  <a:srgbClr val="00B0F0"/>
                </a:solidFill>
                <a:latin typeface="Algerian" panose="04020705040A02060702" pitchFamily="82" charset="0"/>
              </a:rPr>
              <a:t>Chapter 2</a:t>
            </a:r>
            <a:br>
              <a:rPr lang="en-US" dirty="0"/>
            </a:br>
            <a:endParaRPr lang="en-GB" dirty="0"/>
          </a:p>
        </p:txBody>
      </p:sp>
      <p:sp>
        <p:nvSpPr>
          <p:cNvPr id="3" name="عنصر نائب للنص 2">
            <a:extLst>
              <a:ext uri="{FF2B5EF4-FFF2-40B4-BE49-F238E27FC236}">
                <a16:creationId xmlns:a16="http://schemas.microsoft.com/office/drawing/2014/main" id="{A76D1BA2-4A85-4CAA-B0CC-854BB93624C4}"/>
              </a:ext>
            </a:extLst>
          </p:cNvPr>
          <p:cNvSpPr>
            <a:spLocks noGrp="1"/>
          </p:cNvSpPr>
          <p:nvPr>
            <p:ph type="body" idx="1"/>
          </p:nvPr>
        </p:nvSpPr>
        <p:spPr>
          <a:xfrm>
            <a:off x="834089" y="3626112"/>
            <a:ext cx="8596668" cy="860400"/>
          </a:xfrm>
          <a:effectLst>
            <a:outerShdw blurRad="50800" dist="38100" dir="13500000" algn="br" rotWithShape="0">
              <a:prstClr val="black">
                <a:alpha val="40000"/>
              </a:prstClr>
            </a:outerShdw>
          </a:effectLst>
        </p:spPr>
        <p:txBody>
          <a:bodyPr/>
          <a:lstStyle/>
          <a:p>
            <a:pPr algn="ctr"/>
            <a:r>
              <a:rPr lang="en-US" sz="2800" b="1" dirty="0">
                <a:solidFill>
                  <a:srgbClr val="00B0F0"/>
                </a:solidFill>
                <a:latin typeface="Adobe Gothic Std B" panose="020B0800000000000000" pitchFamily="34" charset="-128"/>
                <a:ea typeface="Adobe Gothic Std B" panose="020B0800000000000000" pitchFamily="34" charset="-128"/>
              </a:rPr>
              <a:t>Decision Making</a:t>
            </a:r>
          </a:p>
          <a:p>
            <a:endParaRPr lang="en-GB" dirty="0"/>
          </a:p>
        </p:txBody>
      </p:sp>
    </p:spTree>
    <p:extLst>
      <p:ext uri="{BB962C8B-B14F-4D97-AF65-F5344CB8AC3E}">
        <p14:creationId xmlns:p14="http://schemas.microsoft.com/office/powerpoint/2010/main" val="1210464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Decision-Making Process</a:t>
            </a:r>
            <a:br>
              <a:rPr lang="en-US" dirty="0"/>
            </a:br>
            <a:r>
              <a:rPr lang="en-US" dirty="0"/>
              <a:t>Step 4: Develop Alternatives</a:t>
            </a:r>
          </a:p>
        </p:txBody>
      </p:sp>
      <p:sp>
        <p:nvSpPr>
          <p:cNvPr id="3" name="Content Placeholder 2"/>
          <p:cNvSpPr>
            <a:spLocks noGrp="1"/>
          </p:cNvSpPr>
          <p:nvPr>
            <p:ph idx="1"/>
          </p:nvPr>
        </p:nvSpPr>
        <p:spPr/>
        <p:txBody>
          <a:bodyPr/>
          <a:lstStyle/>
          <a:p>
            <a:r>
              <a:rPr lang="en-US" sz="2800" dirty="0"/>
              <a:t>List viable alternatives that could solve the problem.</a:t>
            </a:r>
          </a:p>
          <a:p>
            <a:pPr marL="256032" lvl="1" indent="-256032">
              <a:spcBef>
                <a:spcPts val="1500"/>
              </a:spcBef>
              <a:buSzPct val="100000"/>
              <a:buFont typeface="Arial" panose="020B0604020202020204" pitchFamily="34" charset="0"/>
              <a:buChar char="•"/>
            </a:pPr>
            <a:r>
              <a:rPr lang="en-US" sz="2800" dirty="0"/>
              <a:t>Example: Amanda identifies eight laptops as possible choices (shown in Exhibit 2-3).</a:t>
            </a:r>
          </a:p>
        </p:txBody>
      </p:sp>
    </p:spTree>
    <p:extLst>
      <p:ext uri="{BB962C8B-B14F-4D97-AF65-F5344CB8AC3E}">
        <p14:creationId xmlns:p14="http://schemas.microsoft.com/office/powerpoint/2010/main" val="1961971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B0F0"/>
                </a:solidFill>
              </a:rPr>
              <a:t>Exhibit 2-3</a:t>
            </a:r>
            <a:br>
              <a:rPr lang="en-US" dirty="0">
                <a:solidFill>
                  <a:srgbClr val="00B0F0"/>
                </a:solidFill>
              </a:rPr>
            </a:br>
            <a:r>
              <a:rPr lang="ar-JO" dirty="0">
                <a:solidFill>
                  <a:srgbClr val="00B0F0"/>
                </a:solidFill>
              </a:rPr>
              <a:t>                            </a:t>
            </a:r>
            <a:r>
              <a:rPr lang="en-US" dirty="0">
                <a:solidFill>
                  <a:srgbClr val="00B0F0"/>
                </a:solidFill>
              </a:rPr>
              <a:t>Possible Alternatives</a:t>
            </a:r>
          </a:p>
        </p:txBody>
      </p:sp>
      <p:graphicFrame>
        <p:nvGraphicFramePr>
          <p:cNvPr id="7" name="Table 6" descr="Headers: Laptop, Memory and Storage, Battery Life, Carrying Weight, Warranty, Display Quality"/>
          <p:cNvGraphicFramePr>
            <a:graphicFrameLocks noGrp="1"/>
          </p:cNvGraphicFramePr>
          <p:nvPr>
            <p:extLst>
              <p:ext uri="{D42A27DB-BD31-4B8C-83A1-F6EECF244321}">
                <p14:modId xmlns:p14="http://schemas.microsoft.com/office/powerpoint/2010/main" val="999871868"/>
              </p:ext>
            </p:extLst>
          </p:nvPr>
        </p:nvGraphicFramePr>
        <p:xfrm>
          <a:off x="1169233" y="1459146"/>
          <a:ext cx="9308267" cy="4410752"/>
        </p:xfrm>
        <a:graphic>
          <a:graphicData uri="http://schemas.openxmlformats.org/drawingml/2006/table">
            <a:tbl>
              <a:tblPr firstRow="1" bandRow="1">
                <a:effectLst>
                  <a:reflection blurRad="6350" stA="50000" endA="300" endPos="55500" dist="101600" dir="5400000" sy="-100000" algn="bl" rotWithShape="0"/>
                </a:effectLst>
                <a:tableStyleId>{5FD0F851-EC5A-4D38-B0AD-8093EC10F338}</a:tableStyleId>
              </a:tblPr>
              <a:tblGrid>
                <a:gridCol w="2104478">
                  <a:extLst>
                    <a:ext uri="{9D8B030D-6E8A-4147-A177-3AD203B41FA5}">
                      <a16:colId xmlns:a16="http://schemas.microsoft.com/office/drawing/2014/main" val="20000"/>
                    </a:ext>
                  </a:extLst>
                </a:gridCol>
                <a:gridCol w="1699770">
                  <a:extLst>
                    <a:ext uri="{9D8B030D-6E8A-4147-A177-3AD203B41FA5}">
                      <a16:colId xmlns:a16="http://schemas.microsoft.com/office/drawing/2014/main" val="20001"/>
                    </a:ext>
                  </a:extLst>
                </a:gridCol>
                <a:gridCol w="1295063">
                  <a:extLst>
                    <a:ext uri="{9D8B030D-6E8A-4147-A177-3AD203B41FA5}">
                      <a16:colId xmlns:a16="http://schemas.microsoft.com/office/drawing/2014/main" val="20002"/>
                    </a:ext>
                  </a:extLst>
                </a:gridCol>
                <a:gridCol w="1376005">
                  <a:extLst>
                    <a:ext uri="{9D8B030D-6E8A-4147-A177-3AD203B41FA5}">
                      <a16:colId xmlns:a16="http://schemas.microsoft.com/office/drawing/2014/main" val="20003"/>
                    </a:ext>
                  </a:extLst>
                </a:gridCol>
                <a:gridCol w="1295063">
                  <a:extLst>
                    <a:ext uri="{9D8B030D-6E8A-4147-A177-3AD203B41FA5}">
                      <a16:colId xmlns:a16="http://schemas.microsoft.com/office/drawing/2014/main" val="20004"/>
                    </a:ext>
                  </a:extLst>
                </a:gridCol>
                <a:gridCol w="1537888">
                  <a:extLst>
                    <a:ext uri="{9D8B030D-6E8A-4147-A177-3AD203B41FA5}">
                      <a16:colId xmlns:a16="http://schemas.microsoft.com/office/drawing/2014/main" val="20005"/>
                    </a:ext>
                  </a:extLst>
                </a:gridCol>
              </a:tblGrid>
              <a:tr h="730328">
                <a:tc>
                  <a:txBody>
                    <a:bodyPr/>
                    <a:lstStyle/>
                    <a:p>
                      <a:pPr algn="ctr"/>
                      <a:r>
                        <a:rPr lang="en-US" sz="1400" baseline="0" dirty="0">
                          <a:solidFill>
                            <a:sysClr val="windowText" lastClr="000000"/>
                          </a:solidFill>
                        </a:rPr>
                        <a:t>Laptop</a:t>
                      </a:r>
                    </a:p>
                  </a:txBody>
                  <a:tcPr/>
                </a:tc>
                <a:tc>
                  <a:txBody>
                    <a:bodyPr/>
                    <a:lstStyle/>
                    <a:p>
                      <a:pPr algn="ctr"/>
                      <a:r>
                        <a:rPr lang="en-US" sz="1400" baseline="0" dirty="0">
                          <a:solidFill>
                            <a:sysClr val="windowText" lastClr="000000"/>
                          </a:solidFill>
                        </a:rPr>
                        <a:t>Memory and Storage</a:t>
                      </a:r>
                    </a:p>
                  </a:txBody>
                  <a:tcPr/>
                </a:tc>
                <a:tc>
                  <a:txBody>
                    <a:bodyPr/>
                    <a:lstStyle/>
                    <a:p>
                      <a:pPr algn="ctr"/>
                      <a:r>
                        <a:rPr lang="en-US" sz="1400" baseline="0" dirty="0">
                          <a:solidFill>
                            <a:sysClr val="windowText" lastClr="000000"/>
                          </a:solidFill>
                        </a:rPr>
                        <a:t>Battery Life</a:t>
                      </a:r>
                    </a:p>
                  </a:txBody>
                  <a:tcPr/>
                </a:tc>
                <a:tc>
                  <a:txBody>
                    <a:bodyPr/>
                    <a:lstStyle/>
                    <a:p>
                      <a:pPr algn="ctr"/>
                      <a:r>
                        <a:rPr lang="en-US" sz="1400" baseline="0" dirty="0">
                          <a:solidFill>
                            <a:sysClr val="windowText" lastClr="000000"/>
                          </a:solidFill>
                        </a:rPr>
                        <a:t>Carrying Weight</a:t>
                      </a:r>
                    </a:p>
                  </a:txBody>
                  <a:tcPr/>
                </a:tc>
                <a:tc>
                  <a:txBody>
                    <a:bodyPr/>
                    <a:lstStyle/>
                    <a:p>
                      <a:pPr algn="ctr"/>
                      <a:r>
                        <a:rPr lang="en-US" sz="1400" baseline="0" dirty="0">
                          <a:solidFill>
                            <a:sysClr val="windowText" lastClr="000000"/>
                          </a:solidFill>
                        </a:rPr>
                        <a:t>Warranty</a:t>
                      </a:r>
                    </a:p>
                  </a:txBody>
                  <a:tcPr/>
                </a:tc>
                <a:tc>
                  <a:txBody>
                    <a:bodyPr/>
                    <a:lstStyle/>
                    <a:p>
                      <a:pPr algn="ctr"/>
                      <a:r>
                        <a:rPr lang="en-US" sz="1400" baseline="0" dirty="0">
                          <a:solidFill>
                            <a:sysClr val="windowText" lastClr="000000"/>
                          </a:solidFill>
                        </a:rPr>
                        <a:t>Display Quality</a:t>
                      </a:r>
                    </a:p>
                  </a:txBody>
                  <a:tcPr/>
                </a:tc>
                <a:extLst>
                  <a:ext uri="{0D108BD9-81ED-4DB2-BD59-A6C34878D82A}">
                    <a16:rowId xmlns:a16="http://schemas.microsoft.com/office/drawing/2014/main" val="10000"/>
                  </a:ext>
                </a:extLst>
              </a:tr>
              <a:tr h="515688">
                <a:tc>
                  <a:txBody>
                    <a:bodyPr/>
                    <a:lstStyle/>
                    <a:p>
                      <a:r>
                        <a:rPr lang="en-US" sz="1400" baseline="0" dirty="0">
                          <a:solidFill>
                            <a:sysClr val="windowText" lastClr="000000"/>
                          </a:solidFill>
                        </a:rPr>
                        <a:t>HP ProBook</a:t>
                      </a:r>
                    </a:p>
                  </a:txBody>
                  <a:tcPr/>
                </a:tc>
                <a:tc>
                  <a:txBody>
                    <a:bodyPr/>
                    <a:lstStyle/>
                    <a:p>
                      <a:pPr algn="ctr"/>
                      <a:r>
                        <a:rPr lang="en-US" sz="1600" baseline="0" dirty="0">
                          <a:solidFill>
                            <a:sysClr val="windowText" lastClr="000000"/>
                          </a:solidFill>
                        </a:rPr>
                        <a:t>10</a:t>
                      </a:r>
                    </a:p>
                  </a:txBody>
                  <a:tcPr/>
                </a:tc>
                <a:tc>
                  <a:txBody>
                    <a:bodyPr/>
                    <a:lstStyle/>
                    <a:p>
                      <a:pPr algn="ctr"/>
                      <a:r>
                        <a:rPr lang="en-US" sz="1600" baseline="0" dirty="0">
                          <a:solidFill>
                            <a:sysClr val="windowText" lastClr="000000"/>
                          </a:solidFill>
                        </a:rPr>
                        <a:t>3</a:t>
                      </a:r>
                    </a:p>
                  </a:txBody>
                  <a:tcPr/>
                </a:tc>
                <a:tc>
                  <a:txBody>
                    <a:bodyPr/>
                    <a:lstStyle/>
                    <a:p>
                      <a:pPr algn="ctr"/>
                      <a:r>
                        <a:rPr lang="en-US" sz="1600" baseline="0" dirty="0">
                          <a:solidFill>
                            <a:sysClr val="windowText" lastClr="000000"/>
                          </a:solidFill>
                        </a:rPr>
                        <a:t>10</a:t>
                      </a:r>
                    </a:p>
                  </a:txBody>
                  <a:tcPr/>
                </a:tc>
                <a:tc>
                  <a:txBody>
                    <a:bodyPr/>
                    <a:lstStyle/>
                    <a:p>
                      <a:pPr algn="ctr"/>
                      <a:r>
                        <a:rPr lang="en-US" sz="1600" baseline="0" dirty="0">
                          <a:solidFill>
                            <a:sysClr val="windowText" lastClr="000000"/>
                          </a:solidFill>
                        </a:rPr>
                        <a:t>8</a:t>
                      </a:r>
                    </a:p>
                  </a:txBody>
                  <a:tcPr/>
                </a:tc>
                <a:tc>
                  <a:txBody>
                    <a:bodyPr/>
                    <a:lstStyle/>
                    <a:p>
                      <a:pPr algn="ctr"/>
                      <a:r>
                        <a:rPr lang="en-US" sz="1600" baseline="0" dirty="0">
                          <a:solidFill>
                            <a:sysClr val="windowText" lastClr="000000"/>
                          </a:solidFill>
                        </a:rPr>
                        <a:t>5</a:t>
                      </a:r>
                    </a:p>
                  </a:txBody>
                  <a:tcPr/>
                </a:tc>
                <a:extLst>
                  <a:ext uri="{0D108BD9-81ED-4DB2-BD59-A6C34878D82A}">
                    <a16:rowId xmlns:a16="http://schemas.microsoft.com/office/drawing/2014/main" val="10001"/>
                  </a:ext>
                </a:extLst>
              </a:tr>
              <a:tr h="517316">
                <a:tc>
                  <a:txBody>
                    <a:bodyPr/>
                    <a:lstStyle/>
                    <a:p>
                      <a:r>
                        <a:rPr lang="en-US" sz="1400" baseline="0" dirty="0">
                          <a:solidFill>
                            <a:sysClr val="windowText" lastClr="000000"/>
                          </a:solidFill>
                        </a:rPr>
                        <a:t>Lenovo IdeaPad</a:t>
                      </a:r>
                    </a:p>
                  </a:txBody>
                  <a:tcPr/>
                </a:tc>
                <a:tc>
                  <a:txBody>
                    <a:bodyPr/>
                    <a:lstStyle/>
                    <a:p>
                      <a:pPr algn="ctr"/>
                      <a:r>
                        <a:rPr lang="en-US" sz="1600" baseline="0" dirty="0">
                          <a:solidFill>
                            <a:sysClr val="windowText" lastClr="000000"/>
                          </a:solidFill>
                        </a:rPr>
                        <a:t>8</a:t>
                      </a:r>
                    </a:p>
                  </a:txBody>
                  <a:tcPr/>
                </a:tc>
                <a:tc>
                  <a:txBody>
                    <a:bodyPr/>
                    <a:lstStyle/>
                    <a:p>
                      <a:pPr algn="ctr"/>
                      <a:r>
                        <a:rPr lang="en-US" sz="1600" baseline="0" dirty="0">
                          <a:solidFill>
                            <a:sysClr val="windowText" lastClr="000000"/>
                          </a:solidFill>
                        </a:rPr>
                        <a:t>5</a:t>
                      </a:r>
                    </a:p>
                  </a:txBody>
                  <a:tcPr/>
                </a:tc>
                <a:tc>
                  <a:txBody>
                    <a:bodyPr/>
                    <a:lstStyle/>
                    <a:p>
                      <a:pPr algn="ctr"/>
                      <a:r>
                        <a:rPr lang="en-US" sz="1600" baseline="0" dirty="0">
                          <a:solidFill>
                            <a:sysClr val="windowText" lastClr="000000"/>
                          </a:solidFill>
                        </a:rPr>
                        <a:t>7</a:t>
                      </a:r>
                    </a:p>
                  </a:txBody>
                  <a:tcPr/>
                </a:tc>
                <a:tc>
                  <a:txBody>
                    <a:bodyPr/>
                    <a:lstStyle/>
                    <a:p>
                      <a:pPr algn="ctr"/>
                      <a:r>
                        <a:rPr lang="en-US" sz="1600" baseline="0" dirty="0">
                          <a:solidFill>
                            <a:sysClr val="windowText" lastClr="000000"/>
                          </a:solidFill>
                        </a:rPr>
                        <a:t>10</a:t>
                      </a:r>
                    </a:p>
                  </a:txBody>
                  <a:tcPr/>
                </a:tc>
                <a:tc>
                  <a:txBody>
                    <a:bodyPr/>
                    <a:lstStyle/>
                    <a:p>
                      <a:pPr algn="ctr"/>
                      <a:r>
                        <a:rPr lang="en-US" sz="1600" baseline="0" dirty="0">
                          <a:solidFill>
                            <a:sysClr val="windowText" lastClr="000000"/>
                          </a:solidFill>
                        </a:rPr>
                        <a:t>10</a:t>
                      </a:r>
                    </a:p>
                  </a:txBody>
                  <a:tcPr/>
                </a:tc>
                <a:extLst>
                  <a:ext uri="{0D108BD9-81ED-4DB2-BD59-A6C34878D82A}">
                    <a16:rowId xmlns:a16="http://schemas.microsoft.com/office/drawing/2014/main" val="10002"/>
                  </a:ext>
                </a:extLst>
              </a:tr>
              <a:tr h="517316">
                <a:tc>
                  <a:txBody>
                    <a:bodyPr/>
                    <a:lstStyle/>
                    <a:p>
                      <a:r>
                        <a:rPr lang="en-US" sz="1400" baseline="0" dirty="0">
                          <a:solidFill>
                            <a:sysClr val="windowText" lastClr="000000"/>
                          </a:solidFill>
                        </a:rPr>
                        <a:t>Apple MacBook</a:t>
                      </a:r>
                    </a:p>
                  </a:txBody>
                  <a:tcPr/>
                </a:tc>
                <a:tc>
                  <a:txBody>
                    <a:bodyPr/>
                    <a:lstStyle/>
                    <a:p>
                      <a:pPr algn="ctr"/>
                      <a:r>
                        <a:rPr lang="en-US" sz="1600" baseline="0" dirty="0">
                          <a:solidFill>
                            <a:sysClr val="windowText" lastClr="000000"/>
                          </a:solidFill>
                        </a:rPr>
                        <a:t>8</a:t>
                      </a:r>
                    </a:p>
                  </a:txBody>
                  <a:tcPr/>
                </a:tc>
                <a:tc>
                  <a:txBody>
                    <a:bodyPr/>
                    <a:lstStyle/>
                    <a:p>
                      <a:pPr algn="ctr"/>
                      <a:r>
                        <a:rPr lang="en-US" sz="1600" baseline="0" dirty="0">
                          <a:solidFill>
                            <a:sysClr val="windowText" lastClr="000000"/>
                          </a:solidFill>
                        </a:rPr>
                        <a:t>7</a:t>
                      </a:r>
                    </a:p>
                  </a:txBody>
                  <a:tcPr/>
                </a:tc>
                <a:tc>
                  <a:txBody>
                    <a:bodyPr/>
                    <a:lstStyle/>
                    <a:p>
                      <a:pPr algn="ctr"/>
                      <a:r>
                        <a:rPr lang="en-US" sz="1600" baseline="0" dirty="0">
                          <a:solidFill>
                            <a:sysClr val="windowText" lastClr="000000"/>
                          </a:solidFill>
                        </a:rPr>
                        <a:t>7</a:t>
                      </a:r>
                    </a:p>
                  </a:txBody>
                  <a:tcPr/>
                </a:tc>
                <a:tc>
                  <a:txBody>
                    <a:bodyPr/>
                    <a:lstStyle/>
                    <a:p>
                      <a:pPr algn="ctr"/>
                      <a:r>
                        <a:rPr lang="en-US" sz="1600" baseline="0" dirty="0">
                          <a:solidFill>
                            <a:sysClr val="windowText" lastClr="000000"/>
                          </a:solidFill>
                        </a:rPr>
                        <a:t>8</a:t>
                      </a:r>
                    </a:p>
                  </a:txBody>
                  <a:tcPr/>
                </a:tc>
                <a:tc>
                  <a:txBody>
                    <a:bodyPr/>
                    <a:lstStyle/>
                    <a:p>
                      <a:pPr algn="ctr"/>
                      <a:r>
                        <a:rPr lang="en-US" sz="1600" baseline="0" dirty="0">
                          <a:solidFill>
                            <a:sysClr val="windowText" lastClr="000000"/>
                          </a:solidFill>
                        </a:rPr>
                        <a:t>7</a:t>
                      </a:r>
                    </a:p>
                  </a:txBody>
                  <a:tcPr/>
                </a:tc>
                <a:extLst>
                  <a:ext uri="{0D108BD9-81ED-4DB2-BD59-A6C34878D82A}">
                    <a16:rowId xmlns:a16="http://schemas.microsoft.com/office/drawing/2014/main" val="10003"/>
                  </a:ext>
                </a:extLst>
              </a:tr>
              <a:tr h="517316">
                <a:tc>
                  <a:txBody>
                    <a:bodyPr/>
                    <a:lstStyle/>
                    <a:p>
                      <a:r>
                        <a:rPr lang="en-US" sz="1400" baseline="0" dirty="0">
                          <a:solidFill>
                            <a:sysClr val="windowText" lastClr="000000"/>
                          </a:solidFill>
                        </a:rPr>
                        <a:t>Toshiba Satellite</a:t>
                      </a:r>
                    </a:p>
                  </a:txBody>
                  <a:tcPr/>
                </a:tc>
                <a:tc>
                  <a:txBody>
                    <a:bodyPr/>
                    <a:lstStyle/>
                    <a:p>
                      <a:pPr algn="ctr"/>
                      <a:r>
                        <a:rPr lang="en-US" sz="1600" baseline="0" dirty="0">
                          <a:solidFill>
                            <a:sysClr val="windowText" lastClr="000000"/>
                          </a:solidFill>
                        </a:rPr>
                        <a:t>7</a:t>
                      </a:r>
                    </a:p>
                  </a:txBody>
                  <a:tcPr/>
                </a:tc>
                <a:tc>
                  <a:txBody>
                    <a:bodyPr/>
                    <a:lstStyle/>
                    <a:p>
                      <a:pPr algn="ctr"/>
                      <a:r>
                        <a:rPr lang="en-US" sz="1600" baseline="0" dirty="0">
                          <a:solidFill>
                            <a:sysClr val="windowText" lastClr="000000"/>
                          </a:solidFill>
                        </a:rPr>
                        <a:t>8</a:t>
                      </a:r>
                    </a:p>
                  </a:txBody>
                  <a:tcPr/>
                </a:tc>
                <a:tc>
                  <a:txBody>
                    <a:bodyPr/>
                    <a:lstStyle/>
                    <a:p>
                      <a:pPr algn="ctr"/>
                      <a:r>
                        <a:rPr lang="en-US" sz="1600" baseline="0" dirty="0">
                          <a:solidFill>
                            <a:sysClr val="windowText" lastClr="000000"/>
                          </a:solidFill>
                        </a:rPr>
                        <a:t>7</a:t>
                      </a:r>
                    </a:p>
                  </a:txBody>
                  <a:tcPr/>
                </a:tc>
                <a:tc>
                  <a:txBody>
                    <a:bodyPr/>
                    <a:lstStyle/>
                    <a:p>
                      <a:pPr algn="ctr"/>
                      <a:r>
                        <a:rPr lang="en-US" sz="1600" baseline="0" dirty="0">
                          <a:solidFill>
                            <a:sysClr val="windowText" lastClr="000000"/>
                          </a:solidFill>
                        </a:rPr>
                        <a:t>8</a:t>
                      </a:r>
                    </a:p>
                  </a:txBody>
                  <a:tcPr/>
                </a:tc>
                <a:tc>
                  <a:txBody>
                    <a:bodyPr/>
                    <a:lstStyle/>
                    <a:p>
                      <a:pPr algn="ctr"/>
                      <a:r>
                        <a:rPr lang="en-US" sz="1600" baseline="0" dirty="0">
                          <a:solidFill>
                            <a:sysClr val="windowText" lastClr="000000"/>
                          </a:solidFill>
                        </a:rPr>
                        <a:t>7</a:t>
                      </a:r>
                    </a:p>
                  </a:txBody>
                  <a:tcPr/>
                </a:tc>
                <a:extLst>
                  <a:ext uri="{0D108BD9-81ED-4DB2-BD59-A6C34878D82A}">
                    <a16:rowId xmlns:a16="http://schemas.microsoft.com/office/drawing/2014/main" val="10004"/>
                  </a:ext>
                </a:extLst>
              </a:tr>
              <a:tr h="728029">
                <a:tc>
                  <a:txBody>
                    <a:bodyPr/>
                    <a:lstStyle/>
                    <a:p>
                      <a:r>
                        <a:rPr lang="en-US" sz="1400" baseline="0" dirty="0">
                          <a:solidFill>
                            <a:sysClr val="windowText" lastClr="000000"/>
                          </a:solidFill>
                        </a:rPr>
                        <a:t>Apple MacBook Air</a:t>
                      </a:r>
                    </a:p>
                  </a:txBody>
                  <a:tcPr/>
                </a:tc>
                <a:tc>
                  <a:txBody>
                    <a:bodyPr/>
                    <a:lstStyle/>
                    <a:p>
                      <a:pPr algn="ctr"/>
                      <a:r>
                        <a:rPr lang="en-US" sz="1600" baseline="0" dirty="0">
                          <a:solidFill>
                            <a:sysClr val="windowText" lastClr="000000"/>
                          </a:solidFill>
                        </a:rPr>
                        <a:t>8</a:t>
                      </a:r>
                    </a:p>
                  </a:txBody>
                  <a:tcPr/>
                </a:tc>
                <a:tc>
                  <a:txBody>
                    <a:bodyPr/>
                    <a:lstStyle/>
                    <a:p>
                      <a:pPr algn="ctr"/>
                      <a:r>
                        <a:rPr lang="en-US" sz="1600" baseline="0" dirty="0">
                          <a:solidFill>
                            <a:sysClr val="windowText" lastClr="000000"/>
                          </a:solidFill>
                        </a:rPr>
                        <a:t>3</a:t>
                      </a:r>
                    </a:p>
                  </a:txBody>
                  <a:tcPr/>
                </a:tc>
                <a:tc>
                  <a:txBody>
                    <a:bodyPr/>
                    <a:lstStyle/>
                    <a:p>
                      <a:pPr algn="ctr"/>
                      <a:r>
                        <a:rPr lang="en-US" sz="1600" baseline="0" dirty="0">
                          <a:solidFill>
                            <a:sysClr val="windowText" lastClr="000000"/>
                          </a:solidFill>
                        </a:rPr>
                        <a:t>6</a:t>
                      </a:r>
                    </a:p>
                  </a:txBody>
                  <a:tcPr/>
                </a:tc>
                <a:tc>
                  <a:txBody>
                    <a:bodyPr/>
                    <a:lstStyle/>
                    <a:p>
                      <a:pPr algn="ctr"/>
                      <a:r>
                        <a:rPr lang="en-US" sz="1600" baseline="0" dirty="0">
                          <a:solidFill>
                            <a:sysClr val="windowText" lastClr="000000"/>
                          </a:solidFill>
                        </a:rPr>
                        <a:t>10</a:t>
                      </a:r>
                    </a:p>
                  </a:txBody>
                  <a:tcPr/>
                </a:tc>
                <a:tc>
                  <a:txBody>
                    <a:bodyPr/>
                    <a:lstStyle/>
                    <a:p>
                      <a:pPr algn="ctr"/>
                      <a:r>
                        <a:rPr lang="en-US" sz="1600" baseline="0" dirty="0">
                          <a:solidFill>
                            <a:sysClr val="windowText" lastClr="000000"/>
                          </a:solidFill>
                        </a:rPr>
                        <a:t>8</a:t>
                      </a:r>
                    </a:p>
                  </a:txBody>
                  <a:tcPr/>
                </a:tc>
                <a:extLst>
                  <a:ext uri="{0D108BD9-81ED-4DB2-BD59-A6C34878D82A}">
                    <a16:rowId xmlns:a16="http://schemas.microsoft.com/office/drawing/2014/main" val="10005"/>
                  </a:ext>
                </a:extLst>
              </a:tr>
              <a:tr h="515688">
                <a:tc>
                  <a:txBody>
                    <a:bodyPr/>
                    <a:lstStyle/>
                    <a:p>
                      <a:r>
                        <a:rPr lang="en-US" sz="1400" baseline="0" dirty="0">
                          <a:solidFill>
                            <a:sysClr val="windowText" lastClr="000000"/>
                          </a:solidFill>
                        </a:rPr>
                        <a:t>Dell Inspirion</a:t>
                      </a:r>
                    </a:p>
                  </a:txBody>
                  <a:tcPr/>
                </a:tc>
                <a:tc>
                  <a:txBody>
                    <a:bodyPr/>
                    <a:lstStyle/>
                    <a:p>
                      <a:pPr algn="ctr"/>
                      <a:r>
                        <a:rPr lang="en-US" sz="1600" baseline="0" dirty="0">
                          <a:solidFill>
                            <a:sysClr val="windowText" lastClr="000000"/>
                          </a:solidFill>
                        </a:rPr>
                        <a:t>10</a:t>
                      </a:r>
                    </a:p>
                  </a:txBody>
                  <a:tcPr/>
                </a:tc>
                <a:tc>
                  <a:txBody>
                    <a:bodyPr/>
                    <a:lstStyle/>
                    <a:p>
                      <a:pPr algn="ctr"/>
                      <a:r>
                        <a:rPr lang="en-US" sz="1600" baseline="0" dirty="0">
                          <a:solidFill>
                            <a:sysClr val="windowText" lastClr="000000"/>
                          </a:solidFill>
                        </a:rPr>
                        <a:t>7</a:t>
                      </a:r>
                    </a:p>
                  </a:txBody>
                  <a:tcPr/>
                </a:tc>
                <a:tc>
                  <a:txBody>
                    <a:bodyPr/>
                    <a:lstStyle/>
                    <a:p>
                      <a:pPr algn="ctr"/>
                      <a:r>
                        <a:rPr lang="en-US" sz="1600" baseline="0" dirty="0">
                          <a:solidFill>
                            <a:sysClr val="windowText" lastClr="000000"/>
                          </a:solidFill>
                        </a:rPr>
                        <a:t>8</a:t>
                      </a:r>
                    </a:p>
                  </a:txBody>
                  <a:tcPr/>
                </a:tc>
                <a:tc>
                  <a:txBody>
                    <a:bodyPr/>
                    <a:lstStyle/>
                    <a:p>
                      <a:pPr algn="ctr"/>
                      <a:r>
                        <a:rPr lang="en-US" sz="1600" baseline="0" dirty="0">
                          <a:solidFill>
                            <a:sysClr val="windowText" lastClr="000000"/>
                          </a:solidFill>
                        </a:rPr>
                        <a:t>6</a:t>
                      </a:r>
                    </a:p>
                  </a:txBody>
                  <a:tcPr/>
                </a:tc>
                <a:tc>
                  <a:txBody>
                    <a:bodyPr/>
                    <a:lstStyle/>
                    <a:p>
                      <a:pPr algn="ctr"/>
                      <a:r>
                        <a:rPr lang="en-US" sz="1600" baseline="0" dirty="0">
                          <a:solidFill>
                            <a:sysClr val="windowText" lastClr="000000"/>
                          </a:solidFill>
                        </a:rPr>
                        <a:t>7</a:t>
                      </a:r>
                    </a:p>
                  </a:txBody>
                  <a:tcPr/>
                </a:tc>
                <a:extLst>
                  <a:ext uri="{0D108BD9-81ED-4DB2-BD59-A6C34878D82A}">
                    <a16:rowId xmlns:a16="http://schemas.microsoft.com/office/drawing/2014/main" val="10006"/>
                  </a:ext>
                </a:extLst>
              </a:tr>
              <a:tr h="369071">
                <a:tc>
                  <a:txBody>
                    <a:bodyPr/>
                    <a:lstStyle/>
                    <a:p>
                      <a:r>
                        <a:rPr lang="en-US" sz="1400" baseline="0" dirty="0">
                          <a:solidFill>
                            <a:sysClr val="windowText" lastClr="000000"/>
                          </a:solidFill>
                        </a:rPr>
                        <a:t>HP Pavilion</a:t>
                      </a:r>
                    </a:p>
                  </a:txBody>
                  <a:tcPr/>
                </a:tc>
                <a:tc>
                  <a:txBody>
                    <a:bodyPr/>
                    <a:lstStyle/>
                    <a:p>
                      <a:pPr algn="ctr"/>
                      <a:r>
                        <a:rPr lang="en-US" sz="1600" baseline="0" dirty="0">
                          <a:solidFill>
                            <a:sysClr val="windowText" lastClr="000000"/>
                          </a:solidFill>
                        </a:rPr>
                        <a:t>4</a:t>
                      </a:r>
                    </a:p>
                  </a:txBody>
                  <a:tcPr/>
                </a:tc>
                <a:tc>
                  <a:txBody>
                    <a:bodyPr/>
                    <a:lstStyle/>
                    <a:p>
                      <a:pPr algn="ctr"/>
                      <a:r>
                        <a:rPr lang="en-US" sz="1600" baseline="0" dirty="0">
                          <a:solidFill>
                            <a:sysClr val="windowText" lastClr="000000"/>
                          </a:solidFill>
                        </a:rPr>
                        <a:t>10</a:t>
                      </a:r>
                    </a:p>
                  </a:txBody>
                  <a:tcPr/>
                </a:tc>
                <a:tc>
                  <a:txBody>
                    <a:bodyPr/>
                    <a:lstStyle/>
                    <a:p>
                      <a:pPr algn="ctr"/>
                      <a:r>
                        <a:rPr lang="en-US" sz="1600" baseline="0" dirty="0">
                          <a:solidFill>
                            <a:sysClr val="windowText" lastClr="000000"/>
                          </a:solidFill>
                        </a:rPr>
                        <a:t>4</a:t>
                      </a:r>
                    </a:p>
                  </a:txBody>
                  <a:tcPr/>
                </a:tc>
                <a:tc>
                  <a:txBody>
                    <a:bodyPr/>
                    <a:lstStyle/>
                    <a:p>
                      <a:pPr algn="ctr"/>
                      <a:r>
                        <a:rPr lang="en-US" sz="1600" baseline="0" dirty="0">
                          <a:solidFill>
                            <a:sysClr val="windowText" lastClr="000000"/>
                          </a:solidFill>
                        </a:rPr>
                        <a:t>8</a:t>
                      </a:r>
                    </a:p>
                  </a:txBody>
                  <a:tcPr/>
                </a:tc>
                <a:tc>
                  <a:txBody>
                    <a:bodyPr/>
                    <a:lstStyle/>
                    <a:p>
                      <a:pPr algn="ctr"/>
                      <a:r>
                        <a:rPr lang="en-US" sz="1600" baseline="0" dirty="0">
                          <a:solidFill>
                            <a:sysClr val="windowText" lastClr="000000"/>
                          </a:solidFill>
                        </a:rPr>
                        <a:t>10</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823384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Decision-Making Process Step 5: Analyze Alternatives</a:t>
            </a:r>
          </a:p>
        </p:txBody>
      </p:sp>
      <p:sp>
        <p:nvSpPr>
          <p:cNvPr id="4" name="Content Placeholder 2"/>
          <p:cNvSpPr txBox="1">
            <a:spLocks/>
          </p:cNvSpPr>
          <p:nvPr/>
        </p:nvSpPr>
        <p:spPr>
          <a:xfrm>
            <a:off x="1947472" y="1306644"/>
            <a:ext cx="8229600" cy="4525963"/>
          </a:xfrm>
          <a:prstGeom prst="rect">
            <a:avLst/>
          </a:prstGeom>
        </p:spPr>
        <p:txBody>
          <a:bodyPr/>
          <a:lst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a:lstStyle>
          <a:p>
            <a:r>
              <a:rPr lang="en-US" sz="2400" dirty="0"/>
              <a:t>The eight-step decision-making process begins with identifying a problem and ends with evaluating the result of the decision. After identifying the need to buy new laptop computers for her secretary, the manager must identify relevant criteria such as price, display quality, and memory that will help guide her final decision.</a:t>
            </a:r>
          </a:p>
          <a:p>
            <a:r>
              <a:rPr lang="en-US" sz="2400" dirty="0"/>
              <a:t>Sometimes a decision-maker might be able to skip this step. If one alternative scores highest on every criterion, you wouldn’t need to consider the weights because that alternative would already be the top choice</a:t>
            </a:r>
          </a:p>
          <a:p>
            <a:endParaRPr lang="en-US" sz="2600" dirty="0"/>
          </a:p>
        </p:txBody>
      </p:sp>
    </p:spTree>
    <p:extLst>
      <p:ext uri="{BB962C8B-B14F-4D97-AF65-F5344CB8AC3E}">
        <p14:creationId xmlns:p14="http://schemas.microsoft.com/office/powerpoint/2010/main" val="1518257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Decision-Making Process</a:t>
            </a:r>
            <a:br>
              <a:rPr lang="en-US" dirty="0"/>
            </a:br>
            <a:r>
              <a:rPr lang="en-US" dirty="0"/>
              <a:t>Step 6: Select an Alternative</a:t>
            </a:r>
          </a:p>
        </p:txBody>
      </p:sp>
      <p:sp>
        <p:nvSpPr>
          <p:cNvPr id="3" name="Content Placeholder 2"/>
          <p:cNvSpPr>
            <a:spLocks noGrp="1"/>
          </p:cNvSpPr>
          <p:nvPr>
            <p:ph idx="1"/>
          </p:nvPr>
        </p:nvSpPr>
        <p:spPr/>
        <p:txBody>
          <a:bodyPr/>
          <a:lstStyle/>
          <a:p>
            <a:r>
              <a:rPr lang="en-US" sz="2400" dirty="0"/>
              <a:t>Choose the alternative that generates the highest total in Step 5.</a:t>
            </a:r>
          </a:p>
          <a:p>
            <a:r>
              <a:rPr lang="en-US" sz="2400" dirty="0"/>
              <a:t>The sixth step in the decision-making process is choosing the best alternative or the one that generated the highest total in Step 5. In our example (Exhibit 2-4), Amanda would choose the Dell Inspiron because it scored higher than all other alternatives (249 total).</a:t>
            </a:r>
          </a:p>
        </p:txBody>
      </p:sp>
    </p:spTree>
    <p:extLst>
      <p:ext uri="{BB962C8B-B14F-4D97-AF65-F5344CB8AC3E}">
        <p14:creationId xmlns:p14="http://schemas.microsoft.com/office/powerpoint/2010/main" val="1237058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Exhibit 2-4</a:t>
            </a:r>
            <a:br>
              <a:rPr lang="en-US" dirty="0"/>
            </a:br>
            <a:r>
              <a:rPr lang="en-US" dirty="0"/>
              <a:t>Evaluation of Alternatives</a:t>
            </a:r>
          </a:p>
        </p:txBody>
      </p:sp>
      <p:graphicFrame>
        <p:nvGraphicFramePr>
          <p:cNvPr id="7" name="Table 6" descr="Headers: Laptop, Memory and Storage, Battery Life, Carrying Weight, Warranty, Display Quality, Total"/>
          <p:cNvGraphicFramePr>
            <a:graphicFrameLocks noGrp="1"/>
          </p:cNvGraphicFramePr>
          <p:nvPr/>
        </p:nvGraphicFramePr>
        <p:xfrm>
          <a:off x="1714500" y="1609048"/>
          <a:ext cx="8763000" cy="4410752"/>
        </p:xfrm>
        <a:graphic>
          <a:graphicData uri="http://schemas.openxmlformats.org/drawingml/2006/table">
            <a:tbl>
              <a:tblPr firstRow="1" bandRow="1">
                <a:tableStyleId>{3B4B98B0-60AC-42C2-AFA5-B58CD77FA1E5}</a:tableStyleId>
              </a:tblPr>
              <a:tblGrid>
                <a:gridCol w="17526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gridCol w="1219200">
                  <a:extLst>
                    <a:ext uri="{9D8B030D-6E8A-4147-A177-3AD203B41FA5}">
                      <a16:colId xmlns:a16="http://schemas.microsoft.com/office/drawing/2014/main" val="20005"/>
                    </a:ext>
                  </a:extLst>
                </a:gridCol>
                <a:gridCol w="1066800">
                  <a:extLst>
                    <a:ext uri="{9D8B030D-6E8A-4147-A177-3AD203B41FA5}">
                      <a16:colId xmlns:a16="http://schemas.microsoft.com/office/drawing/2014/main" val="20006"/>
                    </a:ext>
                  </a:extLst>
                </a:gridCol>
              </a:tblGrid>
              <a:tr h="730328">
                <a:tc>
                  <a:txBody>
                    <a:bodyPr/>
                    <a:lstStyle/>
                    <a:p>
                      <a:pPr algn="ctr"/>
                      <a:r>
                        <a:rPr lang="en-US" sz="1400" baseline="0" dirty="0"/>
                        <a:t>Laptop</a:t>
                      </a:r>
                    </a:p>
                  </a:txBody>
                  <a:tcPr/>
                </a:tc>
                <a:tc>
                  <a:txBody>
                    <a:bodyPr/>
                    <a:lstStyle/>
                    <a:p>
                      <a:pPr algn="ctr"/>
                      <a:r>
                        <a:rPr lang="en-US" sz="1400" baseline="0" dirty="0"/>
                        <a:t>Memory and Storage</a:t>
                      </a:r>
                    </a:p>
                  </a:txBody>
                  <a:tcPr/>
                </a:tc>
                <a:tc>
                  <a:txBody>
                    <a:bodyPr/>
                    <a:lstStyle/>
                    <a:p>
                      <a:pPr algn="ctr"/>
                      <a:r>
                        <a:rPr lang="en-US" sz="1400" baseline="0" dirty="0"/>
                        <a:t>Battery Life</a:t>
                      </a:r>
                    </a:p>
                  </a:txBody>
                  <a:tcPr/>
                </a:tc>
                <a:tc>
                  <a:txBody>
                    <a:bodyPr/>
                    <a:lstStyle/>
                    <a:p>
                      <a:pPr algn="ctr"/>
                      <a:r>
                        <a:rPr lang="en-US" sz="1400" baseline="0" dirty="0"/>
                        <a:t>Carrying Weight</a:t>
                      </a:r>
                    </a:p>
                  </a:txBody>
                  <a:tcPr/>
                </a:tc>
                <a:tc>
                  <a:txBody>
                    <a:bodyPr/>
                    <a:lstStyle/>
                    <a:p>
                      <a:pPr algn="ctr"/>
                      <a:r>
                        <a:rPr lang="en-US" sz="1400" baseline="0" dirty="0"/>
                        <a:t>Warranty</a:t>
                      </a:r>
                    </a:p>
                  </a:txBody>
                  <a:tcPr/>
                </a:tc>
                <a:tc>
                  <a:txBody>
                    <a:bodyPr/>
                    <a:lstStyle/>
                    <a:p>
                      <a:pPr algn="ctr"/>
                      <a:r>
                        <a:rPr lang="en-US" sz="1400" baseline="0" dirty="0"/>
                        <a:t>Display Quality</a:t>
                      </a:r>
                    </a:p>
                  </a:txBody>
                  <a:tcPr/>
                </a:tc>
                <a:tc>
                  <a:txBody>
                    <a:bodyPr/>
                    <a:lstStyle/>
                    <a:p>
                      <a:pPr algn="ctr"/>
                      <a:r>
                        <a:rPr lang="en-US" sz="1400" baseline="0" dirty="0"/>
                        <a:t>Total</a:t>
                      </a:r>
                    </a:p>
                  </a:txBody>
                  <a:tcPr/>
                </a:tc>
                <a:extLst>
                  <a:ext uri="{0D108BD9-81ED-4DB2-BD59-A6C34878D82A}">
                    <a16:rowId xmlns:a16="http://schemas.microsoft.com/office/drawing/2014/main" val="10000"/>
                  </a:ext>
                </a:extLst>
              </a:tr>
              <a:tr h="515688">
                <a:tc>
                  <a:txBody>
                    <a:bodyPr/>
                    <a:lstStyle/>
                    <a:p>
                      <a:r>
                        <a:rPr lang="en-US" sz="1400" baseline="0" dirty="0"/>
                        <a:t>HP ProBook</a:t>
                      </a:r>
                    </a:p>
                  </a:txBody>
                  <a:tcPr/>
                </a:tc>
                <a:tc>
                  <a:txBody>
                    <a:bodyPr/>
                    <a:lstStyle/>
                    <a:p>
                      <a:pPr algn="ctr"/>
                      <a:r>
                        <a:rPr lang="en-US" sz="1600" baseline="0" dirty="0"/>
                        <a:t>100</a:t>
                      </a:r>
                    </a:p>
                  </a:txBody>
                  <a:tcPr/>
                </a:tc>
                <a:tc>
                  <a:txBody>
                    <a:bodyPr/>
                    <a:lstStyle/>
                    <a:p>
                      <a:pPr algn="ctr"/>
                      <a:r>
                        <a:rPr lang="en-US" sz="1600" baseline="0" dirty="0"/>
                        <a:t>24</a:t>
                      </a:r>
                    </a:p>
                  </a:txBody>
                  <a:tcPr/>
                </a:tc>
                <a:tc>
                  <a:txBody>
                    <a:bodyPr/>
                    <a:lstStyle/>
                    <a:p>
                      <a:pPr algn="ctr"/>
                      <a:r>
                        <a:rPr lang="en-US" sz="1600" baseline="0" dirty="0"/>
                        <a:t>60</a:t>
                      </a:r>
                    </a:p>
                  </a:txBody>
                  <a:tcPr/>
                </a:tc>
                <a:tc>
                  <a:txBody>
                    <a:bodyPr/>
                    <a:lstStyle/>
                    <a:p>
                      <a:pPr algn="ctr"/>
                      <a:r>
                        <a:rPr lang="en-US" sz="1600" baseline="0" dirty="0"/>
                        <a:t>32</a:t>
                      </a:r>
                    </a:p>
                  </a:txBody>
                  <a:tcPr/>
                </a:tc>
                <a:tc>
                  <a:txBody>
                    <a:bodyPr/>
                    <a:lstStyle/>
                    <a:p>
                      <a:pPr algn="ctr"/>
                      <a:r>
                        <a:rPr lang="en-US" sz="1600" baseline="0" dirty="0"/>
                        <a:t>15</a:t>
                      </a:r>
                    </a:p>
                  </a:txBody>
                  <a:tcPr/>
                </a:tc>
                <a:tc>
                  <a:txBody>
                    <a:bodyPr/>
                    <a:lstStyle/>
                    <a:p>
                      <a:pPr algn="ctr"/>
                      <a:r>
                        <a:rPr lang="en-US" sz="1600" baseline="0" dirty="0"/>
                        <a:t>231</a:t>
                      </a:r>
                    </a:p>
                  </a:txBody>
                  <a:tcPr/>
                </a:tc>
                <a:extLst>
                  <a:ext uri="{0D108BD9-81ED-4DB2-BD59-A6C34878D82A}">
                    <a16:rowId xmlns:a16="http://schemas.microsoft.com/office/drawing/2014/main" val="10001"/>
                  </a:ext>
                </a:extLst>
              </a:tr>
              <a:tr h="517316">
                <a:tc>
                  <a:txBody>
                    <a:bodyPr/>
                    <a:lstStyle/>
                    <a:p>
                      <a:r>
                        <a:rPr lang="en-US" sz="1400" baseline="0" dirty="0"/>
                        <a:t>Lenovo IdeaPad</a:t>
                      </a:r>
                    </a:p>
                  </a:txBody>
                  <a:tcPr/>
                </a:tc>
                <a:tc>
                  <a:txBody>
                    <a:bodyPr/>
                    <a:lstStyle/>
                    <a:p>
                      <a:pPr algn="ctr"/>
                      <a:r>
                        <a:rPr lang="en-US" sz="1600" baseline="0" dirty="0"/>
                        <a:t>80</a:t>
                      </a:r>
                    </a:p>
                  </a:txBody>
                  <a:tcPr/>
                </a:tc>
                <a:tc>
                  <a:txBody>
                    <a:bodyPr/>
                    <a:lstStyle/>
                    <a:p>
                      <a:pPr algn="ctr"/>
                      <a:r>
                        <a:rPr lang="en-US" sz="1600" baseline="0" dirty="0"/>
                        <a:t>40</a:t>
                      </a:r>
                    </a:p>
                  </a:txBody>
                  <a:tcPr/>
                </a:tc>
                <a:tc>
                  <a:txBody>
                    <a:bodyPr/>
                    <a:lstStyle/>
                    <a:p>
                      <a:pPr algn="ctr"/>
                      <a:r>
                        <a:rPr lang="en-US" sz="1600" baseline="0" dirty="0"/>
                        <a:t>42</a:t>
                      </a:r>
                    </a:p>
                  </a:txBody>
                  <a:tcPr/>
                </a:tc>
                <a:tc>
                  <a:txBody>
                    <a:bodyPr/>
                    <a:lstStyle/>
                    <a:p>
                      <a:pPr algn="ctr"/>
                      <a:r>
                        <a:rPr lang="en-US" sz="1600" baseline="0" dirty="0"/>
                        <a:t>40</a:t>
                      </a:r>
                    </a:p>
                  </a:txBody>
                  <a:tcPr/>
                </a:tc>
                <a:tc>
                  <a:txBody>
                    <a:bodyPr/>
                    <a:lstStyle/>
                    <a:p>
                      <a:pPr algn="ctr"/>
                      <a:r>
                        <a:rPr lang="en-US" sz="1600" baseline="0" dirty="0"/>
                        <a:t>30</a:t>
                      </a:r>
                    </a:p>
                  </a:txBody>
                  <a:tcPr/>
                </a:tc>
                <a:tc>
                  <a:txBody>
                    <a:bodyPr/>
                    <a:lstStyle/>
                    <a:p>
                      <a:pPr algn="ctr"/>
                      <a:r>
                        <a:rPr lang="en-US" sz="1600" baseline="0" dirty="0"/>
                        <a:t>232</a:t>
                      </a:r>
                    </a:p>
                  </a:txBody>
                  <a:tcPr/>
                </a:tc>
                <a:extLst>
                  <a:ext uri="{0D108BD9-81ED-4DB2-BD59-A6C34878D82A}">
                    <a16:rowId xmlns:a16="http://schemas.microsoft.com/office/drawing/2014/main" val="10002"/>
                  </a:ext>
                </a:extLst>
              </a:tr>
              <a:tr h="517316">
                <a:tc>
                  <a:txBody>
                    <a:bodyPr/>
                    <a:lstStyle/>
                    <a:p>
                      <a:r>
                        <a:rPr lang="en-US" sz="1400" baseline="0" dirty="0"/>
                        <a:t>Apple MacBook</a:t>
                      </a:r>
                    </a:p>
                  </a:txBody>
                  <a:tcPr/>
                </a:tc>
                <a:tc>
                  <a:txBody>
                    <a:bodyPr/>
                    <a:lstStyle/>
                    <a:p>
                      <a:pPr algn="ctr"/>
                      <a:r>
                        <a:rPr lang="en-US" sz="1600" baseline="0" dirty="0"/>
                        <a:t>80</a:t>
                      </a:r>
                    </a:p>
                  </a:txBody>
                  <a:tcPr/>
                </a:tc>
                <a:tc>
                  <a:txBody>
                    <a:bodyPr/>
                    <a:lstStyle/>
                    <a:p>
                      <a:pPr algn="ctr"/>
                      <a:r>
                        <a:rPr lang="en-US" sz="1600" baseline="0" dirty="0"/>
                        <a:t>56</a:t>
                      </a:r>
                    </a:p>
                  </a:txBody>
                  <a:tcPr/>
                </a:tc>
                <a:tc>
                  <a:txBody>
                    <a:bodyPr/>
                    <a:lstStyle/>
                    <a:p>
                      <a:pPr algn="ctr"/>
                      <a:r>
                        <a:rPr lang="en-US" sz="1600" baseline="0" dirty="0"/>
                        <a:t>42</a:t>
                      </a:r>
                    </a:p>
                  </a:txBody>
                  <a:tcPr/>
                </a:tc>
                <a:tc>
                  <a:txBody>
                    <a:bodyPr/>
                    <a:lstStyle/>
                    <a:p>
                      <a:pPr algn="ctr"/>
                      <a:r>
                        <a:rPr lang="en-US" sz="1600" baseline="0" dirty="0"/>
                        <a:t>32</a:t>
                      </a:r>
                    </a:p>
                  </a:txBody>
                  <a:tcPr/>
                </a:tc>
                <a:tc>
                  <a:txBody>
                    <a:bodyPr/>
                    <a:lstStyle/>
                    <a:p>
                      <a:pPr algn="ctr"/>
                      <a:r>
                        <a:rPr lang="en-US" sz="1600" baseline="0" dirty="0"/>
                        <a:t>21</a:t>
                      </a:r>
                    </a:p>
                  </a:txBody>
                  <a:tcPr/>
                </a:tc>
                <a:tc>
                  <a:txBody>
                    <a:bodyPr/>
                    <a:lstStyle/>
                    <a:p>
                      <a:pPr algn="ctr"/>
                      <a:r>
                        <a:rPr lang="en-US" sz="1600" baseline="0" dirty="0"/>
                        <a:t>231</a:t>
                      </a:r>
                    </a:p>
                  </a:txBody>
                  <a:tcPr/>
                </a:tc>
                <a:extLst>
                  <a:ext uri="{0D108BD9-81ED-4DB2-BD59-A6C34878D82A}">
                    <a16:rowId xmlns:a16="http://schemas.microsoft.com/office/drawing/2014/main" val="10003"/>
                  </a:ext>
                </a:extLst>
              </a:tr>
              <a:tr h="517316">
                <a:tc>
                  <a:txBody>
                    <a:bodyPr/>
                    <a:lstStyle/>
                    <a:p>
                      <a:r>
                        <a:rPr lang="en-US" sz="1400" baseline="0" dirty="0"/>
                        <a:t>Toshiba Satellite</a:t>
                      </a:r>
                    </a:p>
                  </a:txBody>
                  <a:tcPr/>
                </a:tc>
                <a:tc>
                  <a:txBody>
                    <a:bodyPr/>
                    <a:lstStyle/>
                    <a:p>
                      <a:pPr algn="ctr"/>
                      <a:r>
                        <a:rPr lang="en-US" sz="1600" baseline="0" dirty="0"/>
                        <a:t>70</a:t>
                      </a:r>
                    </a:p>
                  </a:txBody>
                  <a:tcPr/>
                </a:tc>
                <a:tc>
                  <a:txBody>
                    <a:bodyPr/>
                    <a:lstStyle/>
                    <a:p>
                      <a:pPr algn="ctr"/>
                      <a:r>
                        <a:rPr lang="en-US" sz="1600" baseline="0" dirty="0"/>
                        <a:t>64</a:t>
                      </a:r>
                    </a:p>
                  </a:txBody>
                  <a:tcPr/>
                </a:tc>
                <a:tc>
                  <a:txBody>
                    <a:bodyPr/>
                    <a:lstStyle/>
                    <a:p>
                      <a:pPr algn="ctr"/>
                      <a:r>
                        <a:rPr lang="en-US" sz="1600" baseline="0" dirty="0"/>
                        <a:t>42</a:t>
                      </a:r>
                    </a:p>
                  </a:txBody>
                  <a:tcPr/>
                </a:tc>
                <a:tc>
                  <a:txBody>
                    <a:bodyPr/>
                    <a:lstStyle/>
                    <a:p>
                      <a:pPr algn="ctr"/>
                      <a:r>
                        <a:rPr lang="en-US" sz="1600" baseline="0" dirty="0"/>
                        <a:t>32</a:t>
                      </a:r>
                    </a:p>
                  </a:txBody>
                  <a:tcPr/>
                </a:tc>
                <a:tc>
                  <a:txBody>
                    <a:bodyPr/>
                    <a:lstStyle/>
                    <a:p>
                      <a:pPr algn="ctr"/>
                      <a:r>
                        <a:rPr lang="en-US" sz="1600" baseline="0" dirty="0"/>
                        <a:t>21</a:t>
                      </a:r>
                    </a:p>
                  </a:txBody>
                  <a:tcPr/>
                </a:tc>
                <a:tc>
                  <a:txBody>
                    <a:bodyPr/>
                    <a:lstStyle/>
                    <a:p>
                      <a:pPr algn="ctr"/>
                      <a:r>
                        <a:rPr lang="en-US" sz="1600" baseline="0" dirty="0"/>
                        <a:t>229</a:t>
                      </a:r>
                    </a:p>
                  </a:txBody>
                  <a:tcPr/>
                </a:tc>
                <a:extLst>
                  <a:ext uri="{0D108BD9-81ED-4DB2-BD59-A6C34878D82A}">
                    <a16:rowId xmlns:a16="http://schemas.microsoft.com/office/drawing/2014/main" val="10004"/>
                  </a:ext>
                </a:extLst>
              </a:tr>
              <a:tr h="728029">
                <a:tc>
                  <a:txBody>
                    <a:bodyPr/>
                    <a:lstStyle/>
                    <a:p>
                      <a:r>
                        <a:rPr lang="en-US" sz="1400" baseline="0" dirty="0"/>
                        <a:t>Apple MacBook Air</a:t>
                      </a:r>
                    </a:p>
                  </a:txBody>
                  <a:tcPr/>
                </a:tc>
                <a:tc>
                  <a:txBody>
                    <a:bodyPr/>
                    <a:lstStyle/>
                    <a:p>
                      <a:pPr algn="ctr"/>
                      <a:r>
                        <a:rPr lang="en-US" sz="1600" baseline="0" dirty="0"/>
                        <a:t>80</a:t>
                      </a:r>
                    </a:p>
                  </a:txBody>
                  <a:tcPr/>
                </a:tc>
                <a:tc>
                  <a:txBody>
                    <a:bodyPr/>
                    <a:lstStyle/>
                    <a:p>
                      <a:pPr algn="ctr"/>
                      <a:r>
                        <a:rPr lang="en-US" sz="1600" baseline="0" dirty="0"/>
                        <a:t>24</a:t>
                      </a:r>
                    </a:p>
                  </a:txBody>
                  <a:tcPr/>
                </a:tc>
                <a:tc>
                  <a:txBody>
                    <a:bodyPr/>
                    <a:lstStyle/>
                    <a:p>
                      <a:pPr algn="ctr"/>
                      <a:r>
                        <a:rPr lang="en-US" sz="1600" baseline="0" dirty="0"/>
                        <a:t>36</a:t>
                      </a:r>
                    </a:p>
                  </a:txBody>
                  <a:tcPr/>
                </a:tc>
                <a:tc>
                  <a:txBody>
                    <a:bodyPr/>
                    <a:lstStyle/>
                    <a:p>
                      <a:pPr algn="ctr"/>
                      <a:r>
                        <a:rPr lang="en-US" sz="1600" baseline="0" dirty="0"/>
                        <a:t>40</a:t>
                      </a:r>
                    </a:p>
                  </a:txBody>
                  <a:tcPr/>
                </a:tc>
                <a:tc>
                  <a:txBody>
                    <a:bodyPr/>
                    <a:lstStyle/>
                    <a:p>
                      <a:pPr algn="ctr"/>
                      <a:r>
                        <a:rPr lang="en-US" sz="1600" baseline="0" dirty="0"/>
                        <a:t>24</a:t>
                      </a:r>
                    </a:p>
                  </a:txBody>
                  <a:tcPr/>
                </a:tc>
                <a:tc>
                  <a:txBody>
                    <a:bodyPr/>
                    <a:lstStyle/>
                    <a:p>
                      <a:pPr algn="ctr"/>
                      <a:r>
                        <a:rPr lang="en-US" sz="1600" baseline="0" dirty="0"/>
                        <a:t>204</a:t>
                      </a:r>
                    </a:p>
                  </a:txBody>
                  <a:tcPr/>
                </a:tc>
                <a:extLst>
                  <a:ext uri="{0D108BD9-81ED-4DB2-BD59-A6C34878D82A}">
                    <a16:rowId xmlns:a16="http://schemas.microsoft.com/office/drawing/2014/main" val="10005"/>
                  </a:ext>
                </a:extLst>
              </a:tr>
              <a:tr h="515688">
                <a:tc>
                  <a:txBody>
                    <a:bodyPr/>
                    <a:lstStyle/>
                    <a:p>
                      <a:r>
                        <a:rPr lang="en-US" sz="1400" baseline="0" dirty="0"/>
                        <a:t>Dell Inspirion</a:t>
                      </a:r>
                    </a:p>
                  </a:txBody>
                  <a:tcPr/>
                </a:tc>
                <a:tc>
                  <a:txBody>
                    <a:bodyPr/>
                    <a:lstStyle/>
                    <a:p>
                      <a:pPr algn="ctr"/>
                      <a:r>
                        <a:rPr lang="en-US" sz="1600" baseline="0" dirty="0"/>
                        <a:t>100</a:t>
                      </a:r>
                    </a:p>
                  </a:txBody>
                  <a:tcPr/>
                </a:tc>
                <a:tc>
                  <a:txBody>
                    <a:bodyPr/>
                    <a:lstStyle/>
                    <a:p>
                      <a:pPr algn="ctr"/>
                      <a:r>
                        <a:rPr lang="en-US" sz="1600" baseline="0" dirty="0"/>
                        <a:t>56</a:t>
                      </a:r>
                    </a:p>
                  </a:txBody>
                  <a:tcPr/>
                </a:tc>
                <a:tc>
                  <a:txBody>
                    <a:bodyPr/>
                    <a:lstStyle/>
                    <a:p>
                      <a:pPr algn="ctr"/>
                      <a:r>
                        <a:rPr lang="en-US" sz="1600" baseline="0" dirty="0"/>
                        <a:t>48</a:t>
                      </a:r>
                    </a:p>
                  </a:txBody>
                  <a:tcPr/>
                </a:tc>
                <a:tc>
                  <a:txBody>
                    <a:bodyPr/>
                    <a:lstStyle/>
                    <a:p>
                      <a:pPr algn="ctr"/>
                      <a:r>
                        <a:rPr lang="en-US" sz="1600" baseline="0" dirty="0"/>
                        <a:t>24</a:t>
                      </a:r>
                    </a:p>
                  </a:txBody>
                  <a:tcPr/>
                </a:tc>
                <a:tc>
                  <a:txBody>
                    <a:bodyPr/>
                    <a:lstStyle/>
                    <a:p>
                      <a:pPr algn="ctr"/>
                      <a:r>
                        <a:rPr lang="en-US" sz="1600" baseline="0" dirty="0"/>
                        <a:t>21</a:t>
                      </a:r>
                    </a:p>
                  </a:txBody>
                  <a:tcPr/>
                </a:tc>
                <a:tc>
                  <a:txBody>
                    <a:bodyPr/>
                    <a:lstStyle/>
                    <a:p>
                      <a:pPr algn="ctr"/>
                      <a:r>
                        <a:rPr lang="en-US" sz="1600" baseline="0" dirty="0"/>
                        <a:t>249</a:t>
                      </a:r>
                    </a:p>
                  </a:txBody>
                  <a:tcPr/>
                </a:tc>
                <a:extLst>
                  <a:ext uri="{0D108BD9-81ED-4DB2-BD59-A6C34878D82A}">
                    <a16:rowId xmlns:a16="http://schemas.microsoft.com/office/drawing/2014/main" val="10006"/>
                  </a:ext>
                </a:extLst>
              </a:tr>
              <a:tr h="369071">
                <a:tc>
                  <a:txBody>
                    <a:bodyPr/>
                    <a:lstStyle/>
                    <a:p>
                      <a:r>
                        <a:rPr lang="en-US" sz="1400" baseline="0" dirty="0"/>
                        <a:t>HP Pavilion</a:t>
                      </a:r>
                    </a:p>
                  </a:txBody>
                  <a:tcPr/>
                </a:tc>
                <a:tc>
                  <a:txBody>
                    <a:bodyPr/>
                    <a:lstStyle/>
                    <a:p>
                      <a:pPr algn="ctr"/>
                      <a:r>
                        <a:rPr lang="en-US" sz="1600" baseline="0" dirty="0"/>
                        <a:t>40</a:t>
                      </a:r>
                    </a:p>
                  </a:txBody>
                  <a:tcPr/>
                </a:tc>
                <a:tc>
                  <a:txBody>
                    <a:bodyPr/>
                    <a:lstStyle/>
                    <a:p>
                      <a:pPr algn="ctr"/>
                      <a:r>
                        <a:rPr lang="en-US" sz="1600" baseline="0" dirty="0"/>
                        <a:t>80</a:t>
                      </a:r>
                    </a:p>
                  </a:txBody>
                  <a:tcPr/>
                </a:tc>
                <a:tc>
                  <a:txBody>
                    <a:bodyPr/>
                    <a:lstStyle/>
                    <a:p>
                      <a:pPr algn="ctr"/>
                      <a:r>
                        <a:rPr lang="en-US" sz="1600" baseline="0" dirty="0"/>
                        <a:t>24</a:t>
                      </a:r>
                    </a:p>
                  </a:txBody>
                  <a:tcPr/>
                </a:tc>
                <a:tc>
                  <a:txBody>
                    <a:bodyPr/>
                    <a:lstStyle/>
                    <a:p>
                      <a:pPr algn="ctr"/>
                      <a:r>
                        <a:rPr lang="en-US" sz="1600" baseline="0" dirty="0"/>
                        <a:t>32</a:t>
                      </a:r>
                    </a:p>
                  </a:txBody>
                  <a:tcPr/>
                </a:tc>
                <a:tc>
                  <a:txBody>
                    <a:bodyPr/>
                    <a:lstStyle/>
                    <a:p>
                      <a:pPr algn="ctr"/>
                      <a:r>
                        <a:rPr lang="en-US" sz="1600" baseline="0" dirty="0"/>
                        <a:t>30</a:t>
                      </a:r>
                    </a:p>
                  </a:txBody>
                  <a:tcPr/>
                </a:tc>
                <a:tc>
                  <a:txBody>
                    <a:bodyPr/>
                    <a:lstStyle/>
                    <a:p>
                      <a:pPr algn="ctr"/>
                      <a:r>
                        <a:rPr lang="en-US" sz="1600" baseline="0" dirty="0"/>
                        <a:t>206</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373807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Decision-Making Process</a:t>
            </a:r>
            <a:br>
              <a:rPr lang="en-US" dirty="0"/>
            </a:br>
            <a:r>
              <a:rPr lang="en-US" dirty="0"/>
              <a:t>Step 7: Implement the Alternative</a:t>
            </a:r>
          </a:p>
        </p:txBody>
      </p:sp>
      <p:sp>
        <p:nvSpPr>
          <p:cNvPr id="3" name="Content Placeholder 2"/>
          <p:cNvSpPr>
            <a:spLocks noGrp="1"/>
          </p:cNvSpPr>
          <p:nvPr>
            <p:ph idx="1"/>
          </p:nvPr>
        </p:nvSpPr>
        <p:spPr/>
        <p:txBody>
          <a:bodyPr>
            <a:normAutofit fontScale="92500" lnSpcReduction="10000"/>
          </a:bodyPr>
          <a:lstStyle/>
          <a:p>
            <a:r>
              <a:rPr lang="en-US" sz="2800" dirty="0"/>
              <a:t>Put the chosen alternative into action.</a:t>
            </a:r>
          </a:p>
          <a:p>
            <a:pPr marL="256032" lvl="1" indent="-256032">
              <a:spcBef>
                <a:spcPts val="1500"/>
              </a:spcBef>
              <a:buSzPct val="100000"/>
              <a:buFont typeface="Arial" panose="020B0604020202020204" pitchFamily="34" charset="0"/>
              <a:buChar char="•"/>
            </a:pPr>
            <a:r>
              <a:rPr lang="en-US" sz="2800" dirty="0"/>
              <a:t>Convey “transfer” the decision to those affected and get their commitment to it.</a:t>
            </a:r>
          </a:p>
          <a:p>
            <a:pPr marL="256032" lvl="1" indent="-256032">
              <a:spcBef>
                <a:spcPts val="1500"/>
              </a:spcBef>
              <a:buSzPct val="100000"/>
              <a:buFont typeface="Arial" panose="020B0604020202020204" pitchFamily="34" charset="0"/>
              <a:buChar char="•"/>
            </a:pPr>
            <a:r>
              <a:rPr lang="en-US" sz="2800" dirty="0"/>
              <a:t>Managers may need to do during implementation is reassess the environment for any changes, especially if it’s a long-term decision. Are the criteria, alternatives, and choices still the best ones, or has the environment changed in such a way that we need to reevaluate?</a:t>
            </a:r>
          </a:p>
        </p:txBody>
      </p:sp>
    </p:spTree>
    <p:extLst>
      <p:ext uri="{BB962C8B-B14F-4D97-AF65-F5344CB8AC3E}">
        <p14:creationId xmlns:p14="http://schemas.microsoft.com/office/powerpoint/2010/main" val="2050981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Decision-Making Process</a:t>
            </a:r>
            <a:br>
              <a:rPr lang="en-US" dirty="0"/>
            </a:br>
            <a:r>
              <a:rPr lang="en-US" dirty="0"/>
              <a:t>Step 8: Evaluate Decision Effectiveness</a:t>
            </a:r>
          </a:p>
        </p:txBody>
      </p:sp>
      <p:sp>
        <p:nvSpPr>
          <p:cNvPr id="3" name="Content Placeholder 2"/>
          <p:cNvSpPr>
            <a:spLocks noGrp="1"/>
          </p:cNvSpPr>
          <p:nvPr>
            <p:ph idx="1"/>
          </p:nvPr>
        </p:nvSpPr>
        <p:spPr>
          <a:xfrm>
            <a:off x="677334" y="1930400"/>
            <a:ext cx="8229600" cy="4525963"/>
          </a:xfrm>
        </p:spPr>
        <p:txBody>
          <a:bodyPr>
            <a:normAutofit fontScale="92500"/>
          </a:bodyPr>
          <a:lstStyle/>
          <a:p>
            <a:r>
              <a:rPr lang="en-US" sz="2800" dirty="0"/>
              <a:t>Evaluate the result or outcome of the decision to see if the problem was resolved.</a:t>
            </a:r>
          </a:p>
          <a:p>
            <a:pPr marL="256032" lvl="1" indent="-256032">
              <a:spcBef>
                <a:spcPts val="1500"/>
              </a:spcBef>
              <a:buSzPct val="100000"/>
              <a:buFont typeface="Arial" panose="020B0604020202020204" pitchFamily="34" charset="0"/>
              <a:buChar char="•"/>
            </a:pPr>
            <a:r>
              <a:rPr lang="en-US" sz="2800" dirty="0"/>
              <a:t>If it wasn’t resolved, what went wrong?</a:t>
            </a:r>
            <a:r>
              <a:rPr lang="en-US" sz="2800" dirty="0">
                <a:solidFill>
                  <a:srgbClr val="FF0000"/>
                </a:solidFill>
              </a:rPr>
              <a:t> </a:t>
            </a:r>
          </a:p>
          <a:p>
            <a:pPr marL="256032" lvl="1" indent="-256032">
              <a:spcBef>
                <a:spcPts val="1500"/>
              </a:spcBef>
              <a:buSzPct val="100000"/>
              <a:buFont typeface="Arial" panose="020B0604020202020204" pitchFamily="34" charset="0"/>
              <a:buChar char="•"/>
            </a:pPr>
            <a:r>
              <a:rPr lang="en-US" sz="2800" dirty="0"/>
              <a:t>If the evaluation shows that the problem still exists, then the manager needs to assess what went wrong. Was the problem incorrectly defined? Were errors made when evaluating alternatives? Was the right alternative selected but poorly implemented? The answers might lead you to redo an earlier step or might even require starting the whole process over.</a:t>
            </a:r>
          </a:p>
          <a:p>
            <a:pPr marL="256032" lvl="1" indent="-256032">
              <a:spcBef>
                <a:spcPts val="1500"/>
              </a:spcBef>
              <a:buSzPct val="100000"/>
              <a:buFont typeface="Arial" panose="020B0604020202020204" pitchFamily="34" charset="0"/>
              <a:buChar char="•"/>
            </a:pPr>
            <a:endParaRPr lang="en-US" sz="2800" dirty="0"/>
          </a:p>
          <a:p>
            <a:pPr marL="256032" lvl="1" indent="-256032">
              <a:spcBef>
                <a:spcPts val="1500"/>
              </a:spcBef>
              <a:buSzPct val="100000"/>
              <a:buFont typeface="Arial" panose="020B0604020202020204" pitchFamily="34" charset="0"/>
              <a:buChar char="•"/>
            </a:pPr>
            <a:endParaRPr lang="en-US" sz="2800" dirty="0"/>
          </a:p>
        </p:txBody>
      </p:sp>
    </p:spTree>
    <p:extLst>
      <p:ext uri="{BB962C8B-B14F-4D97-AF65-F5344CB8AC3E}">
        <p14:creationId xmlns:p14="http://schemas.microsoft.com/office/powerpoint/2010/main" val="1051858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pPr marL="0" indent="0">
              <a:buNone/>
            </a:pPr>
            <a:r>
              <a:rPr lang="en-US" sz="2400" b="1" dirty="0">
                <a:solidFill>
                  <a:srgbClr val="007FA3"/>
                </a:solidFill>
              </a:rPr>
              <a:t>2.1 </a:t>
            </a:r>
            <a:r>
              <a:rPr lang="en-US" sz="2400" b="1" dirty="0"/>
              <a:t>Describe</a:t>
            </a:r>
            <a:r>
              <a:rPr lang="en-US" sz="2400" dirty="0"/>
              <a:t> the eight steps in the decision-making process.</a:t>
            </a:r>
          </a:p>
          <a:p>
            <a:pPr marL="284163" lvl="1" indent="219456">
              <a:buNone/>
            </a:pPr>
            <a:r>
              <a:rPr lang="en-US" sz="2400" b="1" dirty="0"/>
              <a:t>Develop your skill </a:t>
            </a:r>
            <a:r>
              <a:rPr lang="en-US" sz="2400" dirty="0"/>
              <a:t>at being creative.</a:t>
            </a:r>
          </a:p>
          <a:p>
            <a:pPr marL="0" indent="0">
              <a:buNone/>
            </a:pPr>
            <a:r>
              <a:rPr lang="en-US" sz="2400" b="1" dirty="0">
                <a:solidFill>
                  <a:srgbClr val="007FA3"/>
                </a:solidFill>
              </a:rPr>
              <a:t>2.2 </a:t>
            </a:r>
            <a:r>
              <a:rPr lang="en-US" sz="2400" b="1" dirty="0"/>
              <a:t>Explain</a:t>
            </a:r>
            <a:r>
              <a:rPr lang="en-US" sz="2400" dirty="0"/>
              <a:t> the four ways managers make decisions.</a:t>
            </a:r>
          </a:p>
          <a:p>
            <a:pPr marL="0" indent="0">
              <a:buNone/>
            </a:pPr>
            <a:r>
              <a:rPr lang="en-US" sz="2400" b="1" dirty="0">
                <a:solidFill>
                  <a:srgbClr val="007FA3"/>
                </a:solidFill>
              </a:rPr>
              <a:t>2.3 </a:t>
            </a:r>
            <a:r>
              <a:rPr lang="en-US" sz="2400" b="1" dirty="0"/>
              <a:t>Classify </a:t>
            </a:r>
            <a:r>
              <a:rPr lang="en-US" sz="2400" dirty="0"/>
              <a:t>decisions and decision-making conditions.</a:t>
            </a:r>
          </a:p>
          <a:p>
            <a:pPr marL="0" indent="0">
              <a:buNone/>
            </a:pPr>
            <a:r>
              <a:rPr lang="en-US" sz="2400" b="1" dirty="0">
                <a:solidFill>
                  <a:srgbClr val="007FA3"/>
                </a:solidFill>
              </a:rPr>
              <a:t>2.4 </a:t>
            </a:r>
            <a:r>
              <a:rPr lang="en-US" sz="2400" b="1" dirty="0"/>
              <a:t>Describe</a:t>
            </a:r>
            <a:r>
              <a:rPr lang="en-US" sz="2400" dirty="0"/>
              <a:t> how biases affect decision making.</a:t>
            </a:r>
          </a:p>
          <a:p>
            <a:pPr marL="502920" lvl="1" indent="1588">
              <a:buNone/>
            </a:pPr>
            <a:r>
              <a:rPr lang="en-US" sz="2400" b="1" dirty="0"/>
              <a:t>Know how to </a:t>
            </a:r>
            <a:r>
              <a:rPr lang="en-US" sz="2400" dirty="0"/>
              <a:t>recognize when you’re using decision-making errors and biases and what to do about it</a:t>
            </a:r>
          </a:p>
          <a:p>
            <a:pPr marL="0" indent="0">
              <a:buNone/>
            </a:pPr>
            <a:r>
              <a:rPr lang="en-US" sz="2400" b="1" dirty="0">
                <a:solidFill>
                  <a:srgbClr val="007FA3"/>
                </a:solidFill>
              </a:rPr>
              <a:t>2.5 </a:t>
            </a:r>
            <a:r>
              <a:rPr lang="en-US" sz="2400" b="1" dirty="0"/>
              <a:t>Identify</a:t>
            </a:r>
            <a:r>
              <a:rPr lang="en-US" sz="2400" dirty="0"/>
              <a:t> effective decision-making techniques.</a:t>
            </a:r>
          </a:p>
        </p:txBody>
      </p:sp>
    </p:spTree>
    <p:extLst>
      <p:ext uri="{BB962C8B-B14F-4D97-AF65-F5344CB8AC3E}">
        <p14:creationId xmlns:p14="http://schemas.microsoft.com/office/powerpoint/2010/main" val="6156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 A Better Decision-Maker</a:t>
            </a:r>
          </a:p>
        </p:txBody>
      </p:sp>
      <p:sp>
        <p:nvSpPr>
          <p:cNvPr id="3" name="Content Placeholder 2"/>
          <p:cNvSpPr>
            <a:spLocks noGrp="1"/>
          </p:cNvSpPr>
          <p:nvPr>
            <p:ph idx="1"/>
          </p:nvPr>
        </p:nvSpPr>
        <p:spPr>
          <a:xfrm>
            <a:off x="677334" y="1755641"/>
            <a:ext cx="8596668" cy="3880773"/>
          </a:xfrm>
        </p:spPr>
        <p:txBody>
          <a:bodyPr/>
          <a:lstStyle/>
          <a:p>
            <a:pPr marL="0" indent="0">
              <a:lnSpc>
                <a:spcPct val="150000"/>
              </a:lnSpc>
              <a:spcBef>
                <a:spcPts val="0"/>
              </a:spcBef>
              <a:buClrTx/>
              <a:buSzTx/>
              <a:buNone/>
            </a:pPr>
            <a:r>
              <a:rPr lang="en-US" sz="3200" dirty="0"/>
              <a:t>A key to success in management and in your career is knowing how to be an effective decision-maker.</a:t>
            </a:r>
            <a:endParaRPr lang="en-US" dirty="0"/>
          </a:p>
        </p:txBody>
      </p:sp>
    </p:spTree>
    <p:extLst>
      <p:ext uri="{BB962C8B-B14F-4D97-AF65-F5344CB8AC3E}">
        <p14:creationId xmlns:p14="http://schemas.microsoft.com/office/powerpoint/2010/main" val="965711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Decision?</a:t>
            </a:r>
          </a:p>
        </p:txBody>
      </p:sp>
      <p:sp>
        <p:nvSpPr>
          <p:cNvPr id="3" name="Content Placeholder 2"/>
          <p:cNvSpPr>
            <a:spLocks noGrp="1"/>
          </p:cNvSpPr>
          <p:nvPr>
            <p:ph idx="1"/>
          </p:nvPr>
        </p:nvSpPr>
        <p:spPr/>
        <p:txBody>
          <a:bodyPr/>
          <a:lstStyle/>
          <a:p>
            <a:pPr marL="0" indent="0" defTabSz="914400">
              <a:spcBef>
                <a:spcPts val="0"/>
              </a:spcBef>
              <a:buClrTx/>
              <a:buSzTx/>
              <a:buNone/>
              <a:defRPr/>
            </a:pPr>
            <a:r>
              <a:rPr lang="en-US" sz="2000" b="1" dirty="0"/>
              <a:t>Decision</a:t>
            </a:r>
            <a:r>
              <a:rPr lang="en-US" sz="2000" dirty="0"/>
              <a:t>—a choice among two or more alternatives</a:t>
            </a:r>
          </a:p>
        </p:txBody>
      </p:sp>
      <p:pic>
        <p:nvPicPr>
          <p:cNvPr id="5" name="Picture 2" descr="A photo of a man and a woman at a laptop store."/>
          <p:cNvPicPr>
            <a:picLocks noChangeAspect="1" noChangeArrowheads="1"/>
          </p:cNvPicPr>
          <p:nvPr/>
        </p:nvPicPr>
        <p:blipFill>
          <a:blip r:embed="rId3" cstate="print"/>
          <a:srcRect/>
          <a:stretch>
            <a:fillRect/>
          </a:stretch>
        </p:blipFill>
        <p:spPr bwMode="auto">
          <a:xfrm>
            <a:off x="2737114" y="2673486"/>
            <a:ext cx="3632765" cy="336787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74046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9E61CE2-13CB-48C9-9D13-02C8CF226F79}"/>
              </a:ext>
            </a:extLst>
          </p:cNvPr>
          <p:cNvSpPr>
            <a:spLocks noGrp="1"/>
          </p:cNvSpPr>
          <p:nvPr>
            <p:ph type="title"/>
          </p:nvPr>
        </p:nvSpPr>
        <p:spPr/>
        <p:txBody>
          <a:bodyPr/>
          <a:lstStyle/>
          <a:p>
            <a:r>
              <a:rPr lang="en-US" dirty="0"/>
              <a:t>Exhibit 2-1</a:t>
            </a:r>
            <a:br>
              <a:rPr lang="en-US" dirty="0"/>
            </a:br>
            <a:r>
              <a:rPr lang="en-US" dirty="0"/>
              <a:t>Decision-Making Process</a:t>
            </a:r>
            <a:endParaRPr lang="en-GB" dirty="0"/>
          </a:p>
        </p:txBody>
      </p:sp>
      <p:pic>
        <p:nvPicPr>
          <p:cNvPr id="4" name="Picture 4" descr="The steps shown in the diagram are as follows:&#10;‒ Identifying a problem&#10;  • &quot;My sales reps need new computers!&quot;&#10;‒ Identifying decision criteria&#10;  • Memory and storage&#10;  • Display quality&#10;  • Battery life&#10;  • Warranty&#10;  • Carrying weight&#10;‒ Allocating weights to the criteria&#10;  • Memory and storage (10)&#10;  • Battery life (8)&#10;  • Carrying weight (6)&#10;  • Warranty (4)&#10;  • Display quality (3)&#10;‒ Developing alternatives&#10;  • HP ProBook&#10;  • Sony VAIO&#10;  • Lenovo IdeaPad&#10;  • Apple MacBook&#10;  • Toshiba Satellite&#10;  • Apple MacBook Air&#10;  • Dell Inspiron&#10;  • HP Pavilion&#10;‒ Analyzing alternatives&#10;  • HP ProBook&#10;  • Sony VAIO&#10;  • Lenovo IdeaPad&#10;  • Apple MacBook&#10;  • Toshiba Satellite&#10;  • Apple MacBook Air&#10;  • Dell Inspiron&#10;  • HP Pavilion&#10;‒ Selecting an alternative&#10;  • HP ProBook&#10;  • Sony VAIO&#10;  • Lenovo IdeaPad&#10;  • Apple MacBook&#10;  • Toshiba Satellite&#10;  • Apple MacBook Air&#10;  • Dell Inspiron (With a check mark to indicate as selected)&#10;  • HP Pavilion&#10;‒ Implementing the alternative&#10;  • Dell Inspiron&#10;‒ Evaluating decision Effectiveness&#10;The process get repeated after evaluating decision effectiveness.">
            <a:extLst>
              <a:ext uri="{FF2B5EF4-FFF2-40B4-BE49-F238E27FC236}">
                <a16:creationId xmlns:a16="http://schemas.microsoft.com/office/drawing/2014/main" id="{78E0A64E-B514-4F3D-9D97-4F5BEC5BAD12}"/>
              </a:ext>
            </a:extLst>
          </p:cNvPr>
          <p:cNvPicPr>
            <a:picLocks noChangeAspect="1"/>
          </p:cNvPicPr>
          <p:nvPr/>
        </p:nvPicPr>
        <p:blipFill>
          <a:blip r:embed="rId2" cstate="print">
            <a:extLst>
              <a:ext uri="{BEBA8EAE-BF5A-486C-A8C5-ECC9F3942E4B}">
                <a14:imgProps xmlns:a14="http://schemas.microsoft.com/office/drawing/2010/main">
                  <a14:imgLayer r:embed="rId3">
                    <a14:imgEffect>
                      <a14:brightnessContrast bright="20000" contrast="-20000"/>
                    </a14:imgEffect>
                  </a14:imgLayer>
                </a14:imgProps>
              </a:ext>
            </a:extLst>
          </a:blip>
          <a:stretch>
            <a:fillRect/>
          </a:stretch>
        </p:blipFill>
        <p:spPr>
          <a:xfrm>
            <a:off x="1445624" y="1930400"/>
            <a:ext cx="6091348" cy="4927600"/>
          </a:xfrm>
          <a:prstGeom prst="rect">
            <a:avLst/>
          </a:prstGeom>
        </p:spPr>
      </p:pic>
    </p:spTree>
    <p:extLst>
      <p:ext uri="{BB962C8B-B14F-4D97-AF65-F5344CB8AC3E}">
        <p14:creationId xmlns:p14="http://schemas.microsoft.com/office/powerpoint/2010/main" val="1057147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Decision-Making Process</a:t>
            </a:r>
            <a:br>
              <a:rPr lang="en-US" dirty="0"/>
            </a:br>
            <a:r>
              <a:rPr lang="en-US" dirty="0"/>
              <a:t>Step 1: Identify a Problem</a:t>
            </a:r>
          </a:p>
        </p:txBody>
      </p:sp>
      <p:sp>
        <p:nvSpPr>
          <p:cNvPr id="3" name="Content Placeholder 2"/>
          <p:cNvSpPr>
            <a:spLocks noGrp="1"/>
          </p:cNvSpPr>
          <p:nvPr>
            <p:ph idx="1"/>
          </p:nvPr>
        </p:nvSpPr>
        <p:spPr/>
        <p:txBody>
          <a:bodyPr>
            <a:normAutofit fontScale="92500" lnSpcReduction="10000"/>
          </a:bodyPr>
          <a:lstStyle/>
          <a:p>
            <a:r>
              <a:rPr lang="en-US" sz="2400" b="1" dirty="0"/>
              <a:t>Problem</a:t>
            </a:r>
            <a:r>
              <a:rPr lang="en-US" sz="2400" dirty="0"/>
              <a:t>: an obstacle that makes it difficult to achieve a desired goal or purpose.</a:t>
            </a:r>
          </a:p>
          <a:p>
            <a:r>
              <a:rPr lang="en-US" sz="2400" dirty="0"/>
              <a:t>Every decision starts with a </a:t>
            </a:r>
            <a:r>
              <a:rPr lang="en-US" sz="2400" b="1" dirty="0"/>
              <a:t>problem</a:t>
            </a:r>
            <a:r>
              <a:rPr lang="en-US" sz="2400" dirty="0"/>
              <a:t>, a discrepancy “conflict” between an existing and a desired condition.</a:t>
            </a:r>
          </a:p>
          <a:p>
            <a:r>
              <a:rPr lang="en-US" sz="2400" dirty="0"/>
              <a:t>This might seem self-evident but you’d be surprised at how many people try to jump in with a quick and easy solution without having spent time to first understand and then define the problem. When you do that, you might come up with a solution . . . to the wrong problem!</a:t>
            </a:r>
          </a:p>
          <a:p>
            <a:r>
              <a:rPr lang="en-US" sz="2400" dirty="0"/>
              <a:t>Example: Amanda is a sales manager whose reps need new laptops.</a:t>
            </a:r>
          </a:p>
        </p:txBody>
      </p:sp>
    </p:spTree>
    <p:extLst>
      <p:ext uri="{BB962C8B-B14F-4D97-AF65-F5344CB8AC3E}">
        <p14:creationId xmlns:p14="http://schemas.microsoft.com/office/powerpoint/2010/main" val="811449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Decision-Making Process</a:t>
            </a:r>
            <a:br>
              <a:rPr lang="en-US" dirty="0"/>
            </a:br>
            <a:r>
              <a:rPr lang="en-US" dirty="0"/>
              <a:t>Step 2: Identify the Decision Criteria</a:t>
            </a:r>
          </a:p>
        </p:txBody>
      </p:sp>
      <p:sp>
        <p:nvSpPr>
          <p:cNvPr id="3" name="Content Placeholder 2"/>
          <p:cNvSpPr>
            <a:spLocks noGrp="1"/>
          </p:cNvSpPr>
          <p:nvPr>
            <p:ph idx="1"/>
          </p:nvPr>
        </p:nvSpPr>
        <p:spPr/>
        <p:txBody>
          <a:bodyPr/>
          <a:lstStyle/>
          <a:p>
            <a:r>
              <a:rPr lang="en-US" sz="2800" dirty="0"/>
              <a:t>Decision criteria are factors that are important to resolving the problem.</a:t>
            </a:r>
          </a:p>
          <a:p>
            <a:r>
              <a:rPr lang="en-US" sz="2800" dirty="0"/>
              <a:t>Every decision-maker has criteria guiding his or her decisions even if they’re not </a:t>
            </a:r>
            <a:r>
              <a:rPr lang="en-US" sz="2800" u="sng" dirty="0"/>
              <a:t>clearly</a:t>
            </a:r>
            <a:r>
              <a:rPr lang="en-US" sz="2800" dirty="0"/>
              <a:t> </a:t>
            </a:r>
            <a:r>
              <a:rPr lang="en-US" sz="2800" u="sng" dirty="0"/>
              <a:t>declared</a:t>
            </a:r>
            <a:r>
              <a:rPr lang="en-US" sz="2800" dirty="0"/>
              <a:t>.</a:t>
            </a:r>
          </a:p>
          <a:p>
            <a:r>
              <a:rPr lang="en-US" sz="2800" dirty="0"/>
              <a:t>Example: Amanda decides that memory and storage capabilities, display quality, battery life, warranty, and carrying weight are the relevant criteria in her decision</a:t>
            </a:r>
          </a:p>
        </p:txBody>
      </p:sp>
    </p:spTree>
    <p:extLst>
      <p:ext uri="{BB962C8B-B14F-4D97-AF65-F5344CB8AC3E}">
        <p14:creationId xmlns:p14="http://schemas.microsoft.com/office/powerpoint/2010/main" val="2132973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Decision-Making Process</a:t>
            </a:r>
            <a:br>
              <a:rPr lang="en-US" dirty="0"/>
            </a:br>
            <a:r>
              <a:rPr lang="en-US" dirty="0"/>
              <a:t>Step 3: Allocate Weights to the Criteria</a:t>
            </a:r>
          </a:p>
        </p:txBody>
      </p:sp>
      <p:sp>
        <p:nvSpPr>
          <p:cNvPr id="3" name="Content Placeholder 2"/>
          <p:cNvSpPr>
            <a:spLocks noGrp="1"/>
          </p:cNvSpPr>
          <p:nvPr>
            <p:ph idx="1"/>
          </p:nvPr>
        </p:nvSpPr>
        <p:spPr>
          <a:xfrm>
            <a:off x="860868" y="2083117"/>
            <a:ext cx="8229600" cy="4144963"/>
          </a:xfrm>
        </p:spPr>
        <p:txBody>
          <a:bodyPr/>
          <a:lstStyle/>
          <a:p>
            <a:pPr>
              <a:lnSpc>
                <a:spcPct val="150000"/>
              </a:lnSpc>
            </a:pPr>
            <a:r>
              <a:rPr lang="en-US" sz="2800" dirty="0"/>
              <a:t>If the relevant criteria aren’t equally important, the decision maker must weight the items in order to give them the correct priority in the decision.</a:t>
            </a:r>
          </a:p>
          <a:p>
            <a:pPr marL="256032" lvl="1" indent="-256032">
              <a:lnSpc>
                <a:spcPct val="150000"/>
              </a:lnSpc>
              <a:spcBef>
                <a:spcPts val="1500"/>
              </a:spcBef>
              <a:buSzPct val="100000"/>
              <a:buFont typeface="Arial" panose="020B0604020202020204" pitchFamily="34" charset="0"/>
              <a:buChar char="•"/>
            </a:pPr>
            <a:r>
              <a:rPr lang="en-US" sz="2800" dirty="0"/>
              <a:t>Example: The weighted criteria for Amanda’s computer purchase are shown in Exhibit 2-2.</a:t>
            </a:r>
          </a:p>
        </p:txBody>
      </p:sp>
    </p:spTree>
    <p:extLst>
      <p:ext uri="{BB962C8B-B14F-4D97-AF65-F5344CB8AC3E}">
        <p14:creationId xmlns:p14="http://schemas.microsoft.com/office/powerpoint/2010/main" val="969739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B889D16-DFF8-49D1-B56A-B99C3B6C8852}"/>
              </a:ext>
            </a:extLst>
          </p:cNvPr>
          <p:cNvSpPr>
            <a:spLocks noGrp="1"/>
          </p:cNvSpPr>
          <p:nvPr>
            <p:ph type="title"/>
          </p:nvPr>
        </p:nvSpPr>
        <p:spPr/>
        <p:txBody>
          <a:bodyPr/>
          <a:lstStyle/>
          <a:p>
            <a:r>
              <a:rPr lang="en-US" dirty="0"/>
              <a:t>Exhibit 2-2</a:t>
            </a:r>
            <a:br>
              <a:rPr lang="en-US" dirty="0"/>
            </a:br>
            <a:r>
              <a:rPr lang="en-US" dirty="0"/>
              <a:t>Important Decision Criteria</a:t>
            </a:r>
            <a:endParaRPr lang="en-GB" dirty="0"/>
          </a:p>
        </p:txBody>
      </p:sp>
      <p:graphicFrame>
        <p:nvGraphicFramePr>
          <p:cNvPr id="4" name="Table 5" descr="Header: Criterion, Weight">
            <a:extLst>
              <a:ext uri="{FF2B5EF4-FFF2-40B4-BE49-F238E27FC236}">
                <a16:creationId xmlns:a16="http://schemas.microsoft.com/office/drawing/2014/main" id="{B7964AB4-DA25-4387-9867-5EC9AAFA5F43}"/>
              </a:ext>
            </a:extLst>
          </p:cNvPr>
          <p:cNvGraphicFramePr>
            <a:graphicFrameLocks noGrp="1"/>
          </p:cNvGraphicFramePr>
          <p:nvPr>
            <p:extLst>
              <p:ext uri="{D42A27DB-BD31-4B8C-83A1-F6EECF244321}">
                <p14:modId xmlns:p14="http://schemas.microsoft.com/office/powerpoint/2010/main" val="975946704"/>
              </p:ext>
            </p:extLst>
          </p:nvPr>
        </p:nvGraphicFramePr>
        <p:xfrm>
          <a:off x="1508760" y="2468880"/>
          <a:ext cx="6096000" cy="3383280"/>
        </p:xfrm>
        <a:graphic>
          <a:graphicData uri="http://schemas.openxmlformats.org/drawingml/2006/table">
            <a:tbl>
              <a:tblPr firstRow="1" bandRow="1">
                <a:tableStyleId>{3B4B98B0-60AC-42C2-AFA5-B58CD77FA1E5}</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563880">
                <a:tc>
                  <a:txBody>
                    <a:bodyPr/>
                    <a:lstStyle/>
                    <a:p>
                      <a:r>
                        <a:rPr lang="en-US" dirty="0"/>
                        <a:t>Criterion</a:t>
                      </a:r>
                    </a:p>
                  </a:txBody>
                  <a:tcPr/>
                </a:tc>
                <a:tc>
                  <a:txBody>
                    <a:bodyPr/>
                    <a:lstStyle/>
                    <a:p>
                      <a:r>
                        <a:rPr lang="en-US" dirty="0"/>
                        <a:t>Weight</a:t>
                      </a:r>
                    </a:p>
                  </a:txBody>
                  <a:tcPr/>
                </a:tc>
                <a:extLst>
                  <a:ext uri="{0D108BD9-81ED-4DB2-BD59-A6C34878D82A}">
                    <a16:rowId xmlns:a16="http://schemas.microsoft.com/office/drawing/2014/main" val="10000"/>
                  </a:ext>
                </a:extLst>
              </a:tr>
              <a:tr h="563880">
                <a:tc>
                  <a:txBody>
                    <a:bodyPr/>
                    <a:lstStyle/>
                    <a:p>
                      <a:r>
                        <a:rPr lang="en-US" dirty="0"/>
                        <a:t>Memory</a:t>
                      </a:r>
                      <a:r>
                        <a:rPr lang="en-US" baseline="0" dirty="0"/>
                        <a:t> and storage</a:t>
                      </a:r>
                      <a:endParaRPr lang="en-US" dirty="0"/>
                    </a:p>
                  </a:txBody>
                  <a:tcPr/>
                </a:tc>
                <a:tc>
                  <a:txBody>
                    <a:bodyPr/>
                    <a:lstStyle/>
                    <a:p>
                      <a:r>
                        <a:rPr lang="en-US" dirty="0"/>
                        <a:t>10</a:t>
                      </a:r>
                    </a:p>
                  </a:txBody>
                  <a:tcPr/>
                </a:tc>
                <a:extLst>
                  <a:ext uri="{0D108BD9-81ED-4DB2-BD59-A6C34878D82A}">
                    <a16:rowId xmlns:a16="http://schemas.microsoft.com/office/drawing/2014/main" val="10001"/>
                  </a:ext>
                </a:extLst>
              </a:tr>
              <a:tr h="563880">
                <a:tc>
                  <a:txBody>
                    <a:bodyPr/>
                    <a:lstStyle/>
                    <a:p>
                      <a:r>
                        <a:rPr lang="en-US" dirty="0"/>
                        <a:t>Battery life</a:t>
                      </a:r>
                    </a:p>
                  </a:txBody>
                  <a:tcPr/>
                </a:tc>
                <a:tc>
                  <a:txBody>
                    <a:bodyPr/>
                    <a:lstStyle/>
                    <a:p>
                      <a:r>
                        <a:rPr lang="en-US" dirty="0"/>
                        <a:t>8</a:t>
                      </a:r>
                    </a:p>
                  </a:txBody>
                  <a:tcPr/>
                </a:tc>
                <a:extLst>
                  <a:ext uri="{0D108BD9-81ED-4DB2-BD59-A6C34878D82A}">
                    <a16:rowId xmlns:a16="http://schemas.microsoft.com/office/drawing/2014/main" val="10002"/>
                  </a:ext>
                </a:extLst>
              </a:tr>
              <a:tr h="563880">
                <a:tc>
                  <a:txBody>
                    <a:bodyPr/>
                    <a:lstStyle/>
                    <a:p>
                      <a:r>
                        <a:rPr lang="en-US" dirty="0"/>
                        <a:t>Carrying weight</a:t>
                      </a:r>
                    </a:p>
                  </a:txBody>
                  <a:tcPr/>
                </a:tc>
                <a:tc>
                  <a:txBody>
                    <a:bodyPr/>
                    <a:lstStyle/>
                    <a:p>
                      <a:r>
                        <a:rPr lang="en-US" dirty="0"/>
                        <a:t>6</a:t>
                      </a:r>
                    </a:p>
                  </a:txBody>
                  <a:tcPr/>
                </a:tc>
                <a:extLst>
                  <a:ext uri="{0D108BD9-81ED-4DB2-BD59-A6C34878D82A}">
                    <a16:rowId xmlns:a16="http://schemas.microsoft.com/office/drawing/2014/main" val="10003"/>
                  </a:ext>
                </a:extLst>
              </a:tr>
              <a:tr h="563880">
                <a:tc>
                  <a:txBody>
                    <a:bodyPr/>
                    <a:lstStyle/>
                    <a:p>
                      <a:r>
                        <a:rPr lang="en-US" dirty="0"/>
                        <a:t>Warranty</a:t>
                      </a:r>
                    </a:p>
                  </a:txBody>
                  <a:tcPr/>
                </a:tc>
                <a:tc>
                  <a:txBody>
                    <a:bodyPr/>
                    <a:lstStyle/>
                    <a:p>
                      <a:r>
                        <a:rPr lang="en-US" dirty="0"/>
                        <a:t>4</a:t>
                      </a:r>
                    </a:p>
                  </a:txBody>
                  <a:tcPr/>
                </a:tc>
                <a:extLst>
                  <a:ext uri="{0D108BD9-81ED-4DB2-BD59-A6C34878D82A}">
                    <a16:rowId xmlns:a16="http://schemas.microsoft.com/office/drawing/2014/main" val="10004"/>
                  </a:ext>
                </a:extLst>
              </a:tr>
              <a:tr h="563880">
                <a:tc>
                  <a:txBody>
                    <a:bodyPr/>
                    <a:lstStyle/>
                    <a:p>
                      <a:r>
                        <a:rPr lang="en-US" dirty="0"/>
                        <a:t>Display quality</a:t>
                      </a:r>
                    </a:p>
                  </a:txBody>
                  <a:tcPr/>
                </a:tc>
                <a:tc>
                  <a:txBody>
                    <a:bodyPr/>
                    <a:lstStyle/>
                    <a:p>
                      <a:r>
                        <a:rPr lang="en-US" dirty="0"/>
                        <a:t>3</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61457609"/>
      </p:ext>
    </p:extLst>
  </p:cSld>
  <p:clrMapOvr>
    <a:masterClrMapping/>
  </p:clrMapOvr>
</p:sld>
</file>

<file path=ppt/theme/theme1.xml><?xml version="1.0" encoding="utf-8"?>
<a:theme xmlns:a="http://schemas.openxmlformats.org/drawingml/2006/main" name="واجهة">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174</TotalTime>
  <Words>1534</Words>
  <Application>Microsoft Office PowerPoint</Application>
  <PresentationFormat>شاشة عريضة</PresentationFormat>
  <Paragraphs>186</Paragraphs>
  <Slides>16</Slides>
  <Notes>10</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16</vt:i4>
      </vt:variant>
    </vt:vector>
  </HeadingPairs>
  <TitlesOfParts>
    <vt:vector size="24" baseType="lpstr">
      <vt:lpstr>Adobe Gothic Std B</vt:lpstr>
      <vt:lpstr>Algerian</vt:lpstr>
      <vt:lpstr>Arial</vt:lpstr>
      <vt:lpstr>Calibri</vt:lpstr>
      <vt:lpstr>Trebuchet MS</vt:lpstr>
      <vt:lpstr>Verdana</vt:lpstr>
      <vt:lpstr>Wingdings 3</vt:lpstr>
      <vt:lpstr>واجهة</vt:lpstr>
      <vt:lpstr>Chapter 2 </vt:lpstr>
      <vt:lpstr>Learning Objectives</vt:lpstr>
      <vt:lpstr>Be A Better Decision-Maker</vt:lpstr>
      <vt:lpstr>What is a Decision?</vt:lpstr>
      <vt:lpstr>Exhibit 2-1 Decision-Making Process</vt:lpstr>
      <vt:lpstr>Decision-Making Process Step 1: Identify a Problem</vt:lpstr>
      <vt:lpstr>Decision-Making Process Step 2: Identify the Decision Criteria</vt:lpstr>
      <vt:lpstr>Decision-Making Process Step 3: Allocate Weights to the Criteria</vt:lpstr>
      <vt:lpstr>Exhibit 2-2 Important Decision Criteria</vt:lpstr>
      <vt:lpstr>Decision-Making Process Step 4: Develop Alternatives</vt:lpstr>
      <vt:lpstr>Exhibit 2-3                             Possible Alternatives</vt:lpstr>
      <vt:lpstr>Decision-Making Process Step 5: Analyze Alternatives</vt:lpstr>
      <vt:lpstr>Decision-Making Process Step 6: Select an Alternative</vt:lpstr>
      <vt:lpstr>Exhibit 2-4 Evaluation of Alternatives</vt:lpstr>
      <vt:lpstr>Decision-Making Process Step 7: Implement the Alternative</vt:lpstr>
      <vt:lpstr>Decision-Making Process Step 8: Evaluate Decision Effectiveness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dc:title>
  <dc:creator>alisraa2</dc:creator>
  <cp:lastModifiedBy>alisraa2</cp:lastModifiedBy>
  <cp:revision>2</cp:revision>
  <dcterms:created xsi:type="dcterms:W3CDTF">2020-09-26T08:36:41Z</dcterms:created>
  <dcterms:modified xsi:type="dcterms:W3CDTF">2020-09-26T11:31:40Z</dcterms:modified>
</cp:coreProperties>
</file>