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7/28/2024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7/28/2024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7/28/2024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dirty="0" smtClean="0"/>
              <a:t>Understanding Interest Rates and </a:t>
            </a:r>
            <a:r>
              <a:rPr dirty="0"/>
              <a:t>the </a:t>
            </a:r>
            <a:r>
              <a:rPr dirty="0" smtClean="0"/>
              <a:t>Bond </a:t>
            </a:r>
            <a:r>
              <a:rPr dirty="0"/>
              <a:t>Market</a:t>
            </a:r>
          </a:p>
        </p:txBody>
      </p:sp>
      <p:sp>
        <p:nvSpPr>
          <p:cNvPr id="3" name="Subtitle 2"/>
          <p:cNvSpPr>
            <a:spLocks noGrp="1"/>
          </p:cNvSpPr>
          <p:nvPr>
            <p:ph type="subTitle" idx="1"/>
          </p:nvPr>
        </p:nvSpPr>
        <p:spPr/>
        <p:txBody>
          <a:bodyPr/>
          <a:lstStyle/>
          <a:p>
            <a:r>
              <a:t>Implications for Your Small Retail Business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Interest Rates and the Bond Market</a:t>
            </a:r>
          </a:p>
        </p:txBody>
      </p:sp>
      <p:sp>
        <p:nvSpPr>
          <p:cNvPr id="3" name="Content Placeholder 2"/>
          <p:cNvSpPr>
            <a:spLocks noGrp="1"/>
          </p:cNvSpPr>
          <p:nvPr>
            <p:ph idx="1"/>
          </p:nvPr>
        </p:nvSpPr>
        <p:spPr/>
        <p:txBody>
          <a:bodyPr>
            <a:normAutofit fontScale="70000" lnSpcReduction="20000"/>
          </a:bodyPr>
          <a:lstStyle/>
          <a:p>
            <a:r>
              <a:rPr dirty="0"/>
              <a:t>Interest Rates:</a:t>
            </a:r>
          </a:p>
          <a:p>
            <a:r>
              <a:rPr dirty="0"/>
              <a:t>- The cost of borrowing money.</a:t>
            </a:r>
          </a:p>
          <a:p>
            <a:r>
              <a:rPr dirty="0"/>
              <a:t>- Determines how much you’ll pay back in addition to the principal amount.</a:t>
            </a:r>
          </a:p>
          <a:p>
            <a:r>
              <a:rPr lang="ar-SA" dirty="0"/>
              <a:t>1. أسعار الفائدة وسوق السندات أسعار الفائدة: أسعار الفائدة هي تكلفة اقتراض المال. عندما تأخذ قرضًا، تحدد أسعار الفائدة مقدار ما ستدفعه بالإضافة إلى المبلغ الأصلي.</a:t>
            </a:r>
            <a:endParaRPr dirty="0"/>
          </a:p>
          <a:p>
            <a:r>
              <a:rPr dirty="0"/>
              <a:t>Bond Market:</a:t>
            </a:r>
          </a:p>
          <a:p>
            <a:r>
              <a:rPr dirty="0"/>
              <a:t>- Where investors buy and sell bonds.</a:t>
            </a:r>
          </a:p>
          <a:p>
            <a:r>
              <a:rPr dirty="0"/>
              <a:t>- Governments and corporations issue bonds to raise money.</a:t>
            </a:r>
          </a:p>
          <a:p>
            <a:r>
              <a:rPr dirty="0"/>
              <a:t>- Interest rate on bonds affects their attractiveness to investors</a:t>
            </a:r>
            <a:r>
              <a:rPr dirty="0" smtClean="0"/>
              <a:t>.</a:t>
            </a:r>
            <a:endParaRPr lang="ar-SA" dirty="0" smtClean="0"/>
          </a:p>
          <a:p>
            <a:pPr algn="r"/>
            <a:r>
              <a:rPr lang="ar-SA" dirty="0"/>
              <a:t>سوق السندات: سوق السندات هو المكان الذي يشتري فيه المستثمرون السندات ويبيعونها. تقوم الحكومات والشركات بإصدار السندات لجمع الأموال. يؤثر سعر الفائدة على هذه السندات في مدى جاذبيتها للمستثمرين.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Implications for Your Small Retail Business</a:t>
            </a:r>
          </a:p>
        </p:txBody>
      </p:sp>
      <p:sp>
        <p:nvSpPr>
          <p:cNvPr id="3" name="Content Placeholder 2"/>
          <p:cNvSpPr>
            <a:spLocks noGrp="1"/>
          </p:cNvSpPr>
          <p:nvPr>
            <p:ph idx="1"/>
          </p:nvPr>
        </p:nvSpPr>
        <p:spPr/>
        <p:txBody>
          <a:bodyPr>
            <a:normAutofit fontScale="70000" lnSpcReduction="20000"/>
          </a:bodyPr>
          <a:lstStyle/>
          <a:p>
            <a:r>
              <a:rPr dirty="0"/>
              <a:t>Borrowing Money:</a:t>
            </a:r>
          </a:p>
          <a:p>
            <a:r>
              <a:rPr dirty="0"/>
              <a:t>- Low interest rates make borrowing cheaper.</a:t>
            </a:r>
          </a:p>
          <a:p>
            <a:r>
              <a:rPr dirty="0"/>
              <a:t>- Advantageous for expansion, inventory, or investing in new technology.</a:t>
            </a:r>
          </a:p>
          <a:p>
            <a:r>
              <a:rPr lang="ar-SA" dirty="0"/>
              <a:t>2. الآثار على عملك التجاري الصغير اقتراض المال: إذا كانت أسعار الفائدة منخفضة، فإن اقتراض المال من خلال قرض بنكي يكون أرخص. هذا يمكن أن يكون مفيدًا لتوسيع عملك، شراء المخزون، أو الاستثمار في تكنولوجيا جديد</a:t>
            </a:r>
            <a:endParaRPr dirty="0"/>
          </a:p>
          <a:p>
            <a:r>
              <a:rPr dirty="0"/>
              <a:t>Issuing Stock:</a:t>
            </a:r>
          </a:p>
          <a:p>
            <a:r>
              <a:rPr dirty="0"/>
              <a:t>- Sell shares of your company to raise money.</a:t>
            </a:r>
          </a:p>
          <a:p>
            <a:r>
              <a:rPr dirty="0"/>
              <a:t>- No repayment of principal or interest, but dilutes ownership</a:t>
            </a:r>
            <a:r>
              <a:rPr dirty="0" smtClean="0"/>
              <a:t>.</a:t>
            </a:r>
            <a:r>
              <a:rPr lang="ar-SA" dirty="0"/>
              <a:t> </a:t>
            </a:r>
            <a:r>
              <a:rPr lang="ar-SA" dirty="0" smtClean="0"/>
              <a:t>اصدار </a:t>
            </a:r>
            <a:r>
              <a:rPr lang="ar-SA" dirty="0"/>
              <a:t>الأسهم: إذا كان هيكل عملك هو شركة، يمكنك إصدار الأسهم لجمع الأموال بدلاً من أخذ قرض. إصدار الأسهم يعني بيع حصص من شركتك للمستثمرين. هذا لا يتطلب سداد المبلغ الأصلي أو الفائدة، ولكن يقلل من حصتك في الملكية.</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Understanding the Impact of Interest Rates</a:t>
            </a:r>
          </a:p>
        </p:txBody>
      </p:sp>
      <p:sp>
        <p:nvSpPr>
          <p:cNvPr id="3" name="Content Placeholder 2"/>
          <p:cNvSpPr>
            <a:spLocks noGrp="1"/>
          </p:cNvSpPr>
          <p:nvPr>
            <p:ph idx="1"/>
          </p:nvPr>
        </p:nvSpPr>
        <p:spPr/>
        <p:txBody>
          <a:bodyPr>
            <a:normAutofit lnSpcReduction="10000"/>
          </a:bodyPr>
          <a:lstStyle/>
          <a:p>
            <a:r>
              <a:rPr dirty="0"/>
              <a:t>Do You Care About Interest Rates?</a:t>
            </a:r>
          </a:p>
          <a:p>
            <a:r>
              <a:rPr dirty="0"/>
              <a:t>- Yes, because:</a:t>
            </a:r>
          </a:p>
          <a:p>
            <a:r>
              <a:rPr dirty="0"/>
              <a:t>  - Lower interest rates mean cheaper loans.</a:t>
            </a:r>
          </a:p>
          <a:p>
            <a:r>
              <a:rPr dirty="0"/>
              <a:t>  - Generally boost consumer spending, potentially increasing sales</a:t>
            </a:r>
            <a:r>
              <a:rPr dirty="0" smtClean="0"/>
              <a:t>.</a:t>
            </a:r>
            <a:endParaRPr lang="ar-SA" dirty="0" smtClean="0"/>
          </a:p>
          <a:p>
            <a:pPr algn="r"/>
            <a:r>
              <a:rPr lang="ar-SA" dirty="0"/>
              <a:t>تكلفة القروض: أسعار الفائدة المنخفضة تعني قروضًا أرخص، مما يمكن أن يقلل من تكاليف التشغيل. إنفاق المستهلكين: عادة ما تزيد أسعار الفائدة المنخفضة من إنفاق المستهلكين، مما قد يزيد من مبيعاتك.</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Turmoil in Europe and Import Costs</a:t>
            </a:r>
          </a:p>
        </p:txBody>
      </p:sp>
      <p:sp>
        <p:nvSpPr>
          <p:cNvPr id="3" name="Content Placeholder 2"/>
          <p:cNvSpPr>
            <a:spLocks noGrp="1"/>
          </p:cNvSpPr>
          <p:nvPr>
            <p:ph idx="1"/>
          </p:nvPr>
        </p:nvSpPr>
        <p:spPr/>
        <p:txBody>
          <a:bodyPr>
            <a:normAutofit fontScale="77500" lnSpcReduction="20000"/>
          </a:bodyPr>
          <a:lstStyle/>
          <a:p>
            <a:pPr algn="r" rtl="1"/>
            <a:r>
              <a:rPr sz="2900" dirty="0"/>
              <a:t>Economic Instability:</a:t>
            </a:r>
          </a:p>
          <a:p>
            <a:pPr algn="r" rtl="1"/>
            <a:r>
              <a:rPr sz="2900" dirty="0"/>
              <a:t>- Can affect the global economy, including:</a:t>
            </a:r>
          </a:p>
          <a:p>
            <a:pPr algn="r" rtl="1"/>
            <a:r>
              <a:rPr sz="2900" dirty="0"/>
              <a:t>  - Exchange Rates: Impact the cost of imported goods.</a:t>
            </a:r>
          </a:p>
          <a:p>
            <a:pPr algn="r" rtl="1"/>
            <a:r>
              <a:rPr sz="2900" dirty="0"/>
              <a:t>  - Supply Chains: Disruptions cause delays or increased costs.</a:t>
            </a:r>
          </a:p>
          <a:p>
            <a:pPr algn="r" rtl="1"/>
            <a:r>
              <a:rPr lang="ar-SA" sz="2900" dirty="0"/>
              <a:t>لاضطرابات في أوروبا وتكلفة الوارداتالاضطرابات في أوروبا:عدم الاستقرار الاقتصادي في أوروبا يمكن أن يؤثر على الاقتصاد العالمي، بما في ذلك:أسعار الصرف: تقلبات في أسعار الصرف يمكن أن تؤثر على تكلفة السلع </a:t>
            </a:r>
            <a:endParaRPr sz="2900" dirty="0"/>
          </a:p>
          <a:p>
            <a:pPr algn="r" rtl="1"/>
            <a:r>
              <a:rPr sz="2900" dirty="0"/>
              <a:t>Are Imports More Expensive?</a:t>
            </a:r>
          </a:p>
          <a:p>
            <a:pPr algn="r" rtl="1"/>
            <a:r>
              <a:rPr sz="2900" dirty="0"/>
              <a:t>- Economic turmoil can lead to:</a:t>
            </a:r>
          </a:p>
          <a:p>
            <a:pPr algn="r" rtl="1"/>
            <a:r>
              <a:rPr sz="2900" dirty="0"/>
              <a:t>  - Fluctuating exchange rates making imports more costly</a:t>
            </a:r>
            <a:r>
              <a:rPr sz="2900" dirty="0" smtClean="0"/>
              <a:t>.</a:t>
            </a:r>
            <a:r>
              <a:rPr lang="ar-SA" sz="2900" dirty="0"/>
              <a:t> لمستوردة. سلاسل التوريد: الاضطرابات في الأسواق الأوروبية قد تؤثر على سلاسل التوريد، مما يسبب تأخيرات أو زيادة في التكاليف. هل تصبح الواردات أكثر تكلفة؟ يمكن أن يؤدي </a:t>
            </a:r>
            <a:r>
              <a:rPr lang="ar-SA" dirty="0"/>
              <a:t>عدم الاستقرار الاقتصادي إلى ضعف العملة في المنطقة </a:t>
            </a: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TotalTime>
  <Words>493</Words>
  <Application>Microsoft Office PowerPoint</Application>
  <PresentationFormat>On-screen Show (4:3)</PresentationFormat>
  <Paragraphs>35</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Understanding Interest Rates and the Bond Market</vt:lpstr>
      <vt:lpstr>Interest Rates and the Bond Market</vt:lpstr>
      <vt:lpstr>Implications for Your Small Retail Business</vt:lpstr>
      <vt:lpstr>Understanding the Impact of Interest Rates</vt:lpstr>
      <vt:lpstr>Turmoil in Europe and Import Costs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Interest Rates and the Bond Market</dc:title>
  <dc:subject/>
  <dc:creator>User</dc:creator>
  <cp:keywords/>
  <dc:description>generated using python-pptx</dc:description>
  <cp:lastModifiedBy>User</cp:lastModifiedBy>
  <cp:revision>8</cp:revision>
  <dcterms:created xsi:type="dcterms:W3CDTF">2013-01-27T09:14:16Z</dcterms:created>
  <dcterms:modified xsi:type="dcterms:W3CDTF">2024-07-28T19:40:27Z</dcterms:modified>
  <cp:category/>
</cp:coreProperties>
</file>