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59" r:id="rId4"/>
    <p:sldId id="275" r:id="rId5"/>
    <p:sldId id="258" r:id="rId6"/>
    <p:sldId id="263" r:id="rId7"/>
    <p:sldId id="276" r:id="rId8"/>
    <p:sldId id="262" r:id="rId9"/>
    <p:sldId id="257" r:id="rId10"/>
    <p:sldId id="264" r:id="rId11"/>
    <p:sldId id="278" r:id="rId12"/>
    <p:sldId id="266" r:id="rId13"/>
    <p:sldId id="280" r:id="rId14"/>
    <p:sldId id="267" r:id="rId15"/>
    <p:sldId id="268" r:id="rId16"/>
    <p:sldId id="269" r:id="rId17"/>
    <p:sldId id="270" r:id="rId18"/>
    <p:sldId id="273" r:id="rId19"/>
    <p:sldId id="282" r:id="rId20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ED7987-E7F3-4166-B813-C7D9D3FA2CF6}" type="datetimeFigureOut">
              <a:rPr lang="ar-JO" smtClean="0"/>
              <a:t>26/03/1442</a:t>
            </a:fld>
            <a:endParaRPr lang="ar-JO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3980BD2-E49C-4F0D-BF2C-9180B228C86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72063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80BD2-E49C-4F0D-BF2C-9180B228C866}" type="slidenum">
              <a:rPr lang="ar-JO" smtClean="0"/>
              <a:t>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0635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E24-1EC0-4954-92EF-3823FC55B95B}" type="datetimeFigureOut">
              <a:rPr lang="ar-JO" smtClean="0"/>
              <a:t>26/03/1442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3FB7-645C-4653-B0C7-39CEDA35DDF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269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E24-1EC0-4954-92EF-3823FC55B95B}" type="datetimeFigureOut">
              <a:rPr lang="ar-JO" smtClean="0"/>
              <a:t>26/03/1442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3FB7-645C-4653-B0C7-39CEDA35DDF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330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E24-1EC0-4954-92EF-3823FC55B95B}" type="datetimeFigureOut">
              <a:rPr lang="ar-JO" smtClean="0"/>
              <a:t>26/03/1442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3FB7-645C-4653-B0C7-39CEDA35DDF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3627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E24-1EC0-4954-92EF-3823FC55B95B}" type="datetimeFigureOut">
              <a:rPr lang="ar-JO" smtClean="0"/>
              <a:t>26/03/1442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3FB7-645C-4653-B0C7-39CEDA35DDF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193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E24-1EC0-4954-92EF-3823FC55B95B}" type="datetimeFigureOut">
              <a:rPr lang="ar-JO" smtClean="0"/>
              <a:t>26/03/1442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3FB7-645C-4653-B0C7-39CEDA35DDF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0338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E24-1EC0-4954-92EF-3823FC55B95B}" type="datetimeFigureOut">
              <a:rPr lang="ar-JO" smtClean="0"/>
              <a:t>26/03/1442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3FB7-645C-4653-B0C7-39CEDA35DDF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8704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E24-1EC0-4954-92EF-3823FC55B95B}" type="datetimeFigureOut">
              <a:rPr lang="ar-JO" smtClean="0"/>
              <a:t>26/03/1442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3FB7-645C-4653-B0C7-39CEDA35DDF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8172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E24-1EC0-4954-92EF-3823FC55B95B}" type="datetimeFigureOut">
              <a:rPr lang="ar-JO" smtClean="0"/>
              <a:t>26/03/1442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3FB7-645C-4653-B0C7-39CEDA35DDF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202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E24-1EC0-4954-92EF-3823FC55B95B}" type="datetimeFigureOut">
              <a:rPr lang="ar-JO" smtClean="0"/>
              <a:t>26/03/1442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3FB7-645C-4653-B0C7-39CEDA35DDF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3735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E24-1EC0-4954-92EF-3823FC55B95B}" type="datetimeFigureOut">
              <a:rPr lang="ar-JO" smtClean="0"/>
              <a:t>26/03/1442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3FB7-645C-4653-B0C7-39CEDA35DDF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6417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DE24-1EC0-4954-92EF-3823FC55B95B}" type="datetimeFigureOut">
              <a:rPr lang="ar-JO" smtClean="0"/>
              <a:t>26/03/1442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3FB7-645C-4653-B0C7-39CEDA35DDF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0110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3DE24-1EC0-4954-92EF-3823FC55B95B}" type="datetimeFigureOut">
              <a:rPr lang="ar-JO" smtClean="0"/>
              <a:t>26/03/1442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33FB7-645C-4653-B0C7-39CEDA35DDF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8561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588" y="1052735"/>
            <a:ext cx="47625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76872"/>
            <a:ext cx="6139646" cy="1919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42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0888"/>
            <a:ext cx="8756818" cy="2401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ربع نص 2"/>
              <p:cNvSpPr txBox="1"/>
              <p:nvPr/>
            </p:nvSpPr>
            <p:spPr>
              <a:xfrm>
                <a:off x="4932040" y="1628800"/>
                <a:ext cx="2016224" cy="36933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y</m:t>
                              </m:r>
                              <m:d>
                                <m:dPr>
                                  <m:ctrlPr>
                                    <a:rPr lang="en-US" b="0" i="0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0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b="0" i="0" smtClean="0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3" name="مربع نص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628800"/>
                <a:ext cx="201622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رابط كسهم مستقيم 4"/>
          <p:cNvCxnSpPr/>
          <p:nvPr/>
        </p:nvCxnSpPr>
        <p:spPr>
          <a:xfrm flipH="1">
            <a:off x="3635896" y="1998132"/>
            <a:ext cx="2952328" cy="9988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08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60848"/>
            <a:ext cx="7635075" cy="300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836712"/>
            <a:ext cx="279082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689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ستطيل 2"/>
              <p:cNvSpPr/>
              <p:nvPr/>
            </p:nvSpPr>
            <p:spPr>
              <a:xfrm>
                <a:off x="622031" y="1783362"/>
                <a:ext cx="40440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y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𝒊𝒔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𝒕𝒉𝒆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𝒊𝒏𝒗𝒆𝒓𝒔𝒆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𝒐𝒇</m:t>
                      </m:r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3" name="مستطيل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31" y="1783362"/>
                <a:ext cx="4044056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مستطيل 3"/>
              <p:cNvSpPr/>
              <p:nvPr/>
            </p:nvSpPr>
            <p:spPr>
              <a:xfrm>
                <a:off x="470684" y="2492896"/>
                <a:ext cx="40293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</m:fName>
                        <m:e>
                          <m:func>
                            <m:func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  <m:r>
                        <a:rPr lang="en-US" i="1">
                          <a:latin typeface="Cambria Math"/>
                        </a:rPr>
                        <m:t>  </m:t>
                      </m:r>
                      <m:r>
                        <a:rPr lang="en-US" b="1" i="1">
                          <a:latin typeface="Cambria Math"/>
                        </a:rPr>
                        <m:t>𝒊𝒔</m:t>
                      </m:r>
                      <m:r>
                        <a:rPr lang="en-US" b="1" i="1">
                          <a:latin typeface="Cambria Math"/>
                        </a:rPr>
                        <m:t> </m:t>
                      </m:r>
                      <m:r>
                        <a:rPr lang="en-US" b="1" i="1">
                          <a:latin typeface="Cambria Math"/>
                        </a:rPr>
                        <m:t>𝒕𝒉𝒆</m:t>
                      </m:r>
                      <m:r>
                        <a:rPr lang="en-US" b="1" i="1">
                          <a:latin typeface="Cambria Math"/>
                        </a:rPr>
                        <m:t> </m:t>
                      </m:r>
                      <m:r>
                        <a:rPr lang="en-US" b="1" i="1">
                          <a:latin typeface="Cambria Math"/>
                        </a:rPr>
                        <m:t>𝒊𝒏𝒗𝒆𝒓𝒔𝒆</m:t>
                      </m:r>
                      <m:r>
                        <a:rPr lang="en-US" b="1" i="1">
                          <a:latin typeface="Cambria Math"/>
                        </a:rPr>
                        <m:t> </m:t>
                      </m:r>
                      <m:r>
                        <a:rPr lang="en-US" b="1" i="1">
                          <a:latin typeface="Cambria Math"/>
                        </a:rPr>
                        <m:t>𝒐𝒇</m:t>
                      </m:r>
                      <m:r>
                        <a:rPr lang="en-US" b="1" i="1">
                          <a:latin typeface="Cambria Math"/>
                        </a:rPr>
                        <m:t>  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4" name="مستطيل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84" y="2492896"/>
                <a:ext cx="4029308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مستطيل 4"/>
              <p:cNvSpPr/>
              <p:nvPr/>
            </p:nvSpPr>
            <p:spPr>
              <a:xfrm>
                <a:off x="467544" y="3202092"/>
                <a:ext cx="52288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y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  <m:r>
                        <a:rPr lang="en-US" i="1">
                          <a:latin typeface="Cambria Math"/>
                        </a:rPr>
                        <m:t>  </m:t>
                      </m:r>
                      <m:r>
                        <a:rPr lang="en-US" b="1" i="1">
                          <a:latin typeface="Cambria Math"/>
                        </a:rPr>
                        <m:t>𝒊𝒔</m:t>
                      </m:r>
                      <m:r>
                        <a:rPr lang="en-US" b="1" i="1">
                          <a:latin typeface="Cambria Math"/>
                        </a:rPr>
                        <m:t> </m:t>
                      </m:r>
                      <m:r>
                        <a:rPr lang="en-US" b="1" i="1">
                          <a:latin typeface="Cambria Math"/>
                        </a:rPr>
                        <m:t>𝒕𝒉𝒆</m:t>
                      </m:r>
                      <m:r>
                        <a:rPr lang="en-US" b="1" i="1">
                          <a:latin typeface="Cambria Math"/>
                        </a:rPr>
                        <m:t> </m:t>
                      </m:r>
                      <m:r>
                        <a:rPr lang="en-US" b="1" i="1">
                          <a:latin typeface="Cambria Math"/>
                        </a:rPr>
                        <m:t>𝒊𝒏𝒗𝒆𝒓𝒔𝒆</m:t>
                      </m:r>
                      <m:r>
                        <a:rPr lang="en-US" b="1" i="1">
                          <a:latin typeface="Cambria Math"/>
                        </a:rPr>
                        <m:t> </m:t>
                      </m:r>
                      <m:r>
                        <a:rPr lang="en-US" b="1" i="1">
                          <a:latin typeface="Cambria Math"/>
                        </a:rPr>
                        <m:t>𝒐𝒇</m:t>
                      </m:r>
                      <m:r>
                        <a:rPr lang="en-US" b="1" i="1">
                          <a:latin typeface="Cambria Math"/>
                        </a:rPr>
                        <m:t>  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5" name="مستطيل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202092"/>
                <a:ext cx="522880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مستطيل 5"/>
              <p:cNvSpPr/>
              <p:nvPr/>
            </p:nvSpPr>
            <p:spPr>
              <a:xfrm>
                <a:off x="467544" y="4005064"/>
                <a:ext cx="85682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the</m:t>
                            </m:r>
                            <m:r>
                              <a:rPr lang="en-US" b="0" i="0" smtClean="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graph</m:t>
                            </m:r>
                            <m:r>
                              <a:rPr lang="en-US" b="0" i="0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smtClean="0">
                                <a:latin typeface="Cambria Math"/>
                              </a:rPr>
                              <m:t>𝐨𝐟</m:t>
                            </m:r>
                            <m:r>
                              <a:rPr lang="en-US" b="1" i="0" smtClean="0">
                                <a:latin typeface="Cambria Math"/>
                              </a:rPr>
                              <m:t>  </m:t>
                            </m:r>
                            <m:r>
                              <a:rPr lang="en-US" b="1" i="1">
                                <a:latin typeface="Cambria Math"/>
                              </a:rPr>
                              <m:t>𝐲</m:t>
                            </m:r>
                            <m:r>
                              <a:rPr lang="en-US" b="1">
                                <a:latin typeface="Cambria Math"/>
                              </a:rPr>
                              <m:t>=</m:t>
                            </m:r>
                            <m:r>
                              <a:rPr lang="en-US" b="1" i="1">
                                <a:latin typeface="Cambria Math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r>
                          <a:rPr lang="en-US" b="1" i="1">
                            <a:latin typeface="Cambria Math"/>
                          </a:rPr>
                          <m:t>𝒙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b="0" i="1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1" i="1">
                        <a:latin typeface="Cambria Math"/>
                      </a:rPr>
                      <m:t>𝒚</m:t>
                    </m:r>
                    <m:r>
                      <a:rPr lang="en-US" b="1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b="1" i="1">
                            <a:latin typeface="Cambria Math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dirty="0" smtClean="0"/>
                  <a:t> are reflection of  each other about the line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𝒚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𝒙</m:t>
                    </m:r>
                  </m:oMath>
                </a14:m>
                <a:r>
                  <a:rPr lang="en-US" b="1" dirty="0" smtClean="0"/>
                  <a:t> </a:t>
                </a:r>
                <a:endParaRPr lang="ar-JO" b="1" dirty="0"/>
              </a:p>
            </p:txBody>
          </p:sp>
        </mc:Choice>
        <mc:Fallback>
          <p:sp>
            <p:nvSpPr>
              <p:cNvPr id="6" name="مستطيل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05064"/>
                <a:ext cx="8568243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مستطيل 7"/>
              <p:cNvSpPr/>
              <p:nvPr/>
            </p:nvSpPr>
            <p:spPr>
              <a:xfrm>
                <a:off x="179512" y="4778462"/>
                <a:ext cx="864096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 the graph of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𝐲</m:t>
                    </m:r>
                    <m:r>
                      <a:rPr lang="en-US" b="1" i="0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1" i="0" smtClean="0">
                            <a:latin typeface="Cambria Math"/>
                          </a:rPr>
                          <m:t>𝐥𝐨𝐠</m:t>
                        </m:r>
                      </m:fName>
                      <m:e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𝑎𝑛𝑑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b="1" i="1">
                        <a:latin typeface="Cambria Math"/>
                      </a:rPr>
                      <m:t>𝒚</m:t>
                    </m:r>
                    <m:r>
                      <a:rPr lang="en-US" b="1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𝟏𝟎</m:t>
                        </m:r>
                      </m:e>
                      <m:sup>
                        <m:r>
                          <a:rPr lang="en-US" b="1" i="1">
                            <a:latin typeface="Cambria Math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dirty="0"/>
                  <a:t> are reflection of  each other about the line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𝒚</m:t>
                    </m:r>
                    <m:r>
                      <a:rPr lang="en-US" b="1" i="1">
                        <a:latin typeface="Cambria Math"/>
                      </a:rPr>
                      <m:t>=</m:t>
                    </m:r>
                    <m:r>
                      <a:rPr lang="en-US" b="1" i="1">
                        <a:latin typeface="Cambria Math"/>
                      </a:rPr>
                      <m:t>𝒙</m:t>
                    </m:r>
                  </m:oMath>
                </a14:m>
                <a:r>
                  <a:rPr lang="en-US" b="1" dirty="0"/>
                  <a:t> </a:t>
                </a:r>
                <a:endParaRPr lang="ar-JO" dirty="0"/>
              </a:p>
            </p:txBody>
          </p:sp>
        </mc:Choice>
        <mc:Fallback>
          <p:sp>
            <p:nvSpPr>
              <p:cNvPr id="8" name="مستطيل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778462"/>
                <a:ext cx="8640960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b="-26667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211" y="179967"/>
            <a:ext cx="3413680" cy="3206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475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8229600" cy="934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6" y="2348880"/>
            <a:ext cx="8578784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ربع نص 2"/>
              <p:cNvSpPr txBox="1"/>
              <p:nvPr/>
            </p:nvSpPr>
            <p:spPr>
              <a:xfrm>
                <a:off x="4684928" y="3933056"/>
                <a:ext cx="4279560" cy="64549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9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9</m:t>
                              </m:r>
                            </m:e>
                          </m:func>
                        </m:e>
                      </m:func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r>
                        <a:rPr lang="en-US" b="0" i="0" smtClean="0"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∗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∗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3" name="مربع نص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928" y="3933056"/>
                <a:ext cx="4279560" cy="645498"/>
              </a:xfrm>
              <a:prstGeom prst="rect">
                <a:avLst/>
              </a:prstGeom>
              <a:blipFill rotWithShape="1">
                <a:blip r:embed="rId4"/>
                <a:stretch>
                  <a:fillRect l="-142" r="-1133" b="-5455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رابط كسهم مستقيم 4"/>
          <p:cNvCxnSpPr/>
          <p:nvPr/>
        </p:nvCxnSpPr>
        <p:spPr>
          <a:xfrm>
            <a:off x="3059832" y="3356992"/>
            <a:ext cx="14560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78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53" y="836712"/>
            <a:ext cx="9022547" cy="69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594127"/>
            <a:ext cx="4960601" cy="3168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97153"/>
            <a:ext cx="8880723" cy="92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ربع نص 2"/>
              <p:cNvSpPr txBox="1"/>
              <p:nvPr/>
            </p:nvSpPr>
            <p:spPr>
              <a:xfrm>
                <a:off x="5868143" y="2852936"/>
                <a:ext cx="3120083" cy="36933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3" name="مربع نص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3" y="2852936"/>
                <a:ext cx="3120083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رابط كسهم مستقيم 4"/>
          <p:cNvCxnSpPr/>
          <p:nvPr/>
        </p:nvCxnSpPr>
        <p:spPr>
          <a:xfrm>
            <a:off x="3074328" y="2991435"/>
            <a:ext cx="2808311" cy="92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مربع نص 5"/>
              <p:cNvSpPr txBox="1"/>
              <p:nvPr/>
            </p:nvSpPr>
            <p:spPr>
              <a:xfrm>
                <a:off x="5027786" y="3222268"/>
                <a:ext cx="3960440" cy="36933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∗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𝑒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∗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6" name="مربع نص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786" y="3222268"/>
                <a:ext cx="3960440" cy="369332"/>
              </a:xfrm>
              <a:prstGeom prst="rect">
                <a:avLst/>
              </a:prstGeom>
              <a:blipFill rotWithShape="1">
                <a:blip r:embed="rId6"/>
                <a:stretch>
                  <a:fillRect r="-919" b="-10938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رابط كسهم مستقيم 7"/>
          <p:cNvCxnSpPr/>
          <p:nvPr/>
        </p:nvCxnSpPr>
        <p:spPr>
          <a:xfrm>
            <a:off x="4067944" y="2945269"/>
            <a:ext cx="959842" cy="4616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69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56" y="1484784"/>
            <a:ext cx="8952344" cy="6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20888"/>
            <a:ext cx="6889844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مربع نص 3"/>
              <p:cNvSpPr txBox="1"/>
              <p:nvPr/>
            </p:nvSpPr>
            <p:spPr>
              <a:xfrm>
                <a:off x="3707904" y="5661248"/>
                <a:ext cx="2088232" cy="381643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𝒆</m:t>
                          </m:r>
                        </m:e>
                        <m:sup>
                          <m:func>
                            <m:func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0" smtClean="0">
                                      <a:latin typeface="Cambria Math"/>
                                    </a:rPr>
                                    <m:t>𝐥𝐨𝐠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𝒆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</m:func>
                        </m:sup>
                      </m:sSup>
                      <m:r>
                        <a:rPr lang="ar-JO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ar-JO" b="1" dirty="0"/>
              </a:p>
            </p:txBody>
          </p:sp>
        </mc:Choice>
        <mc:Fallback>
          <p:sp>
            <p:nvSpPr>
              <p:cNvPr id="4" name="مربع نص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5661248"/>
                <a:ext cx="2088232" cy="38164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346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0" y="1052736"/>
            <a:ext cx="8864259" cy="100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40" y="1899504"/>
            <a:ext cx="8136464" cy="3833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ربع نص 2"/>
              <p:cNvSpPr txBox="1"/>
              <p:nvPr/>
            </p:nvSpPr>
            <p:spPr>
              <a:xfrm>
                <a:off x="539332" y="3849876"/>
                <a:ext cx="7993108" cy="64549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.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16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16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func>
                        </m:e>
                      </m:func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4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4</m:t>
                      </m:r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4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3" name="مربع نص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32" y="3849876"/>
                <a:ext cx="7993108" cy="64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060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00" y="1175218"/>
            <a:ext cx="8964488" cy="102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22024"/>
            <a:ext cx="7579921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ربع نص 2"/>
              <p:cNvSpPr txBox="1"/>
              <p:nvPr/>
            </p:nvSpPr>
            <p:spPr>
              <a:xfrm>
                <a:off x="441080" y="4386219"/>
                <a:ext cx="8352928" cy="611771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a</m:t>
                              </m:r>
                              <m:r>
                                <a:rPr lang="en-US" b="0" i="0" smtClean="0">
                                  <a:latin typeface="Cambria Math"/>
                                </a:rPr>
                                <m:t>) </m:t>
                              </m:r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27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9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27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func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=−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3" name="مربع نص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80" y="4386219"/>
                <a:ext cx="8352928" cy="61177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27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229600" cy="194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45024"/>
            <a:ext cx="7307560" cy="251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694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" y="3191669"/>
            <a:ext cx="776287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752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424936" cy="2037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56992"/>
            <a:ext cx="3603813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32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375656" cy="3606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942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375656" cy="3606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924944"/>
            <a:ext cx="230425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365" y="2129096"/>
            <a:ext cx="164963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283" y="2492896"/>
            <a:ext cx="129614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165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97075"/>
            <a:ext cx="7659646" cy="3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مربع نص 6"/>
              <p:cNvSpPr txBox="1"/>
              <p:nvPr/>
            </p:nvSpPr>
            <p:spPr>
              <a:xfrm>
                <a:off x="2195736" y="2924944"/>
                <a:ext cx="3960440" cy="36933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e>
                    </m:func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US" dirty="0" smtClean="0"/>
                  <a:t>=8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p>
                    </m:sSup>
                    <m:r>
                      <m:rPr>
                        <m:nor/>
                      </m:rPr>
                      <a:rPr lang="en-US" dirty="0"/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3</m:t>
                    </m:r>
                  </m:oMath>
                </a14:m>
                <a:endParaRPr lang="ar-JO" dirty="0"/>
              </a:p>
            </p:txBody>
          </p:sp>
        </mc:Choice>
        <mc:Fallback>
          <p:sp>
            <p:nvSpPr>
              <p:cNvPr id="7" name="مربع نص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924944"/>
                <a:ext cx="3960440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4688" b="-21875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مستطيل 5"/>
              <p:cNvSpPr/>
              <p:nvPr/>
            </p:nvSpPr>
            <p:spPr>
              <a:xfrm>
                <a:off x="2411760" y="3486932"/>
                <a:ext cx="5400600" cy="485197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𝑦</m:t>
                    </m:r>
                    <m:r>
                      <a:rPr lang="en-US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25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5</m:t>
                                </m:r>
                              </m:sub>
                            </m:sSub>
                          </m:fName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func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func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endParaRPr lang="ar-JO" dirty="0"/>
              </a:p>
            </p:txBody>
          </p:sp>
        </mc:Choice>
        <mc:Fallback>
          <p:sp>
            <p:nvSpPr>
              <p:cNvPr id="6" name="مستطيل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486932"/>
                <a:ext cx="5400600" cy="485197"/>
              </a:xfrm>
              <a:prstGeom prst="rect">
                <a:avLst/>
              </a:prstGeom>
              <a:blipFill rotWithShape="1">
                <a:blip r:embed="rId4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رابط كسهم مستقيم 10"/>
          <p:cNvCxnSpPr/>
          <p:nvPr/>
        </p:nvCxnSpPr>
        <p:spPr>
          <a:xfrm>
            <a:off x="1979712" y="310961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>
            <a:off x="2087724" y="3729530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28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8299986" cy="2146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ربع نص 2"/>
              <p:cNvSpPr txBox="1"/>
              <p:nvPr/>
            </p:nvSpPr>
            <p:spPr>
              <a:xfrm>
                <a:off x="1409836" y="2276872"/>
                <a:ext cx="5688632" cy="63658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sup>
                          </m:sSup>
                          <m:r>
                            <a:rPr lang="ar-JO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JO" b="0" i="1" smtClean="0">
                              <a:latin typeface="Cambria Math"/>
                            </a:rPr>
                            <m:t>−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ar-J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ar-J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ar-JO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ar-JO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ar-JO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ar-J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ar-J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ar-JO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ar-JO" i="1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3" name="مربع نص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836" y="2276872"/>
                <a:ext cx="5688632" cy="63658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مربع نص 5"/>
              <p:cNvSpPr txBox="1"/>
              <p:nvPr/>
            </p:nvSpPr>
            <p:spPr>
              <a:xfrm>
                <a:off x="1444508" y="2913457"/>
                <a:ext cx="5688632" cy="88973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sup>
                          </m:sSup>
                          <m:r>
                            <a:rPr lang="ar-JO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JO" b="0" i="1" smtClean="0">
                              <a:latin typeface="Cambria Math"/>
                            </a:rPr>
                            <m:t>−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ar-J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ar-J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ar-JO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ar-JO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ar-JO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ar-J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ar-J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ar-JO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ar-JO" i="1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JO" dirty="0"/>
              </a:p>
              <a:p>
                <a:endParaRPr lang="ar-JO" dirty="0"/>
              </a:p>
            </p:txBody>
          </p:sp>
        </mc:Choice>
        <mc:Fallback>
          <p:sp>
            <p:nvSpPr>
              <p:cNvPr id="6" name="مربع نص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508" y="2913457"/>
                <a:ext cx="5688632" cy="8897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مربع نص 6"/>
              <p:cNvSpPr txBox="1"/>
              <p:nvPr/>
            </p:nvSpPr>
            <p:spPr>
              <a:xfrm>
                <a:off x="827584" y="4365104"/>
                <a:ext cx="5904656" cy="64633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sup>
                          </m:sSup>
                          <m:r>
                            <a:rPr lang="ar-JO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JO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ar-JO" b="0" i="1" smtClean="0">
                          <a:latin typeface="Cambria Math"/>
                        </a:rPr>
                        <m:t>=</m:t>
                      </m:r>
                      <m:r>
                        <a:rPr lang="ar-JO" i="1" smtClean="0">
                          <a:latin typeface="Cambria Math"/>
                        </a:rPr>
                        <m:t>1</m:t>
                      </m:r>
                      <m:r>
                        <a:rPr lang="ar-JO" i="1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1</m:t>
                      </m:r>
                    </m:oMath>
                  </m:oMathPara>
                </a14:m>
                <a:endParaRPr lang="ar-JO" dirty="0"/>
              </a:p>
              <a:p>
                <a:endParaRPr lang="ar-JO" dirty="0"/>
              </a:p>
            </p:txBody>
          </p:sp>
        </mc:Choice>
        <mc:Fallback>
          <p:sp>
            <p:nvSpPr>
              <p:cNvPr id="7" name="مربع نص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365104"/>
                <a:ext cx="5904656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مربع نص 7"/>
              <p:cNvSpPr txBox="1"/>
              <p:nvPr/>
            </p:nvSpPr>
            <p:spPr>
              <a:xfrm>
                <a:off x="1444508" y="3614954"/>
                <a:ext cx="5688632" cy="88973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sup>
                          </m:sSup>
                          <m:r>
                            <a:rPr lang="ar-JO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JO" b="0" i="1" smtClean="0">
                              <a:latin typeface="Cambria Math"/>
                            </a:rPr>
                            <m:t>−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ar-J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ar-J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ar-JO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ar-JO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ar-JO" b="0" i="1" smtClean="0">
                                  <a:latin typeface="Cambria Math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  <m:r>
                        <a:rPr lang="ar-J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ar-J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ar-JO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ar-JO" i="1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JO" dirty="0"/>
              </a:p>
              <a:p>
                <a:endParaRPr lang="ar-JO" dirty="0"/>
              </a:p>
            </p:txBody>
          </p:sp>
        </mc:Choice>
        <mc:Fallback>
          <p:sp>
            <p:nvSpPr>
              <p:cNvPr id="8" name="مربع نص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508" y="3614954"/>
                <a:ext cx="5688632" cy="8897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مربع نص 8"/>
              <p:cNvSpPr txBox="1"/>
              <p:nvPr/>
            </p:nvSpPr>
            <p:spPr>
              <a:xfrm>
                <a:off x="935596" y="4797152"/>
                <a:ext cx="5688632" cy="64633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sup>
                          </m:sSup>
                          <m:r>
                            <a:rPr lang="ar-JO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JO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ar-JO" b="0" i="1" smtClean="0">
                          <a:latin typeface="Cambria Math"/>
                        </a:rPr>
                        <m:t>=</m:t>
                      </m:r>
                      <m:r>
                        <a:rPr lang="ar-JO" i="1" smtClean="0">
                          <a:latin typeface="Cambria Math"/>
                        </a:rPr>
                        <m:t>2</m:t>
                      </m:r>
                      <m:r>
                        <a:rPr lang="ar-JO" i="1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ar-JO" dirty="0"/>
              </a:p>
              <a:p>
                <a:endParaRPr lang="ar-JO" dirty="0"/>
              </a:p>
            </p:txBody>
          </p:sp>
        </mc:Choice>
        <mc:Fallback>
          <p:sp>
            <p:nvSpPr>
              <p:cNvPr id="9" name="مربع نص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" y="4797152"/>
                <a:ext cx="5688632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مربع نص 9"/>
              <p:cNvSpPr txBox="1"/>
              <p:nvPr/>
            </p:nvSpPr>
            <p:spPr>
              <a:xfrm>
                <a:off x="935596" y="5298895"/>
                <a:ext cx="5688632" cy="64633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sup>
                          </m:sSup>
                          <m:r>
                            <a:rPr lang="ar-JO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JO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ar-JO" b="0" i="1" smtClean="0">
                          <a:latin typeface="Cambria Math"/>
                        </a:rPr>
                        <m:t>=</m:t>
                      </m:r>
                      <m:r>
                        <a:rPr lang="ar-JO" i="1" smtClean="0">
                          <a:latin typeface="Cambria Math"/>
                        </a:rPr>
                        <m:t>4</m:t>
                      </m:r>
                      <m:r>
                        <a:rPr lang="ar-JO" i="1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4</m:t>
                      </m:r>
                    </m:oMath>
                  </m:oMathPara>
                </a14:m>
                <a:endParaRPr lang="ar-JO" dirty="0"/>
              </a:p>
              <a:p>
                <a:endParaRPr lang="ar-JO" dirty="0"/>
              </a:p>
            </p:txBody>
          </p:sp>
        </mc:Choice>
        <mc:Fallback>
          <p:sp>
            <p:nvSpPr>
              <p:cNvPr id="10" name="مربع نص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" y="5298895"/>
                <a:ext cx="5688632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654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8628545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315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8676456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742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8939462" cy="4735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336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608</Words>
  <Application>Microsoft Office PowerPoint</Application>
  <PresentationFormat>عرض على الشاشة (3:4)‏</PresentationFormat>
  <Paragraphs>21</Paragraphs>
  <Slides>19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basheer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Dell</dc:creator>
  <cp:lastModifiedBy>Dell</cp:lastModifiedBy>
  <cp:revision>127</cp:revision>
  <dcterms:created xsi:type="dcterms:W3CDTF">2020-11-09T17:03:53Z</dcterms:created>
  <dcterms:modified xsi:type="dcterms:W3CDTF">2020-11-11T13:17:27Z</dcterms:modified>
</cp:coreProperties>
</file>