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sldIdLst>
    <p:sldId id="297" r:id="rId2"/>
    <p:sldId id="302" r:id="rId3"/>
    <p:sldId id="265" r:id="rId4"/>
    <p:sldId id="266" r:id="rId5"/>
    <p:sldId id="298" r:id="rId6"/>
    <p:sldId id="267" r:id="rId7"/>
    <p:sldId id="268" r:id="rId8"/>
    <p:sldId id="299" r:id="rId9"/>
    <p:sldId id="269" r:id="rId10"/>
    <p:sldId id="270" r:id="rId11"/>
    <p:sldId id="296"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2216"/>
    <a:srgbClr val="800000"/>
    <a:srgbClr val="933735"/>
    <a:srgbClr val="F2DCDB"/>
    <a:srgbClr val="BC4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DA37D80-6434-44D0-A028-1B22A696006F}" styleName="نمط فاتح 3 - تميي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265" autoAdjust="0"/>
  </p:normalViewPr>
  <p:slideViewPr>
    <p:cSldViewPr>
      <p:cViewPr>
        <p:scale>
          <a:sx n="75" d="100"/>
          <a:sy n="75" d="100"/>
        </p:scale>
        <p:origin x="-672" y="3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35BF1-C61B-41F8-8BB5-07A195AC539D}" type="datetimeFigureOut">
              <a:rPr lang="en-US" smtClean="0"/>
              <a:pPr/>
              <a:t>2/22/2021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DECE47-3325-4293-A2A7-15ECF1B838B8}" type="slidenum">
              <a:rPr lang="en-US" smtClean="0"/>
              <a:pPr/>
              <a:t>‹#›</a:t>
            </a:fld>
            <a:endParaRPr lang="en-US"/>
          </a:p>
        </p:txBody>
      </p:sp>
    </p:spTree>
    <p:extLst>
      <p:ext uri="{BB962C8B-B14F-4D97-AF65-F5344CB8AC3E}">
        <p14:creationId xmlns:p14="http://schemas.microsoft.com/office/powerpoint/2010/main" val="4170338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3133EA2-46B6-410E-9D09-9B8FCE489377}" type="datetimeFigureOut">
              <a:rPr lang="en-US" smtClean="0"/>
              <a:pPr/>
              <a:t>2/22/2021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3133EA2-46B6-410E-9D09-9B8FCE489377}" type="datetimeFigureOut">
              <a:rPr lang="en-US" smtClean="0"/>
              <a:pPr/>
              <a:t>2/22/2021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133EA2-46B6-410E-9D09-9B8FCE489377}" type="datetimeFigureOut">
              <a:rPr lang="en-US" smtClean="0"/>
              <a:pPr/>
              <a:t>2/22/2021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133EA2-46B6-410E-9D09-9B8FCE489377}" type="datetimeFigureOut">
              <a:rPr lang="en-US" smtClean="0"/>
              <a:pPr/>
              <a:t>2/22/2021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0592865-2971-40F5-AE16-C33FE99AF1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133EA2-46B6-410E-9D09-9B8FCE489377}" type="datetimeFigureOut">
              <a:rPr lang="en-US" smtClean="0"/>
              <a:pPr/>
              <a:t>2/22/2021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592865-2971-40F5-AE16-C33FE99AF1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30359830353_b4d6a1fb8b_b.jpg"/>
          <p:cNvPicPr>
            <a:picLocks noChangeAspect="1" noChangeArrowheads="1"/>
          </p:cNvPicPr>
          <p:nvPr/>
        </p:nvPicPr>
        <p:blipFill>
          <a:blip r:embed="rId2"/>
          <a:srcRect/>
          <a:stretch>
            <a:fillRect/>
          </a:stretch>
        </p:blipFill>
        <p:spPr bwMode="auto">
          <a:xfrm>
            <a:off x="0" y="0"/>
            <a:ext cx="9144000" cy="67056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وايا قطرية مخدوشة 3"/>
          <p:cNvSpPr/>
          <p:nvPr/>
        </p:nvSpPr>
        <p:spPr>
          <a:xfrm>
            <a:off x="381000" y="228600"/>
            <a:ext cx="8458200" cy="838200"/>
          </a:xfrm>
          <a:prstGeom prst="snip2Diag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57150"/>
        </p:spPr>
        <p:style>
          <a:lnRef idx="1">
            <a:schemeClr val="accent6"/>
          </a:lnRef>
          <a:fillRef idx="2">
            <a:schemeClr val="accent6"/>
          </a:fillRef>
          <a:effectRef idx="1">
            <a:schemeClr val="accent6"/>
          </a:effectRef>
          <a:fontRef idx="minor">
            <a:schemeClr val="dk1"/>
          </a:fontRef>
        </p:style>
        <p:txBody>
          <a:bodyPr rtlCol="0" anchor="ctr"/>
          <a:lstStyle/>
          <a:p>
            <a:pPr algn="ctr"/>
            <a:r>
              <a:rPr lang="ar-SA" b="1" dirty="0" smtClean="0"/>
              <a:t> </a:t>
            </a:r>
          </a:p>
          <a:p>
            <a:pPr algn="ctr"/>
            <a:endParaRPr lang="ar-SA" b="1" dirty="0" smtClean="0"/>
          </a:p>
          <a:p>
            <a:pPr algn="ctr"/>
            <a:r>
              <a:rPr lang="ar-SA" b="1" dirty="0" smtClean="0">
                <a:solidFill>
                  <a:schemeClr val="tx1"/>
                </a:solidFill>
              </a:rPr>
              <a:t>وزميلاتها قائمة بعشر أشياء يود الآباء لو قام </a:t>
            </a:r>
            <a:r>
              <a:rPr lang="ar-SA" b="1" dirty="0" err="1" smtClean="0">
                <a:solidFill>
                  <a:schemeClr val="tx1"/>
                </a:solidFill>
              </a:rPr>
              <a:t>بها</a:t>
            </a:r>
            <a:r>
              <a:rPr lang="ar-SA" b="1" dirty="0" smtClean="0">
                <a:solidFill>
                  <a:schemeClr val="tx1"/>
                </a:solidFill>
              </a:rPr>
              <a:t> المعلمون وبالعكس </a:t>
            </a:r>
            <a:r>
              <a:rPr lang="en-US" b="1" dirty="0" smtClean="0">
                <a:solidFill>
                  <a:schemeClr val="tx1"/>
                </a:solidFill>
              </a:rPr>
              <a:t> (Marjorie </a:t>
            </a:r>
            <a:r>
              <a:rPr lang="en-US" b="1" dirty="0" err="1" smtClean="0">
                <a:solidFill>
                  <a:schemeClr val="tx1"/>
                </a:solidFill>
              </a:rPr>
              <a:t>Kostelnik,et</a:t>
            </a:r>
            <a:r>
              <a:rPr lang="en-US" b="1" dirty="0" smtClean="0">
                <a:solidFill>
                  <a:schemeClr val="tx1"/>
                </a:solidFill>
              </a:rPr>
              <a:t> al)</a:t>
            </a:r>
            <a:r>
              <a:rPr lang="ar-SA" b="1" dirty="0" smtClean="0">
                <a:solidFill>
                  <a:schemeClr val="tx1"/>
                </a:solidFill>
              </a:rPr>
              <a:t>تقدم لنا يوضحها الجدول التالي:</a:t>
            </a:r>
            <a:endParaRPr lang="en-US" b="1" dirty="0" smtClean="0">
              <a:solidFill>
                <a:schemeClr val="tx1"/>
              </a:solidFill>
            </a:endParaRPr>
          </a:p>
          <a:p>
            <a:pPr algn="ctr"/>
            <a:endParaRPr lang="ar-SA" b="1" dirty="0" smtClean="0"/>
          </a:p>
        </p:txBody>
      </p:sp>
      <p:graphicFrame>
        <p:nvGraphicFramePr>
          <p:cNvPr id="6" name="جدول 5"/>
          <p:cNvGraphicFramePr>
            <a:graphicFrameLocks noGrp="1"/>
          </p:cNvGraphicFramePr>
          <p:nvPr/>
        </p:nvGraphicFramePr>
        <p:xfrm>
          <a:off x="304800" y="1219198"/>
          <a:ext cx="8534400" cy="5577842"/>
        </p:xfrm>
        <a:graphic>
          <a:graphicData uri="http://schemas.openxmlformats.org/drawingml/2006/table">
            <a:tbl>
              <a:tblPr firstRow="1" bandRow="1">
                <a:tableStyleId>{5DA37D80-6434-44D0-A028-1B22A696006F}</a:tableStyleId>
              </a:tblPr>
              <a:tblGrid>
                <a:gridCol w="4145280"/>
                <a:gridCol w="4389120"/>
              </a:tblGrid>
              <a:tr h="381257">
                <a:tc>
                  <a:txBody>
                    <a:bodyPr/>
                    <a:lstStyle/>
                    <a:p>
                      <a:pPr algn="r" rtl="1"/>
                      <a:r>
                        <a:rPr lang="ar-SA" dirty="0" smtClean="0"/>
                        <a:t>10 أشياء يتمنى المعلمون أن يقوم </a:t>
                      </a:r>
                      <a:r>
                        <a:rPr lang="ar-SA" dirty="0" err="1" smtClean="0"/>
                        <a:t>بها</a:t>
                      </a:r>
                      <a:r>
                        <a:rPr lang="ar-SA" dirty="0" smtClean="0"/>
                        <a:t> الآباء</a:t>
                      </a:r>
                      <a:endParaRPr lang="en-US" dirty="0"/>
                    </a:p>
                  </a:txBody>
                  <a:tcPr/>
                </a:tc>
                <a:tc>
                  <a:txBody>
                    <a:bodyPr/>
                    <a:lstStyle/>
                    <a:p>
                      <a:pPr algn="r" rtl="1"/>
                      <a:r>
                        <a:rPr lang="ar-SA" dirty="0" smtClean="0"/>
                        <a:t>10</a:t>
                      </a:r>
                      <a:r>
                        <a:rPr lang="ar-SA" baseline="0" dirty="0" smtClean="0"/>
                        <a:t> أشياء يتمنى الآباء أن يقوم </a:t>
                      </a:r>
                      <a:r>
                        <a:rPr lang="ar-SA" baseline="0" dirty="0" err="1" smtClean="0"/>
                        <a:t>بها</a:t>
                      </a:r>
                      <a:r>
                        <a:rPr lang="ar-SA" baseline="0" dirty="0" smtClean="0"/>
                        <a:t> المعلمون </a:t>
                      </a:r>
                      <a:endParaRPr lang="en-US" dirty="0"/>
                    </a:p>
                  </a:txBody>
                  <a:tcPr/>
                </a:tc>
              </a:tr>
              <a:tr h="381257">
                <a:tc>
                  <a:txBody>
                    <a:bodyPr/>
                    <a:lstStyle/>
                    <a:p>
                      <a:pPr algn="r" rtl="1"/>
                      <a:r>
                        <a:rPr lang="ar-SA" b="1" dirty="0" smtClean="0"/>
                        <a:t>1. توفير مصادر القراءة والتعلم في البيت. </a:t>
                      </a:r>
                      <a:endParaRPr lang="en-US" b="1" dirty="0"/>
                    </a:p>
                  </a:txBody>
                  <a:tcPr/>
                </a:tc>
                <a:tc>
                  <a:txBody>
                    <a:bodyPr/>
                    <a:lstStyle/>
                    <a:p>
                      <a:pPr algn="r" rtl="1"/>
                      <a:r>
                        <a:rPr lang="ar-SA" b="1" dirty="0" smtClean="0"/>
                        <a:t>1. مساعدة الأطفال على بناء احترام الذات. </a:t>
                      </a:r>
                      <a:endParaRPr lang="en-US" b="1" dirty="0"/>
                    </a:p>
                  </a:txBody>
                  <a:tcPr/>
                </a:tc>
              </a:tr>
              <a:tr h="381257">
                <a:tc>
                  <a:txBody>
                    <a:bodyPr/>
                    <a:lstStyle/>
                    <a:p>
                      <a:pPr algn="r" rtl="1"/>
                      <a:r>
                        <a:rPr lang="ar-SA" b="1" dirty="0" smtClean="0"/>
                        <a:t>2. كن قدوة حسنة. </a:t>
                      </a:r>
                    </a:p>
                  </a:txBody>
                  <a:tcPr/>
                </a:tc>
                <a:tc>
                  <a:txBody>
                    <a:bodyPr/>
                    <a:lstStyle/>
                    <a:p>
                      <a:pPr algn="r" rtl="1"/>
                      <a:r>
                        <a:rPr lang="ar-SA" b="1" dirty="0" smtClean="0"/>
                        <a:t>2. معرفة كل طفل على حدة. </a:t>
                      </a:r>
                      <a:endParaRPr lang="en-US" b="1" dirty="0"/>
                    </a:p>
                  </a:txBody>
                  <a:tcPr/>
                </a:tc>
              </a:tr>
              <a:tr h="381257">
                <a:tc>
                  <a:txBody>
                    <a:bodyPr/>
                    <a:lstStyle/>
                    <a:p>
                      <a:pPr algn="r" rtl="1"/>
                      <a:r>
                        <a:rPr lang="ar-SA" b="1" dirty="0" smtClean="0"/>
                        <a:t>3. شجع طفلك على بذل ما في وسعه</a:t>
                      </a:r>
                      <a:r>
                        <a:rPr lang="ar-SA" b="1" baseline="0" dirty="0" smtClean="0"/>
                        <a:t> في المدرسة. </a:t>
                      </a:r>
                      <a:endParaRPr lang="en-US" b="1" dirty="0"/>
                    </a:p>
                  </a:txBody>
                  <a:tcPr/>
                </a:tc>
                <a:tc>
                  <a:txBody>
                    <a:bodyPr/>
                    <a:lstStyle/>
                    <a:p>
                      <a:pPr algn="r" rtl="1"/>
                      <a:r>
                        <a:rPr lang="ar-SA" b="1" dirty="0" smtClean="0"/>
                        <a:t>3. التواصل باستمرار وبصراحة مع الآباء. </a:t>
                      </a:r>
                      <a:endParaRPr lang="en-US" b="1" dirty="0"/>
                    </a:p>
                  </a:txBody>
                  <a:tcPr/>
                </a:tc>
              </a:tr>
              <a:tr h="658060">
                <a:tc>
                  <a:txBody>
                    <a:bodyPr/>
                    <a:lstStyle/>
                    <a:p>
                      <a:pPr algn="r" rtl="1"/>
                      <a:r>
                        <a:rPr lang="ar-SA" b="1" dirty="0" smtClean="0"/>
                        <a:t>4. التأكيد على تحصيل المعرفة ( أكاديمياً). </a:t>
                      </a:r>
                      <a:endParaRPr lang="en-US" b="1" dirty="0"/>
                    </a:p>
                  </a:txBody>
                  <a:tcPr/>
                </a:tc>
                <a:tc>
                  <a:txBody>
                    <a:bodyPr/>
                    <a:lstStyle/>
                    <a:p>
                      <a:pPr algn="r" rtl="1"/>
                      <a:r>
                        <a:rPr lang="ar-SA" b="1" dirty="0" smtClean="0"/>
                        <a:t>4. إعطاء أولياء الأمور توجيهات حول كيفية</a:t>
                      </a:r>
                      <a:r>
                        <a:rPr lang="ar-SA" b="1" baseline="0" dirty="0" smtClean="0"/>
                        <a:t> العمل مع الأطفال في البيت. </a:t>
                      </a:r>
                      <a:endParaRPr lang="en-US" b="1" dirty="0"/>
                    </a:p>
                  </a:txBody>
                  <a:tcPr/>
                </a:tc>
              </a:tr>
              <a:tr h="658060">
                <a:tc>
                  <a:txBody>
                    <a:bodyPr/>
                    <a:lstStyle/>
                    <a:p>
                      <a:pPr algn="r" rtl="1"/>
                      <a:r>
                        <a:rPr lang="ar-SA" b="1" dirty="0" smtClean="0"/>
                        <a:t>5. ساند قواعد البرنامج وأهدافه.</a:t>
                      </a:r>
                      <a:endParaRPr lang="en-US" b="1" dirty="0"/>
                    </a:p>
                  </a:txBody>
                  <a:tcPr/>
                </a:tc>
                <a:tc>
                  <a:txBody>
                    <a:bodyPr/>
                    <a:lstStyle/>
                    <a:p>
                      <a:pPr algn="r" rtl="1"/>
                      <a:r>
                        <a:rPr lang="ar-SA" b="1" dirty="0" smtClean="0"/>
                        <a:t>5. المحافظة على مستويات أو معايير عالية أكاديمياً وسلوكياً.  </a:t>
                      </a:r>
                      <a:endParaRPr lang="en-US" b="1" dirty="0"/>
                    </a:p>
                  </a:txBody>
                  <a:tcPr/>
                </a:tc>
              </a:tr>
              <a:tr h="381257">
                <a:tc>
                  <a:txBody>
                    <a:bodyPr/>
                    <a:lstStyle/>
                    <a:p>
                      <a:pPr algn="r" rtl="1"/>
                      <a:r>
                        <a:rPr lang="ar-SA" b="1" dirty="0" smtClean="0"/>
                        <a:t>6. استخدم أساليب</a:t>
                      </a:r>
                      <a:r>
                        <a:rPr lang="ar-SA" b="1" baseline="0" dirty="0" smtClean="0"/>
                        <a:t> الضغط الإيجابية. </a:t>
                      </a:r>
                      <a:endParaRPr lang="en-US" b="1" dirty="0"/>
                    </a:p>
                  </a:txBody>
                  <a:tcPr/>
                </a:tc>
                <a:tc>
                  <a:txBody>
                    <a:bodyPr/>
                    <a:lstStyle/>
                    <a:p>
                      <a:pPr algn="r" rtl="1"/>
                      <a:r>
                        <a:rPr lang="ar-SA" b="1" dirty="0" smtClean="0"/>
                        <a:t>6. الترحيب بمشاركة أولياء الأمور وتشجيعهم على ذلك.  </a:t>
                      </a:r>
                      <a:endParaRPr lang="en-US" b="1" dirty="0"/>
                    </a:p>
                  </a:txBody>
                  <a:tcPr/>
                </a:tc>
              </a:tr>
              <a:tr h="658060">
                <a:tc>
                  <a:txBody>
                    <a:bodyPr/>
                    <a:lstStyle/>
                    <a:p>
                      <a:pPr algn="r" rtl="1"/>
                      <a:r>
                        <a:rPr lang="ar-SA" b="1" dirty="0" smtClean="0"/>
                        <a:t>7.</a:t>
                      </a:r>
                      <a:r>
                        <a:rPr lang="ar-SA" b="1" baseline="0" dirty="0" smtClean="0"/>
                        <a:t> اتصل بالمعلمين مرات أكثر ومبكراً في حالة وجود مشكلة. </a:t>
                      </a:r>
                      <a:endParaRPr lang="en-US" b="1" dirty="0"/>
                    </a:p>
                  </a:txBody>
                  <a:tcPr/>
                </a:tc>
                <a:tc>
                  <a:txBody>
                    <a:bodyPr/>
                    <a:lstStyle/>
                    <a:p>
                      <a:pPr algn="r" rtl="1"/>
                      <a:r>
                        <a:rPr lang="ar-SA" b="1" dirty="0" smtClean="0"/>
                        <a:t>7. كن نشطاً وداعماً لأنشطة ومشاريع مجالس الآباء. </a:t>
                      </a:r>
                      <a:endParaRPr lang="en-US" b="1" dirty="0"/>
                    </a:p>
                  </a:txBody>
                  <a:tcPr/>
                </a:tc>
              </a:tr>
              <a:tr h="381257">
                <a:tc>
                  <a:txBody>
                    <a:bodyPr/>
                    <a:lstStyle/>
                    <a:p>
                      <a:pPr algn="r" rtl="1"/>
                      <a:r>
                        <a:rPr lang="ar-SA" b="1" dirty="0" smtClean="0"/>
                        <a:t>8. تحمل مسؤوليات كأب / كأم</a:t>
                      </a:r>
                      <a:endParaRPr lang="en-US" b="1" dirty="0"/>
                    </a:p>
                  </a:txBody>
                  <a:tcPr/>
                </a:tc>
                <a:tc>
                  <a:txBody>
                    <a:bodyPr/>
                    <a:lstStyle/>
                    <a:p>
                      <a:pPr algn="r" rtl="1"/>
                      <a:r>
                        <a:rPr lang="ar-SA" b="1" dirty="0" smtClean="0"/>
                        <a:t>8. توفير أنشطة اثرائية.</a:t>
                      </a:r>
                      <a:r>
                        <a:rPr lang="ar-SA" b="1" baseline="0" dirty="0" smtClean="0"/>
                        <a:t> </a:t>
                      </a:r>
                      <a:endParaRPr lang="en-US" b="1" dirty="0"/>
                    </a:p>
                  </a:txBody>
                  <a:tcPr/>
                </a:tc>
              </a:tr>
              <a:tr h="658060">
                <a:tc>
                  <a:txBody>
                    <a:bodyPr/>
                    <a:lstStyle/>
                    <a:p>
                      <a:pPr algn="r" rtl="1"/>
                      <a:r>
                        <a:rPr lang="ar-SA" b="1" dirty="0" smtClean="0"/>
                        <a:t>9. انظر إلى تناول الكحوليات من قبل الشباب وإقامة الحفلات بشكل مبالغ فيه كأمر جاد</a:t>
                      </a:r>
                      <a:r>
                        <a:rPr lang="ar-SA" b="1" baseline="0" dirty="0" smtClean="0"/>
                        <a:t> وليس نكتة.</a:t>
                      </a:r>
                      <a:endParaRPr lang="en-US" b="1" dirty="0"/>
                    </a:p>
                  </a:txBody>
                  <a:tcPr/>
                </a:tc>
                <a:tc>
                  <a:txBody>
                    <a:bodyPr/>
                    <a:lstStyle/>
                    <a:p>
                      <a:pPr algn="r" rtl="1"/>
                      <a:r>
                        <a:rPr lang="ar-SA" b="1" dirty="0" smtClean="0"/>
                        <a:t>9. توقع وشجع احترام الأطفال والزائرين ونفسك. </a:t>
                      </a:r>
                      <a:endParaRPr lang="en-US" b="1" dirty="0"/>
                    </a:p>
                  </a:txBody>
                  <a:tcPr/>
                </a:tc>
              </a:tr>
              <a:tr h="658060">
                <a:tc>
                  <a:txBody>
                    <a:bodyPr/>
                    <a:lstStyle/>
                    <a:p>
                      <a:pPr algn="r" rtl="1"/>
                      <a:r>
                        <a:rPr lang="ar-SA" b="1" dirty="0" smtClean="0"/>
                        <a:t>10. كن على علم بما يجري في المدرسة واشتراك في أنشطتها بشكل فعال. </a:t>
                      </a:r>
                      <a:endParaRPr lang="en-US" b="1" dirty="0"/>
                    </a:p>
                  </a:txBody>
                  <a:tcPr/>
                </a:tc>
                <a:tc>
                  <a:txBody>
                    <a:bodyPr/>
                    <a:lstStyle/>
                    <a:p>
                      <a:pPr algn="r" rtl="1"/>
                      <a:r>
                        <a:rPr lang="ar-SA" b="1" dirty="0" smtClean="0"/>
                        <a:t>10. تذكر أن أولياء الأمور يوردون المساعدة. </a:t>
                      </a:r>
                      <a:endParaRPr lang="en-US"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534b167d05.jpg"/>
          <p:cNvPicPr>
            <a:picLocks noChangeAspect="1" noChangeArrowheads="1"/>
          </p:cNvPicPr>
          <p:nvPr/>
        </p:nvPicPr>
        <p:blipFill>
          <a:blip r:embed="rId2"/>
          <a:srcRect/>
          <a:stretch>
            <a:fillRect/>
          </a:stretch>
        </p:blipFill>
        <p:spPr bwMode="auto">
          <a:xfrm>
            <a:off x="5029201" y="3124200"/>
            <a:ext cx="3733800" cy="3200400"/>
          </a:xfrm>
          <a:prstGeom prst="rect">
            <a:avLst/>
          </a:prstGeom>
          <a:noFill/>
        </p:spPr>
      </p:pic>
      <p:pic>
        <p:nvPicPr>
          <p:cNvPr id="1027" name="Picture 3" descr="C:\Users\Hp\Desktop\3637851-2145030970.jpg"/>
          <p:cNvPicPr>
            <a:picLocks noChangeAspect="1" noChangeArrowheads="1"/>
          </p:cNvPicPr>
          <p:nvPr/>
        </p:nvPicPr>
        <p:blipFill>
          <a:blip r:embed="rId3"/>
          <a:srcRect/>
          <a:stretch>
            <a:fillRect/>
          </a:stretch>
        </p:blipFill>
        <p:spPr bwMode="auto">
          <a:xfrm>
            <a:off x="685801" y="457200"/>
            <a:ext cx="3886199" cy="2743200"/>
          </a:xfrm>
          <a:prstGeom prst="rect">
            <a:avLst/>
          </a:prstGeom>
          <a:noFill/>
        </p:spPr>
      </p:pic>
      <p:pic>
        <p:nvPicPr>
          <p:cNvPr id="1028" name="Picture 4" descr="C:\Users\Hp\Desktop\kak-otuchit-ot-kompyutera-rebenka-vliyanie-kompyutera-na-zdorove-2.jpg"/>
          <p:cNvPicPr>
            <a:picLocks noChangeAspect="1" noChangeArrowheads="1"/>
          </p:cNvPicPr>
          <p:nvPr/>
        </p:nvPicPr>
        <p:blipFill>
          <a:blip r:embed="rId4"/>
          <a:srcRect/>
          <a:stretch>
            <a:fillRect/>
          </a:stretch>
        </p:blipFill>
        <p:spPr bwMode="auto">
          <a:xfrm>
            <a:off x="685801" y="3276600"/>
            <a:ext cx="3886200" cy="2819400"/>
          </a:xfrm>
          <a:prstGeom prst="rect">
            <a:avLst/>
          </a:prstGeom>
          <a:noFill/>
        </p:spPr>
      </p:pic>
      <p:pic>
        <p:nvPicPr>
          <p:cNvPr id="1029" name="Picture 5" descr="C:\Users\Hp\Desktop\download.jpg"/>
          <p:cNvPicPr>
            <a:picLocks noChangeAspect="1" noChangeArrowheads="1"/>
          </p:cNvPicPr>
          <p:nvPr/>
        </p:nvPicPr>
        <p:blipFill>
          <a:blip r:embed="rId5"/>
          <a:srcRect/>
          <a:stretch>
            <a:fillRect/>
          </a:stretch>
        </p:blipFill>
        <p:spPr bwMode="auto">
          <a:xfrm>
            <a:off x="5181600" y="457200"/>
            <a:ext cx="3505200" cy="24384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وسيلة شرح مستطيلة مستديرة الزوايا 1"/>
          <p:cNvSpPr/>
          <p:nvPr/>
        </p:nvSpPr>
        <p:spPr>
          <a:xfrm>
            <a:off x="3048000" y="2819400"/>
            <a:ext cx="5486400" cy="3429000"/>
          </a:xfrm>
          <a:prstGeom prst="wedgeRoundRectCallout">
            <a:avLst>
              <a:gd name="adj1" fmla="val 34138"/>
              <a:gd name="adj2" fmla="val -71983"/>
              <a:gd name="adj3" fmla="val 16667"/>
            </a:avLst>
          </a:prstGeom>
          <a:solidFill>
            <a:schemeClr val="accent2">
              <a:lumMod val="20000"/>
              <a:lumOff val="80000"/>
            </a:schemeClr>
          </a:solidFill>
          <a:ln w="76200">
            <a:solidFill>
              <a:schemeClr val="tx1"/>
            </a:solidFill>
          </a:ln>
          <a:effectLst>
            <a:reflection blurRad="6350" stA="52000" endA="300" endPos="35000" dir="5400000" sy="-100000" algn="bl" rotWithShape="0"/>
          </a:effectLst>
          <a:scene3d>
            <a:camera prst="isometricLeftDown"/>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smtClean="0">
                <a:solidFill>
                  <a:schemeClr val="tx1"/>
                </a:solidFill>
              </a:rPr>
              <a:t>الطالبة: ألاء لدادوة . </a:t>
            </a:r>
          </a:p>
          <a:p>
            <a:pPr algn="ctr"/>
            <a:r>
              <a:rPr lang="ar-SA" sz="3600" b="1" dirty="0" smtClean="0">
                <a:solidFill>
                  <a:schemeClr val="tx1"/>
                </a:solidFill>
              </a:rPr>
              <a:t>الطالب: أمير صباح. </a:t>
            </a:r>
          </a:p>
          <a:p>
            <a:pPr algn="ctr"/>
            <a:r>
              <a:rPr lang="ar-SA" sz="3600" b="1" dirty="0" smtClean="0">
                <a:solidFill>
                  <a:schemeClr val="tx1"/>
                </a:solidFill>
              </a:rPr>
              <a:t>بإشراف: </a:t>
            </a:r>
            <a:r>
              <a:rPr lang="ar-SA" sz="3600" b="1" dirty="0" err="1" smtClean="0">
                <a:solidFill>
                  <a:schemeClr val="tx1"/>
                </a:solidFill>
              </a:rPr>
              <a:t>د</a:t>
            </a:r>
            <a:r>
              <a:rPr lang="ar-SA" sz="3600" b="1" dirty="0" smtClean="0">
                <a:solidFill>
                  <a:schemeClr val="tx1"/>
                </a:solidFill>
              </a:rPr>
              <a:t>. جولتان حجازي.</a:t>
            </a:r>
            <a:endParaRPr lang="en-US" sz="3600" b="1" dirty="0">
              <a:solidFill>
                <a:schemeClr val="tx1"/>
              </a:solidFill>
            </a:endParaRPr>
          </a:p>
        </p:txBody>
      </p:sp>
      <p:sp>
        <p:nvSpPr>
          <p:cNvPr id="3" name="نجمة ذات 24 نقطة 2"/>
          <p:cNvSpPr/>
          <p:nvPr/>
        </p:nvSpPr>
        <p:spPr>
          <a:xfrm>
            <a:off x="5410200" y="762000"/>
            <a:ext cx="2743200" cy="1447800"/>
          </a:xfrm>
          <a:prstGeom prst="star24">
            <a:avLst/>
          </a:prstGeom>
          <a:solidFill>
            <a:schemeClr val="accent2">
              <a:lumMod val="40000"/>
              <a:lumOff val="60000"/>
            </a:schemeClr>
          </a:solidFill>
          <a:ln w="38100">
            <a:solidFill>
              <a:schemeClr val="tx1"/>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solidFill>
                  <a:schemeClr val="tx1"/>
                </a:solidFill>
              </a:rPr>
              <a:t>عمل </a:t>
            </a:r>
            <a:endParaRPr lang="en-US" sz="44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632848" cy="720080"/>
          </a:xfrm>
        </p:spPr>
        <p:txBody>
          <a:bodyPr>
            <a:normAutofit/>
          </a:bodyPr>
          <a:lstStyle/>
          <a:p>
            <a:pPr marL="457200" indent="-457200" algn="r">
              <a:buFont typeface="Arial" pitchFamily="34" charset="0"/>
              <a:buChar char="•"/>
            </a:pPr>
            <a:r>
              <a:rPr lang="ar-SA" sz="3600" b="1" dirty="0" smtClean="0"/>
              <a:t>فوائد الشراكة .</a:t>
            </a:r>
            <a:endParaRPr lang="en-US" sz="3600" b="1" dirty="0"/>
          </a:p>
        </p:txBody>
      </p:sp>
      <p:pic>
        <p:nvPicPr>
          <p:cNvPr id="2050" name="Picture 2" descr="مشاهدة صورة المصدر"/>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7504" y="1197558"/>
            <a:ext cx="8640960" cy="5639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569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50000"/>
            <a:alpha val="34000"/>
          </a:schemeClr>
        </a:solidFill>
        <a:effectLst/>
      </p:bgPr>
    </p:bg>
    <p:spTree>
      <p:nvGrpSpPr>
        <p:cNvPr id="1" name=""/>
        <p:cNvGrpSpPr/>
        <p:nvPr/>
      </p:nvGrpSpPr>
      <p:grpSpPr>
        <a:xfrm>
          <a:off x="0" y="0"/>
          <a:ext cx="0" cy="0"/>
          <a:chOff x="0" y="0"/>
          <a:chExt cx="0" cy="0"/>
        </a:xfrm>
      </p:grpSpPr>
      <p:sp>
        <p:nvSpPr>
          <p:cNvPr id="2" name="تمرير أفقي 1"/>
          <p:cNvSpPr/>
          <p:nvPr/>
        </p:nvSpPr>
        <p:spPr>
          <a:xfrm>
            <a:off x="5181600" y="228600"/>
            <a:ext cx="3505200" cy="1752600"/>
          </a:xfrm>
          <a:prstGeom prst="horizontalScroll">
            <a:avLst/>
          </a:prstGeom>
          <a:gradFill flip="none" rotWithShape="1">
            <a:gsLst>
              <a:gs pos="0">
                <a:srgbClr val="933735">
                  <a:tint val="66000"/>
                  <a:satMod val="160000"/>
                </a:srgbClr>
              </a:gs>
              <a:gs pos="50000">
                <a:srgbClr val="933735">
                  <a:tint val="44500"/>
                  <a:satMod val="160000"/>
                </a:srgbClr>
              </a:gs>
              <a:gs pos="100000">
                <a:srgbClr val="933735">
                  <a:tint val="23500"/>
                  <a:satMod val="160000"/>
                </a:srgbClr>
              </a:gs>
            </a:gsLst>
            <a:path path="circle">
              <a:fillToRect l="50000" t="50000" r="50000" b="50000"/>
            </a:path>
            <a:tileRect/>
          </a:gradFill>
          <a:ln w="38100">
            <a:solidFill>
              <a:schemeClr val="tx1">
                <a:lumMod val="65000"/>
                <a:lumOff val="35000"/>
              </a:schemeClr>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ln w="19050">
                  <a:solidFill>
                    <a:schemeClr val="tx1"/>
                  </a:solidFill>
                </a:ln>
                <a:solidFill>
                  <a:sysClr val="windowText" lastClr="000000"/>
                </a:solidFill>
              </a:rPr>
              <a:t>مفهوم الشراكة </a:t>
            </a:r>
            <a:endParaRPr lang="en-US" sz="4400" b="1" dirty="0">
              <a:ln w="19050">
                <a:solidFill>
                  <a:schemeClr val="tx1"/>
                </a:solidFill>
              </a:ln>
              <a:solidFill>
                <a:sysClr val="windowText" lastClr="000000"/>
              </a:solidFill>
            </a:endParaRPr>
          </a:p>
        </p:txBody>
      </p:sp>
      <p:sp>
        <p:nvSpPr>
          <p:cNvPr id="3" name="مربع نص 2"/>
          <p:cNvSpPr txBox="1"/>
          <p:nvPr/>
        </p:nvSpPr>
        <p:spPr>
          <a:xfrm>
            <a:off x="228600" y="2057400"/>
            <a:ext cx="8686800" cy="4555093"/>
          </a:xfrm>
          <a:prstGeom prst="rect">
            <a:avLst/>
          </a:prstGeom>
          <a:solidFill>
            <a:schemeClr val="accent2">
              <a:lumMod val="20000"/>
              <a:lumOff val="80000"/>
            </a:schemeClr>
          </a:solidFill>
          <a:ln w="38100">
            <a:solidFill>
              <a:schemeClr val="tx1"/>
            </a:solidFill>
          </a:ln>
          <a:scene3d>
            <a:camera prst="orthographicFront"/>
            <a:lightRig rig="threePt" dir="t"/>
          </a:scene3d>
          <a:sp3d>
            <a:bevelT w="114300" prst="artDeco"/>
          </a:sp3d>
        </p:spPr>
        <p:txBody>
          <a:bodyPr wrap="square" rtlCol="0">
            <a:spAutoFit/>
          </a:bodyPr>
          <a:lstStyle/>
          <a:p>
            <a:pPr algn="r" rtl="1"/>
            <a:endParaRPr lang="ar-SA" sz="2000" dirty="0" smtClean="0">
              <a:solidFill>
                <a:schemeClr val="dk1"/>
              </a:solidFill>
            </a:endParaRPr>
          </a:p>
          <a:p>
            <a:pPr algn="just" rtl="1">
              <a:lnSpc>
                <a:spcPct val="150000"/>
              </a:lnSpc>
            </a:pPr>
            <a:r>
              <a:rPr lang="ar-SA" sz="2000" dirty="0" smtClean="0">
                <a:solidFill>
                  <a:schemeClr val="dk1"/>
                </a:solidFill>
              </a:rPr>
              <a:t>إن </a:t>
            </a:r>
            <a:r>
              <a:rPr lang="ar-SA" sz="2000" dirty="0">
                <a:solidFill>
                  <a:schemeClr val="dk1"/>
                </a:solidFill>
              </a:rPr>
              <a:t>الروضة، أكثر من أي مؤسسة تعليمية أخرى، كانت وما زالت حريصة على أن تعمل مع اسر الأطفال ليس فقط بشكل تعاوني بل كشركاء حقيقيين في تربية أطفالهم، يتفقون مع دار الحضانة أو الروضة على ما يقدم لها ويلتزمون بدورهم في هذه العملية. إذ لا بد أن تكون المؤسسة التربوية امتداداً حقيقاً لحياة الأطفال في بيئتهم الطبيعية، فلا تكون هناك فجوات في خبراتهم تؤدي إلى انفصال الحياة داخل الروضة وخارجها مما يقلل كثيراً من </a:t>
            </a:r>
            <a:r>
              <a:rPr lang="ar-SA" sz="2000" dirty="0" smtClean="0">
                <a:solidFill>
                  <a:schemeClr val="dk1"/>
                </a:solidFill>
              </a:rPr>
              <a:t>تأثيرها</a:t>
            </a:r>
            <a:r>
              <a:rPr lang="ar-SA" sz="2000" dirty="0">
                <a:solidFill>
                  <a:schemeClr val="dk1"/>
                </a:solidFill>
              </a:rPr>
              <a:t>. </a:t>
            </a:r>
            <a:endParaRPr lang="ar-SA" sz="2000" dirty="0" smtClean="0">
              <a:solidFill>
                <a:schemeClr val="dk1"/>
              </a:solidFill>
            </a:endParaRPr>
          </a:p>
          <a:p>
            <a:pPr algn="just" rtl="1">
              <a:lnSpc>
                <a:spcPct val="150000"/>
              </a:lnSpc>
            </a:pPr>
            <a:r>
              <a:rPr lang="ar-SA" sz="2000" dirty="0" smtClean="0">
                <a:solidFill>
                  <a:schemeClr val="dk1"/>
                </a:solidFill>
              </a:rPr>
              <a:t>ولتحقيق الشراكة (</a:t>
            </a:r>
            <a:r>
              <a:rPr lang="en-US" sz="2000" dirty="0" smtClean="0">
                <a:solidFill>
                  <a:schemeClr val="dk1"/>
                </a:solidFill>
              </a:rPr>
              <a:t>partnership</a:t>
            </a:r>
            <a:r>
              <a:rPr lang="ar-SA" sz="2000" dirty="0" smtClean="0">
                <a:solidFill>
                  <a:schemeClr val="dk1"/>
                </a:solidFill>
              </a:rPr>
              <a:t>) يتوقع الآباء من الروضة، كما يتوقع الممارسون من أولياء الأمور، أن تحقق العملية التربوية أهدافاً تعتبر هامة لنمو الطفل إلى أقصى ما تسمح </a:t>
            </a:r>
            <a:r>
              <a:rPr lang="ar-SA" sz="2000" dirty="0" err="1" smtClean="0">
                <a:solidFill>
                  <a:schemeClr val="dk1"/>
                </a:solidFill>
              </a:rPr>
              <a:t>به</a:t>
            </a:r>
            <a:r>
              <a:rPr lang="ar-SA" sz="2000" dirty="0" smtClean="0">
                <a:solidFill>
                  <a:schemeClr val="dk1"/>
                </a:solidFill>
              </a:rPr>
              <a:t> إمكاناته، ومن أجل ذلك يبذل كل طرف ما في وسعه، أو هذا ما ينبغي أن يكون، حتى يسير العمل بشكل يعود بالفائدة على الأطفال وعلى ذويهم وعلى الهيئة العاملة.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0" y="0"/>
            <a:ext cx="9144000" cy="7017306"/>
          </a:xfrm>
          <a:prstGeom prst="rect">
            <a:avLst/>
          </a:prstGeom>
          <a:solidFill>
            <a:schemeClr val="accent2">
              <a:lumMod val="20000"/>
              <a:lumOff val="80000"/>
            </a:schemeClr>
          </a:solidFill>
          <a:ln w="38100">
            <a:solidFill>
              <a:schemeClr val="tx1"/>
            </a:solidFill>
          </a:ln>
          <a:scene3d>
            <a:camera prst="orthographicFront"/>
            <a:lightRig rig="threePt" dir="t"/>
          </a:scene3d>
          <a:sp3d>
            <a:bevelT w="114300" prst="artDeco"/>
          </a:sp3d>
        </p:spPr>
        <p:txBody>
          <a:bodyPr wrap="square" rtlCol="0">
            <a:spAutoFit/>
          </a:bodyPr>
          <a:lstStyle/>
          <a:p>
            <a:pPr algn="r" rtl="1">
              <a:lnSpc>
                <a:spcPct val="150000"/>
              </a:lnSpc>
            </a:pPr>
            <a:r>
              <a:rPr lang="ar-SA" sz="2000" dirty="0" smtClean="0">
                <a:solidFill>
                  <a:schemeClr val="dk1"/>
                </a:solidFill>
              </a:rPr>
              <a:t>هناك الكثير مما يمكن عمله لتحقيق هذه الغاية في ظل شراكة حقيقية، نذكر منها ما اتفقت عليه المنظمات والمؤسسات المعنية بتربية الأطفال، من أن جميع البرامج التربوية التي تخدم الأطفال ( سن 3-8 سنوات) عليها أن تقوم بالآتي:- </a:t>
            </a:r>
          </a:p>
          <a:p>
            <a:pPr marL="457200" indent="-457200" algn="r" rtl="1">
              <a:lnSpc>
                <a:spcPct val="150000"/>
              </a:lnSpc>
              <a:buAutoNum type="arabicPeriod"/>
            </a:pPr>
            <a:r>
              <a:rPr lang="ar-SA" sz="2000" dirty="0" smtClean="0">
                <a:solidFill>
                  <a:schemeClr val="dk1"/>
                </a:solidFill>
              </a:rPr>
              <a:t>توفير بيئة يشعر </a:t>
            </a:r>
            <a:r>
              <a:rPr lang="ar-SA" sz="2000" dirty="0" err="1" smtClean="0">
                <a:solidFill>
                  <a:schemeClr val="dk1"/>
                </a:solidFill>
              </a:rPr>
              <a:t>بها</a:t>
            </a:r>
            <a:r>
              <a:rPr lang="ar-SA" sz="2000" dirty="0" smtClean="0">
                <a:solidFill>
                  <a:schemeClr val="dk1"/>
                </a:solidFill>
              </a:rPr>
              <a:t> الآباء بأن لهم قيمة في حياة أطفالهم بصفتهم المؤثر الأول فيها، وأنهم شركاء في تربيتهم. </a:t>
            </a:r>
          </a:p>
          <a:p>
            <a:pPr marL="457200" indent="-457200" algn="r" rtl="1">
              <a:lnSpc>
                <a:spcPct val="150000"/>
              </a:lnSpc>
              <a:buAutoNum type="arabicPeriod"/>
            </a:pPr>
            <a:r>
              <a:rPr lang="ar-SA" sz="2000" dirty="0" smtClean="0">
                <a:solidFill>
                  <a:schemeClr val="dk1"/>
                </a:solidFill>
              </a:rPr>
              <a:t>إدراك حقيقة أن احترام الوالدين </a:t>
            </a:r>
            <a:r>
              <a:rPr lang="ar-SA" sz="2000" dirty="0" err="1" smtClean="0">
                <a:solidFill>
                  <a:schemeClr val="dk1"/>
                </a:solidFill>
              </a:rPr>
              <a:t>لذواتهم</a:t>
            </a:r>
            <a:r>
              <a:rPr lang="ar-SA" sz="2000" dirty="0" smtClean="0">
                <a:solidFill>
                  <a:schemeClr val="dk1"/>
                </a:solidFill>
              </a:rPr>
              <a:t> شيء هام بالنسبة لنمو الطفل، وعلى الآباء دعم هذا الإحساس من خلال مشاركتهم الايجابية وتفاعلهم مع المدرسة. </a:t>
            </a:r>
          </a:p>
          <a:p>
            <a:pPr marL="457200" indent="-457200" algn="r" rtl="1">
              <a:lnSpc>
                <a:spcPct val="150000"/>
              </a:lnSpc>
              <a:buAutoNum type="arabicPeriod"/>
            </a:pPr>
            <a:r>
              <a:rPr lang="ar-SA" sz="2000" dirty="0" smtClean="0">
                <a:solidFill>
                  <a:schemeClr val="dk1"/>
                </a:solidFill>
              </a:rPr>
              <a:t>إشراك الآباء في عملية اتخاذ القرارات فيما يخص طفلهم وفي برامج التربية المبكرة المقدم بشكل عام. </a:t>
            </a:r>
          </a:p>
          <a:p>
            <a:pPr marL="457200" indent="-457200" algn="r" rtl="1">
              <a:lnSpc>
                <a:spcPct val="150000"/>
              </a:lnSpc>
              <a:buAutoNum type="arabicPeriod"/>
            </a:pPr>
            <a:r>
              <a:rPr lang="ar-SA" sz="2000" dirty="0" smtClean="0">
                <a:solidFill>
                  <a:schemeClr val="dk1"/>
                </a:solidFill>
              </a:rPr>
              <a:t>تقديم الفرص العديدة للوالدين للوصول إلى فصول أطفالهم لمشاهدة الأنشطة التي يقومون </a:t>
            </a:r>
            <a:r>
              <a:rPr lang="ar-SA" sz="2000" dirty="0" err="1" smtClean="0">
                <a:solidFill>
                  <a:schemeClr val="dk1"/>
                </a:solidFill>
              </a:rPr>
              <a:t>بها</a:t>
            </a:r>
            <a:r>
              <a:rPr lang="ar-SA" sz="2000" dirty="0" smtClean="0">
                <a:solidFill>
                  <a:schemeClr val="dk1"/>
                </a:solidFill>
              </a:rPr>
              <a:t> والتطوع للمشاركة فيها. </a:t>
            </a:r>
          </a:p>
          <a:p>
            <a:pPr marL="457200" indent="-457200" algn="r" rtl="1">
              <a:lnSpc>
                <a:spcPct val="150000"/>
              </a:lnSpc>
              <a:buAutoNum type="arabicPeriod"/>
            </a:pPr>
            <a:r>
              <a:rPr lang="ar-SA" sz="2000" dirty="0" smtClean="0">
                <a:solidFill>
                  <a:schemeClr val="dk1"/>
                </a:solidFill>
              </a:rPr>
              <a:t>تبادل المعلومات والأفكار بين الآباء والمعلمين بما يعود بالنفع على الطفل. </a:t>
            </a:r>
          </a:p>
          <a:p>
            <a:pPr marL="457200" indent="-457200" algn="r" rtl="1">
              <a:lnSpc>
                <a:spcPct val="150000"/>
              </a:lnSpc>
              <a:buAutoNum type="arabicPeriod"/>
            </a:pPr>
            <a:r>
              <a:rPr lang="ar-SA" sz="2000" dirty="0" smtClean="0">
                <a:solidFill>
                  <a:schemeClr val="dk1"/>
                </a:solidFill>
              </a:rPr>
              <a:t>العمل على مساعدة الأطفال الذين يلتحقون بالمدرسة لأول مرة، للانتقال التدريجي من البيت للروضة.</a:t>
            </a:r>
          </a:p>
          <a:p>
            <a:pPr marL="457200" indent="-457200" algn="r" rtl="1">
              <a:lnSpc>
                <a:spcPct val="150000"/>
              </a:lnSpc>
              <a:buAutoNum type="arabicPeriod"/>
            </a:pPr>
            <a:endParaRPr lang="ar-SA" sz="2000" dirty="0">
              <a:solidFill>
                <a:schemeClr val="dk1"/>
              </a:solidFill>
            </a:endParaRPr>
          </a:p>
          <a:p>
            <a:pPr marL="457200" indent="-457200" algn="r" rtl="1">
              <a:lnSpc>
                <a:spcPct val="150000"/>
              </a:lnSpc>
              <a:buAutoNum type="arabicPeriod"/>
            </a:pPr>
            <a:r>
              <a:rPr lang="ar-SA" sz="2000" dirty="0" smtClean="0">
                <a:solidFill>
                  <a:schemeClr val="dk1"/>
                </a:solidFill>
              </a:rPr>
              <a:t> </a:t>
            </a:r>
          </a:p>
          <a:p>
            <a:pPr algn="r" rtl="1">
              <a:lnSpc>
                <a:spcPct val="150000"/>
              </a:lnSpc>
            </a:pPr>
            <a:endParaRPr lang="ar-SA" sz="2000" dirty="0">
              <a:solidFill>
                <a:schemeClr val="dk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Desktop\a50bd6f87ca6d5bb12c60f3f7ae9c649-660x330.jpg"/>
          <p:cNvPicPr>
            <a:picLocks noChangeAspect="1" noChangeArrowheads="1"/>
          </p:cNvPicPr>
          <p:nvPr/>
        </p:nvPicPr>
        <p:blipFill>
          <a:blip r:embed="rId2"/>
          <a:srcRect/>
          <a:stretch>
            <a:fillRect/>
          </a:stretch>
        </p:blipFill>
        <p:spPr bwMode="auto">
          <a:xfrm>
            <a:off x="4343400" y="152400"/>
            <a:ext cx="4572000" cy="6248400"/>
          </a:xfrm>
          <a:prstGeom prst="rect">
            <a:avLst/>
          </a:prstGeom>
          <a:noFill/>
        </p:spPr>
      </p:pic>
      <p:pic>
        <p:nvPicPr>
          <p:cNvPr id="3075" name="Picture 3" descr="C:\Users\Hp\Desktop\13483f9726d2696256458626e9a8bf4a.jpg"/>
          <p:cNvPicPr>
            <a:picLocks noChangeAspect="1" noChangeArrowheads="1"/>
          </p:cNvPicPr>
          <p:nvPr/>
        </p:nvPicPr>
        <p:blipFill>
          <a:blip r:embed="rId3"/>
          <a:srcRect/>
          <a:stretch>
            <a:fillRect/>
          </a:stretch>
        </p:blipFill>
        <p:spPr bwMode="auto">
          <a:xfrm>
            <a:off x="152400" y="228600"/>
            <a:ext cx="4114800" cy="61722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C4744">
            <a:alpha val="50000"/>
          </a:srgbClr>
        </a:solidFill>
        <a:effectLst/>
      </p:bgPr>
    </p:bg>
    <p:spTree>
      <p:nvGrpSpPr>
        <p:cNvPr id="1" name=""/>
        <p:cNvGrpSpPr/>
        <p:nvPr/>
      </p:nvGrpSpPr>
      <p:grpSpPr>
        <a:xfrm>
          <a:off x="0" y="0"/>
          <a:ext cx="0" cy="0"/>
          <a:chOff x="0" y="0"/>
          <a:chExt cx="0" cy="0"/>
        </a:xfrm>
      </p:grpSpPr>
      <p:sp>
        <p:nvSpPr>
          <p:cNvPr id="2" name="تمرير أفقي 1"/>
          <p:cNvSpPr/>
          <p:nvPr/>
        </p:nvSpPr>
        <p:spPr>
          <a:xfrm>
            <a:off x="5105400" y="0"/>
            <a:ext cx="3505200" cy="1524000"/>
          </a:xfrm>
          <a:prstGeom prst="horizontalScroll">
            <a:avLst/>
          </a:prstGeom>
          <a:gradFill flip="none" rotWithShape="1">
            <a:gsLst>
              <a:gs pos="0">
                <a:srgbClr val="933735">
                  <a:tint val="66000"/>
                  <a:satMod val="160000"/>
                </a:srgbClr>
              </a:gs>
              <a:gs pos="50000">
                <a:srgbClr val="933735">
                  <a:tint val="44500"/>
                  <a:satMod val="160000"/>
                </a:srgbClr>
              </a:gs>
              <a:gs pos="100000">
                <a:srgbClr val="933735">
                  <a:tint val="23500"/>
                  <a:satMod val="160000"/>
                </a:srgbClr>
              </a:gs>
            </a:gsLst>
            <a:path path="circle">
              <a:fillToRect l="50000" t="50000" r="50000" b="50000"/>
            </a:path>
            <a:tileRect/>
          </a:gradFill>
          <a:ln w="38100">
            <a:solidFill>
              <a:schemeClr val="tx1">
                <a:lumMod val="65000"/>
                <a:lumOff val="35000"/>
              </a:schemeClr>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ln w="19050">
                  <a:solidFill>
                    <a:schemeClr val="tx1"/>
                  </a:solidFill>
                </a:ln>
                <a:solidFill>
                  <a:sysClr val="windowText" lastClr="000000"/>
                </a:solidFill>
              </a:rPr>
              <a:t>فوائد الشراكة </a:t>
            </a:r>
            <a:endParaRPr lang="en-US" sz="4400" b="1" dirty="0">
              <a:ln w="19050">
                <a:solidFill>
                  <a:schemeClr val="tx1"/>
                </a:solidFill>
              </a:ln>
              <a:solidFill>
                <a:sysClr val="windowText" lastClr="000000"/>
              </a:solidFill>
            </a:endParaRPr>
          </a:p>
        </p:txBody>
      </p:sp>
      <p:sp>
        <p:nvSpPr>
          <p:cNvPr id="3" name="مربع نص 2"/>
          <p:cNvSpPr txBox="1"/>
          <p:nvPr/>
        </p:nvSpPr>
        <p:spPr>
          <a:xfrm>
            <a:off x="228600" y="1600201"/>
            <a:ext cx="8686800" cy="5170646"/>
          </a:xfrm>
          <a:prstGeom prst="rect">
            <a:avLst/>
          </a:prstGeom>
          <a:solidFill>
            <a:schemeClr val="accent2">
              <a:lumMod val="20000"/>
              <a:lumOff val="80000"/>
            </a:schemeClr>
          </a:solidFill>
          <a:ln w="38100">
            <a:solidFill>
              <a:schemeClr val="tx1"/>
            </a:solidFill>
          </a:ln>
          <a:scene3d>
            <a:camera prst="orthographicFront"/>
            <a:lightRig rig="threePt" dir="t"/>
          </a:scene3d>
          <a:sp3d>
            <a:bevelT w="114300" prst="artDeco"/>
          </a:sp3d>
        </p:spPr>
        <p:txBody>
          <a:bodyPr wrap="square" rtlCol="0">
            <a:spAutoFit/>
          </a:bodyPr>
          <a:lstStyle/>
          <a:p>
            <a:pPr marL="457200" indent="-457200" algn="r" rtl="1">
              <a:lnSpc>
                <a:spcPct val="150000"/>
              </a:lnSpc>
              <a:buAutoNum type="arabicPeriod"/>
            </a:pPr>
            <a:r>
              <a:rPr lang="ar-SA" sz="2000" dirty="0" smtClean="0">
                <a:solidFill>
                  <a:schemeClr val="dk1"/>
                </a:solidFill>
              </a:rPr>
              <a:t>الاستمرارية في خبرات الأطفال والبناء على ما تعلموه في البيت، وذلك أن عواطف الطفل وقيمة وأشكال التعلم الأخرى تبدأ في البيت، والآباء يعلمون عادة بطريقة غير مباشرة بالتشجيع أحياناً وبإظهار عدم الرضا عن سلوك الطفل أحياناً أخرى، ومشاركة الآباء تضمن الاستمرارية في المضمون والأسلوب مما ينعكس على فرص تعلم الأطفال في الروضة والبيت على حد سواء. </a:t>
            </a:r>
          </a:p>
          <a:p>
            <a:pPr marL="457200" indent="-457200" algn="r" rtl="1">
              <a:lnSpc>
                <a:spcPct val="150000"/>
              </a:lnSpc>
              <a:buAutoNum type="arabicPeriod"/>
            </a:pPr>
            <a:r>
              <a:rPr lang="ar-SA" sz="2000" dirty="0" smtClean="0">
                <a:solidFill>
                  <a:schemeClr val="dk1"/>
                </a:solidFill>
              </a:rPr>
              <a:t>مشاركة الآباء تعكس روح المودة والاحترام المتبادل بين أولياء الأمور والممارسين، أي بين الأشخاص البالغين المهمين في حياة الأطفال. </a:t>
            </a:r>
          </a:p>
          <a:p>
            <a:pPr marL="457200" indent="-457200" algn="r" rtl="1">
              <a:lnSpc>
                <a:spcPct val="150000"/>
              </a:lnSpc>
              <a:buAutoNum type="arabicPeriod"/>
            </a:pPr>
            <a:r>
              <a:rPr lang="ar-SA" sz="2000" dirty="0" smtClean="0">
                <a:solidFill>
                  <a:schemeClr val="dk1"/>
                </a:solidFill>
              </a:rPr>
              <a:t>التعاون والمشاركة يعمقان من فهم كل طرف لاحتياجات الطفل وأسلوبه في التعلم واهتماماته وقدراته مما يؤدي إلى فرص أفضل للنمو والتعلم. </a:t>
            </a:r>
          </a:p>
          <a:p>
            <a:pPr marL="457200" indent="-457200" algn="r" rtl="1">
              <a:lnSpc>
                <a:spcPct val="150000"/>
              </a:lnSpc>
              <a:buAutoNum type="arabicPeriod"/>
            </a:pPr>
            <a:r>
              <a:rPr lang="ar-SA" sz="2000" dirty="0" smtClean="0">
                <a:solidFill>
                  <a:schemeClr val="dk1"/>
                </a:solidFill>
              </a:rPr>
              <a:t>هناك مجالات ظهرت فيها بوضوح فائدة التكامل والتنسيق والاستمرارية في خبرات الأطفال منها: استجابة الأطفال للمتطلبات الدراسية، والقدرات اللغوية المتقدمة والقدرة على حل المشكلات، وأداء أفضل في مجال النمو المعرفي والجسمي الحركي، والجوانب العاطفية والاجتماعية واحترام النظام.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تمرير أفقي 1"/>
          <p:cNvSpPr/>
          <p:nvPr/>
        </p:nvSpPr>
        <p:spPr>
          <a:xfrm>
            <a:off x="5105400" y="0"/>
            <a:ext cx="3505200" cy="1524000"/>
          </a:xfrm>
          <a:prstGeom prst="horizontalScroll">
            <a:avLst/>
          </a:prstGeom>
          <a:gradFill flip="none" rotWithShape="1">
            <a:gsLst>
              <a:gs pos="0">
                <a:srgbClr val="933735">
                  <a:tint val="66000"/>
                  <a:satMod val="160000"/>
                </a:srgbClr>
              </a:gs>
              <a:gs pos="50000">
                <a:srgbClr val="933735">
                  <a:tint val="44500"/>
                  <a:satMod val="160000"/>
                </a:srgbClr>
              </a:gs>
              <a:gs pos="100000">
                <a:srgbClr val="933735">
                  <a:tint val="23500"/>
                  <a:satMod val="160000"/>
                </a:srgbClr>
              </a:gs>
            </a:gsLst>
            <a:path path="circle">
              <a:fillToRect l="50000" t="50000" r="50000" b="50000"/>
            </a:path>
            <a:tileRect/>
          </a:gradFill>
          <a:ln w="38100">
            <a:solidFill>
              <a:schemeClr val="tx1">
                <a:lumMod val="65000"/>
                <a:lumOff val="35000"/>
              </a:schemeClr>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ln w="19050">
                  <a:solidFill>
                    <a:schemeClr val="tx1"/>
                  </a:solidFill>
                </a:ln>
                <a:solidFill>
                  <a:sysClr val="windowText" lastClr="000000"/>
                </a:solidFill>
              </a:rPr>
              <a:t>فوائد للآباء </a:t>
            </a:r>
            <a:endParaRPr lang="en-US" sz="4400" b="1" dirty="0">
              <a:ln w="19050">
                <a:solidFill>
                  <a:schemeClr val="tx1"/>
                </a:solidFill>
              </a:ln>
              <a:solidFill>
                <a:sysClr val="windowText" lastClr="000000"/>
              </a:solidFill>
            </a:endParaRPr>
          </a:p>
        </p:txBody>
      </p:sp>
      <p:sp>
        <p:nvSpPr>
          <p:cNvPr id="3" name="مربع نص 2"/>
          <p:cNvSpPr txBox="1"/>
          <p:nvPr/>
        </p:nvSpPr>
        <p:spPr>
          <a:xfrm>
            <a:off x="228600" y="1600201"/>
            <a:ext cx="8686800" cy="4708981"/>
          </a:xfrm>
          <a:prstGeom prst="rect">
            <a:avLst/>
          </a:prstGeom>
          <a:solidFill>
            <a:schemeClr val="accent2">
              <a:lumMod val="20000"/>
              <a:lumOff val="80000"/>
            </a:schemeClr>
          </a:solidFill>
          <a:ln w="38100">
            <a:solidFill>
              <a:schemeClr val="tx1"/>
            </a:solidFill>
          </a:ln>
          <a:scene3d>
            <a:camera prst="orthographicFront"/>
            <a:lightRig rig="threePt" dir="t"/>
          </a:scene3d>
          <a:sp3d>
            <a:bevelT w="114300" prst="artDeco"/>
          </a:sp3d>
        </p:spPr>
        <p:txBody>
          <a:bodyPr wrap="square" rtlCol="0">
            <a:spAutoFit/>
          </a:bodyPr>
          <a:lstStyle/>
          <a:p>
            <a:pPr marL="457200" indent="-457200" algn="r" rtl="1">
              <a:lnSpc>
                <a:spcPct val="150000"/>
              </a:lnSpc>
              <a:buAutoNum type="arabicPeriod"/>
            </a:pPr>
            <a:r>
              <a:rPr lang="ar-SA" sz="2000" dirty="0" smtClean="0">
                <a:solidFill>
                  <a:schemeClr val="dk1"/>
                </a:solidFill>
              </a:rPr>
              <a:t>تشجيع الآباء على التفاعل مع أطفالهم في اللعب والعمل والاستمتاع بذلك. </a:t>
            </a:r>
          </a:p>
          <a:p>
            <a:pPr marL="457200" indent="-457200" algn="r" rtl="1">
              <a:lnSpc>
                <a:spcPct val="150000"/>
              </a:lnSpc>
              <a:buAutoNum type="arabicPeriod"/>
            </a:pPr>
            <a:r>
              <a:rPr lang="ar-SA" sz="2000" dirty="0" smtClean="0">
                <a:solidFill>
                  <a:schemeClr val="dk1"/>
                </a:solidFill>
              </a:rPr>
              <a:t>استخدام أساليب أكثر مرونة في تنشئة الأطفال، والابتعاد عن أساليب الإكراه. </a:t>
            </a:r>
          </a:p>
          <a:p>
            <a:pPr marL="457200" indent="-457200" algn="r" rtl="1">
              <a:lnSpc>
                <a:spcPct val="150000"/>
              </a:lnSpc>
              <a:buAutoNum type="arabicPeriod"/>
            </a:pPr>
            <a:r>
              <a:rPr lang="ar-SA" sz="2000" dirty="0" smtClean="0">
                <a:solidFill>
                  <a:schemeClr val="dk1"/>
                </a:solidFill>
              </a:rPr>
              <a:t>تبادل الأفكار مع الممارسين ساعد الآباء على اتخاذ قرارات تربوية مناسبة وأدى إلى تخفيف الضغوط عليهم لإحساسهم بأنهم ليس وحدهم في وجه المطالب المتزايدة للأطفال في ظروف قد تكون صعبة عليهم. </a:t>
            </a:r>
          </a:p>
          <a:p>
            <a:pPr marL="457200" indent="-457200" algn="r" rtl="1">
              <a:lnSpc>
                <a:spcPct val="150000"/>
              </a:lnSpc>
              <a:buAutoNum type="arabicPeriod"/>
            </a:pPr>
            <a:r>
              <a:rPr lang="ar-SA" sz="2000" dirty="0" smtClean="0">
                <a:solidFill>
                  <a:schemeClr val="dk1"/>
                </a:solidFill>
              </a:rPr>
              <a:t>تجربة المشاركة كانت دافعا لبعض أولياء الأمور للالتحاق بدارسات حول تربية الطفل، وصلت بالبعض إلى الدراسات العليا أو إلى احتراف مهنة تعليم الأطفال. </a:t>
            </a:r>
          </a:p>
          <a:p>
            <a:pPr marL="457200" indent="-457200" algn="r" rtl="1">
              <a:lnSpc>
                <a:spcPct val="150000"/>
              </a:lnSpc>
              <a:buAutoNum type="arabicPeriod"/>
            </a:pPr>
            <a:r>
              <a:rPr lang="ar-SA" sz="2000" dirty="0" smtClean="0">
                <a:solidFill>
                  <a:schemeClr val="dk1"/>
                </a:solidFill>
              </a:rPr>
              <a:t>اشتراك أولياء الأمور في اللجان العليا المعنية بتربية الطفولة أشعرهم بالقوة والمكانة وجعل صوتهم مسموعاً في مجتمعهم المباشر في الحي والجيرة. </a:t>
            </a:r>
          </a:p>
          <a:p>
            <a:pPr marL="457200" indent="-457200" algn="r" rtl="1">
              <a:lnSpc>
                <a:spcPct val="150000"/>
              </a:lnSpc>
            </a:pPr>
            <a:endParaRPr lang="ar-SA" sz="2000" dirty="0" smtClean="0">
              <a:solidFill>
                <a:schemeClr val="dk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Desktop\download (1).jpg"/>
          <p:cNvPicPr>
            <a:picLocks noChangeAspect="1" noChangeArrowheads="1"/>
          </p:cNvPicPr>
          <p:nvPr/>
        </p:nvPicPr>
        <p:blipFill>
          <a:blip r:embed="rId2"/>
          <a:srcRect/>
          <a:stretch>
            <a:fillRect/>
          </a:stretch>
        </p:blipFill>
        <p:spPr bwMode="auto">
          <a:xfrm>
            <a:off x="152400" y="304800"/>
            <a:ext cx="8686800" cy="6096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C4744">
            <a:alpha val="55000"/>
          </a:srgbClr>
        </a:solidFill>
        <a:effectLst/>
      </p:bgPr>
    </p:bg>
    <p:spTree>
      <p:nvGrpSpPr>
        <p:cNvPr id="1" name=""/>
        <p:cNvGrpSpPr/>
        <p:nvPr/>
      </p:nvGrpSpPr>
      <p:grpSpPr>
        <a:xfrm>
          <a:off x="0" y="0"/>
          <a:ext cx="0" cy="0"/>
          <a:chOff x="0" y="0"/>
          <a:chExt cx="0" cy="0"/>
        </a:xfrm>
      </p:grpSpPr>
      <p:sp>
        <p:nvSpPr>
          <p:cNvPr id="2" name="تمرير أفقي 1"/>
          <p:cNvSpPr/>
          <p:nvPr/>
        </p:nvSpPr>
        <p:spPr>
          <a:xfrm>
            <a:off x="5105400" y="0"/>
            <a:ext cx="3505200" cy="1524000"/>
          </a:xfrm>
          <a:prstGeom prst="horizontalScroll">
            <a:avLst/>
          </a:prstGeom>
          <a:gradFill flip="none" rotWithShape="1">
            <a:gsLst>
              <a:gs pos="0">
                <a:srgbClr val="933735">
                  <a:tint val="66000"/>
                  <a:satMod val="160000"/>
                </a:srgbClr>
              </a:gs>
              <a:gs pos="50000">
                <a:srgbClr val="933735">
                  <a:tint val="44500"/>
                  <a:satMod val="160000"/>
                </a:srgbClr>
              </a:gs>
              <a:gs pos="100000">
                <a:srgbClr val="933735">
                  <a:tint val="23500"/>
                  <a:satMod val="160000"/>
                </a:srgbClr>
              </a:gs>
            </a:gsLst>
            <a:path path="circle">
              <a:fillToRect l="50000" t="50000" r="50000" b="50000"/>
            </a:path>
            <a:tileRect/>
          </a:gradFill>
          <a:ln w="38100">
            <a:solidFill>
              <a:schemeClr val="tx1">
                <a:lumMod val="65000"/>
                <a:lumOff val="35000"/>
              </a:schemeClr>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sz="4400" b="1" dirty="0" smtClean="0">
              <a:ln w="19050">
                <a:solidFill>
                  <a:schemeClr val="tx1"/>
                </a:solidFill>
              </a:ln>
              <a:solidFill>
                <a:sysClr val="windowText" lastClr="000000"/>
              </a:solidFill>
            </a:endParaRPr>
          </a:p>
          <a:p>
            <a:pPr algn="ctr"/>
            <a:r>
              <a:rPr lang="ar-SA" sz="4400" b="1" dirty="0" smtClean="0">
                <a:ln w="19050">
                  <a:solidFill>
                    <a:schemeClr val="tx1"/>
                  </a:solidFill>
                </a:ln>
                <a:solidFill>
                  <a:sysClr val="windowText" lastClr="000000"/>
                </a:solidFill>
              </a:rPr>
              <a:t>فوائد للممارسيين  </a:t>
            </a:r>
            <a:endParaRPr lang="en-US" sz="4400" b="1" dirty="0">
              <a:ln w="19050">
                <a:solidFill>
                  <a:schemeClr val="tx1"/>
                </a:solidFill>
              </a:ln>
              <a:solidFill>
                <a:sysClr val="windowText" lastClr="000000"/>
              </a:solidFill>
            </a:endParaRPr>
          </a:p>
        </p:txBody>
      </p:sp>
      <p:sp>
        <p:nvSpPr>
          <p:cNvPr id="3" name="مربع نص 2"/>
          <p:cNvSpPr txBox="1"/>
          <p:nvPr/>
        </p:nvSpPr>
        <p:spPr>
          <a:xfrm>
            <a:off x="0" y="1600201"/>
            <a:ext cx="9144000" cy="4708981"/>
          </a:xfrm>
          <a:prstGeom prst="rect">
            <a:avLst/>
          </a:prstGeom>
          <a:solidFill>
            <a:schemeClr val="accent2">
              <a:lumMod val="20000"/>
              <a:lumOff val="80000"/>
            </a:schemeClr>
          </a:solidFill>
          <a:ln w="38100">
            <a:solidFill>
              <a:schemeClr val="tx1"/>
            </a:solidFill>
          </a:ln>
          <a:scene3d>
            <a:camera prst="orthographicFront"/>
            <a:lightRig rig="threePt" dir="t"/>
          </a:scene3d>
          <a:sp3d>
            <a:bevelT w="114300" prst="artDeco"/>
          </a:sp3d>
        </p:spPr>
        <p:txBody>
          <a:bodyPr wrap="square" rtlCol="0">
            <a:spAutoFit/>
          </a:bodyPr>
          <a:lstStyle/>
          <a:p>
            <a:pPr marL="457200" indent="-457200" algn="r" rtl="1">
              <a:lnSpc>
                <a:spcPct val="150000"/>
              </a:lnSpc>
              <a:buAutoNum type="arabicPeriod"/>
            </a:pPr>
            <a:r>
              <a:rPr lang="ar-SA" sz="2000" dirty="0" smtClean="0">
                <a:solidFill>
                  <a:schemeClr val="dk1"/>
                </a:solidFill>
              </a:rPr>
              <a:t>انعكست المشاركة في أحيان كثيرة على البرامج المقدمة للأطفال: أهدافها وتوقيتها واستراتيجيات العمل </a:t>
            </a:r>
            <a:r>
              <a:rPr lang="ar-SA" sz="2000" dirty="0" err="1" smtClean="0">
                <a:solidFill>
                  <a:schemeClr val="dk1"/>
                </a:solidFill>
              </a:rPr>
              <a:t>بها</a:t>
            </a:r>
            <a:r>
              <a:rPr lang="ar-SA" sz="2000" dirty="0" smtClean="0">
                <a:solidFill>
                  <a:schemeClr val="dk1"/>
                </a:solidFill>
              </a:rPr>
              <a:t>. </a:t>
            </a:r>
          </a:p>
          <a:p>
            <a:pPr marL="457200" indent="-457200" algn="r" rtl="1">
              <a:lnSpc>
                <a:spcPct val="150000"/>
              </a:lnSpc>
              <a:buAutoNum type="arabicPeriod"/>
            </a:pPr>
            <a:r>
              <a:rPr lang="ar-SA" sz="2000" dirty="0" smtClean="0">
                <a:solidFill>
                  <a:schemeClr val="dk1"/>
                </a:solidFill>
              </a:rPr>
              <a:t>التنسيق بين أهداف الوالدين بالنسبة لطفلهما وأهداف البرنامج ينتج عنه، غالباً، تبني الأسرة للبرامج التي تقدمها الروضة، وهذا بدوره يؤدي إلى رضا أكبر من قبل الوالدين ونجاح أكبر من ناحية الطفل. </a:t>
            </a:r>
          </a:p>
          <a:p>
            <a:pPr marL="457200" indent="-457200" algn="r" rtl="1">
              <a:lnSpc>
                <a:spcPct val="150000"/>
              </a:lnSpc>
              <a:buAutoNum type="arabicPeriod"/>
            </a:pPr>
            <a:r>
              <a:rPr lang="ar-SA" sz="2000" dirty="0" smtClean="0">
                <a:solidFill>
                  <a:schemeClr val="dk1"/>
                </a:solidFill>
              </a:rPr>
              <a:t>كلما زاد تأثير الوالدين في أنشطة البرنامج وقراراته التربوية، حرصوا على توصيل مفهوم (أن ما يتم تعلمه مهم) لأطفالهم. </a:t>
            </a:r>
          </a:p>
          <a:p>
            <a:pPr marL="457200" indent="-457200" algn="r" rtl="1">
              <a:lnSpc>
                <a:spcPct val="150000"/>
              </a:lnSpc>
              <a:buAutoNum type="arabicPeriod"/>
            </a:pPr>
            <a:r>
              <a:rPr lang="ar-SA" sz="2000" dirty="0" smtClean="0">
                <a:solidFill>
                  <a:schemeClr val="dk1"/>
                </a:solidFill>
              </a:rPr>
              <a:t>مع المشاركة تزداد فرصة استغلال الآباء كمصادر بشرية للتعلم، فكل واحد في مجال عمله يملك المعرفة والمهارة التي يمكن أن تنشط البرنامج وتجعله أكثر حيوية وفائدة وألصق باهتمامات الأطفال، الذين يسعدون بدورهم بمشاركة آبائهم لهم في أنشطتهم وحياتهم المدرسية.  </a:t>
            </a:r>
          </a:p>
          <a:p>
            <a:pPr marL="457200" indent="-457200" algn="r" rtl="1">
              <a:lnSpc>
                <a:spcPct val="150000"/>
              </a:lnSpc>
              <a:buAutoNum type="arabicPeriod"/>
            </a:pPr>
            <a:r>
              <a:rPr lang="ar-SA" sz="2000" dirty="0" smtClean="0">
                <a:solidFill>
                  <a:schemeClr val="dk1"/>
                </a:solidFill>
              </a:rPr>
              <a:t>هناك فائدة لا يمكن إنكارها من اهتمام الآباء ومشاركتهم الجدية في برامج التربية المبكرة، وهي الدعم الذي يقدمونه مادياً ومعنوياً في المحافل واللجان التي يتواجدون فيها على المستوى المحلي والقومي والدولي.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777</TotalTime>
  <Words>958</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سمة Office</vt:lpstr>
      <vt:lpstr>PowerPoint Presentation</vt:lpstr>
      <vt:lpstr>فوائد الشراكة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التربية الأسرية</dc:title>
  <dc:creator>Hp</dc:creator>
  <cp:lastModifiedBy>DELL</cp:lastModifiedBy>
  <cp:revision>81</cp:revision>
  <dcterms:created xsi:type="dcterms:W3CDTF">2020-04-19T19:56:42Z</dcterms:created>
  <dcterms:modified xsi:type="dcterms:W3CDTF">2021-02-22T17:46:11Z</dcterms:modified>
</cp:coreProperties>
</file>