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77" r:id="rId3"/>
    <p:sldId id="278" r:id="rId4"/>
    <p:sldId id="279" r:id="rId5"/>
    <p:sldId id="280" r:id="rId6"/>
    <p:sldId id="281" r:id="rId7"/>
    <p:sldId id="282" r:id="rId8"/>
    <p:sldId id="283" r:id="rId9"/>
    <p:sldId id="284" r:id="rId10"/>
    <p:sldId id="285" r:id="rId11"/>
    <p:sldId id="286"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21-Apr-21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21-Apr-21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21-Apr-21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21-Apr-21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21-Apr-21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21-Apr-21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21-Apr-21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21-Apr-21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الطاقة الجسمية </a:t>
            </a:r>
            <a:r>
              <a:rPr lang="ar-SA" sz="4400" dirty="0" smtClean="0"/>
              <a:t>..6</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21-Apr-21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2" name="صورة 11" descr="C:\Users\m.azab\Desktop\images (4).jpg"/>
          <p:cNvPicPr/>
          <p:nvPr/>
        </p:nvPicPr>
        <p:blipFill>
          <a:blip r:embed="rId3"/>
          <a:srcRect/>
          <a:stretch>
            <a:fillRect/>
          </a:stretch>
        </p:blipFill>
        <p:spPr bwMode="auto">
          <a:xfrm>
            <a:off x="611560" y="1274588"/>
            <a:ext cx="1379811" cy="1994363"/>
          </a:xfrm>
          <a:prstGeom prst="rect">
            <a:avLst/>
          </a:prstGeom>
          <a:noFill/>
          <a:ln w="9525">
            <a:noFill/>
            <a:miter lim="800000"/>
            <a:headEnd/>
            <a:tailEnd/>
          </a:ln>
        </p:spPr>
      </p:pic>
      <p:pic>
        <p:nvPicPr>
          <p:cNvPr id="13" name="صورة 12" descr="C:\Users\m.azab\Desktop\images (4).jpg"/>
          <p:cNvPicPr/>
          <p:nvPr/>
        </p:nvPicPr>
        <p:blipFill>
          <a:blip r:embed="rId3"/>
          <a:srcRect/>
          <a:stretch>
            <a:fillRect/>
          </a:stretch>
        </p:blipFill>
        <p:spPr bwMode="auto">
          <a:xfrm>
            <a:off x="7236296" y="1270855"/>
            <a:ext cx="1379811" cy="199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fontScale="77500" lnSpcReduction="20000"/>
          </a:bodyPr>
          <a:lstStyle/>
          <a:p>
            <a:pPr rtl="1"/>
            <a:r>
              <a:rPr lang="ar-JO" b="1" dirty="0"/>
              <a:t>أما الرياضــي : </a:t>
            </a:r>
            <a:endParaRPr lang="en-US" dirty="0"/>
          </a:p>
          <a:p>
            <a:pPr rtl="1"/>
            <a:r>
              <a:rPr lang="ar-JO" b="1" dirty="0"/>
              <a:t>1-   تناول كمية كافية من </a:t>
            </a:r>
            <a:r>
              <a:rPr lang="ar-JO" b="1" dirty="0" err="1"/>
              <a:t>الكاربوهيدرات</a:t>
            </a:r>
            <a:r>
              <a:rPr lang="ar-JO" b="1" dirty="0"/>
              <a:t> للاحتفاظ بالكفاءة البدنية العالية لان العمل العضلي يستهلك كمية كبيرة من السكر</a:t>
            </a:r>
            <a:r>
              <a:rPr lang="ar-IQ" b="1" dirty="0"/>
              <a:t>.</a:t>
            </a:r>
            <a:endParaRPr lang="en-US" dirty="0"/>
          </a:p>
          <a:p>
            <a:pPr rtl="1"/>
            <a:r>
              <a:rPr lang="ar-JO" b="1" dirty="0"/>
              <a:t>2-   يحتاج </a:t>
            </a:r>
            <a:r>
              <a:rPr lang="ar-JO" b="1" dirty="0" err="1"/>
              <a:t>الرياضيةن</a:t>
            </a:r>
            <a:r>
              <a:rPr lang="ar-JO" b="1" dirty="0"/>
              <a:t> في المتوسط من (500 –700 ) غم من </a:t>
            </a:r>
            <a:r>
              <a:rPr lang="ar-JO" b="1" dirty="0" err="1"/>
              <a:t>الكاربوهيدرات</a:t>
            </a:r>
            <a:r>
              <a:rPr lang="ar-JO" b="1" dirty="0"/>
              <a:t> في اليوم الواحد، وتختلف هذه النسبة طبقا لاختلاف الفعالية الرياضية</a:t>
            </a:r>
            <a:r>
              <a:rPr lang="ar-IQ" b="1" dirty="0"/>
              <a:t>.</a:t>
            </a:r>
            <a:endParaRPr lang="en-US" dirty="0"/>
          </a:p>
          <a:p>
            <a:pPr rtl="1"/>
            <a:r>
              <a:rPr lang="ar-JO" b="1" dirty="0"/>
              <a:t>3-   زيادة النشويات بالنسبة للرياضيين، تصل الى أكثر من (100) غم يوميا وهذا يعتمد على نوع النشاط من حيث الزمن والشدة وقدرة الرياضي على تحويل النشويات الى طاقة لازمة لعمل العضلات أثناء التدريب أو المشاركة في المنافسات</a:t>
            </a:r>
            <a:r>
              <a:rPr lang="ar-IQ" b="1" dirty="0"/>
              <a:t>.</a:t>
            </a:r>
            <a:endParaRPr lang="en-US" dirty="0"/>
          </a:p>
          <a:p>
            <a:pPr rtl="1"/>
            <a:r>
              <a:rPr lang="ar-JO" b="1" dirty="0"/>
              <a:t>4-    تقل نسبة الدهون بالنسبة للرياضي تبعا لنوع النشاط الممارس وتكون بحدود (90-150)غم في اليوم</a:t>
            </a:r>
            <a:r>
              <a:rPr lang="ar-IQ" b="1" dirty="0"/>
              <a:t>.</a:t>
            </a:r>
            <a:endParaRPr lang="en-US" dirty="0"/>
          </a:p>
          <a:p>
            <a:pPr rtl="1"/>
            <a:r>
              <a:rPr lang="ar-JO" b="1" dirty="0"/>
              <a:t>5-    الاستهلاك العالي للفيتامينات والاملاح المعدنية والماء وذلك تبعا لشدة التمرين وحسب نوع الفعالية، اذ ان عملية الايض تتطلب نشاط أنزيمي عالي وعلى كمية كبيرة منه في الانسجة</a:t>
            </a:r>
            <a:r>
              <a:rPr lang="ar-IQ" b="1" dirty="0"/>
              <a:t>.</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10</a:t>
            </a:fld>
            <a:endParaRPr lang="en-US"/>
          </a:p>
        </p:txBody>
      </p:sp>
    </p:spTree>
    <p:extLst>
      <p:ext uri="{BB962C8B-B14F-4D97-AF65-F5344CB8AC3E}">
        <p14:creationId xmlns:p14="http://schemas.microsoft.com/office/powerpoint/2010/main" val="293902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70000" lnSpcReduction="20000"/>
          </a:bodyPr>
          <a:lstStyle/>
          <a:p>
            <a:pPr rtl="1"/>
            <a:r>
              <a:rPr lang="ar-JO" b="1" u="sng" dirty="0"/>
              <a:t>من خلال </a:t>
            </a:r>
            <a:r>
              <a:rPr lang="ar-JO" b="1" u="sng" dirty="0" err="1"/>
              <a:t>ماتقدم</a:t>
            </a:r>
            <a:r>
              <a:rPr lang="ar-JO" b="1" u="sng" dirty="0"/>
              <a:t> نرى : </a:t>
            </a:r>
            <a:endParaRPr lang="en-US" dirty="0"/>
          </a:p>
          <a:p>
            <a:pPr rtl="1"/>
            <a:r>
              <a:rPr lang="ar-IQ" b="1" dirty="0"/>
              <a:t>    </a:t>
            </a:r>
            <a:r>
              <a:rPr lang="ar-JO" b="1" dirty="0"/>
              <a:t>ان ارتباط الطاقة بالعمل العضلي أو الجهد البدني ترتبط بكيفية الحصول عليها من خلال الطعام، اذ ان معرفة بعض المعلومات عن الطعام تمثل أهمية بالغة عن ما يجب تناوله من مواد غذائية تساعده على توفير الوقود اللازم للقيام </a:t>
            </a:r>
            <a:r>
              <a:rPr lang="ar-JO" b="1" dirty="0" err="1"/>
              <a:t>بالاعمال</a:t>
            </a:r>
            <a:r>
              <a:rPr lang="ar-JO" b="1" dirty="0"/>
              <a:t> الحيوية وكيفية اختيار هذه الاطعمة، ان الذي نعنيه بالوقود هنا، المواد الغذائية الضرورية التي تنتج مركب ثلاثي فوسفات </a:t>
            </a:r>
            <a:r>
              <a:rPr lang="ar-JO" b="1" dirty="0" err="1"/>
              <a:t>الادينوسين</a:t>
            </a:r>
            <a:r>
              <a:rPr lang="ar-JO" b="1" dirty="0"/>
              <a:t> ((</a:t>
            </a:r>
            <a:r>
              <a:rPr lang="en-US" b="1" dirty="0"/>
              <a:t>ATP</a:t>
            </a:r>
            <a:r>
              <a:rPr lang="ar-JO" b="1" dirty="0"/>
              <a:t>)) اذ يتم توفير هذا المركب عن طريق ثلاث عناصر أو مصادر غذائية هي (</a:t>
            </a:r>
            <a:r>
              <a:rPr lang="ar-JO" b="1" dirty="0" err="1"/>
              <a:t>الكاربوهيدرات</a:t>
            </a:r>
            <a:r>
              <a:rPr lang="ar-JO" b="1" dirty="0"/>
              <a:t>، الدهون، البروتينات) اذ يمكن الحصول على هذا المركب  بوجود الاوكسجين في كل من الدهون والبروتينات، أما </a:t>
            </a:r>
            <a:r>
              <a:rPr lang="ar-JO" b="1" dirty="0" err="1"/>
              <a:t>الكاربوهيدرات</a:t>
            </a:r>
            <a:r>
              <a:rPr lang="ar-JO" b="1" dirty="0"/>
              <a:t> فيتم عن طريق </a:t>
            </a:r>
            <a:r>
              <a:rPr lang="ar-JO" b="1" dirty="0" err="1"/>
              <a:t>الجلكزة</a:t>
            </a:r>
            <a:r>
              <a:rPr lang="ar-JO" b="1" dirty="0"/>
              <a:t> اللاهوائية ((أي بعدم وجود الاوكسجين))</a:t>
            </a:r>
            <a:r>
              <a:rPr lang="ar-IQ" b="1" dirty="0"/>
              <a:t>.</a:t>
            </a:r>
            <a:endParaRPr lang="en-US" dirty="0"/>
          </a:p>
          <a:p>
            <a:r>
              <a:rPr lang="ar-IQ" b="1" dirty="0"/>
              <a:t>    </a:t>
            </a:r>
            <a:r>
              <a:rPr lang="ar-JO" b="1" dirty="0"/>
              <a:t>ان شدة التمرين وفترة دوامه هي التي تحدد نوع الغذاء المتناول فاذا زادت شدة التمرين وقلة مدته تصبح مشاركة </a:t>
            </a:r>
            <a:r>
              <a:rPr lang="ar-JO" b="1" dirty="0" err="1"/>
              <a:t>الكاربوهيدرات</a:t>
            </a:r>
            <a:r>
              <a:rPr lang="ar-JO" b="1" dirty="0"/>
              <a:t> هي الاعلى وتعد المصدر الاساسي للطاقة، اذ يتم انتاج النسبة العظمى من </a:t>
            </a:r>
            <a:r>
              <a:rPr lang="en-US" b="1" dirty="0"/>
              <a:t>A T P</a:t>
            </a:r>
            <a:r>
              <a:rPr lang="ar-JO" b="1" dirty="0"/>
              <a:t> لاهوائيا مع الاخذ بنظر الاعتبار اعادة بناء هذا المركب عن طريق </a:t>
            </a:r>
            <a:r>
              <a:rPr lang="en-US" b="1" dirty="0"/>
              <a:t>C P</a:t>
            </a:r>
            <a:r>
              <a:rPr lang="ar-JO" b="1" dirty="0"/>
              <a:t> وان العمل في هذا النوع لا تتحمل </a:t>
            </a:r>
            <a:r>
              <a:rPr lang="ar-JO" b="1" dirty="0" err="1"/>
              <a:t>الكاربوهيدرات</a:t>
            </a:r>
            <a:r>
              <a:rPr lang="ar-JO" b="1" dirty="0"/>
              <a:t> الا نسبة ضئيلة وتعتمد العضلات على مخــزون </a:t>
            </a:r>
            <a:r>
              <a:rPr lang="en-US" b="1" dirty="0"/>
              <a:t>CP-ATP</a:t>
            </a:r>
            <a:r>
              <a:rPr lang="ar-JO" b="1" dirty="0"/>
              <a:t> المخزون فيها، أما اذا انخفضت شدة التمرين وزادت مدته تبدأ الدهون في الدخول كمصدر </a:t>
            </a:r>
            <a:r>
              <a:rPr lang="ar-JO" b="1" dirty="0" err="1"/>
              <a:t>لانتاج</a:t>
            </a:r>
            <a:r>
              <a:rPr lang="ar-JO" b="1" dirty="0"/>
              <a:t> الطاقة بحيث تصبح المصدر الرئيسي ولكن يجب أن نفهم بأن </a:t>
            </a:r>
            <a:r>
              <a:rPr lang="ar-JO" b="1" dirty="0" err="1"/>
              <a:t>الكاربوهيدرات</a:t>
            </a:r>
            <a:r>
              <a:rPr lang="ar-JO" b="1" dirty="0"/>
              <a:t> </a:t>
            </a:r>
            <a:r>
              <a:rPr lang="ar-JO" b="1" dirty="0" err="1"/>
              <a:t>تتسيد</a:t>
            </a:r>
            <a:r>
              <a:rPr lang="ar-JO" b="1" dirty="0"/>
              <a:t> المشاركة في بداية العمل ونهايته وتبدأ مخازن الدهون بالعمل بعد نضوب مخازن </a:t>
            </a:r>
            <a:r>
              <a:rPr lang="ar-JO" b="1" dirty="0" err="1"/>
              <a:t>الكاربوهيدرات</a:t>
            </a:r>
            <a:r>
              <a:rPr lang="ar-JO" b="1" dirty="0"/>
              <a:t> 0 أما البروتينات فأنها تشارك في انتاج الطاقة بنسبة ضئيــلة </a:t>
            </a:r>
            <a:r>
              <a:rPr lang="ar-JO" b="1" dirty="0" err="1"/>
              <a:t>جـداتقدر</a:t>
            </a:r>
            <a:r>
              <a:rPr lang="ar-JO" b="1" dirty="0"/>
              <a:t>(5–10%</a:t>
            </a:r>
            <a:r>
              <a:rPr lang="ar-IQ" b="1" dirty="0"/>
              <a:t>)</a:t>
            </a:r>
            <a:r>
              <a:rPr lang="ar-JO" b="1" dirty="0"/>
              <a:t> من مجمل الوقود لتشغيل الجهاز الحركي وذلك بعد العمل </a:t>
            </a:r>
            <a:r>
              <a:rPr lang="ar-JO" b="1" dirty="0" err="1"/>
              <a:t>لاكثر</a:t>
            </a:r>
            <a:r>
              <a:rPr lang="ar-JO" b="1" dirty="0"/>
              <a:t> من أربعة ساعات وان عمل البروتينات </a:t>
            </a:r>
            <a:r>
              <a:rPr lang="ar-JO" b="1" dirty="0" err="1"/>
              <a:t>لايتم</a:t>
            </a:r>
            <a:r>
              <a:rPr lang="ar-JO" b="1" dirty="0"/>
              <a:t> الا بعد نضوب مخازن </a:t>
            </a:r>
            <a:r>
              <a:rPr lang="ar-JO" b="1" dirty="0" err="1"/>
              <a:t>الكاربوهيدرات</a:t>
            </a:r>
            <a:r>
              <a:rPr lang="ar-JO" b="1"/>
              <a:t> والدهون في الجسم</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11</a:t>
            </a:fld>
            <a:endParaRPr lang="en-US"/>
          </a:p>
        </p:txBody>
      </p:sp>
    </p:spTree>
    <p:extLst>
      <p:ext uri="{BB962C8B-B14F-4D97-AF65-F5344CB8AC3E}">
        <p14:creationId xmlns:p14="http://schemas.microsoft.com/office/powerpoint/2010/main" val="73813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21-Apr-21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12</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IQ" b="1" dirty="0"/>
              <a:t> </a:t>
            </a:r>
            <a:r>
              <a:rPr lang="ar-JO" b="1" u="sng" dirty="0"/>
              <a:t>ثالثا- النظام </a:t>
            </a:r>
            <a:r>
              <a:rPr lang="ar-JO" b="1" u="sng" dirty="0" err="1"/>
              <a:t>الأوكسيجيني</a:t>
            </a:r>
            <a:r>
              <a:rPr lang="ar-JO" b="1" u="sng" dirty="0"/>
              <a:t>:</a:t>
            </a:r>
            <a:endParaRPr lang="en-US" dirty="0"/>
          </a:p>
          <a:p>
            <a:pPr rtl="1"/>
            <a:r>
              <a:rPr lang="ar-JO" b="1" dirty="0"/>
              <a:t>وهي الطاقة المتولدة من بيوت الطاقة وتتميز بما يلي:</a:t>
            </a:r>
            <a:endParaRPr lang="en-US" dirty="0"/>
          </a:p>
          <a:p>
            <a:pPr rtl="1"/>
            <a:r>
              <a:rPr lang="ar-JO" b="1" dirty="0"/>
              <a:t>1- يجب أن يتوفر الاوكسيجين.</a:t>
            </a:r>
            <a:endParaRPr lang="en-US" dirty="0"/>
          </a:p>
          <a:p>
            <a:pPr rtl="1"/>
            <a:r>
              <a:rPr lang="ar-JO" b="1" dirty="0"/>
              <a:t>2- أساسها نقل الإلكترونات في السلسلة التنفسية.</a:t>
            </a:r>
            <a:endParaRPr lang="en-US" dirty="0"/>
          </a:p>
          <a:p>
            <a:pPr rtl="1"/>
            <a:r>
              <a:rPr lang="ar-JO" b="1" dirty="0"/>
              <a:t>3- تستمد "غذاؤها" إن صح التعبير (الإلكترونات) من أي مكان في الخلية, وأبرزها دورة </a:t>
            </a:r>
            <a:r>
              <a:rPr lang="ar-JO" b="1" dirty="0" err="1"/>
              <a:t>كريبس</a:t>
            </a:r>
            <a:r>
              <a:rPr lang="ar-JO" b="1" dirty="0"/>
              <a:t> وتأكسد بيتا.</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r>
              <a:rPr lang="ar-JO" b="1" dirty="0"/>
              <a:t>- هي طاقة غير انفجارية في طبيعتها حيث أنها بطيئة, ولكن كميتها كبيرة تعادل 36 </a:t>
            </a:r>
            <a:r>
              <a:rPr lang="en-US" b="1" dirty="0"/>
              <a:t>ATP</a:t>
            </a:r>
            <a:r>
              <a:rPr lang="ar-JO" b="1" dirty="0"/>
              <a:t> للكربوهيدرات و 129 </a:t>
            </a:r>
            <a:r>
              <a:rPr lang="en-US" b="1" dirty="0"/>
              <a:t>ATP</a:t>
            </a:r>
            <a:r>
              <a:rPr lang="ar-JO" b="1" dirty="0"/>
              <a:t> للدهون كما هو موضح في المعادلات التالية:</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92500"/>
          </a:bodyPr>
          <a:lstStyle/>
          <a:p>
            <a:pPr rtl="1"/>
            <a:r>
              <a:rPr lang="ar-JO" b="1" dirty="0"/>
              <a:t> </a:t>
            </a:r>
            <a:endParaRPr lang="en-US" dirty="0"/>
          </a:p>
          <a:p>
            <a:pPr rtl="1"/>
            <a:r>
              <a:rPr lang="ar-JO" b="1" dirty="0"/>
              <a:t>- يرمز للجلوكوز بـ </a:t>
            </a:r>
            <a:r>
              <a:rPr lang="en-US" b="1" dirty="0"/>
              <a:t>C</a:t>
            </a:r>
            <a:r>
              <a:rPr lang="en-US" b="1" baseline="-25000" dirty="0"/>
              <a:t>6</a:t>
            </a:r>
            <a:r>
              <a:rPr lang="en-US" b="1" dirty="0"/>
              <a:t>H</a:t>
            </a:r>
            <a:r>
              <a:rPr lang="en-US" b="1" baseline="-25000" dirty="0"/>
              <a:t>12</a:t>
            </a:r>
            <a:r>
              <a:rPr lang="en-US" b="1" dirty="0"/>
              <a:t>O</a:t>
            </a:r>
            <a:r>
              <a:rPr lang="en-US" b="1" baseline="-25000" dirty="0"/>
              <a:t>6</a:t>
            </a:r>
            <a:r>
              <a:rPr lang="ar-JO" b="1" dirty="0"/>
              <a:t>, وبتحلله الكامل يتحول إلى ماء وثاني اوكسيد الكاربون وطاقة حسب المعادلة التالية:-  </a:t>
            </a:r>
            <a:endParaRPr lang="en-US" dirty="0"/>
          </a:p>
          <a:p>
            <a:r>
              <a:rPr lang="es-EC" b="1" dirty="0"/>
              <a:t>C</a:t>
            </a:r>
            <a:r>
              <a:rPr lang="es-EC" b="1" baseline="-25000" dirty="0"/>
              <a:t>6</a:t>
            </a:r>
            <a:r>
              <a:rPr lang="es-EC" b="1" dirty="0"/>
              <a:t>H</a:t>
            </a:r>
            <a:r>
              <a:rPr lang="es-EC" b="1" baseline="-25000" dirty="0"/>
              <a:t>12</a:t>
            </a:r>
            <a:r>
              <a:rPr lang="es-EC" b="1" dirty="0"/>
              <a:t>O</a:t>
            </a:r>
            <a:r>
              <a:rPr lang="es-EC" b="1" baseline="-25000" dirty="0"/>
              <a:t>6 </a:t>
            </a:r>
            <a:r>
              <a:rPr lang="es-EC" b="1" dirty="0"/>
              <a:t>+6O</a:t>
            </a:r>
            <a:r>
              <a:rPr lang="es-EC" b="1" baseline="-25000" dirty="0"/>
              <a:t>2 +36ADP   </a:t>
            </a:r>
            <a:r>
              <a:rPr lang="es-EC" b="1" dirty="0"/>
              <a:t>        6CO</a:t>
            </a:r>
            <a:r>
              <a:rPr lang="es-EC" b="1" baseline="-25000" dirty="0"/>
              <a:t>2</a:t>
            </a:r>
            <a:r>
              <a:rPr lang="es-EC" b="1" dirty="0"/>
              <a:t>+6H</a:t>
            </a:r>
            <a:r>
              <a:rPr lang="es-EC" b="1" baseline="-25000" dirty="0"/>
              <a:t>2</a:t>
            </a:r>
            <a:r>
              <a:rPr lang="es-EC" b="1" dirty="0"/>
              <a:t>O + 36ATP</a:t>
            </a:r>
            <a:endParaRPr lang="en-US" dirty="0"/>
          </a:p>
          <a:p>
            <a:pPr rtl="1"/>
            <a:r>
              <a:rPr lang="es-EC" b="1" dirty="0"/>
              <a:t> </a:t>
            </a:r>
            <a:endParaRPr lang="en-US" dirty="0"/>
          </a:p>
          <a:p>
            <a:pPr rtl="1"/>
            <a:r>
              <a:rPr lang="ar-JO" b="1" dirty="0"/>
              <a:t>-  يرمز لحامض </a:t>
            </a:r>
            <a:r>
              <a:rPr lang="ar-JO" b="1" dirty="0" err="1"/>
              <a:t>البالميك</a:t>
            </a:r>
            <a:r>
              <a:rPr lang="ar-JO" b="1" dirty="0"/>
              <a:t> وهو حامض الدهني </a:t>
            </a:r>
            <a:r>
              <a:rPr lang="en-US" b="1" dirty="0"/>
              <a:t>C</a:t>
            </a:r>
            <a:r>
              <a:rPr lang="en-US" b="1" baseline="-25000" dirty="0"/>
              <a:t>16</a:t>
            </a:r>
            <a:r>
              <a:rPr lang="en-US" b="1" dirty="0"/>
              <a:t>H</a:t>
            </a:r>
            <a:r>
              <a:rPr lang="en-US" b="1" baseline="-25000" dirty="0"/>
              <a:t>32</a:t>
            </a:r>
            <a:r>
              <a:rPr lang="en-US" b="1" dirty="0"/>
              <a:t>O</a:t>
            </a:r>
            <a:r>
              <a:rPr lang="en-US" b="1" baseline="-25000" dirty="0"/>
              <a:t>2</a:t>
            </a:r>
            <a:r>
              <a:rPr lang="ar-JO" b="1" dirty="0"/>
              <a:t>, والذي يتحول بأكمله إلى ثاني اوكسيد الكاربون وماء حسب المعادلة التالية:</a:t>
            </a:r>
            <a:endParaRPr lang="en-US" dirty="0"/>
          </a:p>
          <a:p>
            <a:r>
              <a:rPr lang="es-EC" b="1" dirty="0"/>
              <a:t>C</a:t>
            </a:r>
            <a:r>
              <a:rPr lang="es-EC" b="1" baseline="-25000" dirty="0"/>
              <a:t>16</a:t>
            </a:r>
            <a:r>
              <a:rPr lang="es-EC" b="1" dirty="0"/>
              <a:t>H</a:t>
            </a:r>
            <a:r>
              <a:rPr lang="es-EC" b="1" baseline="-25000" dirty="0"/>
              <a:t>32</a:t>
            </a:r>
            <a:r>
              <a:rPr lang="es-EC" b="1" dirty="0"/>
              <a:t>O</a:t>
            </a:r>
            <a:r>
              <a:rPr lang="es-EC" b="1" baseline="-25000" dirty="0"/>
              <a:t>2 </a:t>
            </a:r>
            <a:r>
              <a:rPr lang="es-EC" b="1" dirty="0"/>
              <a:t>+ 23O</a:t>
            </a:r>
            <a:r>
              <a:rPr lang="es-EC" b="1" baseline="-25000" dirty="0"/>
              <a:t>2</a:t>
            </a:r>
            <a:r>
              <a:rPr lang="es-EC" b="1" dirty="0"/>
              <a:t> + 129ADP    16CO2+16H</a:t>
            </a:r>
            <a:r>
              <a:rPr lang="es-EC" b="1" baseline="-25000" dirty="0"/>
              <a:t>2</a:t>
            </a:r>
            <a:r>
              <a:rPr lang="es-EC" b="1" dirty="0"/>
              <a:t>O + 129ATP  </a:t>
            </a:r>
            <a:endParaRPr lang="en-US" dirty="0"/>
          </a:p>
          <a:p>
            <a:pPr rtl="1"/>
            <a:r>
              <a:rPr lang="ar-SA"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77500" lnSpcReduction="20000"/>
          </a:bodyPr>
          <a:lstStyle/>
          <a:p>
            <a:pPr rtl="1"/>
            <a:r>
              <a:rPr lang="ar-JO" b="1" dirty="0"/>
              <a:t> نسبة التبادل الغازي للكربوهيدرات ( الجلوكوز) نجد أنها = 1 وكما يتضح من المعادلة التالية:</a:t>
            </a:r>
            <a:endParaRPr lang="en-US" dirty="0"/>
          </a:p>
          <a:p>
            <a:pPr rtl="1"/>
            <a:r>
              <a:rPr lang="ar-JO" b="1" dirty="0"/>
              <a:t>حيث أن </a:t>
            </a:r>
            <a:r>
              <a:rPr lang="en-US" b="1" dirty="0"/>
              <a:t> : R</a:t>
            </a:r>
            <a:r>
              <a:rPr lang="ar-JO" b="1" dirty="0"/>
              <a:t>تعني نسبة التبادل الغازي.</a:t>
            </a:r>
            <a:endParaRPr lang="en-US" dirty="0"/>
          </a:p>
          <a:p>
            <a:pPr rtl="1"/>
            <a:r>
              <a:rPr lang="en-US" b="1" dirty="0"/>
              <a:t>: VCO2</a:t>
            </a:r>
            <a:r>
              <a:rPr lang="ar-JO" b="1" dirty="0"/>
              <a:t> تعني حجم ثاني اوكسيد الكربون المطروح والتي تساوي هنا 6.</a:t>
            </a:r>
            <a:endParaRPr lang="en-US" dirty="0"/>
          </a:p>
          <a:p>
            <a:pPr rtl="1"/>
            <a:r>
              <a:rPr lang="en-US" b="1" dirty="0"/>
              <a:t>VO</a:t>
            </a:r>
            <a:r>
              <a:rPr lang="en-US" b="1" baseline="-25000" dirty="0"/>
              <a:t>2</a:t>
            </a:r>
            <a:r>
              <a:rPr lang="ar-JO" b="1" baseline="-25000" dirty="0"/>
              <a:t>: </a:t>
            </a:r>
            <a:r>
              <a:rPr lang="ar-JO" b="1" dirty="0"/>
              <a:t>تعني حجم الاوكسيجين المستهلك والتي تساوي هنا 6.               </a:t>
            </a:r>
            <a:endParaRPr lang="en-US" dirty="0"/>
          </a:p>
          <a:p>
            <a:pPr rtl="1"/>
            <a:r>
              <a:rPr lang="ar-JO" b="1" dirty="0"/>
              <a:t>وبهذا فان نسبة التبادل الغازي للكربوهيدرات = 6/6= 1                                </a:t>
            </a:r>
            <a:endParaRPr lang="en-US" dirty="0"/>
          </a:p>
          <a:p>
            <a:pPr rtl="1"/>
            <a:r>
              <a:rPr lang="ar-JO" b="1" dirty="0"/>
              <a:t> وهذا يعني انه كلما كانت </a:t>
            </a:r>
            <a:r>
              <a:rPr lang="en-US" b="1" dirty="0"/>
              <a:t>R</a:t>
            </a:r>
            <a:r>
              <a:rPr lang="ar-JO" b="1" dirty="0"/>
              <a:t> قريبة من واحد فأننا باتجاه استهلاك الكربوهيدرات, وهذا ما يحصل فعلاً خلال الجهد البدني, حيث أن زيادة </a:t>
            </a:r>
            <a:r>
              <a:rPr lang="en-US" b="1" dirty="0"/>
              <a:t>R</a:t>
            </a:r>
            <a:r>
              <a:rPr lang="ar-JO" b="1" dirty="0"/>
              <a:t> باتجاه الواحد يتناسب مع شدة الجهد البدني فمع زيادة الجهد البدني تزداد </a:t>
            </a:r>
            <a:r>
              <a:rPr lang="en-US" b="1" dirty="0"/>
              <a:t>R</a:t>
            </a:r>
            <a:r>
              <a:rPr lang="ar-JO" b="1" dirty="0"/>
              <a:t> باتجاه الواحد.</a:t>
            </a:r>
            <a:endParaRPr lang="en-US" dirty="0"/>
          </a:p>
          <a:p>
            <a:pPr rtl="1"/>
            <a:r>
              <a:rPr lang="ar-JO" b="1" dirty="0"/>
              <a:t> </a:t>
            </a:r>
            <a:endParaRPr lang="en-US" dirty="0"/>
          </a:p>
          <a:p>
            <a:pPr rtl="1"/>
            <a:r>
              <a:rPr lang="ar-JO" b="1" dirty="0"/>
              <a:t>وباستخراج نسبة التبادل الغازي للدهون والتي هي 0.7 بسبب أن عدد مولات ثاني اوكسيد الكاربون كما هو واضح في المعادلة هو 16, و مولات الاوكسيجين المستهلك هو 23, وبهذا فان </a:t>
            </a:r>
            <a:endParaRPr lang="en-US" dirty="0"/>
          </a:p>
          <a:p>
            <a:pPr rtl="1"/>
            <a:r>
              <a:rPr lang="en-US" b="1" dirty="0"/>
              <a:t>R </a:t>
            </a:r>
            <a:r>
              <a:rPr lang="ar-JO" b="1" dirty="0"/>
              <a:t> تكون 16/23= 0.7خلال الراحة وتبتعد عن 0.7 باتجاه الواحد كلما زاد الجهد البدني.</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lnSpcReduction="10000"/>
          </a:bodyPr>
          <a:lstStyle/>
          <a:p>
            <a:pPr rtl="1"/>
            <a:r>
              <a:rPr lang="ar-JO" b="1" u="sng" dirty="0"/>
              <a:t>أنظمة الطاقة والإنجاز الرياضي:</a:t>
            </a:r>
            <a:endParaRPr lang="en-US" dirty="0"/>
          </a:p>
          <a:p>
            <a:pPr rtl="1"/>
            <a:r>
              <a:rPr lang="ar-JO" b="1" dirty="0"/>
              <a:t>يرى كثير من الباحثين والعلماء أن هناك بعض الأنشطة الرياضية تعتمد على العمل </a:t>
            </a:r>
            <a:r>
              <a:rPr lang="ar-JO" b="1" dirty="0" err="1"/>
              <a:t>الاوكسجيني</a:t>
            </a:r>
            <a:r>
              <a:rPr lang="ar-JO" b="1" dirty="0"/>
              <a:t>, أي كفاية الجهاز الدوري التنفسي في توصيل الاوكسيجين إلى العضلات العاملة, والتخلص من النواتج الكيميائية المختلفة, ومن الأمثلة على هذه الأنشطة جري المسافات الطويلة ولاسيما الماراثون والسباحة لمسافات طويلة, كما وتعتمد بعض الأنشطة الرياضية على العمل </a:t>
            </a:r>
            <a:r>
              <a:rPr lang="ar-JO" b="1" dirty="0" err="1"/>
              <a:t>اللاأوكسيجيني</a:t>
            </a:r>
            <a:r>
              <a:rPr lang="ar-JO" b="1" dirty="0"/>
              <a:t> في أدائها مثل مسابقات المسافات القصيرة ورفع الأثقال والسباحة لمسافات قصيرة.</a:t>
            </a:r>
            <a:endParaRPr lang="en-US" dirty="0"/>
          </a:p>
          <a:p>
            <a:pPr rtl="1"/>
            <a:r>
              <a:rPr lang="ar-JO" b="1" dirty="0"/>
              <a:t>كما ويرى هؤلاء الباحثين أن هناك العديد من الأنشطة الرياضية هي خليط من العمل </a:t>
            </a:r>
            <a:r>
              <a:rPr lang="ar-JO" b="1" dirty="0" err="1"/>
              <a:t>الاوكسجيني</a:t>
            </a:r>
            <a:r>
              <a:rPr lang="ar-JO" b="1" dirty="0"/>
              <a:t> والعمل </a:t>
            </a:r>
            <a:r>
              <a:rPr lang="ar-JO" b="1" dirty="0" err="1"/>
              <a:t>اللاأوكسيجيني</a:t>
            </a:r>
            <a:r>
              <a:rPr lang="ar-JO" b="1" dirty="0"/>
              <a:t>.</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001319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fontScale="62500" lnSpcReduction="20000"/>
          </a:bodyPr>
          <a:lstStyle/>
          <a:p>
            <a:pPr rtl="1"/>
            <a:r>
              <a:rPr lang="ar-JO" b="1" u="sng" dirty="0"/>
              <a:t>مراحل عملية إنتاج الطاقة:  </a:t>
            </a:r>
            <a:endParaRPr lang="en-US" dirty="0"/>
          </a:p>
          <a:p>
            <a:pPr rtl="1"/>
            <a:r>
              <a:rPr lang="ar-JO" b="1" dirty="0"/>
              <a:t>إن عملية إنتاج الطاقة في نظامي التدريب </a:t>
            </a:r>
            <a:r>
              <a:rPr lang="ar-JO" b="1" dirty="0" err="1"/>
              <a:t>الاوكسجيني</a:t>
            </a:r>
            <a:r>
              <a:rPr lang="ar-JO" b="1" dirty="0"/>
              <a:t> و </a:t>
            </a:r>
            <a:r>
              <a:rPr lang="ar-JO" b="1" dirty="0" err="1"/>
              <a:t>اللاأوكسيجيني</a:t>
            </a:r>
            <a:r>
              <a:rPr lang="ar-JO" b="1" dirty="0"/>
              <a:t> حددت في المراحل التالية:</a:t>
            </a:r>
            <a:endParaRPr lang="en-US" dirty="0"/>
          </a:p>
          <a:p>
            <a:pPr rtl="1"/>
            <a:r>
              <a:rPr lang="ar-JO" b="1" dirty="0"/>
              <a:t> </a:t>
            </a:r>
            <a:endParaRPr lang="en-US" dirty="0"/>
          </a:p>
          <a:p>
            <a:pPr rtl="1"/>
            <a:r>
              <a:rPr lang="ar-JO" b="1" dirty="0"/>
              <a:t>1- الأنشطة الرياضية التي يستغرق أداؤها اقل من 10 ثواني وهنا يكون نظام الطاقة المستخدم هو نظام ثلاثي فوسفات </a:t>
            </a:r>
            <a:r>
              <a:rPr lang="ar-JO" b="1" dirty="0" err="1"/>
              <a:t>الادينوسين</a:t>
            </a:r>
            <a:r>
              <a:rPr lang="ar-JO" b="1" dirty="0"/>
              <a:t> (</a:t>
            </a:r>
            <a:r>
              <a:rPr lang="en-US" b="1" dirty="0"/>
              <a:t>ATP</a:t>
            </a:r>
            <a:r>
              <a:rPr lang="ar-JO" b="1" dirty="0"/>
              <a:t> ) وفوسفات الكرياتين (</a:t>
            </a:r>
            <a:r>
              <a:rPr lang="en-US" b="1" dirty="0"/>
              <a:t>CP</a:t>
            </a:r>
            <a:r>
              <a:rPr lang="ar-JO" b="1" dirty="0"/>
              <a:t> ), وهذه المواد لا تحتاج إلى الاوكسيجين لدخوله في العملية الكيميائية لإنتاج الطاقة, كما ويوصف بالتبادل غير </a:t>
            </a:r>
            <a:r>
              <a:rPr lang="ar-JO" b="1" dirty="0" err="1"/>
              <a:t>اللاكتيكي</a:t>
            </a:r>
            <a:r>
              <a:rPr lang="ar-JO" b="1" dirty="0"/>
              <a:t> (عدم حصول ناتج حامض </a:t>
            </a:r>
            <a:r>
              <a:rPr lang="ar-JO" b="1" dirty="0" err="1"/>
              <a:t>اللاكتيك</a:t>
            </a:r>
            <a:r>
              <a:rPr lang="ar-JO" b="1" dirty="0"/>
              <a:t>) كما وان كمية ( </a:t>
            </a:r>
            <a:r>
              <a:rPr lang="en-US" b="1" dirty="0"/>
              <a:t>ATP</a:t>
            </a:r>
            <a:r>
              <a:rPr lang="ar-JO" b="1" dirty="0"/>
              <a:t> و </a:t>
            </a:r>
            <a:r>
              <a:rPr lang="en-US" b="1" dirty="0"/>
              <a:t>CP</a:t>
            </a:r>
            <a:r>
              <a:rPr lang="ar-JO" b="1" dirty="0"/>
              <a:t> ) محددة في العضلات ولها أهميتها في دفع العمليات الحيوية لإنتاج الطاقة, لذلك فهي ضرورية ومهمة في الأنشطة الرياضية التي يستغرق أداؤها وقتا قليلا مثل الوثب وسباق المسافات القصيرة ودفع الجلة.</a:t>
            </a:r>
            <a:endParaRPr lang="en-US" dirty="0"/>
          </a:p>
          <a:p>
            <a:pPr rtl="1"/>
            <a:r>
              <a:rPr lang="ar-JO" b="1" dirty="0"/>
              <a:t>2- الأنشطة الرياضية التي يستغرق وقت أدائها من ( 10ثواني – 3 دقائق ) حيث يكون إنتاج الطاقة معتمدا على النظام </a:t>
            </a:r>
            <a:r>
              <a:rPr lang="ar-JO" b="1" dirty="0" err="1"/>
              <a:t>الفوسفاجيني</a:t>
            </a:r>
            <a:r>
              <a:rPr lang="ar-JO" b="1" dirty="0"/>
              <a:t> والتحلل الجلايكوجين بطريقة </a:t>
            </a:r>
            <a:r>
              <a:rPr lang="ar-JO" b="1" dirty="0" err="1"/>
              <a:t>لااوكسيجينية</a:t>
            </a:r>
            <a:r>
              <a:rPr lang="ar-JO" b="1" dirty="0"/>
              <a:t>.</a:t>
            </a:r>
            <a:endParaRPr lang="en-US" dirty="0"/>
          </a:p>
          <a:p>
            <a:pPr rtl="1"/>
            <a:r>
              <a:rPr lang="ar-JO" b="1" dirty="0"/>
              <a:t>3- الأنشطة الرياضية التي يستغرق وقت أدائها أكثر من ثلاثة دقائق, حيث يكون إنتاج الطاقة </a:t>
            </a:r>
            <a:r>
              <a:rPr lang="ar-JO" b="1" dirty="0" err="1"/>
              <a:t>أوكسيجينيا</a:t>
            </a:r>
            <a:r>
              <a:rPr lang="ar-JO" b="1" dirty="0"/>
              <a:t>, حيث يسمح بإعادة بناء (</a:t>
            </a:r>
            <a:r>
              <a:rPr lang="en-US" b="1" dirty="0"/>
              <a:t>ATP</a:t>
            </a:r>
            <a:r>
              <a:rPr lang="ar-JO" b="1" dirty="0"/>
              <a:t> ), ومن الأنشطة التي يكون فيها إنتاج الطاقة ضمن هذا النظام, سباق المسافات الطويلة الماراثون والألعاب التي يستغرق أداؤها وقتا طويلا مثل كرة القدم, والجدول التالي يشتمل على مقارنة للنشاطات </a:t>
            </a:r>
            <a:r>
              <a:rPr lang="ar-JO" b="1" dirty="0" err="1"/>
              <a:t>الاوكسيجينية</a:t>
            </a:r>
            <a:r>
              <a:rPr lang="ar-JO" b="1" dirty="0"/>
              <a:t> و </a:t>
            </a:r>
            <a:r>
              <a:rPr lang="ar-JO" b="1" dirty="0" err="1"/>
              <a:t>اللااوكسيجينية</a:t>
            </a:r>
            <a:r>
              <a:rPr lang="ar-JO" b="1" dirty="0"/>
              <a:t> كما ورد عن </a:t>
            </a:r>
            <a:r>
              <a:rPr lang="ar-JO" b="1" dirty="0" err="1"/>
              <a:t>ارنهايم</a:t>
            </a:r>
            <a:r>
              <a:rPr lang="ar-JO" b="1" dirty="0"/>
              <a:t>.</a:t>
            </a:r>
            <a:endParaRPr lang="en-US" dirty="0"/>
          </a:p>
          <a:p>
            <a:pPr rtl="1"/>
            <a:r>
              <a:rPr lang="en-US" b="1" dirty="0"/>
              <a:t> </a:t>
            </a:r>
            <a:endParaRPr lang="en-US" dirty="0"/>
          </a:p>
          <a:p>
            <a:pPr rtl="1"/>
            <a:r>
              <a:rPr lang="en-US"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10614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fontScale="55000" lnSpcReduction="20000"/>
          </a:bodyPr>
          <a:lstStyle/>
          <a:p>
            <a:pPr rtl="1"/>
            <a:r>
              <a:rPr lang="ar-JO" b="1" dirty="0"/>
              <a:t>ان تغذية الانسان يتحقق من خلالها غرضان أساسيان هما: </a:t>
            </a:r>
            <a:endParaRPr lang="en-US" dirty="0"/>
          </a:p>
          <a:p>
            <a:pPr rtl="1"/>
            <a:r>
              <a:rPr lang="ar-JO" b="1" dirty="0"/>
              <a:t>1-  امداد العضلات والاعضاء بمصادر الطاقة التي يحتاجها بصورة مستمرة ودائمة خلال النشاط اليومي الذي يقوم به الفرد</a:t>
            </a:r>
            <a:r>
              <a:rPr lang="ar-IQ" b="1" dirty="0"/>
              <a:t>.</a:t>
            </a:r>
            <a:endParaRPr lang="en-US" dirty="0"/>
          </a:p>
          <a:p>
            <a:pPr rtl="1"/>
            <a:r>
              <a:rPr lang="ar-JO" b="1" dirty="0"/>
              <a:t>2-  تغطية احتياجات الخلايا والانسجة في عمليات الهدم والبناء</a:t>
            </a:r>
            <a:r>
              <a:rPr lang="ar-IQ" b="1" dirty="0"/>
              <a:t>.</a:t>
            </a:r>
            <a:endParaRPr lang="en-US" dirty="0"/>
          </a:p>
          <a:p>
            <a:pPr rtl="1"/>
            <a:r>
              <a:rPr lang="ar-IQ" b="1" dirty="0"/>
              <a:t>    </a:t>
            </a:r>
            <a:r>
              <a:rPr lang="ar-JO" b="1" dirty="0"/>
              <a:t>من خلال كمية ونوعية الغذاء اليومي الذي يتناوله الانسان يحصل على عدد من السعرات الحرارية اللازمة </a:t>
            </a:r>
            <a:r>
              <a:rPr lang="ar-JO" b="1" dirty="0" err="1"/>
              <a:t>للاغراض</a:t>
            </a:r>
            <a:r>
              <a:rPr lang="ar-JO" b="1" dirty="0"/>
              <a:t> آنفة الذكر، لقد استخدم ( الكالوري ) لتقدير الطاقة الناتجة من تمثيل المواد الغذائية، والسعر الحراري (الكالوري): كمية الحرارة اللازمة لرفع درجة حرارة (1) لتر من الماء درجة مئوية واحدة، وان عدد السعرات التي يتم تجهيزها عن طريق الغذاء الذي يتم تجهيزه عن طريق الطعام وبصورة أساسية من المواد (( </a:t>
            </a:r>
            <a:r>
              <a:rPr lang="ar-JO" b="1" dirty="0" err="1"/>
              <a:t>الكاربوهيدراتية</a:t>
            </a:r>
            <a:r>
              <a:rPr lang="ar-JO" b="1" dirty="0"/>
              <a:t>، الدهنية، البروتينية ))، ويجب أن تكون النسبة لهذه المواد (1:1:4) حسب التوالي</a:t>
            </a:r>
            <a:r>
              <a:rPr lang="ar-IQ" b="1" dirty="0"/>
              <a:t>.</a:t>
            </a:r>
            <a:endParaRPr lang="en-US" dirty="0"/>
          </a:p>
          <a:p>
            <a:pPr rtl="1"/>
            <a:r>
              <a:rPr lang="ar-IQ" b="1" dirty="0"/>
              <a:t>    </a:t>
            </a:r>
            <a:r>
              <a:rPr lang="ar-JO" b="1" dirty="0"/>
              <a:t>يحتاج الانسان الاعتيادي ما بين (2500-3000) سعر حراري خلال اليوم وفي الحالات الاعتيادية وعليه تكون الكمية كما يأتي: </a:t>
            </a:r>
            <a:endParaRPr lang="en-US" dirty="0"/>
          </a:p>
          <a:p>
            <a:pPr rtl="1"/>
            <a:r>
              <a:rPr lang="ar-JO" b="1" dirty="0"/>
              <a:t>-</a:t>
            </a:r>
            <a:r>
              <a:rPr lang="ar-IQ" b="1" dirty="0"/>
              <a:t>  </a:t>
            </a:r>
            <a:r>
              <a:rPr lang="ar-JO" b="1" dirty="0" err="1"/>
              <a:t>كاربوهيدرات</a:t>
            </a:r>
            <a:r>
              <a:rPr lang="ar-JO" b="1" dirty="0"/>
              <a:t> (400) غم</a:t>
            </a:r>
            <a:r>
              <a:rPr lang="ar-IQ" b="1" dirty="0"/>
              <a:t>.</a:t>
            </a:r>
            <a:endParaRPr lang="en-US" dirty="0"/>
          </a:p>
          <a:p>
            <a:pPr rtl="1"/>
            <a:r>
              <a:rPr lang="ar-JO" b="1" dirty="0"/>
              <a:t>-</a:t>
            </a:r>
            <a:r>
              <a:rPr lang="ar-IQ" b="1" dirty="0"/>
              <a:t>  </a:t>
            </a:r>
            <a:r>
              <a:rPr lang="ar-JO" b="1" dirty="0"/>
              <a:t>دهون (100) غم</a:t>
            </a:r>
            <a:r>
              <a:rPr lang="ar-IQ" b="1" dirty="0"/>
              <a:t>.</a:t>
            </a:r>
            <a:endParaRPr lang="en-US" dirty="0"/>
          </a:p>
          <a:p>
            <a:pPr rtl="1"/>
            <a:r>
              <a:rPr lang="ar-JO" b="1" dirty="0"/>
              <a:t>-</a:t>
            </a:r>
            <a:r>
              <a:rPr lang="ar-IQ" b="1" dirty="0"/>
              <a:t>  </a:t>
            </a:r>
            <a:r>
              <a:rPr lang="ar-JO" b="1" dirty="0"/>
              <a:t>بروتينات (104) غم</a:t>
            </a:r>
            <a:r>
              <a:rPr lang="ar-IQ" b="1" dirty="0"/>
              <a:t>.</a:t>
            </a:r>
            <a:endParaRPr lang="en-US" dirty="0"/>
          </a:p>
          <a:p>
            <a:pPr rtl="1"/>
            <a:r>
              <a:rPr lang="ar-IQ" b="1" dirty="0"/>
              <a:t>    </a:t>
            </a:r>
            <a:r>
              <a:rPr lang="ar-JO" b="1" dirty="0"/>
              <a:t>أما اذا كان الفرد يحتاج الى (5000) سعر حراري في اليوم فان الكمية تكون كالاتي : </a:t>
            </a:r>
            <a:endParaRPr lang="en-US" dirty="0"/>
          </a:p>
          <a:p>
            <a:pPr rtl="1"/>
            <a:r>
              <a:rPr lang="ar-JO" b="1" dirty="0"/>
              <a:t>-  </a:t>
            </a:r>
            <a:r>
              <a:rPr lang="ar-JO" b="1" dirty="0" err="1"/>
              <a:t>كاربوهيدرات</a:t>
            </a:r>
            <a:r>
              <a:rPr lang="ar-JO" b="1" dirty="0"/>
              <a:t> (570) غم</a:t>
            </a:r>
            <a:r>
              <a:rPr lang="ar-IQ" b="1" dirty="0"/>
              <a:t>.</a:t>
            </a:r>
            <a:endParaRPr lang="en-US" dirty="0"/>
          </a:p>
          <a:p>
            <a:pPr rtl="1"/>
            <a:r>
              <a:rPr lang="ar-JO" b="1" dirty="0"/>
              <a:t>-  دهون (166) غم</a:t>
            </a:r>
            <a:r>
              <a:rPr lang="ar-IQ" b="1" dirty="0"/>
              <a:t>.</a:t>
            </a:r>
            <a:endParaRPr lang="en-US" dirty="0"/>
          </a:p>
          <a:p>
            <a:pPr rtl="1"/>
            <a:r>
              <a:rPr lang="ar-JO" b="1" dirty="0"/>
              <a:t>-</a:t>
            </a:r>
            <a:r>
              <a:rPr lang="ar-IQ" b="1" dirty="0"/>
              <a:t>  </a:t>
            </a:r>
            <a:r>
              <a:rPr lang="ar-JO" b="1" dirty="0"/>
              <a:t>بروتينات (170) غم</a:t>
            </a:r>
            <a:r>
              <a:rPr lang="ar-IQ" b="1" dirty="0"/>
              <a:t>.</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extLst>
      <p:ext uri="{BB962C8B-B14F-4D97-AF65-F5344CB8AC3E}">
        <p14:creationId xmlns:p14="http://schemas.microsoft.com/office/powerpoint/2010/main" val="2036274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fontScale="77500" lnSpcReduction="20000"/>
          </a:bodyPr>
          <a:lstStyle/>
          <a:p>
            <a:pPr rtl="1"/>
            <a:r>
              <a:rPr lang="ar-JO" b="1" dirty="0"/>
              <a:t>ان كمية السعرات الحرارية المطلوبة يوميا تختلف باختلاف نوع العمل والوظيفة التي يقوم بها الفرد، أما بالنسبة الى الرياضي فأن كمية السعرات الحرارية تكون أما بنفس الكمية (5000) </a:t>
            </a:r>
            <a:r>
              <a:rPr lang="ar-JO" b="1" dirty="0" err="1"/>
              <a:t>سعرحراري</a:t>
            </a:r>
            <a:r>
              <a:rPr lang="ar-JO" b="1" dirty="0"/>
              <a:t> وقد تزيد في بعض الفعاليات لتصل الى (7000) سعر حراري وعليه تكون الكمية كالاتي : </a:t>
            </a:r>
            <a:endParaRPr lang="en-US" dirty="0"/>
          </a:p>
          <a:p>
            <a:pPr rtl="1"/>
            <a:r>
              <a:rPr lang="ar-JO" b="1" dirty="0"/>
              <a:t>-</a:t>
            </a:r>
            <a:r>
              <a:rPr lang="ar-IQ" b="1" dirty="0"/>
              <a:t>  </a:t>
            </a:r>
            <a:r>
              <a:rPr lang="ar-JO" b="1" dirty="0" err="1"/>
              <a:t>الكاربوهيدرات</a:t>
            </a:r>
            <a:r>
              <a:rPr lang="ar-JO" b="1" dirty="0"/>
              <a:t> (732) غم</a:t>
            </a:r>
            <a:r>
              <a:rPr lang="ar-IQ" b="1" dirty="0"/>
              <a:t>.</a:t>
            </a:r>
            <a:endParaRPr lang="en-US" dirty="0"/>
          </a:p>
          <a:p>
            <a:pPr rtl="1"/>
            <a:r>
              <a:rPr lang="ar-JO" b="1" dirty="0"/>
              <a:t>-</a:t>
            </a:r>
            <a:r>
              <a:rPr lang="ar-IQ" b="1" dirty="0"/>
              <a:t>  </a:t>
            </a:r>
            <a:r>
              <a:rPr lang="ar-JO" b="1" dirty="0"/>
              <a:t>الدهون (134) غم</a:t>
            </a:r>
            <a:r>
              <a:rPr lang="ar-IQ" b="1" dirty="0"/>
              <a:t>.</a:t>
            </a:r>
            <a:endParaRPr lang="en-US" dirty="0"/>
          </a:p>
          <a:p>
            <a:pPr rtl="1"/>
            <a:r>
              <a:rPr lang="ar-JO" b="1" dirty="0"/>
              <a:t>-</a:t>
            </a:r>
            <a:r>
              <a:rPr lang="ar-IQ" b="1" dirty="0"/>
              <a:t>  </a:t>
            </a:r>
            <a:r>
              <a:rPr lang="ar-JO" b="1" dirty="0"/>
              <a:t>البروتينات (183) غم</a:t>
            </a:r>
            <a:r>
              <a:rPr lang="ar-IQ" b="1" dirty="0"/>
              <a:t>.</a:t>
            </a:r>
            <a:endParaRPr lang="en-US" dirty="0"/>
          </a:p>
          <a:p>
            <a:pPr rtl="1"/>
            <a:r>
              <a:rPr lang="ar-IQ" b="1" dirty="0"/>
              <a:t>    </a:t>
            </a:r>
            <a:r>
              <a:rPr lang="ar-JO" b="1" dirty="0"/>
              <a:t>وعليه فأن النسب المئوية للعناصر الاساسية هي (65–70%) </a:t>
            </a:r>
            <a:r>
              <a:rPr lang="ar-JO" b="1" dirty="0" err="1"/>
              <a:t>كاربوهيدرات</a:t>
            </a:r>
            <a:r>
              <a:rPr lang="ar-JO" b="1" dirty="0"/>
              <a:t>، (20%) دهون، 14% بروتينات وعند تبديل عنصر غذائي مكان آخر يتم بما لا يزيد عن 25% من القيمة العادية مع أخذ الحذر بالنسبة للبروتينات، كما ويجب أن يكون هناك تساوي ما بين عدد السعرات التي يتم الحصول عليها وعدد السعرات التي يحتاجها الجسم، بحيث ان الزيادة تسبب السمنة </a:t>
            </a:r>
            <a:r>
              <a:rPr lang="ar-JO" b="1" dirty="0" err="1"/>
              <a:t>والبنقصان</a:t>
            </a:r>
            <a:r>
              <a:rPr lang="ar-JO" b="1" dirty="0"/>
              <a:t> في الكمية يسبب استهلاك بعض البروتينات مما يؤدي الى نحافة الجسم هذا بالنسبة الى الفرد العادي</a:t>
            </a:r>
            <a:r>
              <a:rPr lang="ar-IQ" b="1" dirty="0"/>
              <a:t>.</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extLst>
      <p:ext uri="{BB962C8B-B14F-4D97-AF65-F5344CB8AC3E}">
        <p14:creationId xmlns:p14="http://schemas.microsoft.com/office/powerpoint/2010/main" val="3616195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545</TotalTime>
  <Words>373</Words>
  <Application>Microsoft Office PowerPoint</Application>
  <PresentationFormat>عرض على الشاشة (3:4)‏</PresentationFormat>
  <Paragraphs>95</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Concourse</vt:lpstr>
      <vt:lpstr>الطاقة الجسمية ..6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122</cp:revision>
  <dcterms:created xsi:type="dcterms:W3CDTF">2017-10-26T15:09:56Z</dcterms:created>
  <dcterms:modified xsi:type="dcterms:W3CDTF">2021-04-21T13:45:16Z</dcterms:modified>
</cp:coreProperties>
</file>