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5" r:id="rId2"/>
    <p:sldId id="276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7" d="100"/>
          <a:sy n="77" d="100"/>
        </p:scale>
        <p:origin x="-1158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/>
              <a:t>Example</a:t>
            </a:r>
            <a:endParaRPr lang="ar-SA" sz="40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dirty="0"/>
              <a:t>Tuscany Statuary manufactures bust </a:t>
            </a:r>
            <a:r>
              <a:rPr lang="en-US" sz="2000" dirty="0" smtClean="0"/>
              <a:t>  </a:t>
            </a:r>
            <a:r>
              <a:rPr lang="en-US" sz="2000" dirty="0"/>
              <a:t>of famous historical figures. All statues are the same size. Each unit requires the same amount of resources. </a:t>
            </a:r>
            <a:r>
              <a:rPr lang="en-US" sz="2000" dirty="0" smtClean="0"/>
              <a:t>For 2011,The company expected to produce and </a:t>
            </a:r>
            <a:r>
              <a:rPr lang="en-US" sz="2000" dirty="0"/>
              <a:t>sell 6,000 </a:t>
            </a:r>
            <a:r>
              <a:rPr lang="en-US" sz="2000" dirty="0" smtClean="0"/>
              <a:t>units for 200$ each .</a:t>
            </a:r>
          </a:p>
          <a:p>
            <a:pPr marL="0" indent="0" algn="l" rtl="0">
              <a:buNone/>
            </a:pPr>
            <a:r>
              <a:rPr lang="en-US" sz="2000" dirty="0" smtClean="0"/>
              <a:t> </a:t>
            </a:r>
            <a:r>
              <a:rPr lang="en-US" sz="2000" dirty="0"/>
              <a:t>Standard quantities, standard prices, and standard unit costs follow for direct </a:t>
            </a:r>
            <a:r>
              <a:rPr lang="en-US" sz="2000" dirty="0" smtClean="0"/>
              <a:t>materials</a:t>
            </a:r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r>
              <a:rPr lang="en-US" sz="2000" dirty="0"/>
              <a:t>During 2011, actual number of units produced and sold was </a:t>
            </a:r>
            <a:r>
              <a:rPr lang="en-US" sz="2000" dirty="0" smtClean="0"/>
              <a:t>5,500 for $220 </a:t>
            </a:r>
            <a:r>
              <a:rPr lang="en-US" sz="2000" dirty="0" err="1" smtClean="0"/>
              <a:t>earch</a:t>
            </a:r>
            <a:r>
              <a:rPr lang="en-US" sz="2000" dirty="0" smtClean="0"/>
              <a:t>. </a:t>
            </a:r>
            <a:r>
              <a:rPr lang="en-US" sz="2000" dirty="0"/>
              <a:t>Actual cost of direct materials used was </a:t>
            </a:r>
            <a:r>
              <a:rPr lang="en-US" sz="2000" dirty="0" smtClean="0"/>
              <a:t>12.8 pounds per unit purchased </a:t>
            </a:r>
            <a:r>
              <a:rPr lang="en-US" sz="2000" dirty="0"/>
              <a:t>at $9.50 per </a:t>
            </a:r>
            <a:r>
              <a:rPr lang="en-US" sz="2000" dirty="0" smtClean="0"/>
              <a:t>pound.</a:t>
            </a:r>
            <a:endParaRPr lang="ar-SA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67" t="57839" r="23570" b="36442"/>
          <a:stretch/>
        </p:blipFill>
        <p:spPr bwMode="auto">
          <a:xfrm>
            <a:off x="821148" y="3284984"/>
            <a:ext cx="705678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56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dirty="0" smtClean="0"/>
              <a:t>                           </a:t>
            </a:r>
            <a:r>
              <a:rPr lang="en-US" sz="2000" b="1" u="sng" dirty="0" smtClean="0"/>
              <a:t>Budget</a:t>
            </a:r>
            <a:r>
              <a:rPr lang="en-US" sz="2000" b="1" dirty="0" smtClean="0"/>
              <a:t>                            </a:t>
            </a:r>
            <a:r>
              <a:rPr lang="en-US" sz="2000" b="1" u="sng" dirty="0" smtClean="0"/>
              <a:t>Flexible </a:t>
            </a:r>
            <a:r>
              <a:rPr lang="en-US" sz="2000" b="1" dirty="0" smtClean="0"/>
              <a:t>                                </a:t>
            </a:r>
            <a:r>
              <a:rPr lang="en-US" sz="2000" b="1" u="sng" dirty="0" smtClean="0"/>
              <a:t>Actual  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BQxBP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AQxBP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AQxAP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1800" b="1" dirty="0" smtClean="0"/>
              <a:t>Sales</a:t>
            </a:r>
            <a:r>
              <a:rPr lang="en-US" sz="1800" dirty="0" smtClean="0"/>
              <a:t>                         6,000x200    </a:t>
            </a:r>
            <a:r>
              <a:rPr lang="en-US" sz="1800" b="1" dirty="0">
                <a:solidFill>
                  <a:srgbClr val="FF0000"/>
                </a:solidFill>
              </a:rPr>
              <a:t>100,000 U     </a:t>
            </a:r>
            <a:r>
              <a:rPr lang="en-US" sz="1800" dirty="0" smtClean="0"/>
              <a:t>5,500x200   </a:t>
            </a:r>
            <a:r>
              <a:rPr lang="en-US" sz="1800" b="1" dirty="0">
                <a:solidFill>
                  <a:srgbClr val="FF0000"/>
                </a:solidFill>
              </a:rPr>
              <a:t>110,000 F            </a:t>
            </a:r>
            <a:r>
              <a:rPr lang="en-US" sz="1800" dirty="0" smtClean="0"/>
              <a:t>5,500x220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1,200,000                          1,100,000</a:t>
            </a:r>
            <a:r>
              <a:rPr lang="en-US" sz="1600" dirty="0" smtClean="0">
                <a:solidFill>
                  <a:srgbClr val="002060"/>
                </a:solidFill>
              </a:rPr>
              <a:t>  </a:t>
            </a:r>
            <a:r>
              <a:rPr lang="en-US" sz="1600" dirty="0" smtClean="0"/>
              <a:t>         </a:t>
            </a:r>
            <a:r>
              <a:rPr lang="en-US" sz="1800" b="1" dirty="0" smtClean="0">
                <a:solidFill>
                  <a:srgbClr val="FF0000"/>
                </a:solidFill>
              </a:rPr>
              <a:t>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1,210,000           </a:t>
            </a:r>
            <a:endParaRPr lang="en-US" sz="18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600" b="1" dirty="0" smtClean="0"/>
              <a:t>                                                      Sales volume variance              Flexible budget variance</a:t>
            </a: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800" b="1" dirty="0" smtClean="0"/>
              <a:t>Direct Material        6,000x120                       </a:t>
            </a:r>
            <a:r>
              <a:rPr lang="en-US" sz="1800" dirty="0" smtClean="0"/>
              <a:t>5,500x120                              5,500x121.6</a:t>
            </a:r>
          </a:p>
          <a:p>
            <a:pPr marL="0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                                    720,000      </a:t>
            </a:r>
            <a:r>
              <a:rPr lang="en-US" sz="1800" b="1" dirty="0" smtClean="0">
                <a:solidFill>
                  <a:srgbClr val="FF0000"/>
                </a:solidFill>
              </a:rPr>
              <a:t>60,000 F</a:t>
            </a:r>
            <a:r>
              <a:rPr lang="en-US" sz="1800" b="1" dirty="0" smtClean="0">
                <a:solidFill>
                  <a:srgbClr val="002060"/>
                </a:solidFill>
              </a:rPr>
              <a:t>     660,0000    </a:t>
            </a:r>
            <a:r>
              <a:rPr lang="en-US" sz="1800" b="1" dirty="0" smtClean="0">
                <a:solidFill>
                  <a:srgbClr val="FF0000"/>
                </a:solidFill>
              </a:rPr>
              <a:t>8,800  U              </a:t>
            </a:r>
            <a:r>
              <a:rPr lang="en-US" sz="1800" b="1" dirty="0" smtClean="0">
                <a:solidFill>
                  <a:srgbClr val="002060"/>
                </a:solidFill>
              </a:rPr>
              <a:t>668,800</a:t>
            </a:r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 </a:t>
            </a:r>
            <a:r>
              <a:rPr lang="en-US" sz="1600" b="1" dirty="0" smtClean="0"/>
              <a:t>Sales volume variance                     Flexible Budget variance   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400" b="1" dirty="0" smtClean="0">
                <a:solidFill>
                  <a:srgbClr val="002060"/>
                </a:solidFill>
              </a:rPr>
              <a:t>                               5,500x 12x10                                                                                                                5,500x12.8x9.5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( 5,500x12) x10                                                                                                            (5,500x12.8)x9.5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66,000x 10                                                                                                                        70,400x9.5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Budgeted quantity                               Actual quantity used                           actual quantity used </a:t>
            </a:r>
          </a:p>
          <a:p>
            <a:pPr marL="0" indent="0" algn="l" rtl="0">
              <a:buNone/>
            </a:pPr>
            <a:r>
              <a:rPr lang="en-US" sz="1400" b="1" dirty="0" smtClean="0">
                <a:solidFill>
                  <a:srgbClr val="002060"/>
                </a:solidFill>
              </a:rPr>
              <a:t>                          allowed for actual output                                    x                                                                  x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          </a:t>
            </a:r>
            <a:r>
              <a:rPr lang="en-US" sz="2000" b="1" dirty="0" smtClean="0">
                <a:solidFill>
                  <a:srgbClr val="002060"/>
                </a:solidFill>
              </a:rPr>
              <a:t>x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                     Budgeted  price                                         Actual price </a:t>
            </a:r>
          </a:p>
          <a:p>
            <a:pPr marL="0" indent="0" algn="l" rtl="0">
              <a:buNone/>
            </a:pPr>
            <a:r>
              <a:rPr lang="en-US" sz="1200" b="1" dirty="0" smtClean="0">
                <a:solidFill>
                  <a:srgbClr val="002060"/>
                </a:solidFill>
              </a:rPr>
              <a:t>                                </a:t>
            </a:r>
            <a:r>
              <a:rPr lang="en-US" sz="1400" b="1" dirty="0" smtClean="0">
                <a:solidFill>
                  <a:srgbClr val="002060"/>
                </a:solidFill>
              </a:rPr>
              <a:t>budgeted price   </a:t>
            </a:r>
          </a:p>
          <a:p>
            <a:pPr marL="0" indent="0" algn="l" rtl="0">
              <a:buNone/>
            </a:pPr>
            <a:endParaRPr lang="en-US" sz="14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</a:t>
            </a:r>
            <a:r>
              <a:rPr lang="en-US" sz="1400" b="1" dirty="0"/>
              <a:t>66,000x 10                                                  70,400x10                                                   70,400x9.5 </a:t>
            </a:r>
            <a:endParaRPr lang="en-US" sz="1800" b="1" dirty="0"/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660,000              </a:t>
            </a:r>
            <a:r>
              <a:rPr lang="en-US" sz="1600" b="1" dirty="0" smtClean="0">
                <a:solidFill>
                  <a:srgbClr val="FF0000"/>
                </a:solidFill>
              </a:rPr>
              <a:t>44,000 U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</a:t>
            </a:r>
            <a:r>
              <a:rPr lang="en-US" sz="1400" b="1" smtClean="0">
                <a:solidFill>
                  <a:srgbClr val="002060"/>
                </a:solidFill>
              </a:rPr>
              <a:t>704,000                     </a:t>
            </a:r>
            <a:r>
              <a:rPr lang="en-US" sz="1600" b="1" smtClean="0">
                <a:solidFill>
                  <a:srgbClr val="FF0000"/>
                </a:solidFill>
              </a:rPr>
              <a:t>35,200 </a:t>
            </a:r>
            <a:r>
              <a:rPr lang="en-US" sz="1600" b="1" dirty="0" smtClean="0">
                <a:solidFill>
                  <a:srgbClr val="FF0000"/>
                </a:solidFill>
              </a:rPr>
              <a:t>F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668,800</a:t>
            </a:r>
          </a:p>
          <a:p>
            <a:pPr marL="0" indent="0" algn="l" rtl="0">
              <a:buNone/>
            </a:pPr>
            <a:r>
              <a:rPr lang="en-US" sz="1800" b="1" dirty="0" smtClean="0"/>
              <a:t>                                 Efficiency variance                                  Price variance</a:t>
            </a:r>
            <a:endParaRPr lang="en-US" sz="1800" b="1" dirty="0"/>
          </a:p>
          <a:p>
            <a:pPr marL="0" indent="0" algn="l" rtl="0">
              <a:buNone/>
            </a:pPr>
            <a:endParaRPr lang="en-US" sz="1400" b="1" dirty="0" smtClean="0">
              <a:solidFill>
                <a:srgbClr val="002060"/>
              </a:solidFill>
            </a:endParaRPr>
          </a:p>
        </p:txBody>
      </p:sp>
      <p:sp>
        <p:nvSpPr>
          <p:cNvPr id="4" name="قوس متوسط أيمن 3"/>
          <p:cNvSpPr/>
          <p:nvPr/>
        </p:nvSpPr>
        <p:spPr>
          <a:xfrm rot="16200000" flipH="1">
            <a:off x="3866096" y="-34267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قوس متوسط أيمن 9"/>
          <p:cNvSpPr/>
          <p:nvPr/>
        </p:nvSpPr>
        <p:spPr>
          <a:xfrm rot="16200000" flipH="1">
            <a:off x="6511784" y="-211428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قوس متوسط أيمن 10"/>
          <p:cNvSpPr/>
          <p:nvPr/>
        </p:nvSpPr>
        <p:spPr>
          <a:xfrm rot="16200000" flipH="1">
            <a:off x="3830981" y="1748988"/>
            <a:ext cx="45719" cy="1994395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قوس متوسط أيمن 11"/>
          <p:cNvSpPr/>
          <p:nvPr/>
        </p:nvSpPr>
        <p:spPr>
          <a:xfrm rot="16200000" flipH="1">
            <a:off x="6374635" y="1315078"/>
            <a:ext cx="95810" cy="2816493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6" name="رابط كسهم مستقيم 25"/>
          <p:cNvCxnSpPr/>
          <p:nvPr/>
        </p:nvCxnSpPr>
        <p:spPr>
          <a:xfrm>
            <a:off x="7668344" y="2675419"/>
            <a:ext cx="0" cy="9097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قوس متوسط أيمن 12"/>
          <p:cNvSpPr/>
          <p:nvPr/>
        </p:nvSpPr>
        <p:spPr>
          <a:xfrm rot="16200000" flipH="1">
            <a:off x="3210420" y="5065468"/>
            <a:ext cx="45720" cy="267744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4" name="قوس متوسط أيمن 13"/>
          <p:cNvSpPr/>
          <p:nvPr/>
        </p:nvSpPr>
        <p:spPr>
          <a:xfrm rot="16200000" flipH="1">
            <a:off x="6042165" y="5073637"/>
            <a:ext cx="45720" cy="267744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4876797" y="2675418"/>
            <a:ext cx="0" cy="7535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H="1">
            <a:off x="2195737" y="3429000"/>
            <a:ext cx="26810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>
            <a:off x="2195736" y="342900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0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8375</TotalTime>
  <Words>196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Example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413</cp:revision>
  <cp:lastPrinted>2020-11-07T10:53:22Z</cp:lastPrinted>
  <dcterms:created xsi:type="dcterms:W3CDTF">2020-09-18T07:15:41Z</dcterms:created>
  <dcterms:modified xsi:type="dcterms:W3CDTF">2025-01-12T13:36:50Z</dcterms:modified>
</cp:coreProperties>
</file>