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4" r:id="rId7"/>
    <p:sldId id="262" r:id="rId8"/>
    <p:sldId id="263" r:id="rId9"/>
  </p:sldIdLst>
  <p:sldSz cx="18288000" cy="10287000"/>
  <p:notesSz cx="6858000" cy="9144000"/>
  <p:embeddedFontLst>
    <p:embeddedFont>
      <p:font typeface="Poppins 1" panose="020B0604020202020204" charset="0"/>
      <p:regular r:id="rId10"/>
    </p:embeddedFont>
    <p:embeddedFont>
      <p:font typeface="Poppins 1 Bold" panose="020B0604020202020204" charset="0"/>
      <p:regular r:id="rId11"/>
    </p:embeddedFont>
    <p:embeddedFont>
      <p:font typeface="Poppins 1 Semi-Bold" panose="020B0604020202020204" charset="0"/>
      <p:regular r:id="rId12"/>
    </p:embeddedFont>
    <p:embeddedFont>
      <p:font typeface="Poppins 2 Bold" panose="020B0604020202020204" charset="0"/>
      <p:regular r:id="rId13"/>
    </p:embeddedFont>
    <p:embeddedFont>
      <p:font typeface="Poppins 2 Semi-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2390"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25/08/2024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8284">
            <a:off x="10740910" y="-2556686"/>
            <a:ext cx="3952556" cy="16029749"/>
            <a:chOff x="0" y="0"/>
            <a:chExt cx="1041002" cy="4221827"/>
          </a:xfrm>
        </p:grpSpPr>
        <p:sp>
          <p:nvSpPr>
            <p:cNvPr id="3" name="Freeform 3"/>
            <p:cNvSpPr/>
            <p:nvPr/>
          </p:nvSpPr>
          <p:spPr>
            <a:xfrm>
              <a:off x="0" y="0"/>
              <a:ext cx="1041002" cy="4221827"/>
            </a:xfrm>
            <a:custGeom>
              <a:avLst/>
              <a:gdLst/>
              <a:ahLst/>
              <a:cxnLst/>
              <a:rect l="l" t="t" r="r" b="b"/>
              <a:pathLst>
                <a:path w="1041002" h="4221827">
                  <a:moveTo>
                    <a:pt x="0" y="0"/>
                  </a:moveTo>
                  <a:lnTo>
                    <a:pt x="1041002" y="0"/>
                  </a:lnTo>
                  <a:lnTo>
                    <a:pt x="1041002" y="4221827"/>
                  </a:lnTo>
                  <a:lnTo>
                    <a:pt x="0" y="4221827"/>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1041002" cy="427897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18284">
            <a:off x="19477975" y="-7285016"/>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18284">
            <a:off x="7345988" y="4232895"/>
            <a:ext cx="274711" cy="11053763"/>
            <a:chOff x="0" y="0"/>
            <a:chExt cx="72352" cy="2911279"/>
          </a:xfrm>
        </p:grpSpPr>
        <p:sp>
          <p:nvSpPr>
            <p:cNvPr id="9" name="Freeform 9"/>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10" name="TextBox 10"/>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9144000" y="1149327"/>
            <a:ext cx="8982538" cy="7988157"/>
            <a:chOff x="0" y="0"/>
            <a:chExt cx="21896591" cy="19472605"/>
          </a:xfrm>
        </p:grpSpPr>
        <p:sp>
          <p:nvSpPr>
            <p:cNvPr id="12" name="Freeform 12"/>
            <p:cNvSpPr/>
            <p:nvPr/>
          </p:nvSpPr>
          <p:spPr>
            <a:xfrm>
              <a:off x="0" y="0"/>
              <a:ext cx="21896578" cy="19472656"/>
            </a:xfrm>
            <a:custGeom>
              <a:avLst/>
              <a:gdLst/>
              <a:ahLst/>
              <a:cxnLst/>
              <a:rect l="l" t="t" r="r" b="b"/>
              <a:pathLst>
                <a:path w="21896578" h="19472656">
                  <a:moveTo>
                    <a:pt x="11347450" y="0"/>
                  </a:moveTo>
                  <a:lnTo>
                    <a:pt x="0" y="19472656"/>
                  </a:lnTo>
                  <a:lnTo>
                    <a:pt x="21896578" y="19472656"/>
                  </a:lnTo>
                  <a:lnTo>
                    <a:pt x="21896578" y="0"/>
                  </a:lnTo>
                  <a:close/>
                </a:path>
              </a:pathLst>
            </a:custGeom>
            <a:solidFill>
              <a:srgbClr val="FFFFFF"/>
            </a:solidFill>
            <a:ln w="12700">
              <a:solidFill>
                <a:srgbClr val="000000"/>
              </a:solidFill>
            </a:ln>
          </p:spPr>
        </p:sp>
      </p:grpSp>
      <p:grpSp>
        <p:nvGrpSpPr>
          <p:cNvPr id="13" name="Group 13"/>
          <p:cNvGrpSpPr>
            <a:grpSpLocks noChangeAspect="1"/>
          </p:cNvGrpSpPr>
          <p:nvPr/>
        </p:nvGrpSpPr>
        <p:grpSpPr>
          <a:xfrm>
            <a:off x="9540506" y="1381125"/>
            <a:ext cx="8461234" cy="7524563"/>
            <a:chOff x="0" y="0"/>
            <a:chExt cx="21896591" cy="19472605"/>
          </a:xfrm>
        </p:grpSpPr>
        <p:sp>
          <p:nvSpPr>
            <p:cNvPr id="14" name="Freeform 14"/>
            <p:cNvSpPr/>
            <p:nvPr/>
          </p:nvSpPr>
          <p:spPr>
            <a:xfrm>
              <a:off x="0" y="0"/>
              <a:ext cx="21896578" cy="19472656"/>
            </a:xfrm>
            <a:custGeom>
              <a:avLst/>
              <a:gdLst/>
              <a:ahLst/>
              <a:cxnLst/>
              <a:rect l="l" t="t" r="r" b="b"/>
              <a:pathLst>
                <a:path w="21896578" h="19472656">
                  <a:moveTo>
                    <a:pt x="11347450" y="0"/>
                  </a:moveTo>
                  <a:lnTo>
                    <a:pt x="0" y="19472656"/>
                  </a:lnTo>
                  <a:lnTo>
                    <a:pt x="21896578" y="19472656"/>
                  </a:lnTo>
                  <a:lnTo>
                    <a:pt x="21896578" y="0"/>
                  </a:lnTo>
                  <a:close/>
                </a:path>
              </a:pathLst>
            </a:custGeom>
            <a:blipFill>
              <a:blip r:embed="rId2"/>
              <a:stretch>
                <a:fillRect l="-28990" r="-28990"/>
              </a:stretch>
            </a:blipFill>
          </p:spPr>
        </p:sp>
      </p:grpSp>
      <p:grpSp>
        <p:nvGrpSpPr>
          <p:cNvPr id="15" name="Group 15"/>
          <p:cNvGrpSpPr/>
          <p:nvPr/>
        </p:nvGrpSpPr>
        <p:grpSpPr>
          <a:xfrm rot="1818284">
            <a:off x="16215886" y="4572544"/>
            <a:ext cx="3194203" cy="7569921"/>
            <a:chOff x="0" y="0"/>
            <a:chExt cx="841272" cy="1993724"/>
          </a:xfrm>
        </p:grpSpPr>
        <p:sp>
          <p:nvSpPr>
            <p:cNvPr id="16" name="Freeform 16"/>
            <p:cNvSpPr/>
            <p:nvPr/>
          </p:nvSpPr>
          <p:spPr>
            <a:xfrm>
              <a:off x="0" y="0"/>
              <a:ext cx="841272" cy="1993724"/>
            </a:xfrm>
            <a:custGeom>
              <a:avLst/>
              <a:gdLst/>
              <a:ahLst/>
              <a:cxnLst/>
              <a:rect l="l" t="t" r="r" b="b"/>
              <a:pathLst>
                <a:path w="841272" h="1993724">
                  <a:moveTo>
                    <a:pt x="0" y="0"/>
                  </a:moveTo>
                  <a:lnTo>
                    <a:pt x="841272" y="0"/>
                  </a:lnTo>
                  <a:lnTo>
                    <a:pt x="841272" y="1993724"/>
                  </a:lnTo>
                  <a:lnTo>
                    <a:pt x="0" y="1993724"/>
                  </a:lnTo>
                  <a:close/>
                </a:path>
              </a:pathLst>
            </a:custGeom>
            <a:gradFill rotWithShape="1">
              <a:gsLst>
                <a:gs pos="0">
                  <a:srgbClr val="51048D">
                    <a:alpha val="100000"/>
                  </a:srgbClr>
                </a:gs>
                <a:gs pos="50000">
                  <a:srgbClr val="054CC4">
                    <a:alpha val="49500"/>
                  </a:srgbClr>
                </a:gs>
                <a:gs pos="100000">
                  <a:srgbClr val="C405B7">
                    <a:alpha val="0"/>
                  </a:srgbClr>
                </a:gs>
              </a:gsLst>
              <a:lin ang="5400000"/>
            </a:gradFill>
          </p:spPr>
        </p:sp>
        <p:sp>
          <p:nvSpPr>
            <p:cNvPr id="17" name="TextBox 17"/>
            <p:cNvSpPr txBox="1"/>
            <p:nvPr/>
          </p:nvSpPr>
          <p:spPr>
            <a:xfrm>
              <a:off x="0" y="-57150"/>
              <a:ext cx="841272" cy="2050874"/>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2046667" y="1819661"/>
            <a:ext cx="10068114" cy="986943"/>
            <a:chOff x="0" y="0"/>
            <a:chExt cx="3569139" cy="349871"/>
          </a:xfrm>
        </p:grpSpPr>
        <p:sp>
          <p:nvSpPr>
            <p:cNvPr id="19" name="Freeform 19"/>
            <p:cNvSpPr/>
            <p:nvPr/>
          </p:nvSpPr>
          <p:spPr>
            <a:xfrm>
              <a:off x="0" y="0"/>
              <a:ext cx="3569139" cy="349871"/>
            </a:xfrm>
            <a:custGeom>
              <a:avLst/>
              <a:gdLst/>
              <a:ahLst/>
              <a:cxnLst/>
              <a:rect l="l" t="t" r="r" b="b"/>
              <a:pathLst>
                <a:path w="3569139" h="349871">
                  <a:moveTo>
                    <a:pt x="203200" y="0"/>
                  </a:moveTo>
                  <a:lnTo>
                    <a:pt x="3569139" y="0"/>
                  </a:lnTo>
                  <a:lnTo>
                    <a:pt x="3365939" y="349871"/>
                  </a:lnTo>
                  <a:lnTo>
                    <a:pt x="0" y="349871"/>
                  </a:lnTo>
                  <a:lnTo>
                    <a:pt x="203200" y="0"/>
                  </a:lnTo>
                  <a:close/>
                </a:path>
              </a:pathLst>
            </a:custGeom>
            <a:gradFill rotWithShape="1">
              <a:gsLst>
                <a:gs pos="0">
                  <a:srgbClr val="51048D">
                    <a:alpha val="100000"/>
                  </a:srgbClr>
                </a:gs>
                <a:gs pos="50000">
                  <a:srgbClr val="054CC4">
                    <a:alpha val="100000"/>
                  </a:srgbClr>
                </a:gs>
                <a:gs pos="100000">
                  <a:srgbClr val="C405B7">
                    <a:alpha val="100000"/>
                  </a:srgbClr>
                </a:gs>
              </a:gsLst>
              <a:lin ang="0"/>
            </a:gradFill>
          </p:spPr>
        </p:sp>
        <p:sp>
          <p:nvSpPr>
            <p:cNvPr id="20" name="TextBox 20"/>
            <p:cNvSpPr txBox="1"/>
            <p:nvPr/>
          </p:nvSpPr>
          <p:spPr>
            <a:xfrm>
              <a:off x="101600" y="-57150"/>
              <a:ext cx="3365939" cy="407021"/>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030502" y="4841404"/>
            <a:ext cx="7917365" cy="2225813"/>
          </a:xfrm>
          <a:prstGeom prst="rect">
            <a:avLst/>
          </a:prstGeom>
        </p:spPr>
        <p:txBody>
          <a:bodyPr lIns="0" tIns="0" rIns="0" bIns="0" rtlCol="0" anchor="t">
            <a:spAutoFit/>
          </a:bodyPr>
          <a:lstStyle/>
          <a:p>
            <a:pPr algn="l">
              <a:lnSpc>
                <a:spcPts val="8433"/>
              </a:lnSpc>
            </a:pPr>
            <a:r>
              <a:rPr lang="en-US" sz="7333" dirty="0">
                <a:solidFill>
                  <a:srgbClr val="121212"/>
                </a:solidFill>
                <a:latin typeface="Poppins 2 Semi-Bold"/>
                <a:ea typeface="Poppins 2 Semi-Bold"/>
                <a:cs typeface="Poppins 2 Semi-Bold"/>
                <a:sym typeface="Poppins 2 Semi-Bold"/>
              </a:rPr>
              <a:t>to Database Normalization</a:t>
            </a:r>
          </a:p>
        </p:txBody>
      </p:sp>
      <p:sp>
        <p:nvSpPr>
          <p:cNvPr id="22" name="TextBox 22"/>
          <p:cNvSpPr txBox="1"/>
          <p:nvPr/>
        </p:nvSpPr>
        <p:spPr>
          <a:xfrm>
            <a:off x="1030502" y="3035204"/>
            <a:ext cx="8356808" cy="1608123"/>
          </a:xfrm>
          <a:prstGeom prst="rect">
            <a:avLst/>
          </a:prstGeom>
        </p:spPr>
        <p:txBody>
          <a:bodyPr lIns="0" tIns="0" rIns="0" bIns="0" rtlCol="0" anchor="t">
            <a:spAutoFit/>
          </a:bodyPr>
          <a:lstStyle/>
          <a:p>
            <a:pPr algn="l">
              <a:lnSpc>
                <a:spcPts val="11784"/>
              </a:lnSpc>
            </a:pPr>
            <a:r>
              <a:rPr lang="en-US" sz="10247" dirty="0">
                <a:solidFill>
                  <a:srgbClr val="431096"/>
                </a:solidFill>
                <a:latin typeface="Poppins 2 Semi-Bold"/>
                <a:ea typeface="Poppins 2 Semi-Bold"/>
                <a:cs typeface="Poppins 2 Semi-Bold"/>
                <a:sym typeface="Poppins 2 Semi-Bold"/>
              </a:rPr>
              <a:t>Introduction </a:t>
            </a:r>
          </a:p>
        </p:txBody>
      </p:sp>
      <p:sp>
        <p:nvSpPr>
          <p:cNvPr id="23" name="TextBox 23"/>
          <p:cNvSpPr txBox="1"/>
          <p:nvPr/>
        </p:nvSpPr>
        <p:spPr>
          <a:xfrm>
            <a:off x="1030502" y="2045066"/>
            <a:ext cx="8947428" cy="526609"/>
          </a:xfrm>
          <a:prstGeom prst="rect">
            <a:avLst/>
          </a:prstGeom>
        </p:spPr>
        <p:txBody>
          <a:bodyPr lIns="0" tIns="0" rIns="0" bIns="0" rtlCol="0" anchor="t">
            <a:spAutoFit/>
          </a:bodyPr>
          <a:lstStyle/>
          <a:p>
            <a:pPr algn="l">
              <a:lnSpc>
                <a:spcPts val="3945"/>
              </a:lnSpc>
            </a:pPr>
            <a:r>
              <a:rPr lang="en-US" sz="3430">
                <a:solidFill>
                  <a:srgbClr val="FFFFFF"/>
                </a:solidFill>
                <a:latin typeface="Poppins 1 Semi-Bold"/>
                <a:ea typeface="Poppins 1 Semi-Bold"/>
                <a:cs typeface="Poppins 1 Semi-Bold"/>
                <a:sym typeface="Poppins 1 Semi-Bold"/>
              </a:rPr>
              <a:t>Dr . Sameera Abu Ghalyoun</a:t>
            </a:r>
          </a:p>
        </p:txBody>
      </p:sp>
      <p:sp>
        <p:nvSpPr>
          <p:cNvPr id="24" name="TextBox 24"/>
          <p:cNvSpPr txBox="1"/>
          <p:nvPr/>
        </p:nvSpPr>
        <p:spPr>
          <a:xfrm>
            <a:off x="1030502" y="8709633"/>
            <a:ext cx="6452841" cy="551043"/>
          </a:xfrm>
          <a:prstGeom prst="rect">
            <a:avLst/>
          </a:prstGeom>
        </p:spPr>
        <p:txBody>
          <a:bodyPr lIns="0" tIns="0" rIns="0" bIns="0" rtlCol="0" anchor="t">
            <a:spAutoFit/>
          </a:bodyPr>
          <a:lstStyle/>
          <a:p>
            <a:pPr algn="l">
              <a:lnSpc>
                <a:spcPts val="4277"/>
              </a:lnSpc>
              <a:spcBef>
                <a:spcPct val="0"/>
              </a:spcBef>
            </a:pPr>
            <a:r>
              <a:rPr lang="en-US" sz="3055" dirty="0">
                <a:solidFill>
                  <a:srgbClr val="000000"/>
                </a:solidFill>
                <a:latin typeface="Poppins 1 Bold"/>
                <a:ea typeface="Poppins 1 Bold"/>
                <a:cs typeface="Poppins 1 Bold"/>
                <a:sym typeface="Poppins 1 Bold"/>
              </a:rPr>
              <a:t> Presentation - 2024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281592" y="3881437"/>
            <a:ext cx="15977708" cy="4946016"/>
          </a:xfrm>
          <a:prstGeom prst="rect">
            <a:avLst/>
          </a:prstGeom>
        </p:spPr>
        <p:txBody>
          <a:bodyPr lIns="0" tIns="0" rIns="0" bIns="0" rtlCol="0" anchor="t">
            <a:spAutoFit/>
          </a:bodyPr>
          <a:lstStyle/>
          <a:p>
            <a:pPr algn="just">
              <a:lnSpc>
                <a:spcPts val="5589"/>
              </a:lnSpc>
            </a:pPr>
            <a:r>
              <a:rPr lang="en-US" sz="4299" dirty="0">
                <a:solidFill>
                  <a:srgbClr val="000000"/>
                </a:solidFill>
                <a:latin typeface="Poppins 1"/>
                <a:ea typeface="Poppins 1"/>
                <a:cs typeface="Poppins 1"/>
                <a:sym typeface="Poppins 1"/>
              </a:rPr>
              <a:t>Database normalization is a process used to organize a database into a structured format that reduces redundancy and improves data integrity. The primary goal of normalization is to break down large tables into smaller, more manageable pieces while ensuring that the relationships between the data are preserved.</a:t>
            </a:r>
          </a:p>
          <a:p>
            <a:pPr algn="just">
              <a:lnSpc>
                <a:spcPts val="5589"/>
              </a:lnSpc>
            </a:pPr>
            <a:endParaRPr lang="en-US" sz="4299" dirty="0">
              <a:solidFill>
                <a:srgbClr val="000000"/>
              </a:solidFill>
              <a:latin typeface="Poppins 1"/>
              <a:ea typeface="Poppins 1"/>
              <a:cs typeface="Poppins 1"/>
              <a:sym typeface="Poppins 1"/>
            </a:endParaRPr>
          </a:p>
        </p:txBody>
      </p:sp>
      <p:sp>
        <p:nvSpPr>
          <p:cNvPr id="3" name="TextBox 3"/>
          <p:cNvSpPr txBox="1"/>
          <p:nvPr/>
        </p:nvSpPr>
        <p:spPr>
          <a:xfrm>
            <a:off x="1281592" y="2622233"/>
            <a:ext cx="13020331" cy="1325880"/>
          </a:xfrm>
          <a:prstGeom prst="rect">
            <a:avLst/>
          </a:prstGeom>
        </p:spPr>
        <p:txBody>
          <a:bodyPr lIns="0" tIns="0" rIns="0" bIns="0" rtlCol="0" anchor="t">
            <a:spAutoFit/>
          </a:bodyPr>
          <a:lstStyle/>
          <a:p>
            <a:pPr algn="l">
              <a:lnSpc>
                <a:spcPts val="5084"/>
              </a:lnSpc>
            </a:pPr>
            <a:r>
              <a:rPr lang="en-US" sz="4499" dirty="0">
                <a:solidFill>
                  <a:srgbClr val="431096"/>
                </a:solidFill>
                <a:latin typeface="Poppins 1 Bold"/>
                <a:ea typeface="Poppins 1 Bold"/>
                <a:cs typeface="Poppins 1 Bold"/>
                <a:sym typeface="Poppins 1 Bold"/>
              </a:rPr>
              <a:t>Introduction to Database Normalization</a:t>
            </a:r>
          </a:p>
          <a:p>
            <a:pPr algn="l">
              <a:lnSpc>
                <a:spcPts val="5084"/>
              </a:lnSpc>
            </a:pPr>
            <a:endParaRPr lang="en-US" sz="4499" dirty="0">
              <a:solidFill>
                <a:srgbClr val="431096"/>
              </a:solidFill>
              <a:latin typeface="Poppins 1 Bold"/>
              <a:ea typeface="Poppins 1 Bold"/>
              <a:cs typeface="Poppins 1 Bold"/>
              <a:sym typeface="Poppins 1 Bold"/>
            </a:endParaRPr>
          </a:p>
        </p:txBody>
      </p:sp>
      <p:pic>
        <p:nvPicPr>
          <p:cNvPr id="4" name="ttsmaker-vip-file-2024-8-20-14-14-45">
            <a:hlinkClick r:id="" action="ppaction://media"/>
            <a:extLst>
              <a:ext uri="{FF2B5EF4-FFF2-40B4-BE49-F238E27FC236}">
                <a16:creationId xmlns:a16="http://schemas.microsoft.com/office/drawing/2014/main" id="{37824F69-D0C7-C157-3BC7-31CC2056F2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078200" y="9334500"/>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6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281592" y="3152775"/>
            <a:ext cx="16459376" cy="5335905"/>
          </a:xfrm>
          <a:prstGeom prst="rect">
            <a:avLst/>
          </a:prstGeom>
        </p:spPr>
        <p:txBody>
          <a:bodyPr lIns="0" tIns="0" rIns="0" bIns="0" rtlCol="0" anchor="t">
            <a:spAutoFit/>
          </a:bodyPr>
          <a:lstStyle/>
          <a:p>
            <a:pPr marL="777234" lvl="1" indent="-388617" algn="l">
              <a:lnSpc>
                <a:spcPts val="4679"/>
              </a:lnSpc>
              <a:buAutoNum type="arabicPeriod"/>
            </a:pPr>
            <a:r>
              <a:rPr lang="en-US" sz="3599" dirty="0">
                <a:solidFill>
                  <a:srgbClr val="A80FB9"/>
                </a:solidFill>
                <a:latin typeface="Poppins 1 Bold"/>
                <a:ea typeface="Poppins 1 Bold"/>
                <a:cs typeface="Poppins 1 Bold"/>
                <a:sym typeface="Poppins 1 Bold"/>
              </a:rPr>
              <a:t>Eliminating Redundancy:</a:t>
            </a:r>
            <a:r>
              <a:rPr lang="en-US" sz="3599" dirty="0">
                <a:solidFill>
                  <a:srgbClr val="000000"/>
                </a:solidFill>
                <a:latin typeface="Poppins 1"/>
                <a:ea typeface="Poppins 1"/>
                <a:cs typeface="Poppins 1"/>
                <a:sym typeface="Poppins 1"/>
              </a:rPr>
              <a:t> By reducing duplicate data, normalization helps save storage space and prevents inconsistencies that can arise when data is updated.</a:t>
            </a:r>
          </a:p>
          <a:p>
            <a:pPr marL="777234" lvl="1" indent="-388617" algn="l">
              <a:lnSpc>
                <a:spcPts val="4679"/>
              </a:lnSpc>
              <a:buAutoNum type="arabicPeriod"/>
            </a:pPr>
            <a:r>
              <a:rPr lang="en-US" sz="3599" dirty="0">
                <a:solidFill>
                  <a:srgbClr val="A80FB9"/>
                </a:solidFill>
                <a:latin typeface="Poppins 1 Bold"/>
                <a:ea typeface="Poppins 1 Bold"/>
                <a:cs typeface="Poppins 1 Bold"/>
                <a:sym typeface="Poppins 1 Bold"/>
              </a:rPr>
              <a:t>Ensuring Data Integrity:</a:t>
            </a:r>
            <a:r>
              <a:rPr lang="en-US" sz="3599" dirty="0">
                <a:solidFill>
                  <a:srgbClr val="000000"/>
                </a:solidFill>
                <a:latin typeface="Poppins 1"/>
                <a:ea typeface="Poppins 1"/>
                <a:cs typeface="Poppins 1"/>
                <a:sym typeface="Poppins 1"/>
              </a:rPr>
              <a:t> Normalization ensures that data is stored in a way that maintains its accuracy and reliability over time.</a:t>
            </a:r>
          </a:p>
          <a:p>
            <a:pPr marL="777234" lvl="1" indent="-388617" algn="l">
              <a:lnSpc>
                <a:spcPts val="4679"/>
              </a:lnSpc>
              <a:buAutoNum type="arabicPeriod"/>
            </a:pPr>
            <a:r>
              <a:rPr lang="en-US" sz="3599" dirty="0">
                <a:solidFill>
                  <a:srgbClr val="A80FB9"/>
                </a:solidFill>
                <a:latin typeface="Poppins 1 Bold"/>
                <a:ea typeface="Poppins 1 Bold"/>
                <a:cs typeface="Poppins 1 Bold"/>
                <a:sym typeface="Poppins 1 Bold"/>
              </a:rPr>
              <a:t>Improving Query Performance:</a:t>
            </a:r>
            <a:r>
              <a:rPr lang="en-US" sz="3599" dirty="0">
                <a:solidFill>
                  <a:srgbClr val="000000"/>
                </a:solidFill>
                <a:latin typeface="Poppins 1"/>
                <a:ea typeface="Poppins 1"/>
                <a:cs typeface="Poppins 1"/>
                <a:sym typeface="Poppins 1"/>
              </a:rPr>
              <a:t> A well-normalized database can enhance query performance by minimizing the amount of data processed.</a:t>
            </a:r>
          </a:p>
          <a:p>
            <a:pPr algn="l">
              <a:lnSpc>
                <a:spcPts val="4679"/>
              </a:lnSpc>
            </a:pPr>
            <a:endParaRPr lang="en-US" sz="3599" dirty="0">
              <a:solidFill>
                <a:srgbClr val="000000"/>
              </a:solidFill>
              <a:latin typeface="Poppins 1"/>
              <a:ea typeface="Poppins 1"/>
              <a:cs typeface="Poppins 1"/>
              <a:sym typeface="Poppins 1"/>
            </a:endParaRPr>
          </a:p>
        </p:txBody>
      </p:sp>
      <p:sp>
        <p:nvSpPr>
          <p:cNvPr id="3" name="TextBox 3"/>
          <p:cNvSpPr txBox="1"/>
          <p:nvPr/>
        </p:nvSpPr>
        <p:spPr>
          <a:xfrm>
            <a:off x="1591237" y="1893570"/>
            <a:ext cx="13020331" cy="1325880"/>
          </a:xfrm>
          <a:prstGeom prst="rect">
            <a:avLst/>
          </a:prstGeom>
        </p:spPr>
        <p:txBody>
          <a:bodyPr lIns="0" tIns="0" rIns="0" bIns="0" rtlCol="0" anchor="t">
            <a:spAutoFit/>
          </a:bodyPr>
          <a:lstStyle/>
          <a:p>
            <a:pPr algn="l">
              <a:lnSpc>
                <a:spcPts val="5084"/>
              </a:lnSpc>
            </a:pPr>
            <a:r>
              <a:rPr lang="en-US" sz="4499">
                <a:solidFill>
                  <a:srgbClr val="431096"/>
                </a:solidFill>
                <a:latin typeface="Poppins 1 Bold"/>
                <a:ea typeface="Poppins 1 Bold"/>
                <a:cs typeface="Poppins 1 Bold"/>
                <a:sym typeface="Poppins 1 Bold"/>
              </a:rPr>
              <a:t>Why is Normalization Important?</a:t>
            </a:r>
          </a:p>
          <a:p>
            <a:pPr algn="l">
              <a:lnSpc>
                <a:spcPts val="5084"/>
              </a:lnSpc>
            </a:pPr>
            <a:endParaRPr lang="en-US" sz="4499">
              <a:solidFill>
                <a:srgbClr val="431096"/>
              </a:solidFill>
              <a:latin typeface="Poppins 1 Bold"/>
              <a:ea typeface="Poppins 1 Bold"/>
              <a:cs typeface="Poppins 1 Bold"/>
              <a:sym typeface="Poppins 1 Bold"/>
            </a:endParaRPr>
          </a:p>
        </p:txBody>
      </p:sp>
      <p:pic>
        <p:nvPicPr>
          <p:cNvPr id="4" name="ttsmaker-vip-file-2024-8-21-13-36-24">
            <a:hlinkClick r:id="" action="ppaction://media"/>
            <a:extLst>
              <a:ext uri="{FF2B5EF4-FFF2-40B4-BE49-F238E27FC236}">
                <a16:creationId xmlns:a16="http://schemas.microsoft.com/office/drawing/2014/main" id="{48B95796-1EAA-433A-47F9-58C842003C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497286" y="9029700"/>
            <a:ext cx="487363" cy="487363"/>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0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6724348" y="-1589595"/>
            <a:ext cx="22878146" cy="3556926"/>
            <a:chOff x="0" y="0"/>
            <a:chExt cx="2247054" cy="349355"/>
          </a:xfrm>
        </p:grpSpPr>
        <p:sp>
          <p:nvSpPr>
            <p:cNvPr id="3" name="Freeform 3"/>
            <p:cNvSpPr/>
            <p:nvPr/>
          </p:nvSpPr>
          <p:spPr>
            <a:xfrm>
              <a:off x="0" y="0"/>
              <a:ext cx="2247054" cy="349355"/>
            </a:xfrm>
            <a:custGeom>
              <a:avLst/>
              <a:gdLst/>
              <a:ahLst/>
              <a:cxnLst/>
              <a:rect l="l" t="t" r="r" b="b"/>
              <a:pathLst>
                <a:path w="2247054" h="349355">
                  <a:moveTo>
                    <a:pt x="2043854" y="0"/>
                  </a:moveTo>
                  <a:lnTo>
                    <a:pt x="0" y="0"/>
                  </a:lnTo>
                  <a:lnTo>
                    <a:pt x="203200" y="349355"/>
                  </a:lnTo>
                  <a:lnTo>
                    <a:pt x="2247054" y="349355"/>
                  </a:lnTo>
                  <a:lnTo>
                    <a:pt x="2043854" y="0"/>
                  </a:lnTo>
                  <a:close/>
                </a:path>
              </a:pathLst>
            </a:custGeom>
            <a:gradFill rotWithShape="1">
              <a:gsLst>
                <a:gs pos="0">
                  <a:srgbClr val="51048D">
                    <a:alpha val="100000"/>
                  </a:srgbClr>
                </a:gs>
                <a:gs pos="50000">
                  <a:srgbClr val="054CC4">
                    <a:alpha val="100000"/>
                  </a:srgbClr>
                </a:gs>
                <a:gs pos="100000">
                  <a:srgbClr val="C405B7">
                    <a:alpha val="100000"/>
                  </a:srgbClr>
                </a:gs>
              </a:gsLst>
              <a:lin ang="0"/>
            </a:gradFill>
          </p:spPr>
        </p:sp>
        <p:sp>
          <p:nvSpPr>
            <p:cNvPr id="4" name="TextBox 4"/>
            <p:cNvSpPr txBox="1"/>
            <p:nvPr/>
          </p:nvSpPr>
          <p:spPr>
            <a:xfrm>
              <a:off x="101600" y="-57150"/>
              <a:ext cx="2043854" cy="40650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869395" y="793696"/>
            <a:ext cx="10869560" cy="1780540"/>
          </a:xfrm>
          <a:prstGeom prst="rect">
            <a:avLst/>
          </a:prstGeom>
        </p:spPr>
        <p:txBody>
          <a:bodyPr lIns="0" tIns="0" rIns="0" bIns="0" rtlCol="0" anchor="t">
            <a:spAutoFit/>
          </a:bodyPr>
          <a:lstStyle/>
          <a:p>
            <a:pPr algn="r">
              <a:lnSpc>
                <a:spcPts val="6785"/>
              </a:lnSpc>
            </a:pPr>
            <a:r>
              <a:rPr lang="en-US" sz="5900">
                <a:solidFill>
                  <a:srgbClr val="431096"/>
                </a:solidFill>
                <a:latin typeface="Poppins 2 Bold"/>
                <a:ea typeface="Poppins 2 Bold"/>
                <a:cs typeface="Poppins 2 Bold"/>
                <a:sym typeface="Poppins 2 Bold"/>
              </a:rPr>
              <a:t>The Normalization Process</a:t>
            </a:r>
          </a:p>
          <a:p>
            <a:pPr algn="r">
              <a:lnSpc>
                <a:spcPts val="6785"/>
              </a:lnSpc>
            </a:pPr>
            <a:endParaRPr lang="en-US" sz="5900">
              <a:solidFill>
                <a:srgbClr val="431096"/>
              </a:solidFill>
              <a:latin typeface="Poppins 2 Bold"/>
              <a:ea typeface="Poppins 2 Bold"/>
              <a:cs typeface="Poppins 2 Bold"/>
              <a:sym typeface="Poppins 2 Bold"/>
            </a:endParaRPr>
          </a:p>
        </p:txBody>
      </p:sp>
      <p:grpSp>
        <p:nvGrpSpPr>
          <p:cNvPr id="6" name="Group 6"/>
          <p:cNvGrpSpPr/>
          <p:nvPr/>
        </p:nvGrpSpPr>
        <p:grpSpPr>
          <a:xfrm rot="8959574">
            <a:off x="3794369" y="-8383215"/>
            <a:ext cx="274711" cy="11053763"/>
            <a:chOff x="0" y="0"/>
            <a:chExt cx="72352" cy="2911279"/>
          </a:xfrm>
        </p:grpSpPr>
        <p:sp>
          <p:nvSpPr>
            <p:cNvPr id="7" name="Freeform 7"/>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8" name="TextBox 8"/>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903851" y="3896977"/>
            <a:ext cx="8499895" cy="757523"/>
          </a:xfrm>
          <a:prstGeom prst="rect">
            <a:avLst/>
          </a:prstGeom>
        </p:spPr>
        <p:txBody>
          <a:bodyPr lIns="0" tIns="0" rIns="0" bIns="0" rtlCol="0" anchor="t">
            <a:spAutoFit/>
          </a:bodyPr>
          <a:lstStyle/>
          <a:p>
            <a:pPr algn="l">
              <a:lnSpc>
                <a:spcPts val="5484"/>
              </a:lnSpc>
            </a:pPr>
            <a:r>
              <a:rPr lang="en-US" sz="4853">
                <a:solidFill>
                  <a:srgbClr val="A80FB9"/>
                </a:solidFill>
                <a:latin typeface="Poppins 1 Bold"/>
                <a:ea typeface="Poppins 1 Bold"/>
                <a:cs typeface="Poppins 1 Bold"/>
                <a:sym typeface="Poppins 1 Bold"/>
              </a:rPr>
              <a:t>The Normalization Process</a:t>
            </a:r>
          </a:p>
        </p:txBody>
      </p:sp>
      <p:sp>
        <p:nvSpPr>
          <p:cNvPr id="10" name="TextBox 10"/>
          <p:cNvSpPr txBox="1"/>
          <p:nvPr/>
        </p:nvSpPr>
        <p:spPr>
          <a:xfrm>
            <a:off x="1741181" y="5067300"/>
            <a:ext cx="15518119" cy="4025239"/>
          </a:xfrm>
          <a:prstGeom prst="rect">
            <a:avLst/>
          </a:prstGeom>
        </p:spPr>
        <p:txBody>
          <a:bodyPr lIns="0" tIns="0" rIns="0" bIns="0" rtlCol="0" anchor="t">
            <a:spAutoFit/>
          </a:bodyPr>
          <a:lstStyle/>
          <a:p>
            <a:pPr algn="just">
              <a:lnSpc>
                <a:spcPts val="5267"/>
              </a:lnSpc>
            </a:pPr>
            <a:r>
              <a:rPr lang="en-US" sz="4052" dirty="0">
                <a:solidFill>
                  <a:srgbClr val="000000"/>
                </a:solidFill>
                <a:latin typeface="Poppins 1"/>
                <a:ea typeface="Poppins 1"/>
                <a:cs typeface="Poppins 1"/>
                <a:sym typeface="Poppins 1"/>
              </a:rPr>
              <a:t>Normalization typically involves dividing a database into two or more tables and defining relationships between them. There are several stages of normalization, called normal forms (NF), each with specific rules to achieve a higher level of organization:</a:t>
            </a:r>
          </a:p>
          <a:p>
            <a:pPr algn="just">
              <a:lnSpc>
                <a:spcPts val="5267"/>
              </a:lnSpc>
            </a:pPr>
            <a:endParaRPr lang="en-US" sz="4052" dirty="0">
              <a:solidFill>
                <a:srgbClr val="000000"/>
              </a:solidFill>
              <a:latin typeface="Poppins 1"/>
              <a:ea typeface="Poppins 1"/>
              <a:cs typeface="Poppins 1"/>
              <a:sym typeface="Poppins 1"/>
            </a:endParaRPr>
          </a:p>
        </p:txBody>
      </p:sp>
      <p:pic>
        <p:nvPicPr>
          <p:cNvPr id="11" name="ttsmaker-vip-file-2024-8-21-13-45-40">
            <a:hlinkClick r:id="" action="ppaction://media"/>
            <a:extLst>
              <a:ext uri="{FF2B5EF4-FFF2-40B4-BE49-F238E27FC236}">
                <a16:creationId xmlns:a16="http://schemas.microsoft.com/office/drawing/2014/main" id="{B6E6B3A6-2F7D-0EB5-6F19-9300136875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771937" y="9005941"/>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433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1"/>
                </p:tgtEl>
              </p:cMediaNode>
            </p:audio>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6724348" y="-1589595"/>
            <a:ext cx="22878146" cy="3556926"/>
            <a:chOff x="0" y="0"/>
            <a:chExt cx="2247054" cy="349355"/>
          </a:xfrm>
        </p:grpSpPr>
        <p:sp>
          <p:nvSpPr>
            <p:cNvPr id="3" name="Freeform 3"/>
            <p:cNvSpPr/>
            <p:nvPr/>
          </p:nvSpPr>
          <p:spPr>
            <a:xfrm>
              <a:off x="0" y="0"/>
              <a:ext cx="2247054" cy="349355"/>
            </a:xfrm>
            <a:custGeom>
              <a:avLst/>
              <a:gdLst/>
              <a:ahLst/>
              <a:cxnLst/>
              <a:rect l="l" t="t" r="r" b="b"/>
              <a:pathLst>
                <a:path w="2247054" h="349355">
                  <a:moveTo>
                    <a:pt x="2043854" y="0"/>
                  </a:moveTo>
                  <a:lnTo>
                    <a:pt x="0" y="0"/>
                  </a:lnTo>
                  <a:lnTo>
                    <a:pt x="203200" y="349355"/>
                  </a:lnTo>
                  <a:lnTo>
                    <a:pt x="2247054" y="349355"/>
                  </a:lnTo>
                  <a:lnTo>
                    <a:pt x="2043854" y="0"/>
                  </a:lnTo>
                  <a:close/>
                </a:path>
              </a:pathLst>
            </a:custGeom>
            <a:gradFill rotWithShape="1">
              <a:gsLst>
                <a:gs pos="0">
                  <a:srgbClr val="51048D">
                    <a:alpha val="100000"/>
                  </a:srgbClr>
                </a:gs>
                <a:gs pos="50000">
                  <a:srgbClr val="054CC4">
                    <a:alpha val="100000"/>
                  </a:srgbClr>
                </a:gs>
                <a:gs pos="100000">
                  <a:srgbClr val="C405B7">
                    <a:alpha val="100000"/>
                  </a:srgbClr>
                </a:gs>
              </a:gsLst>
              <a:lin ang="0"/>
            </a:gradFill>
          </p:spPr>
        </p:sp>
        <p:sp>
          <p:nvSpPr>
            <p:cNvPr id="4" name="TextBox 4"/>
            <p:cNvSpPr txBox="1"/>
            <p:nvPr/>
          </p:nvSpPr>
          <p:spPr>
            <a:xfrm>
              <a:off x="101600" y="-57150"/>
              <a:ext cx="2043854" cy="40650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869395" y="793696"/>
            <a:ext cx="10869560" cy="1780540"/>
          </a:xfrm>
          <a:prstGeom prst="rect">
            <a:avLst/>
          </a:prstGeom>
        </p:spPr>
        <p:txBody>
          <a:bodyPr lIns="0" tIns="0" rIns="0" bIns="0" rtlCol="0" anchor="t">
            <a:spAutoFit/>
          </a:bodyPr>
          <a:lstStyle/>
          <a:p>
            <a:pPr algn="r">
              <a:lnSpc>
                <a:spcPts val="6785"/>
              </a:lnSpc>
            </a:pPr>
            <a:r>
              <a:rPr lang="en-US" sz="5900">
                <a:solidFill>
                  <a:srgbClr val="431096"/>
                </a:solidFill>
                <a:latin typeface="Poppins 2 Bold"/>
                <a:ea typeface="Poppins 2 Bold"/>
                <a:cs typeface="Poppins 2 Bold"/>
                <a:sym typeface="Poppins 2 Bold"/>
              </a:rPr>
              <a:t>The Normalization Process</a:t>
            </a:r>
          </a:p>
          <a:p>
            <a:pPr algn="r">
              <a:lnSpc>
                <a:spcPts val="6785"/>
              </a:lnSpc>
            </a:pPr>
            <a:endParaRPr lang="en-US" sz="5900">
              <a:solidFill>
                <a:srgbClr val="431096"/>
              </a:solidFill>
              <a:latin typeface="Poppins 2 Bold"/>
              <a:ea typeface="Poppins 2 Bold"/>
              <a:cs typeface="Poppins 2 Bold"/>
              <a:sym typeface="Poppins 2 Bold"/>
            </a:endParaRPr>
          </a:p>
        </p:txBody>
      </p:sp>
      <p:grpSp>
        <p:nvGrpSpPr>
          <p:cNvPr id="6" name="Group 6"/>
          <p:cNvGrpSpPr/>
          <p:nvPr/>
        </p:nvGrpSpPr>
        <p:grpSpPr>
          <a:xfrm rot="8959574">
            <a:off x="3794369" y="-8383215"/>
            <a:ext cx="274711" cy="11053763"/>
            <a:chOff x="0" y="0"/>
            <a:chExt cx="72352" cy="2911279"/>
          </a:xfrm>
        </p:grpSpPr>
        <p:sp>
          <p:nvSpPr>
            <p:cNvPr id="7" name="Freeform 7"/>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8" name="TextBox 8"/>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206820" y="3420348"/>
            <a:ext cx="15874359" cy="5289205"/>
          </a:xfrm>
          <a:prstGeom prst="rect">
            <a:avLst/>
          </a:prstGeom>
        </p:spPr>
        <p:txBody>
          <a:bodyPr lIns="0" tIns="0" rIns="0" bIns="0" rtlCol="0" anchor="t">
            <a:spAutoFit/>
          </a:bodyPr>
          <a:lstStyle/>
          <a:p>
            <a:pPr marL="766896" lvl="1" indent="-383448" algn="just">
              <a:lnSpc>
                <a:spcPts val="4617"/>
              </a:lnSpc>
              <a:buAutoNum type="arabicPeriod"/>
            </a:pPr>
            <a:r>
              <a:rPr lang="en-US" sz="3552" dirty="0">
                <a:solidFill>
                  <a:srgbClr val="A80FB9"/>
                </a:solidFill>
                <a:latin typeface="Poppins 1 Bold"/>
                <a:ea typeface="Poppins 1 Bold"/>
                <a:cs typeface="Poppins 1 Bold"/>
                <a:sym typeface="Poppins 1 Bold"/>
              </a:rPr>
              <a:t>First Normal Form (1NF):</a:t>
            </a:r>
            <a:r>
              <a:rPr lang="en-US" sz="3552" dirty="0">
                <a:solidFill>
                  <a:srgbClr val="000000"/>
                </a:solidFill>
                <a:latin typeface="Poppins 1"/>
                <a:ea typeface="Poppins 1"/>
                <a:cs typeface="Poppins 1"/>
                <a:sym typeface="Poppins 1"/>
              </a:rPr>
              <a:t> Ensures that each table column contains atomic (indivisible) values, and each record is unique.</a:t>
            </a:r>
          </a:p>
          <a:p>
            <a:pPr marL="766896" lvl="1" indent="-383448" algn="just">
              <a:lnSpc>
                <a:spcPts val="4617"/>
              </a:lnSpc>
              <a:buAutoNum type="arabicPeriod"/>
            </a:pPr>
            <a:r>
              <a:rPr lang="en-US" sz="3552" dirty="0">
                <a:solidFill>
                  <a:srgbClr val="A80FB9"/>
                </a:solidFill>
                <a:latin typeface="Poppins 1 Bold"/>
                <a:ea typeface="Poppins 1 Bold"/>
                <a:cs typeface="Poppins 1 Bold"/>
                <a:sym typeface="Poppins 1 Bold"/>
              </a:rPr>
              <a:t>Second Normal Form (2NF): </a:t>
            </a:r>
            <a:r>
              <a:rPr lang="en-US" sz="3552" dirty="0">
                <a:solidFill>
                  <a:srgbClr val="000000"/>
                </a:solidFill>
                <a:latin typeface="Poppins 1"/>
                <a:ea typeface="Poppins 1"/>
                <a:cs typeface="Poppins 1"/>
                <a:sym typeface="Poppins 1"/>
              </a:rPr>
              <a:t>Builds on 1NF by ensuring that all non-key attributes are fully dependent on the primary key.</a:t>
            </a:r>
          </a:p>
          <a:p>
            <a:pPr marL="766896" lvl="1" indent="-383448" algn="just">
              <a:lnSpc>
                <a:spcPts val="4617"/>
              </a:lnSpc>
              <a:buAutoNum type="arabicPeriod"/>
            </a:pPr>
            <a:r>
              <a:rPr lang="en-US" sz="3552" dirty="0">
                <a:solidFill>
                  <a:srgbClr val="A80FB9"/>
                </a:solidFill>
                <a:latin typeface="Poppins 1 Bold"/>
                <a:ea typeface="Poppins 1 Bold"/>
                <a:cs typeface="Poppins 1 Bold"/>
                <a:sym typeface="Poppins 1 Bold"/>
              </a:rPr>
              <a:t>Third Normal Form (3NF):</a:t>
            </a:r>
            <a:r>
              <a:rPr lang="en-US" sz="3552" dirty="0">
                <a:solidFill>
                  <a:srgbClr val="000000"/>
                </a:solidFill>
                <a:latin typeface="Poppins 1"/>
                <a:ea typeface="Poppins 1"/>
                <a:cs typeface="Poppins 1"/>
                <a:sym typeface="Poppins 1"/>
              </a:rPr>
              <a:t> Further refines 2NF by ensuring that all the attributes are only dependent on the primary key, eliminating transitive dependencies.</a:t>
            </a:r>
          </a:p>
          <a:p>
            <a:pPr marL="383448" lvl="1" algn="just">
              <a:lnSpc>
                <a:spcPts val="4617"/>
              </a:lnSpc>
            </a:pPr>
            <a:endParaRPr lang="en-US" sz="3552" dirty="0">
              <a:solidFill>
                <a:srgbClr val="000000"/>
              </a:solidFill>
              <a:latin typeface="Poppins 1"/>
              <a:ea typeface="Poppins 1"/>
              <a:cs typeface="Poppins 1"/>
              <a:sym typeface="Poppins 1"/>
            </a:endParaRPr>
          </a:p>
          <a:p>
            <a:pPr algn="just">
              <a:lnSpc>
                <a:spcPts val="4617"/>
              </a:lnSpc>
            </a:pPr>
            <a:endParaRPr lang="en-US" sz="3552" dirty="0">
              <a:solidFill>
                <a:srgbClr val="000000"/>
              </a:solidFill>
              <a:latin typeface="Poppins 1"/>
              <a:ea typeface="Poppins 1"/>
              <a:cs typeface="Poppins 1"/>
              <a:sym typeface="Poppins 1"/>
            </a:endParaRPr>
          </a:p>
        </p:txBody>
      </p:sp>
      <p:pic>
        <p:nvPicPr>
          <p:cNvPr id="10" name="ttsmaker-vip-file-2024-8-21-13-48-28">
            <a:hlinkClick r:id="" action="ppaction://media"/>
            <a:extLst>
              <a:ext uri="{FF2B5EF4-FFF2-40B4-BE49-F238E27FC236}">
                <a16:creationId xmlns:a16="http://schemas.microsoft.com/office/drawing/2014/main" id="{AB38C7C4-E362-4010-98A2-8A08927A27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011400" y="9005941"/>
            <a:ext cx="487363" cy="487363"/>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426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6724348" y="-1589595"/>
            <a:ext cx="22878146" cy="3556926"/>
            <a:chOff x="0" y="0"/>
            <a:chExt cx="2247054" cy="349355"/>
          </a:xfrm>
        </p:grpSpPr>
        <p:sp>
          <p:nvSpPr>
            <p:cNvPr id="3" name="Freeform 3"/>
            <p:cNvSpPr/>
            <p:nvPr/>
          </p:nvSpPr>
          <p:spPr>
            <a:xfrm>
              <a:off x="0" y="0"/>
              <a:ext cx="2247054" cy="349355"/>
            </a:xfrm>
            <a:custGeom>
              <a:avLst/>
              <a:gdLst/>
              <a:ahLst/>
              <a:cxnLst/>
              <a:rect l="l" t="t" r="r" b="b"/>
              <a:pathLst>
                <a:path w="2247054" h="349355">
                  <a:moveTo>
                    <a:pt x="2043854" y="0"/>
                  </a:moveTo>
                  <a:lnTo>
                    <a:pt x="0" y="0"/>
                  </a:lnTo>
                  <a:lnTo>
                    <a:pt x="203200" y="349355"/>
                  </a:lnTo>
                  <a:lnTo>
                    <a:pt x="2247054" y="349355"/>
                  </a:lnTo>
                  <a:lnTo>
                    <a:pt x="2043854" y="0"/>
                  </a:lnTo>
                  <a:close/>
                </a:path>
              </a:pathLst>
            </a:custGeom>
            <a:gradFill rotWithShape="1">
              <a:gsLst>
                <a:gs pos="0">
                  <a:srgbClr val="51048D">
                    <a:alpha val="100000"/>
                  </a:srgbClr>
                </a:gs>
                <a:gs pos="50000">
                  <a:srgbClr val="054CC4">
                    <a:alpha val="100000"/>
                  </a:srgbClr>
                </a:gs>
                <a:gs pos="100000">
                  <a:srgbClr val="C405B7">
                    <a:alpha val="100000"/>
                  </a:srgbClr>
                </a:gs>
              </a:gsLst>
              <a:lin ang="0"/>
            </a:gradFill>
          </p:spPr>
        </p:sp>
        <p:sp>
          <p:nvSpPr>
            <p:cNvPr id="4" name="TextBox 4"/>
            <p:cNvSpPr txBox="1"/>
            <p:nvPr/>
          </p:nvSpPr>
          <p:spPr>
            <a:xfrm>
              <a:off x="101600" y="-57150"/>
              <a:ext cx="2043854" cy="406505"/>
            </a:xfrm>
            <a:prstGeom prst="rect">
              <a:avLst/>
            </a:prstGeom>
          </p:spPr>
          <p:txBody>
            <a:bodyPr lIns="50800" tIns="50800" rIns="50800" bIns="50800" rtlCol="0" anchor="ctr"/>
            <a:lstStyle/>
            <a:p>
              <a:pPr algn="ctr">
                <a:lnSpc>
                  <a:spcPts val="2659"/>
                </a:lnSpc>
              </a:pPr>
              <a:endParaRPr sz="2800"/>
            </a:p>
          </p:txBody>
        </p:sp>
      </p:grpSp>
      <p:sp>
        <p:nvSpPr>
          <p:cNvPr id="5" name="TextBox 5"/>
          <p:cNvSpPr txBox="1"/>
          <p:nvPr/>
        </p:nvSpPr>
        <p:spPr>
          <a:xfrm>
            <a:off x="6869395" y="793696"/>
            <a:ext cx="10869560" cy="1780540"/>
          </a:xfrm>
          <a:prstGeom prst="rect">
            <a:avLst/>
          </a:prstGeom>
        </p:spPr>
        <p:txBody>
          <a:bodyPr lIns="0" tIns="0" rIns="0" bIns="0" rtlCol="0" anchor="t">
            <a:spAutoFit/>
          </a:bodyPr>
          <a:lstStyle/>
          <a:p>
            <a:pPr algn="r">
              <a:lnSpc>
                <a:spcPts val="6785"/>
              </a:lnSpc>
            </a:pPr>
            <a:r>
              <a:rPr lang="en-US" sz="5900">
                <a:solidFill>
                  <a:srgbClr val="431096"/>
                </a:solidFill>
                <a:latin typeface="Poppins 2 Bold"/>
                <a:ea typeface="Poppins 2 Bold"/>
                <a:cs typeface="Poppins 2 Bold"/>
                <a:sym typeface="Poppins 2 Bold"/>
              </a:rPr>
              <a:t>The Normalization Process</a:t>
            </a:r>
          </a:p>
          <a:p>
            <a:pPr algn="r">
              <a:lnSpc>
                <a:spcPts val="6785"/>
              </a:lnSpc>
            </a:pPr>
            <a:endParaRPr lang="en-US" sz="5900">
              <a:solidFill>
                <a:srgbClr val="431096"/>
              </a:solidFill>
              <a:latin typeface="Poppins 2 Bold"/>
              <a:ea typeface="Poppins 2 Bold"/>
              <a:cs typeface="Poppins 2 Bold"/>
              <a:sym typeface="Poppins 2 Bold"/>
            </a:endParaRPr>
          </a:p>
        </p:txBody>
      </p:sp>
      <p:grpSp>
        <p:nvGrpSpPr>
          <p:cNvPr id="6" name="Group 6"/>
          <p:cNvGrpSpPr/>
          <p:nvPr/>
        </p:nvGrpSpPr>
        <p:grpSpPr>
          <a:xfrm rot="8959574">
            <a:off x="3794369" y="-8383215"/>
            <a:ext cx="274711" cy="11053763"/>
            <a:chOff x="0" y="0"/>
            <a:chExt cx="72352" cy="2911279"/>
          </a:xfrm>
        </p:grpSpPr>
        <p:sp>
          <p:nvSpPr>
            <p:cNvPr id="7" name="Freeform 7"/>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8" name="TextBox 8"/>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33400" y="2932985"/>
            <a:ext cx="16471579" cy="5109604"/>
          </a:xfrm>
          <a:prstGeom prst="rect">
            <a:avLst/>
          </a:prstGeom>
        </p:spPr>
        <p:txBody>
          <a:bodyPr wrap="square" lIns="0" tIns="0" rIns="0" bIns="0" rtlCol="0" anchor="t">
            <a:spAutoFit/>
          </a:bodyPr>
          <a:lstStyle/>
          <a:p>
            <a:pPr>
              <a:lnSpc>
                <a:spcPct val="150000"/>
              </a:lnSpc>
            </a:pPr>
            <a:r>
              <a:rPr lang="en-US" sz="2800" dirty="0"/>
              <a:t>4. </a:t>
            </a:r>
            <a:r>
              <a:rPr lang="en-US" sz="2800" dirty="0">
                <a:solidFill>
                  <a:srgbClr val="7030A0"/>
                </a:solidFill>
              </a:rPr>
              <a:t>BCNF, or </a:t>
            </a:r>
            <a:r>
              <a:rPr lang="en-US" sz="2800" b="1" dirty="0">
                <a:solidFill>
                  <a:srgbClr val="7030A0"/>
                </a:solidFill>
              </a:rPr>
              <a:t>Boyce-Codd Normal Form</a:t>
            </a:r>
            <a:r>
              <a:rPr lang="en-US" sz="2800" dirty="0"/>
              <a:t>, is an advanced version of the Third Normal Form (3NF) in database normalization.</a:t>
            </a:r>
          </a:p>
          <a:p>
            <a:pPr>
              <a:lnSpc>
                <a:spcPct val="150000"/>
              </a:lnSpc>
            </a:pPr>
            <a:r>
              <a:rPr lang="en-US" sz="2800" dirty="0"/>
              <a:t> It is used to ensure that a relational database design eliminates redundancy and dependency issues more thoroughly.</a:t>
            </a:r>
          </a:p>
          <a:p>
            <a:pPr>
              <a:lnSpc>
                <a:spcPct val="150000"/>
              </a:lnSpc>
            </a:pPr>
            <a:r>
              <a:rPr lang="en-US" sz="2800" dirty="0">
                <a:solidFill>
                  <a:srgbClr val="7030A0"/>
                </a:solidFill>
              </a:rPr>
              <a:t>A table is in </a:t>
            </a:r>
            <a:r>
              <a:rPr lang="en-US" sz="2800" b="1" dirty="0">
                <a:solidFill>
                  <a:srgbClr val="7030A0"/>
                </a:solidFill>
              </a:rPr>
              <a:t>Boyce-Codd Normal Form</a:t>
            </a:r>
            <a:r>
              <a:rPr lang="en-US" sz="2800" dirty="0">
                <a:solidFill>
                  <a:srgbClr val="7030A0"/>
                </a:solidFill>
              </a:rPr>
              <a:t> if</a:t>
            </a:r>
            <a:r>
              <a:rPr lang="en-US" sz="2800" dirty="0"/>
              <a:t>:</a:t>
            </a:r>
          </a:p>
          <a:p>
            <a:pPr>
              <a:lnSpc>
                <a:spcPct val="150000"/>
              </a:lnSpc>
            </a:pPr>
            <a:r>
              <a:rPr lang="en-US" sz="2800" dirty="0"/>
              <a:t>It is in Third Normal Form (3NF).</a:t>
            </a:r>
          </a:p>
          <a:p>
            <a:pPr>
              <a:lnSpc>
                <a:spcPct val="150000"/>
              </a:lnSpc>
            </a:pPr>
            <a:r>
              <a:rPr lang="en-US" sz="2800" dirty="0"/>
              <a:t>Every determinant is a candidate key.</a:t>
            </a:r>
          </a:p>
          <a:p>
            <a:pPr algn="just">
              <a:lnSpc>
                <a:spcPct val="150000"/>
              </a:lnSpc>
            </a:pPr>
            <a:endParaRPr lang="en-US" sz="2800" dirty="0">
              <a:solidFill>
                <a:srgbClr val="000000"/>
              </a:solidFill>
              <a:latin typeface="Poppins 1"/>
              <a:ea typeface="Poppins 1"/>
              <a:cs typeface="Poppins 1"/>
              <a:sym typeface="Poppins 1"/>
            </a:endParaRPr>
          </a:p>
        </p:txBody>
      </p:sp>
      <p:pic>
        <p:nvPicPr>
          <p:cNvPr id="10" name="ttsmaker-vip-file-2024-8-21-13-48-28">
            <a:hlinkClick r:id="" action="ppaction://media"/>
            <a:extLst>
              <a:ext uri="{FF2B5EF4-FFF2-40B4-BE49-F238E27FC236}">
                <a16:creationId xmlns:a16="http://schemas.microsoft.com/office/drawing/2014/main" id="{AB38C7C4-E362-4010-98A2-8A08927A27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011400" y="9005941"/>
            <a:ext cx="487363" cy="487363"/>
          </a:xfrm>
          <a:prstGeom prst="rect">
            <a:avLst/>
          </a:prstGeom>
        </p:spPr>
      </p:pic>
    </p:spTree>
    <p:extLst>
      <p:ext uri="{BB962C8B-B14F-4D97-AF65-F5344CB8AC3E}">
        <p14:creationId xmlns:p14="http://schemas.microsoft.com/office/powerpoint/2010/main" val="260694280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426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7999">
            <a:off x="868903" y="-1644545"/>
            <a:ext cx="1708224" cy="16029749"/>
            <a:chOff x="0" y="0"/>
            <a:chExt cx="449903" cy="4221827"/>
          </a:xfrm>
        </p:grpSpPr>
        <p:sp>
          <p:nvSpPr>
            <p:cNvPr id="3" name="Freeform 3"/>
            <p:cNvSpPr/>
            <p:nvPr/>
          </p:nvSpPr>
          <p:spPr>
            <a:xfrm>
              <a:off x="0" y="0"/>
              <a:ext cx="449903" cy="4221827"/>
            </a:xfrm>
            <a:custGeom>
              <a:avLst/>
              <a:gdLst/>
              <a:ahLst/>
              <a:cxnLst/>
              <a:rect l="l" t="t" r="r" b="b"/>
              <a:pathLst>
                <a:path w="449903" h="4221827">
                  <a:moveTo>
                    <a:pt x="0" y="0"/>
                  </a:moveTo>
                  <a:lnTo>
                    <a:pt x="449903" y="0"/>
                  </a:lnTo>
                  <a:lnTo>
                    <a:pt x="449903" y="4221827"/>
                  </a:lnTo>
                  <a:lnTo>
                    <a:pt x="0" y="4221827"/>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449903" cy="427897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8959574">
            <a:off x="194612" y="-5207047"/>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8959574">
            <a:off x="1027367" y="3781571"/>
            <a:ext cx="274711" cy="11053763"/>
            <a:chOff x="0" y="0"/>
            <a:chExt cx="72352" cy="2911279"/>
          </a:xfrm>
        </p:grpSpPr>
        <p:sp>
          <p:nvSpPr>
            <p:cNvPr id="9" name="Freeform 9"/>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10" name="TextBox 10"/>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4102394" y="3421615"/>
            <a:ext cx="13156906" cy="5671529"/>
          </a:xfrm>
          <a:prstGeom prst="rect">
            <a:avLst/>
          </a:prstGeom>
        </p:spPr>
        <p:txBody>
          <a:bodyPr lIns="0" tIns="0" rIns="0" bIns="0" rtlCol="0" anchor="t">
            <a:spAutoFit/>
          </a:bodyPr>
          <a:lstStyle/>
          <a:p>
            <a:pPr algn="just">
              <a:lnSpc>
                <a:spcPts val="5021"/>
              </a:lnSpc>
            </a:pPr>
            <a:r>
              <a:rPr lang="en-US" sz="3586" dirty="0">
                <a:solidFill>
                  <a:srgbClr val="000000"/>
                </a:solidFill>
                <a:latin typeface="Poppins 1"/>
                <a:ea typeface="Poppins 1"/>
                <a:cs typeface="Poppins 1"/>
                <a:sym typeface="Poppins 1"/>
              </a:rPr>
              <a:t>Imagine a database table for a university storing student information, course enrollment, and grades in a single table. This could lead to data redundancy, like repeating student names and IDs multiple times for each course they are enrolled in. By applying normalization, this table would be split into separate tables for students, courses, and enrollment, with relationships established between them.</a:t>
            </a:r>
          </a:p>
          <a:p>
            <a:pPr algn="just">
              <a:lnSpc>
                <a:spcPts val="5021"/>
              </a:lnSpc>
              <a:spcBef>
                <a:spcPct val="0"/>
              </a:spcBef>
            </a:pPr>
            <a:endParaRPr lang="en-US" sz="3586" dirty="0">
              <a:solidFill>
                <a:srgbClr val="000000"/>
              </a:solidFill>
              <a:latin typeface="Poppins 1"/>
              <a:ea typeface="Poppins 1"/>
              <a:cs typeface="Poppins 1"/>
              <a:sym typeface="Poppins 1"/>
            </a:endParaRPr>
          </a:p>
        </p:txBody>
      </p:sp>
      <p:sp>
        <p:nvSpPr>
          <p:cNvPr id="12" name="TextBox 12"/>
          <p:cNvSpPr txBox="1"/>
          <p:nvPr/>
        </p:nvSpPr>
        <p:spPr>
          <a:xfrm>
            <a:off x="4200079" y="2434735"/>
            <a:ext cx="6480768" cy="687705"/>
          </a:xfrm>
          <a:prstGeom prst="rect">
            <a:avLst/>
          </a:prstGeom>
        </p:spPr>
        <p:txBody>
          <a:bodyPr lIns="0" tIns="0" rIns="0" bIns="0" rtlCol="0" anchor="t">
            <a:spAutoFit/>
          </a:bodyPr>
          <a:lstStyle/>
          <a:p>
            <a:pPr algn="just">
              <a:lnSpc>
                <a:spcPts val="5084"/>
              </a:lnSpc>
            </a:pPr>
            <a:r>
              <a:rPr lang="en-US" sz="4499" dirty="0">
                <a:solidFill>
                  <a:srgbClr val="431096"/>
                </a:solidFill>
                <a:latin typeface="Poppins 1 Bold"/>
                <a:ea typeface="Poppins 1 Bold"/>
                <a:cs typeface="Poppins 1 Bold"/>
                <a:sym typeface="Poppins 1 Bold"/>
              </a:rPr>
              <a:t>Example</a:t>
            </a:r>
          </a:p>
        </p:txBody>
      </p:sp>
      <p:pic>
        <p:nvPicPr>
          <p:cNvPr id="13" name="ttsmaker-vip-file-2024-8-21-13-51-28">
            <a:hlinkClick r:id="" action="ppaction://media"/>
            <a:extLst>
              <a:ext uri="{FF2B5EF4-FFF2-40B4-BE49-F238E27FC236}">
                <a16:creationId xmlns:a16="http://schemas.microsoft.com/office/drawing/2014/main" id="{96FEF159-DFF8-B0A2-6E55-61AF43CD3E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011400" y="9029700"/>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547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3"/>
                </p:tgtEl>
              </p:cMediaNode>
            </p:audio>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7999">
            <a:off x="868903" y="-1644545"/>
            <a:ext cx="1708224" cy="16029749"/>
            <a:chOff x="0" y="0"/>
            <a:chExt cx="449903" cy="4221827"/>
          </a:xfrm>
        </p:grpSpPr>
        <p:sp>
          <p:nvSpPr>
            <p:cNvPr id="3" name="Freeform 3"/>
            <p:cNvSpPr/>
            <p:nvPr/>
          </p:nvSpPr>
          <p:spPr>
            <a:xfrm>
              <a:off x="0" y="0"/>
              <a:ext cx="449903" cy="4221827"/>
            </a:xfrm>
            <a:custGeom>
              <a:avLst/>
              <a:gdLst/>
              <a:ahLst/>
              <a:cxnLst/>
              <a:rect l="l" t="t" r="r" b="b"/>
              <a:pathLst>
                <a:path w="449903" h="4221827">
                  <a:moveTo>
                    <a:pt x="0" y="0"/>
                  </a:moveTo>
                  <a:lnTo>
                    <a:pt x="449903" y="0"/>
                  </a:lnTo>
                  <a:lnTo>
                    <a:pt x="449903" y="4221827"/>
                  </a:lnTo>
                  <a:lnTo>
                    <a:pt x="0" y="4221827"/>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449903" cy="427897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8959574">
            <a:off x="194612" y="-5207047"/>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8959574">
            <a:off x="1027367" y="3781571"/>
            <a:ext cx="274711" cy="11053763"/>
            <a:chOff x="0" y="0"/>
            <a:chExt cx="72352" cy="2911279"/>
          </a:xfrm>
        </p:grpSpPr>
        <p:sp>
          <p:nvSpPr>
            <p:cNvPr id="9" name="Freeform 9"/>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10" name="TextBox 10"/>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102394" y="1660247"/>
            <a:ext cx="5732390" cy="1024127"/>
            <a:chOff x="0" y="0"/>
            <a:chExt cx="1955461" cy="349355"/>
          </a:xfrm>
        </p:grpSpPr>
        <p:sp>
          <p:nvSpPr>
            <p:cNvPr id="12" name="Freeform 12"/>
            <p:cNvSpPr/>
            <p:nvPr/>
          </p:nvSpPr>
          <p:spPr>
            <a:xfrm>
              <a:off x="0" y="0"/>
              <a:ext cx="1955461" cy="349355"/>
            </a:xfrm>
            <a:custGeom>
              <a:avLst/>
              <a:gdLst/>
              <a:ahLst/>
              <a:cxnLst/>
              <a:rect l="l" t="t" r="r" b="b"/>
              <a:pathLst>
                <a:path w="1955461" h="349355">
                  <a:moveTo>
                    <a:pt x="1752261" y="0"/>
                  </a:moveTo>
                  <a:lnTo>
                    <a:pt x="0" y="0"/>
                  </a:lnTo>
                  <a:lnTo>
                    <a:pt x="203200" y="349355"/>
                  </a:lnTo>
                  <a:lnTo>
                    <a:pt x="1955461" y="349355"/>
                  </a:lnTo>
                  <a:lnTo>
                    <a:pt x="1752261" y="0"/>
                  </a:lnTo>
                  <a:close/>
                </a:path>
              </a:pathLst>
            </a:custGeom>
            <a:gradFill rotWithShape="1">
              <a:gsLst>
                <a:gs pos="0">
                  <a:srgbClr val="51048D">
                    <a:alpha val="100000"/>
                  </a:srgbClr>
                </a:gs>
                <a:gs pos="50000">
                  <a:srgbClr val="054CC4">
                    <a:alpha val="100000"/>
                  </a:srgbClr>
                </a:gs>
                <a:gs pos="100000">
                  <a:srgbClr val="C405B7">
                    <a:alpha val="100000"/>
                  </a:srgbClr>
                </a:gs>
              </a:gsLst>
              <a:lin ang="0"/>
            </a:gradFill>
          </p:spPr>
        </p:sp>
        <p:sp>
          <p:nvSpPr>
            <p:cNvPr id="13" name="TextBox 13"/>
            <p:cNvSpPr txBox="1"/>
            <p:nvPr/>
          </p:nvSpPr>
          <p:spPr>
            <a:xfrm>
              <a:off x="101600" y="-28575"/>
              <a:ext cx="1752261" cy="37793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970503" y="1779820"/>
            <a:ext cx="4163972" cy="798747"/>
          </a:xfrm>
          <a:prstGeom prst="rect">
            <a:avLst/>
          </a:prstGeom>
        </p:spPr>
        <p:txBody>
          <a:bodyPr lIns="0" tIns="0" rIns="0" bIns="0" rtlCol="0" anchor="t">
            <a:spAutoFit/>
          </a:bodyPr>
          <a:lstStyle/>
          <a:p>
            <a:pPr algn="l" rtl="1">
              <a:lnSpc>
                <a:spcPts val="5881"/>
              </a:lnSpc>
            </a:pPr>
            <a:r>
              <a:rPr lang="en-US" sz="5204">
                <a:solidFill>
                  <a:srgbClr val="FFFFFF"/>
                </a:solidFill>
                <a:latin typeface="Poppins 1 Bold"/>
                <a:ea typeface="Poppins 1 Bold"/>
                <a:cs typeface="Poppins 1 Bold"/>
                <a:sym typeface="Poppins 1 Bold"/>
              </a:rPr>
              <a:t>Conclusion</a:t>
            </a:r>
          </a:p>
        </p:txBody>
      </p:sp>
      <p:sp>
        <p:nvSpPr>
          <p:cNvPr id="15" name="TextBox 15"/>
          <p:cNvSpPr txBox="1"/>
          <p:nvPr/>
        </p:nvSpPr>
        <p:spPr>
          <a:xfrm>
            <a:off x="3517510" y="3246193"/>
            <a:ext cx="14185606" cy="4757373"/>
          </a:xfrm>
          <a:prstGeom prst="rect">
            <a:avLst/>
          </a:prstGeom>
        </p:spPr>
        <p:txBody>
          <a:bodyPr lIns="0" tIns="0" rIns="0" bIns="0" rtlCol="0" anchor="t">
            <a:spAutoFit/>
          </a:bodyPr>
          <a:lstStyle/>
          <a:p>
            <a:pPr algn="l">
              <a:lnSpc>
                <a:spcPts val="5399"/>
              </a:lnSpc>
            </a:pPr>
            <a:r>
              <a:rPr lang="en-US" sz="4153" dirty="0">
                <a:solidFill>
                  <a:srgbClr val="000000"/>
                </a:solidFill>
                <a:latin typeface="Poppins 1"/>
                <a:ea typeface="Poppins 1"/>
                <a:cs typeface="Poppins 1"/>
                <a:sym typeface="Poppins 1"/>
              </a:rPr>
              <a:t>Normalization is a foundational concept in database design that helps create efficient, scalable, and maintainable databases. By understanding and applying normalization principles, you can design databases that are not only efficient but also easy to work with as they grow in complexity.</a:t>
            </a:r>
          </a:p>
          <a:p>
            <a:pPr algn="l">
              <a:lnSpc>
                <a:spcPts val="5399"/>
              </a:lnSpc>
            </a:pPr>
            <a:endParaRPr lang="en-US" sz="4153" dirty="0">
              <a:solidFill>
                <a:srgbClr val="000000"/>
              </a:solidFill>
              <a:latin typeface="Poppins 1"/>
              <a:ea typeface="Poppins 1"/>
              <a:cs typeface="Poppins 1"/>
              <a:sym typeface="Poppins 1"/>
            </a:endParaRPr>
          </a:p>
        </p:txBody>
      </p:sp>
      <p:pic>
        <p:nvPicPr>
          <p:cNvPr id="16" name="ttsmaker-vip-file-2024-8-21-13-53-29">
            <a:hlinkClick r:id="" action="ppaction://media"/>
            <a:extLst>
              <a:ext uri="{FF2B5EF4-FFF2-40B4-BE49-F238E27FC236}">
                <a16:creationId xmlns:a16="http://schemas.microsoft.com/office/drawing/2014/main" id="{123D90CE-0EF0-33B9-4381-B04624148B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687800" y="9366126"/>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993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6"/>
                </p:tgtEl>
              </p:cMediaNode>
            </p:audio>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453</Words>
  <Application>Microsoft Office PowerPoint</Application>
  <PresentationFormat>Custom</PresentationFormat>
  <Paragraphs>27</Paragraphs>
  <Slides>8</Slides>
  <Notes>0</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Poppins 2 Semi-Bold</vt:lpstr>
      <vt:lpstr>Poppins 1 Semi-Bold</vt:lpstr>
      <vt:lpstr>Calibri</vt:lpstr>
      <vt:lpstr>Poppins 2 Bold</vt:lpstr>
      <vt:lpstr>Poppins 1 Bold</vt:lpstr>
      <vt:lpstr>Poppins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Database Normalization</dc:title>
  <dc:creator>Hp</dc:creator>
  <cp:lastModifiedBy>User</cp:lastModifiedBy>
  <cp:revision>19</cp:revision>
  <dcterms:created xsi:type="dcterms:W3CDTF">2006-08-16T00:00:00Z</dcterms:created>
  <dcterms:modified xsi:type="dcterms:W3CDTF">2024-08-25T13:14:31Z</dcterms:modified>
  <dc:identifier>DAGOYL5K69M</dc:identifier>
</cp:coreProperties>
</file>