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8192E75-8A4A-480A-9881-BC85E7EBDC0B}" type="datetimeFigureOut">
              <a:rPr lang="en-US" smtClean="0">
                <a:solidFill>
                  <a:srgbClr val="000000"/>
                </a:solidFill>
              </a:rPr>
              <a:pPr>
                <a:defRPr/>
              </a:pPr>
              <a:t>10/26/2020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02452C5-09E9-4329-B4D3-D2BE1F5981B3}"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89734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CBD170B-5B83-470F-9B22-A755A0448738}" type="datetimeFigureOut">
              <a:rPr lang="en-US" smtClean="0">
                <a:solidFill>
                  <a:srgbClr val="000000"/>
                </a:solidFill>
              </a:rPr>
              <a:pPr>
                <a:defRPr/>
              </a:pPr>
              <a:t>10/26/2020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7A44CCC-0BF6-4A26-8AC9-E1E5760125CD}"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0569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B8F2909-5FFB-48ED-B83D-BF4EB8711813}" type="datetimeFigureOut">
              <a:rPr lang="en-US" smtClean="0">
                <a:solidFill>
                  <a:srgbClr val="000000"/>
                </a:solidFill>
              </a:rPr>
              <a:pPr>
                <a:defRPr/>
              </a:pPr>
              <a:t>10/26/2020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C2D8B8A-761A-4473-A3A0-4C3C787BEECB}"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273461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609600" y="1600201"/>
            <a:ext cx="10972800" cy="4525963"/>
          </a:xfrm>
        </p:spPr>
        <p:txBody>
          <a:bodyPr/>
          <a:lstStyle/>
          <a:p>
            <a:pPr lvl="0"/>
            <a:endParaRPr lang="ar-SA" noProof="0"/>
          </a:p>
        </p:txBody>
      </p:sp>
      <p:sp>
        <p:nvSpPr>
          <p:cNvPr id="4" name="Rectangle 4"/>
          <p:cNvSpPr>
            <a:spLocks noGrp="1" noChangeArrowheads="1"/>
          </p:cNvSpPr>
          <p:nvPr>
            <p:ph type="dt" sz="half" idx="10"/>
          </p:nvPr>
        </p:nvSpPr>
        <p:spPr>
          <a:ln/>
        </p:spPr>
        <p:txBody>
          <a:bodyPr/>
          <a:lstStyle>
            <a:lvl1pPr>
              <a:defRPr/>
            </a:lvl1pPr>
          </a:lstStyle>
          <a:p>
            <a:pPr>
              <a:defRPr/>
            </a:pPr>
            <a:fld id="{237803D6-C87B-4751-AC4F-715270445653}" type="datetimeFigureOut">
              <a:rPr lang="en-US" smtClean="0">
                <a:solidFill>
                  <a:srgbClr val="000000"/>
                </a:solidFill>
              </a:rPr>
              <a:pPr>
                <a:defRPr/>
              </a:pPr>
              <a:t>10/26/2020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0C5E401-4082-48D9-B06D-0CE4AF43050E}"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43853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609600" y="1600201"/>
            <a:ext cx="53848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97600" y="1600201"/>
            <a:ext cx="53848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fld id="{BF1960EF-63ED-4EC0-9C87-5DF69F18086A}" type="datetimeFigureOut">
              <a:rPr lang="en-US" smtClean="0">
                <a:solidFill>
                  <a:srgbClr val="000000"/>
                </a:solidFill>
              </a:rPr>
              <a:pPr>
                <a:defRPr/>
              </a:pPr>
              <a:t>10/26/2020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BF1736B-91CE-4712-8786-A84AB1C6B562}"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422690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FE17734-EA54-4D6A-85E5-675FB9AC2378}" type="datetimeFigureOut">
              <a:rPr lang="en-US" smtClean="0">
                <a:solidFill>
                  <a:srgbClr val="000000"/>
                </a:solidFill>
              </a:rPr>
              <a:pPr>
                <a:defRPr/>
              </a:pPr>
              <a:t>10/26/2020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2C08C6B-7EAC-496A-8E6F-CAC3AE48C4E2}"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501603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632A493-D5AF-4457-BD89-46F2E36646A1}" type="datetimeFigureOut">
              <a:rPr lang="en-US" smtClean="0">
                <a:solidFill>
                  <a:srgbClr val="000000"/>
                </a:solidFill>
              </a:rPr>
              <a:pPr>
                <a:defRPr/>
              </a:pPr>
              <a:t>10/26/2020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D7BD76E-A244-4C90-AFE2-054838399BB7}"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24452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E680320-8037-4A99-A4D6-FA22ADFD3661}" type="datetimeFigureOut">
              <a:rPr lang="en-US" smtClean="0">
                <a:solidFill>
                  <a:srgbClr val="000000"/>
                </a:solidFill>
              </a:rPr>
              <a:pPr>
                <a:defRPr/>
              </a:pPr>
              <a:t>10/26/2020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F7164FA-4CE8-4F0D-864E-E7F66E7A20AB}"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57780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BB9F8ECD-D5E9-4C7F-98C8-682BF74B7B96}" type="datetimeFigureOut">
              <a:rPr lang="en-US" smtClean="0">
                <a:solidFill>
                  <a:srgbClr val="000000"/>
                </a:solidFill>
              </a:rPr>
              <a:pPr>
                <a:defRPr/>
              </a:pPr>
              <a:t>10/26/2020</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7A4C646-1262-4909-BC03-D43B1402B9E0}"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04623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DC07C59-B76D-4EB3-810F-62F6C05EED48}" type="datetimeFigureOut">
              <a:rPr lang="en-US" smtClean="0">
                <a:solidFill>
                  <a:srgbClr val="000000"/>
                </a:solidFill>
              </a:rPr>
              <a:pPr>
                <a:defRPr/>
              </a:pPr>
              <a:t>10/26/2020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860ED76-1F08-4C7C-8E96-7EB0E6CA6A99}"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860271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164CDC3-1A8B-44AC-9332-2AADDC55E4CC}" type="datetimeFigureOut">
              <a:rPr lang="en-US" smtClean="0">
                <a:solidFill>
                  <a:srgbClr val="000000"/>
                </a:solidFill>
              </a:rPr>
              <a:pPr>
                <a:defRPr/>
              </a:pPr>
              <a:t>10/26/2020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464AEBD-767B-46DE-B91B-5280D39AB8A1}"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427731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CD382FC-2EC6-497B-8D6D-3BC654DEFF82}" type="datetimeFigureOut">
              <a:rPr lang="en-US" smtClean="0">
                <a:solidFill>
                  <a:srgbClr val="000000"/>
                </a:solidFill>
              </a:rPr>
              <a:pPr>
                <a:defRPr/>
              </a:pPr>
              <a:t>10/26/2020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1696F8D-E716-45AD-98DE-8CE268844304}"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68651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67E74B5-12F4-44EA-817E-B75ADBEBC7EF}" type="datetimeFigureOut">
              <a:rPr lang="en-US" smtClean="0">
                <a:solidFill>
                  <a:srgbClr val="000000"/>
                </a:solidFill>
              </a:rPr>
              <a:pPr>
                <a:defRPr/>
              </a:pPr>
              <a:t>10/26/2020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BCFF87D-8598-43BE-A12F-BA05A7362D51}"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469844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cs typeface="+mn-cs"/>
              </a:defRPr>
            </a:lvl1pPr>
          </a:lstStyle>
          <a:p>
            <a:pPr>
              <a:defRPr/>
            </a:pPr>
            <a:fld id="{1A90A516-7332-43D8-A1EB-71C57D06C11F}" type="datetimeFigureOut">
              <a:rPr lang="en-US" smtClean="0">
                <a:solidFill>
                  <a:srgbClr val="000000"/>
                </a:solidFill>
              </a:rPr>
              <a:pPr>
                <a:defRPr/>
              </a:pPr>
              <a:t>10/26/2020</a:t>
            </a:fld>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cs typeface="Arial" panose="020B0604020202020204" pitchFamily="34" charset="0"/>
              </a:defRPr>
            </a:lvl1pPr>
          </a:lstStyle>
          <a:p>
            <a:pPr fontAlgn="base">
              <a:spcBef>
                <a:spcPct val="0"/>
              </a:spcBef>
              <a:spcAft>
                <a:spcPct val="0"/>
              </a:spcAft>
            </a:pPr>
            <a:fld id="{94A613FF-712B-422E-B45D-1D84E3BD30E0}"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45494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4"/>
          <p:cNvSpPr txBox="1">
            <a:spLocks/>
          </p:cNvSpPr>
          <p:nvPr/>
        </p:nvSpPr>
        <p:spPr bwMode="auto">
          <a:xfrm>
            <a:off x="2514600" y="3657600"/>
            <a:ext cx="731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algn="ctr" eaLnBrk="1" fontAlgn="base" hangingPunct="1">
              <a:spcBef>
                <a:spcPct val="0"/>
              </a:spcBef>
              <a:spcAft>
                <a:spcPct val="0"/>
              </a:spcAft>
            </a:pPr>
            <a:r>
              <a:rPr lang="en-GB" altLang="en-US" sz="3600" b="1" dirty="0">
                <a:solidFill>
                  <a:srgbClr val="003300"/>
                </a:solidFill>
                <a:latin typeface="Arial" panose="020B0604020202020204" pitchFamily="34" charset="0"/>
                <a:cs typeface="Arial" panose="020B0604020202020204" pitchFamily="34" charset="0"/>
              </a:rPr>
              <a:t>Palestine Technical University (PTU) </a:t>
            </a:r>
            <a:br>
              <a:rPr lang="en-GB" altLang="en-US" sz="3600" b="1" dirty="0">
                <a:solidFill>
                  <a:srgbClr val="003300"/>
                </a:solidFill>
                <a:latin typeface="Arial" panose="020B0604020202020204" pitchFamily="34" charset="0"/>
                <a:cs typeface="Arial" panose="020B0604020202020204" pitchFamily="34" charset="0"/>
              </a:rPr>
            </a:br>
            <a:r>
              <a:rPr lang="en-GB" altLang="en-US" sz="3600" b="1" dirty="0">
                <a:solidFill>
                  <a:srgbClr val="CC5300"/>
                </a:solidFill>
                <a:latin typeface="Arial" panose="020B0604020202020204" pitchFamily="34" charset="0"/>
                <a:cs typeface="Arial" panose="020B0604020202020204" pitchFamily="34" charset="0"/>
              </a:rPr>
              <a:t>Fruit Science</a:t>
            </a:r>
          </a:p>
          <a:p>
            <a:pPr algn="ctr" eaLnBrk="1" fontAlgn="base" hangingPunct="1">
              <a:spcBef>
                <a:spcPct val="0"/>
              </a:spcBef>
              <a:spcAft>
                <a:spcPct val="0"/>
              </a:spcAft>
            </a:pPr>
            <a:r>
              <a:rPr lang="en-GB" altLang="en-US" sz="3600" b="1" dirty="0">
                <a:solidFill>
                  <a:srgbClr val="CC5300"/>
                </a:solidFill>
                <a:latin typeface="Arial" panose="020B0604020202020204" pitchFamily="34" charset="0"/>
                <a:cs typeface="Arial" panose="020B0604020202020204" pitchFamily="34" charset="0"/>
              </a:rPr>
              <a:t>Pollination in fruit trees</a:t>
            </a:r>
          </a:p>
        </p:txBody>
      </p:sp>
      <p:sp>
        <p:nvSpPr>
          <p:cNvPr id="6" name="Rectangle 5"/>
          <p:cNvSpPr txBox="1">
            <a:spLocks/>
          </p:cNvSpPr>
          <p:nvPr/>
        </p:nvSpPr>
        <p:spPr bwMode="auto">
          <a:xfrm>
            <a:off x="3352800" y="5486400"/>
            <a:ext cx="5715000" cy="685800"/>
          </a:xfrm>
          <a:prstGeom prst="rect">
            <a:avLst/>
          </a:prstGeom>
          <a:noFill/>
          <a:ln w="9525">
            <a:noFill/>
            <a:miter lim="800000"/>
            <a:headEnd/>
            <a:tailEnd/>
          </a:ln>
          <a:effectLst/>
        </p:spPr>
        <p:txBody>
          <a:bodyPr/>
          <a:lstStyle/>
          <a:p>
            <a:pPr marL="82550" algn="ctr" fontAlgn="base">
              <a:lnSpc>
                <a:spcPct val="80000"/>
              </a:lnSpc>
              <a:spcBef>
                <a:spcPct val="20000"/>
              </a:spcBef>
              <a:spcAft>
                <a:spcPct val="0"/>
              </a:spcAft>
              <a:defRPr/>
            </a:pPr>
            <a:r>
              <a:rPr lang="en-GB" sz="4000" b="1" kern="0" dirty="0">
                <a:solidFill>
                  <a:srgbClr val="642800"/>
                </a:solidFill>
                <a:effectLst>
                  <a:outerShdw blurRad="38100" dist="38100" dir="2700000" algn="tl">
                    <a:srgbClr val="000000">
                      <a:alpha val="43137"/>
                    </a:srgbClr>
                  </a:outerShdw>
                </a:effectLst>
                <a:latin typeface="Arial"/>
                <a:cs typeface="Arial"/>
              </a:rPr>
              <a:t>Dr. </a:t>
            </a:r>
            <a:r>
              <a:rPr lang="en-GB" sz="4000" b="1" kern="0" dirty="0" err="1">
                <a:solidFill>
                  <a:srgbClr val="642800"/>
                </a:solidFill>
                <a:effectLst>
                  <a:outerShdw blurRad="38100" dist="38100" dir="2700000" algn="tl">
                    <a:srgbClr val="000000">
                      <a:alpha val="43137"/>
                    </a:srgbClr>
                  </a:outerShdw>
                </a:effectLst>
                <a:latin typeface="Arial"/>
                <a:cs typeface="Arial"/>
              </a:rPr>
              <a:t>Daoud</a:t>
            </a:r>
            <a:r>
              <a:rPr lang="en-GB" sz="4000" b="1" kern="0" dirty="0">
                <a:solidFill>
                  <a:srgbClr val="642800"/>
                </a:solidFill>
                <a:effectLst>
                  <a:outerShdw blurRad="38100" dist="38100" dir="2700000" algn="tl">
                    <a:srgbClr val="000000">
                      <a:alpha val="43137"/>
                    </a:srgbClr>
                  </a:outerShdw>
                </a:effectLst>
                <a:latin typeface="Arial"/>
                <a:cs typeface="Arial"/>
              </a:rPr>
              <a:t> </a:t>
            </a:r>
            <a:r>
              <a:rPr lang="en-GB" sz="4000" b="1" kern="0" dirty="0" err="1">
                <a:solidFill>
                  <a:srgbClr val="642800"/>
                </a:solidFill>
                <a:effectLst>
                  <a:outerShdw blurRad="38100" dist="38100" dir="2700000" algn="tl">
                    <a:srgbClr val="000000">
                      <a:alpha val="43137"/>
                    </a:srgbClr>
                  </a:outerShdw>
                </a:effectLst>
                <a:latin typeface="Arial"/>
                <a:cs typeface="Arial"/>
              </a:rPr>
              <a:t>Abusafieh</a:t>
            </a:r>
            <a:endParaRPr lang="en-GB" sz="4000" b="1" kern="0" dirty="0">
              <a:solidFill>
                <a:srgbClr val="642800"/>
              </a:solidFill>
              <a:effectLst>
                <a:outerShdw blurRad="38100" dist="38100" dir="2700000" algn="tl">
                  <a:srgbClr val="000000">
                    <a:alpha val="43137"/>
                  </a:srgbClr>
                </a:outerShdw>
              </a:effectLst>
              <a:latin typeface="Arial"/>
              <a:cs typeface="Arial"/>
            </a:endParaRPr>
          </a:p>
        </p:txBody>
      </p:sp>
      <p:pic>
        <p:nvPicPr>
          <p:cNvPr id="7" name="Picture 2"/>
          <p:cNvPicPr>
            <a:picLocks noChangeAspect="1"/>
          </p:cNvPicPr>
          <p:nvPr/>
        </p:nvPicPr>
        <p:blipFill>
          <a:blip r:embed="rId2" cstate="print"/>
          <a:srcRect/>
          <a:stretch>
            <a:fillRect/>
          </a:stretch>
        </p:blipFill>
        <p:spPr bwMode="auto">
          <a:xfrm>
            <a:off x="4572000" y="533400"/>
            <a:ext cx="3024336"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893257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idx="4294967295"/>
          </p:nvPr>
        </p:nvSpPr>
        <p:spPr/>
        <p:txBody>
          <a:bodyPr/>
          <a:lstStyle/>
          <a:p>
            <a:pPr eaLnBrk="1" hangingPunct="1"/>
            <a:endParaRPr lang="ar-SA" altLang="en-US" smtClean="0"/>
          </a:p>
        </p:txBody>
      </p:sp>
      <p:sp>
        <p:nvSpPr>
          <p:cNvPr id="152579" name="Rectangle 3"/>
          <p:cNvSpPr>
            <a:spLocks noGrp="1" noChangeArrowheads="1"/>
          </p:cNvSpPr>
          <p:nvPr>
            <p:ph type="body" idx="4294967295"/>
          </p:nvPr>
        </p:nvSpPr>
        <p:spPr/>
        <p:txBody>
          <a:bodyPr/>
          <a:lstStyle/>
          <a:p>
            <a:pPr eaLnBrk="1" hangingPunct="1">
              <a:lnSpc>
                <a:spcPct val="90000"/>
              </a:lnSpc>
            </a:pPr>
            <a:r>
              <a:rPr lang="en-US" altLang="en-US" sz="2800"/>
              <a:t>ii) Zoophily: Pollination by animals. The zoophily may include: </a:t>
            </a:r>
          </a:p>
          <a:p>
            <a:pPr eaLnBrk="1" hangingPunct="1">
              <a:lnSpc>
                <a:spcPct val="90000"/>
              </a:lnSpc>
            </a:pPr>
            <a:r>
              <a:rPr lang="en-US" altLang="en-US" sz="2800"/>
              <a:t>A) Entomophily: Pollination by insects e.g., apple, pear, peach, plum, almond, walnut, mango, guava, litchi, citrus and annona.</a:t>
            </a:r>
          </a:p>
          <a:p>
            <a:pPr eaLnBrk="1" hangingPunct="1">
              <a:lnSpc>
                <a:spcPct val="90000"/>
              </a:lnSpc>
            </a:pPr>
            <a:r>
              <a:rPr lang="en-US" altLang="en-US" sz="2800"/>
              <a:t>B) Ornithophily: Pollination by birds e.g., banana and pineapple.</a:t>
            </a:r>
            <a:endParaRPr lang="ar-SA" altLang="en-US" sz="2800"/>
          </a:p>
          <a:p>
            <a:pPr eaLnBrk="1" hangingPunct="1">
              <a:lnSpc>
                <a:spcPct val="90000"/>
              </a:lnSpc>
            </a:pPr>
            <a:r>
              <a:rPr lang="en-US" altLang="en-US" sz="2800"/>
              <a:t>Some oranges, some </a:t>
            </a:r>
            <a:r>
              <a:rPr lang="en-US" altLang="en-US" sz="2800" i="1"/>
              <a:t>Malus </a:t>
            </a:r>
            <a:r>
              <a:rPr lang="en-US" altLang="en-US" sz="2800"/>
              <a:t>species, and other plants will produce seed without fertilization (i.e., apomixis)</a:t>
            </a:r>
            <a:r>
              <a:rPr lang="ar-SA" altLang="en-US" sz="2800"/>
              <a:t>.</a:t>
            </a:r>
            <a:endParaRPr lang="en-US" altLang="en-US" sz="2800"/>
          </a:p>
        </p:txBody>
      </p:sp>
    </p:spTree>
    <p:extLst>
      <p:ext uri="{BB962C8B-B14F-4D97-AF65-F5344CB8AC3E}">
        <p14:creationId xmlns:p14="http://schemas.microsoft.com/office/powerpoint/2010/main" val="3661958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p:txBody>
          <a:bodyPr/>
          <a:lstStyle/>
          <a:p>
            <a:pPr eaLnBrk="1" hangingPunct="1"/>
            <a:endParaRPr lang="ar-SA" altLang="en-US" smtClean="0"/>
          </a:p>
        </p:txBody>
      </p:sp>
      <p:sp>
        <p:nvSpPr>
          <p:cNvPr id="153603" name="Rectangle 3"/>
          <p:cNvSpPr>
            <a:spLocks noGrp="1" noChangeArrowheads="1"/>
          </p:cNvSpPr>
          <p:nvPr>
            <p:ph type="body" idx="4294967295"/>
          </p:nvPr>
        </p:nvSpPr>
        <p:spPr/>
        <p:txBody>
          <a:bodyPr/>
          <a:lstStyle/>
          <a:p>
            <a:pPr eaLnBrk="1" hangingPunct="1">
              <a:lnSpc>
                <a:spcPct val="80000"/>
              </a:lnSpc>
            </a:pPr>
            <a:r>
              <a:rPr lang="en-US" altLang="en-US" sz="2400"/>
              <a:t>Some fruits such as the fig, will set seedless fruit either naturally (parthenocarpy) or with growth-regulator sprays, but normally they set seeded fruit from cross-pollination.</a:t>
            </a:r>
          </a:p>
          <a:p>
            <a:pPr eaLnBrk="1" hangingPunct="1">
              <a:lnSpc>
                <a:spcPct val="80000"/>
              </a:lnSpc>
            </a:pPr>
            <a:r>
              <a:rPr lang="en-US" altLang="en-US" sz="2400" b="1"/>
              <a:t>FRUIT SET.</a:t>
            </a:r>
          </a:p>
          <a:p>
            <a:pPr eaLnBrk="1" hangingPunct="1">
              <a:lnSpc>
                <a:spcPct val="80000"/>
              </a:lnSpc>
            </a:pPr>
            <a:r>
              <a:rPr lang="en-US" altLang="en-US" sz="2400"/>
              <a:t>With pollination complete, the pollen tube traverses the style, penetrates the micropyle, and fertilization of the egg takes place.</a:t>
            </a:r>
          </a:p>
          <a:p>
            <a:pPr eaLnBrk="1" hangingPunct="1">
              <a:lnSpc>
                <a:spcPct val="80000"/>
              </a:lnSpc>
            </a:pPr>
            <a:r>
              <a:rPr lang="en-US" altLang="en-US" sz="2400"/>
              <a:t> Hormonal stimulus from the young developing embryo (or from elsewhere in case of parthenocarpy) prevents the fruit from abscissing and causes the ovary and adjacent tissues to enlarge into the developing fruit. Fruit set is accompanied by wilting of the petals and, in many cases, the shedding of the anthers and calyx.</a:t>
            </a:r>
            <a:endParaRPr lang="ar-SA" altLang="en-US" sz="2400"/>
          </a:p>
          <a:p>
            <a:pPr eaLnBrk="1" hangingPunct="1">
              <a:lnSpc>
                <a:spcPct val="80000"/>
              </a:lnSpc>
              <a:buFontTx/>
              <a:buNone/>
            </a:pPr>
            <a:endParaRPr lang="en-US" altLang="en-US" sz="2400"/>
          </a:p>
        </p:txBody>
      </p:sp>
    </p:spTree>
    <p:extLst>
      <p:ext uri="{BB962C8B-B14F-4D97-AF65-F5344CB8AC3E}">
        <p14:creationId xmlns:p14="http://schemas.microsoft.com/office/powerpoint/2010/main" val="1936087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idx="4294967295"/>
          </p:nvPr>
        </p:nvSpPr>
        <p:spPr/>
        <p:txBody>
          <a:bodyPr/>
          <a:lstStyle/>
          <a:p>
            <a:pPr eaLnBrk="1" hangingPunct="1"/>
            <a:endParaRPr lang="ar-SA" altLang="en-US" smtClean="0"/>
          </a:p>
        </p:txBody>
      </p:sp>
      <p:sp>
        <p:nvSpPr>
          <p:cNvPr id="154627" name="Rectangle 3"/>
          <p:cNvSpPr>
            <a:spLocks noGrp="1" noChangeArrowheads="1"/>
          </p:cNvSpPr>
          <p:nvPr>
            <p:ph type="body" idx="4294967295"/>
          </p:nvPr>
        </p:nvSpPr>
        <p:spPr/>
        <p:txBody>
          <a:bodyPr/>
          <a:lstStyle/>
          <a:p>
            <a:pPr eaLnBrk="1" hangingPunct="1">
              <a:lnSpc>
                <a:spcPct val="90000"/>
              </a:lnSpc>
            </a:pPr>
            <a:r>
              <a:rPr lang="en-US" altLang="en-US" sz="2800"/>
              <a:t>Fruit setting is dependent on a lots of factors viz., the presence of functional leaves, change in temperature, light intensity, day length, conditions of supply of nutrients and water, the existence of fruits or their removal from the plant.</a:t>
            </a:r>
          </a:p>
          <a:p>
            <a:pPr eaLnBrk="1" hangingPunct="1">
              <a:lnSpc>
                <a:spcPct val="90000"/>
              </a:lnSpc>
            </a:pPr>
            <a:r>
              <a:rPr lang="en-US" altLang="en-US" sz="2800" b="1"/>
              <a:t>Ovule Longevity: </a:t>
            </a:r>
            <a:r>
              <a:rPr lang="en-US" altLang="en-US" sz="2800"/>
              <a:t>ovule longevity is an important determinant of fruit set and that, after a specific period, if fertilization has not taken place, the embryo sac becomes nonviable and fertilization cannot occur even if pollination and pollen tube growth have occurred.</a:t>
            </a:r>
            <a:endParaRPr lang="ar-SA" altLang="en-US" sz="2800"/>
          </a:p>
          <a:p>
            <a:pPr eaLnBrk="1" hangingPunct="1">
              <a:lnSpc>
                <a:spcPct val="90000"/>
              </a:lnSpc>
            </a:pPr>
            <a:endParaRPr lang="en-US" altLang="en-US" sz="2800"/>
          </a:p>
        </p:txBody>
      </p:sp>
    </p:spTree>
    <p:extLst>
      <p:ext uri="{BB962C8B-B14F-4D97-AF65-F5344CB8AC3E}">
        <p14:creationId xmlns:p14="http://schemas.microsoft.com/office/powerpoint/2010/main" val="820950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p:txBody>
          <a:bodyPr/>
          <a:lstStyle/>
          <a:p>
            <a:pPr eaLnBrk="1" hangingPunct="1"/>
            <a:endParaRPr lang="ar-SA" altLang="en-US" smtClean="0"/>
          </a:p>
        </p:txBody>
      </p:sp>
      <p:sp>
        <p:nvSpPr>
          <p:cNvPr id="155651" name="Rectangle 3"/>
          <p:cNvSpPr>
            <a:spLocks noGrp="1" noChangeArrowheads="1"/>
          </p:cNvSpPr>
          <p:nvPr>
            <p:ph type="body" idx="4294967295"/>
          </p:nvPr>
        </p:nvSpPr>
        <p:spPr/>
        <p:txBody>
          <a:bodyPr/>
          <a:lstStyle/>
          <a:p>
            <a:pPr eaLnBrk="1" hangingPunct="1">
              <a:lnSpc>
                <a:spcPct val="80000"/>
              </a:lnSpc>
            </a:pPr>
            <a:r>
              <a:rPr lang="en-US" altLang="en-US" sz="2400" b="1"/>
              <a:t>Final Set: </a:t>
            </a:r>
            <a:r>
              <a:rPr lang="en-US" altLang="en-US" sz="2400"/>
              <a:t>After petal fall, there is a general heavy shedding of undeveloped fruitlets of most species (first drop). These are presumed to be mostly from unfertilized flowers. After initial fruit set, there may be 2 or 3 more waves of fruit shedding, after which final set is established.</a:t>
            </a:r>
          </a:p>
          <a:p>
            <a:pPr eaLnBrk="1" hangingPunct="1">
              <a:lnSpc>
                <a:spcPct val="80000"/>
              </a:lnSpc>
            </a:pPr>
            <a:r>
              <a:rPr lang="en-US" altLang="en-US" sz="2400"/>
              <a:t>For multiseeded fruit, the number of seeds in retained fruit is important.</a:t>
            </a:r>
          </a:p>
          <a:p>
            <a:pPr eaLnBrk="1" hangingPunct="1">
              <a:lnSpc>
                <a:spcPct val="80000"/>
              </a:lnSpc>
            </a:pPr>
            <a:r>
              <a:rPr lang="en-US" altLang="en-US" sz="2400"/>
              <a:t>Higher seed counts result in larger fruit size, although there appears to be a closer relationship between seed number and fruit weight in fruit with a high seed count, such as kiwifruit, than with lesserseeded fruit, such as apple or pear.</a:t>
            </a:r>
          </a:p>
          <a:p>
            <a:pPr eaLnBrk="1" hangingPunct="1">
              <a:lnSpc>
                <a:spcPct val="80000"/>
              </a:lnSpc>
            </a:pPr>
            <a:endParaRPr lang="en-US" altLang="en-US" sz="2400"/>
          </a:p>
        </p:txBody>
      </p:sp>
    </p:spTree>
    <p:extLst>
      <p:ext uri="{BB962C8B-B14F-4D97-AF65-F5344CB8AC3E}">
        <p14:creationId xmlns:p14="http://schemas.microsoft.com/office/powerpoint/2010/main" val="3087931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idx="4294967295"/>
          </p:nvPr>
        </p:nvSpPr>
        <p:spPr/>
        <p:txBody>
          <a:bodyPr/>
          <a:lstStyle/>
          <a:p>
            <a:pPr eaLnBrk="1" hangingPunct="1"/>
            <a:r>
              <a:rPr lang="en-US" altLang="en-US" smtClean="0"/>
              <a:t>Pollination</a:t>
            </a:r>
          </a:p>
        </p:txBody>
      </p:sp>
      <p:sp>
        <p:nvSpPr>
          <p:cNvPr id="144387" name="Rectangle 3"/>
          <p:cNvSpPr>
            <a:spLocks noGrp="1" noChangeArrowheads="1"/>
          </p:cNvSpPr>
          <p:nvPr>
            <p:ph type="body" idx="4294967295"/>
          </p:nvPr>
        </p:nvSpPr>
        <p:spPr/>
        <p:txBody>
          <a:bodyPr/>
          <a:lstStyle/>
          <a:p>
            <a:pPr marL="609600" indent="-609600" eaLnBrk="1" hangingPunct="1">
              <a:lnSpc>
                <a:spcPct val="80000"/>
              </a:lnSpc>
            </a:pPr>
            <a:r>
              <a:rPr lang="en-US" altLang="en-US" sz="2800"/>
              <a:t>Pollinator vs. Pollinizer</a:t>
            </a:r>
          </a:p>
          <a:p>
            <a:pPr marL="609600" indent="-609600" eaLnBrk="1" hangingPunct="1">
              <a:lnSpc>
                <a:spcPct val="80000"/>
              </a:lnSpc>
            </a:pPr>
            <a:r>
              <a:rPr lang="en-US" altLang="en-US" sz="2800"/>
              <a:t>Pollinator is the agent of pollen transfer (e.g., a bee).</a:t>
            </a:r>
          </a:p>
          <a:p>
            <a:pPr marL="609600" indent="-609600" eaLnBrk="1" hangingPunct="1">
              <a:lnSpc>
                <a:spcPct val="80000"/>
              </a:lnSpc>
            </a:pPr>
            <a:r>
              <a:rPr lang="en-US" altLang="en-US" sz="2800"/>
              <a:t>Pollinizer is the source of pollen.</a:t>
            </a:r>
          </a:p>
          <a:p>
            <a:pPr marL="609600" indent="-609600" eaLnBrk="1" hangingPunct="1">
              <a:lnSpc>
                <a:spcPct val="80000"/>
              </a:lnSpc>
            </a:pPr>
            <a:r>
              <a:rPr lang="en-US" altLang="en-US" sz="2800"/>
              <a:t>Importance of pollination:</a:t>
            </a:r>
          </a:p>
          <a:p>
            <a:pPr marL="609600" indent="-609600" eaLnBrk="1" hangingPunct="1">
              <a:lnSpc>
                <a:spcPct val="80000"/>
              </a:lnSpc>
              <a:buFontTx/>
              <a:buAutoNum type="arabicPeriod"/>
            </a:pPr>
            <a:r>
              <a:rPr lang="en-US" altLang="en-US" sz="2800"/>
              <a:t>Needed for fruit set </a:t>
            </a:r>
          </a:p>
          <a:p>
            <a:pPr marL="609600" indent="-609600" eaLnBrk="1" hangingPunct="1">
              <a:lnSpc>
                <a:spcPct val="80000"/>
              </a:lnSpc>
              <a:buFontTx/>
              <a:buAutoNum type="arabicPeriod"/>
            </a:pPr>
            <a:r>
              <a:rPr lang="en-US" altLang="en-US" sz="2800"/>
              <a:t>Seed development affects fruit growth, fruit shape and fruit size.</a:t>
            </a:r>
          </a:p>
          <a:p>
            <a:pPr marL="609600" indent="-609600" eaLnBrk="1" hangingPunct="1">
              <a:lnSpc>
                <a:spcPct val="80000"/>
              </a:lnSpc>
              <a:buFontTx/>
              <a:buAutoNum type="arabicPeriod"/>
            </a:pPr>
            <a:r>
              <a:rPr lang="en-US" altLang="en-US" sz="2800"/>
              <a:t> Cross pollination can enhance set over self pollination.</a:t>
            </a:r>
          </a:p>
          <a:p>
            <a:pPr marL="609600" indent="-609600" eaLnBrk="1" hangingPunct="1">
              <a:lnSpc>
                <a:spcPct val="80000"/>
              </a:lnSpc>
              <a:buNone/>
            </a:pPr>
            <a:r>
              <a:rPr lang="en-US" altLang="en-US" sz="2800"/>
              <a:t> </a:t>
            </a:r>
          </a:p>
          <a:p>
            <a:pPr marL="609600" indent="-609600" eaLnBrk="1" hangingPunct="1">
              <a:lnSpc>
                <a:spcPct val="80000"/>
              </a:lnSpc>
            </a:pPr>
            <a:endParaRPr lang="en-US" altLang="en-US" sz="2800"/>
          </a:p>
        </p:txBody>
      </p:sp>
    </p:spTree>
    <p:extLst>
      <p:ext uri="{BB962C8B-B14F-4D97-AF65-F5344CB8AC3E}">
        <p14:creationId xmlns:p14="http://schemas.microsoft.com/office/powerpoint/2010/main" val="4210553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p:txBody>
          <a:bodyPr/>
          <a:lstStyle/>
          <a:p>
            <a:pPr eaLnBrk="1" hangingPunct="1"/>
            <a:r>
              <a:rPr lang="en-US" altLang="en-US" sz="3200" b="1"/>
              <a:t>Mechanism promoting pollination in fruit crops</a:t>
            </a:r>
          </a:p>
        </p:txBody>
      </p:sp>
      <p:sp>
        <p:nvSpPr>
          <p:cNvPr id="145411" name="Rectangle 3"/>
          <p:cNvSpPr>
            <a:spLocks noGrp="1" noChangeArrowheads="1"/>
          </p:cNvSpPr>
          <p:nvPr>
            <p:ph type="body" idx="4294967295"/>
          </p:nvPr>
        </p:nvSpPr>
        <p:spPr/>
        <p:txBody>
          <a:bodyPr/>
          <a:lstStyle/>
          <a:p>
            <a:pPr eaLnBrk="1" hangingPunct="1"/>
            <a:r>
              <a:rPr lang="en-US" altLang="en-US" sz="2800" b="1"/>
              <a:t>1.Autogamy or self-pollination:  </a:t>
            </a:r>
            <a:r>
              <a:rPr lang="en-US" altLang="en-US" sz="2800"/>
              <a:t>if a stigma pollinated by the pollen of the same flower.</a:t>
            </a:r>
          </a:p>
          <a:p>
            <a:pPr eaLnBrk="1" hangingPunct="1"/>
            <a:r>
              <a:rPr lang="en-US" altLang="en-US" sz="2800"/>
              <a:t>A) Cleistogamy: In these cases the flowers never open as opposed to most flowers which show chasmogamy (flowers open normally during anthesis). In cleistogamous flowers the pollens are shed within the closed flowers so that self-pollination is obligatory e.g., grape, sapota.  </a:t>
            </a:r>
          </a:p>
          <a:p>
            <a:pPr eaLnBrk="1" hangingPunct="1"/>
            <a:endParaRPr lang="en-US" altLang="en-US" sz="2800" b="1"/>
          </a:p>
        </p:txBody>
      </p:sp>
    </p:spTree>
    <p:extLst>
      <p:ext uri="{BB962C8B-B14F-4D97-AF65-F5344CB8AC3E}">
        <p14:creationId xmlns:p14="http://schemas.microsoft.com/office/powerpoint/2010/main" val="3864688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idx="4294967295"/>
          </p:nvPr>
        </p:nvSpPr>
        <p:spPr/>
        <p:txBody>
          <a:bodyPr/>
          <a:lstStyle/>
          <a:p>
            <a:pPr eaLnBrk="1" hangingPunct="1"/>
            <a:endParaRPr lang="ar-SA" altLang="en-US" smtClean="0"/>
          </a:p>
        </p:txBody>
      </p:sp>
      <p:sp>
        <p:nvSpPr>
          <p:cNvPr id="146435" name="Rectangle 3"/>
          <p:cNvSpPr>
            <a:spLocks noGrp="1" noChangeArrowheads="1"/>
          </p:cNvSpPr>
          <p:nvPr>
            <p:ph type="body" idx="4294967295"/>
          </p:nvPr>
        </p:nvSpPr>
        <p:spPr/>
        <p:txBody>
          <a:bodyPr/>
          <a:lstStyle/>
          <a:p>
            <a:pPr eaLnBrk="1" hangingPunct="1">
              <a:lnSpc>
                <a:spcPct val="90000"/>
              </a:lnSpc>
            </a:pPr>
            <a:r>
              <a:rPr lang="en-US" altLang="en-US" sz="2800"/>
              <a:t>B) </a:t>
            </a:r>
            <a:r>
              <a:rPr lang="en-US" altLang="en-US" sz="2800" b="1"/>
              <a:t>Homogamy</a:t>
            </a:r>
            <a:r>
              <a:rPr lang="en-US" altLang="en-US" sz="2800"/>
              <a:t>: The stamens and carpels of a flower mature at the same time. So, there is a great chance of self-pollination although that is not obligatory. Some homogamous flowers, however, show special mechanism for self-pollination e.g., citrus, peach, apricot.</a:t>
            </a:r>
          </a:p>
          <a:p>
            <a:pPr eaLnBrk="1" hangingPunct="1">
              <a:lnSpc>
                <a:spcPct val="90000"/>
              </a:lnSpc>
            </a:pPr>
            <a:r>
              <a:rPr lang="en-US" altLang="en-US" smtClean="0"/>
              <a:t>2. </a:t>
            </a:r>
            <a:r>
              <a:rPr lang="en-US" altLang="en-US" sz="2800" b="1"/>
              <a:t>Allogamy or cross-pollination: </a:t>
            </a:r>
            <a:r>
              <a:rPr lang="en-US" altLang="en-US" sz="2800"/>
              <a:t>When the pollen of a flower pollinates the stigma of another flower located on a different plant, whether of the same species or not it is called allogamy. </a:t>
            </a:r>
            <a:r>
              <a:rPr lang="en-US" altLang="en-US" smtClean="0"/>
              <a:t> </a:t>
            </a:r>
          </a:p>
        </p:txBody>
      </p:sp>
    </p:spTree>
    <p:extLst>
      <p:ext uri="{BB962C8B-B14F-4D97-AF65-F5344CB8AC3E}">
        <p14:creationId xmlns:p14="http://schemas.microsoft.com/office/powerpoint/2010/main" val="4079889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p:txBody>
          <a:bodyPr/>
          <a:lstStyle/>
          <a:p>
            <a:pPr eaLnBrk="1" hangingPunct="1"/>
            <a:endParaRPr lang="ar-SA" altLang="en-US" smtClean="0"/>
          </a:p>
        </p:txBody>
      </p:sp>
      <p:sp>
        <p:nvSpPr>
          <p:cNvPr id="147459" name="Rectangle 3"/>
          <p:cNvSpPr>
            <a:spLocks noGrp="1" noChangeArrowheads="1"/>
          </p:cNvSpPr>
          <p:nvPr>
            <p:ph type="body" idx="4294967295"/>
          </p:nvPr>
        </p:nvSpPr>
        <p:spPr/>
        <p:txBody>
          <a:bodyPr/>
          <a:lstStyle/>
          <a:p>
            <a:pPr eaLnBrk="1" hangingPunct="1"/>
            <a:r>
              <a:rPr lang="en-US" altLang="en-US" sz="2800" b="1"/>
              <a:t>A) Self – incompatibility</a:t>
            </a:r>
            <a:r>
              <a:rPr lang="en-US" altLang="en-US" sz="2800"/>
              <a:t>: This is the condition when a flower cannot be fertilized by the pollen of the same flower of sometimes, from any flower of the same strain of plants. Cross-pollination is obligatory in such plants e.g., almond, apple, mango, pear, pineapple, cherry, apricot. </a:t>
            </a:r>
          </a:p>
          <a:p>
            <a:pPr eaLnBrk="1" hangingPunct="1"/>
            <a:r>
              <a:rPr lang="en-US" altLang="en-US" sz="2800"/>
              <a:t>B) </a:t>
            </a:r>
            <a:r>
              <a:rPr lang="en-US" altLang="en-US" sz="2800" b="1"/>
              <a:t>Dichogamy</a:t>
            </a:r>
            <a:r>
              <a:rPr lang="en-US" altLang="en-US" sz="2800"/>
              <a:t>: When stamens and carpels of a bisexual flower mature at different times , pollination b/w them becomes ineffective. </a:t>
            </a:r>
          </a:p>
        </p:txBody>
      </p:sp>
    </p:spTree>
    <p:extLst>
      <p:ext uri="{BB962C8B-B14F-4D97-AF65-F5344CB8AC3E}">
        <p14:creationId xmlns:p14="http://schemas.microsoft.com/office/powerpoint/2010/main" val="389317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idx="4294967295"/>
          </p:nvPr>
        </p:nvSpPr>
        <p:spPr/>
        <p:txBody>
          <a:bodyPr/>
          <a:lstStyle/>
          <a:p>
            <a:pPr eaLnBrk="1" hangingPunct="1"/>
            <a:endParaRPr lang="ar-SA" altLang="en-US" smtClean="0"/>
          </a:p>
        </p:txBody>
      </p:sp>
      <p:sp>
        <p:nvSpPr>
          <p:cNvPr id="148483" name="Rectangle 3"/>
          <p:cNvSpPr>
            <a:spLocks noGrp="1" noChangeArrowheads="1"/>
          </p:cNvSpPr>
          <p:nvPr>
            <p:ph type="body" idx="4294967295"/>
          </p:nvPr>
        </p:nvSpPr>
        <p:spPr/>
        <p:txBody>
          <a:bodyPr/>
          <a:lstStyle/>
          <a:p>
            <a:pPr eaLnBrk="1" hangingPunct="1">
              <a:lnSpc>
                <a:spcPct val="90000"/>
              </a:lnSpc>
            </a:pPr>
            <a:r>
              <a:rPr lang="en-US" altLang="en-US" sz="2800"/>
              <a:t>Dichogamy may be of two types:</a:t>
            </a:r>
          </a:p>
          <a:p>
            <a:pPr eaLnBrk="1" hangingPunct="1">
              <a:lnSpc>
                <a:spcPct val="90000"/>
              </a:lnSpc>
            </a:pPr>
            <a:r>
              <a:rPr lang="en-US" altLang="en-US" sz="2800"/>
              <a:t>i) Protandry: when the anther ripen first. As a result when the anthers burst, it pollinates stigma of other flowers but not its own stigma which is not yet ripe e.g., walnut, coconut.</a:t>
            </a:r>
          </a:p>
          <a:p>
            <a:pPr eaLnBrk="1" hangingPunct="1">
              <a:lnSpc>
                <a:spcPct val="90000"/>
              </a:lnSpc>
            </a:pPr>
            <a:r>
              <a:rPr lang="en-US" altLang="en-US" sz="2800"/>
              <a:t>ii) Protogyny: The carpel matures first as in many members of Annonaceae.When the stigma is receptive, its own pollens e.g. fig, annona, banana, plum, pomegranate and avocado. </a:t>
            </a:r>
          </a:p>
        </p:txBody>
      </p:sp>
    </p:spTree>
    <p:extLst>
      <p:ext uri="{BB962C8B-B14F-4D97-AF65-F5344CB8AC3E}">
        <p14:creationId xmlns:p14="http://schemas.microsoft.com/office/powerpoint/2010/main" val="233256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idx="4294967295"/>
          </p:nvPr>
        </p:nvSpPr>
        <p:spPr/>
        <p:txBody>
          <a:bodyPr/>
          <a:lstStyle/>
          <a:p>
            <a:pPr eaLnBrk="1" hangingPunct="1"/>
            <a:endParaRPr lang="ar-SA" altLang="en-US" smtClean="0"/>
          </a:p>
        </p:txBody>
      </p:sp>
      <p:sp>
        <p:nvSpPr>
          <p:cNvPr id="149507" name="Rectangle 3"/>
          <p:cNvSpPr>
            <a:spLocks noGrp="1" noChangeArrowheads="1"/>
          </p:cNvSpPr>
          <p:nvPr>
            <p:ph type="body" idx="4294967295"/>
          </p:nvPr>
        </p:nvSpPr>
        <p:spPr/>
        <p:txBody>
          <a:bodyPr/>
          <a:lstStyle/>
          <a:p>
            <a:pPr eaLnBrk="1" hangingPunct="1"/>
            <a:r>
              <a:rPr lang="en-US" altLang="en-US" sz="2400"/>
              <a:t>Climate influences dichogamy. During warm periods, catkins respond more rapidly than female flowers. </a:t>
            </a:r>
          </a:p>
          <a:p>
            <a:pPr eaLnBrk="1" hangingPunct="1"/>
            <a:r>
              <a:rPr lang="en-US" altLang="en-US" sz="2400"/>
              <a:t>This makes dichogamy more complete in protandrous varieties, but is an asset for protogynous varieties because of the better overlap of male and female flowers.</a:t>
            </a:r>
            <a:endParaRPr lang="ar-SA" altLang="en-US" sz="2400"/>
          </a:p>
          <a:p>
            <a:pPr eaLnBrk="1" hangingPunct="1"/>
            <a:r>
              <a:rPr lang="en-US" altLang="en-US" sz="2400"/>
              <a:t>Continuous cold weather in late winter and early spring delays blooming while warm winters tend to hasten blossom development.</a:t>
            </a:r>
          </a:p>
          <a:p>
            <a:pPr eaLnBrk="1" hangingPunct="1"/>
            <a:r>
              <a:rPr lang="en-US" altLang="en-US" sz="2400"/>
              <a:t>Temperature and humidity have a direct effect on the length of the bloom period. Hot, dry days shorten it and cool, humid days lengthen it.</a:t>
            </a:r>
          </a:p>
        </p:txBody>
      </p:sp>
    </p:spTree>
    <p:extLst>
      <p:ext uri="{BB962C8B-B14F-4D97-AF65-F5344CB8AC3E}">
        <p14:creationId xmlns:p14="http://schemas.microsoft.com/office/powerpoint/2010/main" val="1671776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p:txBody>
          <a:bodyPr/>
          <a:lstStyle/>
          <a:p>
            <a:pPr eaLnBrk="1" hangingPunct="1"/>
            <a:endParaRPr lang="ar-SA" altLang="en-US" smtClean="0"/>
          </a:p>
        </p:txBody>
      </p:sp>
      <p:sp>
        <p:nvSpPr>
          <p:cNvPr id="150531" name="Rectangle 3"/>
          <p:cNvSpPr>
            <a:spLocks noGrp="1" noChangeArrowheads="1"/>
          </p:cNvSpPr>
          <p:nvPr>
            <p:ph type="body" idx="4294967295"/>
          </p:nvPr>
        </p:nvSpPr>
        <p:spPr/>
        <p:txBody>
          <a:bodyPr/>
          <a:lstStyle/>
          <a:p>
            <a:pPr eaLnBrk="1" hangingPunct="1"/>
            <a:r>
              <a:rPr lang="en-US" altLang="en-US" sz="2800"/>
              <a:t>Dichogamy also is influenced by geography. Coastal or marine climates tend to increase protogyny while more protandry occurs in the interior valleys</a:t>
            </a:r>
            <a:r>
              <a:rPr lang="en-US" altLang="en-US" smtClean="0"/>
              <a:t>.</a:t>
            </a:r>
            <a:endParaRPr lang="ar-SA" altLang="en-US" smtClean="0"/>
          </a:p>
          <a:p>
            <a:pPr eaLnBrk="1" hangingPunct="1"/>
            <a:r>
              <a:rPr lang="en-US" altLang="en-US" sz="2800"/>
              <a:t>A partial solution to dichogamy and the walnut pollination problem is to plant 2 protandrous varieties so that the male bloom of one overlaps the female bloom of the other.</a:t>
            </a:r>
          </a:p>
        </p:txBody>
      </p:sp>
    </p:spTree>
    <p:extLst>
      <p:ext uri="{BB962C8B-B14F-4D97-AF65-F5344CB8AC3E}">
        <p14:creationId xmlns:p14="http://schemas.microsoft.com/office/powerpoint/2010/main" val="3772160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idx="4294967295"/>
          </p:nvPr>
        </p:nvSpPr>
        <p:spPr/>
        <p:txBody>
          <a:bodyPr/>
          <a:lstStyle/>
          <a:p>
            <a:pPr eaLnBrk="1" hangingPunct="1"/>
            <a:r>
              <a:rPr lang="en-US" altLang="en-US" smtClean="0"/>
              <a:t>Agencies of Pollination</a:t>
            </a:r>
          </a:p>
        </p:txBody>
      </p:sp>
      <p:sp>
        <p:nvSpPr>
          <p:cNvPr id="151555" name="Rectangle 3"/>
          <p:cNvSpPr>
            <a:spLocks noGrp="1" noChangeArrowheads="1"/>
          </p:cNvSpPr>
          <p:nvPr>
            <p:ph type="body" idx="4294967295"/>
          </p:nvPr>
        </p:nvSpPr>
        <p:spPr/>
        <p:txBody>
          <a:bodyPr/>
          <a:lstStyle/>
          <a:p>
            <a:pPr eaLnBrk="1" hangingPunct="1"/>
            <a:r>
              <a:rPr lang="en-US" altLang="en-US" sz="2400"/>
              <a:t>When the anther are mature, the pollen grains are shed from the pollen sacs and are disseminated by various agencies like insects, wind and birds</a:t>
            </a:r>
            <a:r>
              <a:rPr lang="en-US" altLang="en-US" sz="2800"/>
              <a:t>. </a:t>
            </a:r>
          </a:p>
          <a:p>
            <a:pPr eaLnBrk="1" hangingPunct="1"/>
            <a:r>
              <a:rPr lang="en-US" altLang="en-US" sz="2400"/>
              <a:t>Depending upon the type of agency which is instrumental for the transference of the pollen from the anther to the stigma, various terms are used to indicate the type of the pollination using a particular type of agency e.g., </a:t>
            </a:r>
          </a:p>
          <a:p>
            <a:pPr eaLnBrk="1" hangingPunct="1"/>
            <a:r>
              <a:rPr lang="en-US" altLang="en-US" sz="2400"/>
              <a:t>i) </a:t>
            </a:r>
            <a:r>
              <a:rPr lang="en-US" altLang="en-US" sz="2400" b="1"/>
              <a:t>Anemophily</a:t>
            </a:r>
            <a:r>
              <a:rPr lang="en-US" altLang="en-US" sz="2400"/>
              <a:t>: Pollination by wind e.g., papaya date palm cashewnut, pomegranate, olive and coconut.</a:t>
            </a:r>
            <a:endParaRPr lang="en-US" altLang="en-US" sz="2800"/>
          </a:p>
        </p:txBody>
      </p:sp>
    </p:spTree>
    <p:extLst>
      <p:ext uri="{BB962C8B-B14F-4D97-AF65-F5344CB8AC3E}">
        <p14:creationId xmlns:p14="http://schemas.microsoft.com/office/powerpoint/2010/main" val="1542458184"/>
      </p:ext>
    </p:extLst>
  </p:cSld>
  <p:clrMapOvr>
    <a:masterClrMapping/>
  </p:clrMapOvr>
</p:sld>
</file>

<file path=ppt/theme/theme1.xml><?xml version="1.0" encoding="utf-8"?>
<a:theme xmlns:a="http://schemas.openxmlformats.org/drawingml/2006/main" name="green9">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1028</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green9</vt:lpstr>
      <vt:lpstr>PowerPoint Presentation</vt:lpstr>
      <vt:lpstr>Pollination</vt:lpstr>
      <vt:lpstr>Mechanism promoting pollination in fruit crops</vt:lpstr>
      <vt:lpstr>PowerPoint Presentation</vt:lpstr>
      <vt:lpstr>PowerPoint Presentation</vt:lpstr>
      <vt:lpstr>PowerPoint Presentation</vt:lpstr>
      <vt:lpstr>PowerPoint Presentation</vt:lpstr>
      <vt:lpstr>PowerPoint Presentation</vt:lpstr>
      <vt:lpstr>Agencies of Pollination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Daoud Abusafieh</dc:creator>
  <cp:lastModifiedBy>Daoud Abusafieh</cp:lastModifiedBy>
  <cp:revision>2</cp:revision>
  <dcterms:created xsi:type="dcterms:W3CDTF">2020-10-26T09:55:10Z</dcterms:created>
  <dcterms:modified xsi:type="dcterms:W3CDTF">2020-10-26T09:56:50Z</dcterms:modified>
</cp:coreProperties>
</file>