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3" roundtripDataSignature="AMtx7mjq4aeXZf8L0Cj05M1Pnv9/qnf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Lecture slides prepared for “Computer Organization and Architecture”, 10/e, by William Stallings, Chapter 3 “A Top Level View of Computer Function and Interconnection”.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15" name="Google Shape;315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general, these actions fall into four categories: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Processor-memory: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may be transferred from processor to memory or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memory to processor.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Processor-I/O: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may be transferred to or from a peripheral device by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transferring between the processor and an I/O module.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processing: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processor may perform some arithmetic or logic operation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data.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instruction may specify that the sequence of execution be altered.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example, the processor may fetch an instruction from location 149, which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specifies that the next instruction be from location 182. The processor will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this fact by setting the program counter to 182. Thus, on the next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fetch cycle, the instruction will be fetched from location 182 rather than 150.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instruction’s execution may involve a combination of these actions.</a:t>
            </a:r>
            <a:endParaRPr/>
          </a:p>
        </p:txBody>
      </p:sp>
      <p:sp>
        <p:nvSpPr>
          <p:cNvPr id="316" name="Google Shape;316;p10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17" name="Google Shape;317;p10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42" name="Google Shape;342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a simple example using a hypothetical machine that includes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characteristics listed in Figure 3.4. The processor contains a single data register,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called an accumulator (AC). Both instructions and data are 16 bits long. Thus, it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convenient to organize memory using 16-bit words. The instruction format provides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bits for the opcode, so that there can be as many as 2</a:t>
            </a:r>
            <a:r>
              <a:rPr lang="en-US" sz="1200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16 different opcodes, and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 to 2</a:t>
            </a:r>
            <a:r>
              <a:rPr lang="en-US" sz="1200" baseline="30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4096 (4K) words of memory can be directly addressed.</a:t>
            </a:r>
            <a:endParaRPr/>
          </a:p>
        </p:txBody>
      </p:sp>
      <p:sp>
        <p:nvSpPr>
          <p:cNvPr id="343" name="Google Shape;343;p1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44" name="Google Shape;344;p11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50" name="Google Shape;35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1" name="Google Shape;351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3.5 illustrates a partial program execution, showing the relevant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portions of memory and processor registers. The program fragment shown adds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contents of the memory word at address 940 to the contents of the memory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 at address 941 and stores the result in the latter location. Three instructions,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can be described as three fetch and three execute cycles, are required: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The PC contains 300, the address of the first instruction. This instruction (the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value 1940 in hexadecimal) is loaded into the instruction register IR, and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PC is incremented. Note that this process involves the use of a memory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register and a memory buffer register. For simplicity, these intermediate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registers are ignored.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The first 4 bits (first hexadecimal digit) in the IR indicate that the AC is to be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loaded. The remaining 12 bits (three hexadecimal digits) specify the address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(940) from which data are to be loaded.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The next instruction (5941) is fetched from location 301, and the PC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incremented.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The old contents of the AC and the contents of location 941 are added, and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result is stored in the AC.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The next instruction (2941) is fetched from location 302, and the PC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incremented.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The contents of the AC are stored in location 941.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this example, three instruction cycles, each consisting of a fetch cycle and an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execute cycle, are needed to add the contents of location 940 to the contents of 941.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a more complex set of instructions, fewer cycles would be needed. Some older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processors, for example, included instructions that contain more than one memory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address. Thus, the execution cycle for a particular instruction on such processors could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 more than one reference to memory. Also, instead of memory references, an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may specify an I/O operation.</a:t>
            </a:r>
            <a:endParaRPr/>
          </a:p>
        </p:txBody>
      </p:sp>
      <p:sp>
        <p:nvSpPr>
          <p:cNvPr id="352" name="Google Shape;352;p12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58" name="Google Shape;3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9" name="Google Shape;359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execution cycle for a particular instruction may involve more than one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 to memory. Also, instead of memory references, an instruction may specify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I/O operation. With these additional considerations in mind, Figure 3.6 provides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more detailed look at the basic instruction cycle of Figure 3.3. The figure is in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 of a state diagram.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any given instruction cycle, some states may be null and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others may be visited more than once. The states can be described as follows: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address calculation (iac):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 the address of the next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to be executed. Usually, this involves adding a fixed number to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address of the previous instruction. For example, if each instruction is 16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bits long and memory is organized into 16-bit words, then add 1 to the previous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address. If, instead, memory is organized as individually addressable 8-bit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bytes, then add 2 to the previous address.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fetch (if):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 instruction from its memory location into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operation decoding (iod):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Analyze instruction to determine type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operation to be performed and operand(s) to be used.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Operand address calculation (oac):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 operation involves reference to an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operand in memory or available via I/O, then determine the address of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Operand fetch (of):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Fetch the operand from memory or read it in from I/O.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operation (do):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 the operation indicated in the instruction.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Operand store (os):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the result into memory or out to I/O.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States in the upper part of Figure 3.6 involve an exchange between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 and either memory or an I/O module. States in the lower part of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diagram involve only internal processor operations. The oac state appears twice,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an instruction may involve a read, a write, or both. However, the action performed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that state is fundamentally the same in both cases, and so only a single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 identifier is needed.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Also note that the diagram allows for multiple operands and multiple results,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some instructions on some machines require this. For example, the PDP-11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ADD A,B results in the following sequence of states: iac, if, iod, oac, of,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oac, of, do, oac, os.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Finally, on some machines, a single instruction can specify an operation to be performed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a vector (one-dimensional array) of numbers or a string (one-dimensional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array) of characters. As Figure 3.6 indicates, this would involve repetitive operand fetch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and/or store operations.</a:t>
            </a:r>
            <a:endParaRPr/>
          </a:p>
        </p:txBody>
      </p:sp>
      <p:sp>
        <p:nvSpPr>
          <p:cNvPr id="360" name="Google Shape;360;p13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8" name="Google Shape;218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 top level, a computer consists of CPU (central processing unit), memory, and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components, with one or more modules of each type. These components are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interconnected in some fashion to achieve the basic function of the computer, which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to execute programs. Thus, at a top level, we can characterize a computer system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describing (1) the external behavior of each component, that is, the data and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 signals that it exchanges with other components and (2) the interconnection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 and the controls required to manage the use of the interconnection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top-level view of structure and function is important because of its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explanatory power in understanding the nature of a computer. Equally important 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 use to understand the increasingly complex issues of performance evaluation. 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grasp of the top-level structure and function offers insight into system bottlenecks,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alternate pathways, the magnitude of system failures if a component fails, and the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ease of adding performance enhancements. In many cases, requirements for greater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power and fail-safe capabilities are being met by changing the design rather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 merely increasing the speed and reliability of individual components.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chapter focuses on the basic structures used for computer component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interconnection. As background, the chapter begins with a brief examination of the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 components and their interface requirements. Then a functional overview 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provided. We are then prepared to examine the use of buses to interconnect system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components.</a:t>
            </a:r>
            <a:endParaRPr sz="1110"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/>
          </a:p>
        </p:txBody>
      </p:sp>
      <p:sp>
        <p:nvSpPr>
          <p:cNvPr id="219" name="Google Shape;219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20" name="Google Shape;220;p2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discussed in Chapter 2, virtually all contemporary computer designs are based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concepts developed by John von Neumann at the Institute for Advanced Studies,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Princeton. Such a design is referred to as the </a:t>
            </a:r>
            <a:r>
              <a:rPr lang="en-US" sz="111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von Neumann architecture </a:t>
            </a:r>
            <a:r>
              <a:rPr lang="en-US" sz="111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is based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three key concepts: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Data and instructions are stored in a single read–write memory.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The contents of this memory are addressable by location, without regard to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type of data contained there.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Execution occurs in a sequential fashion (unless explicitly modified) from one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to the next.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reasoning behind these concepts was discussed in Chapter 2 but is worth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summarizing here. There is a small set of basic logic components that can be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combined in various ways to store binary data and perform arithmetic and logical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operations on that data. If there is a particular computation to be performed, a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configuration of logic components designed specifically for that computation could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constructed. We can think of the process of connecting the various components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desired configuration as a form of programming. The resulting “program” is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form of hardware and is termed a </a:t>
            </a:r>
            <a:r>
              <a:rPr lang="en-US" sz="111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hardwired program.</a:t>
            </a:r>
            <a:endParaRPr sz="1110"/>
          </a:p>
        </p:txBody>
      </p:sp>
      <p:sp>
        <p:nvSpPr>
          <p:cNvPr id="229" name="Google Shape;229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30" name="Google Shape;230;p3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7" name="Google Shape;23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 consider this alternative. Suppose we construct a general-purpose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configuration of arithmetic and logic functions. This set of hardware will perform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various functions on data depending on control signals applied to the hardware.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original case of customized hardware, the system accepts data and produces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(Figure 3.1a). With general-purpose hardware, the system accepts data and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 signals and produces results. Thus, instead of rewiring the hardware for each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program, the programmer merely needs to supply a new set of control signals.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shall control signals be supplied? The answer is simple but subtle. The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entire program is actually a sequence of steps. At each step, some arithmetic or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logical operation is performed on some data. For each step, a new set of control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signals is needed. Let us provide a unique code for each possible set of control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signals, and let us add to the general-purpose hardware a segment that can accept a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code and generate control signals (Figure 3.1b).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239" name="Google Shape;239;p4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6" name="Google Shape;24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Programming is now much easier. Instead of rewiring the hardware for each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program, all we need to do is provide a new sequence of codes. Each code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is, in effect, an instruction, and part of the hardware interprets each instruction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generates control signals. To distinguish this new method of programming, a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sequence of codes or instructions is called </a:t>
            </a:r>
            <a:r>
              <a:rPr lang="en-US" sz="111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software.</a:t>
            </a:r>
            <a:endParaRPr sz="1110"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endParaRPr sz="1110"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3.1b indicates two major components of the system: an instruction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interpreter and a module of general-purpose arithmetic and logic functions. These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constitute the CPU. Several other components are needed to yield a functioning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computer. Data and instructions must be put into the system. For this we need some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sort of input module. This module contains basic components for accepting data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instructions in some form and converting them into an internal form of signals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usable by the system. A means of reporting results is needed, and this is in the form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an output module. Taken together, these are referred to as </a:t>
            </a:r>
            <a:r>
              <a:rPr lang="en-US" sz="111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components.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endParaRPr sz="1110"/>
          </a:p>
        </p:txBody>
      </p:sp>
      <p:sp>
        <p:nvSpPr>
          <p:cNvPr id="247" name="Google Shape;24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48" name="Google Shape;248;p5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6" name="Google Shape;266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more component is needed. An input device will bring instructions and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in sequentially. But a program is not invariably executed sequentially; it may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jump around (e.g., the IAS jump instruction). Similarly, operations on data may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 access to more than just one element at a time in a predetermined sequence.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Thus, there must be a place to store temporarily both instructions and data. That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module is called </a:t>
            </a:r>
            <a:r>
              <a:rPr lang="en-US" sz="111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memory, or main memory, </a:t>
            </a:r>
            <a:r>
              <a:rPr lang="en-US" sz="111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distinguish it from external storage or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peripheral devices. Von Neumann pointed out that the same memory could be used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store both instructions and data.</a:t>
            </a:r>
            <a:endParaRPr sz="1110"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endParaRPr sz="1110"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CPU exchanges data with memory. For this purpose, it typically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makes use of two internal (to the CPU) registers: a </a:t>
            </a:r>
            <a:r>
              <a:rPr lang="en-US" sz="111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address register (MAR),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specifies the address in memory for the next read or write, and a </a:t>
            </a:r>
            <a:r>
              <a:rPr lang="en-US" sz="111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 register (MBR), </a:t>
            </a:r>
            <a:r>
              <a:rPr lang="en-US" sz="111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contains the data to be written into memory or receives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data read from memory. Similarly, an I/O address register (I/OAR) specifies a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particular I/O device. An I/O buffer (I/OBR) register is used for the exchange of</a:t>
            </a:r>
            <a:endParaRPr/>
          </a:p>
          <a:p>
            <a:pPr marL="0" lvl="0" indent="0" algn="l" rtl="0"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between an I/O module and the CPU.</a:t>
            </a:r>
            <a:endParaRPr sz="1110"/>
          </a:p>
        </p:txBody>
      </p:sp>
      <p:sp>
        <p:nvSpPr>
          <p:cNvPr id="267" name="Google Shape;267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68" name="Google Shape;268;p6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89" name="Google Shape;2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0" name="Google Shape;290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3.2 illustrates these top-level components and suggests the interactions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among them.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memory module consists of a set of locations, defined by sequentially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numbered addresses. Each location contains a binary number that can be interpreted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either an instruction or data. An I/O module transfers data from external devices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CPU and memory, and vice versa. It contains internal buffers for temporarily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holding these data until they can be sent on.</a:t>
            </a:r>
            <a:endParaRPr/>
          </a:p>
        </p:txBody>
      </p:sp>
      <p:sp>
        <p:nvSpPr>
          <p:cNvPr id="291" name="Google Shape;291;p7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97" name="Google Shape;2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8" name="Google Shape;298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basic function performed by a computer is execution of a program, which consists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a set of instructions stored in memory. The processor does the actual work by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executing instructions specified in the program. This section provides an overview of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key elements of program execution. In its simplest form, instruction processing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consists of two steps: The processor reads (fetches ) instructions from memory one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 time and executes each instruction. Program execution consists of repeating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 of instruction fetch and instruction execution. The instruction execution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involve several operations and depends on the nature of the instruction (see, for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example, the lower portion of Figure 2.4).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processing required for a single instruction is called an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cycle.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the simplified two-step description given previously, the instruction cycle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depicted in Figure 3.3. The two steps are referred to as the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fetch cycle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the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cycle.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execution halts only if the machine is turned off, some sort of unrecoverable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error occurs, or a program instruction that halts the computer is encountered.</a:t>
            </a:r>
            <a:endParaRPr/>
          </a:p>
        </p:txBody>
      </p:sp>
      <p:sp>
        <p:nvSpPr>
          <p:cNvPr id="299" name="Google Shape;299;p8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9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05" name="Google Shape;30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6" name="Google Shape;306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beginning of each instruction cycle, the processor fetches an instruction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memory. In a typical processor, a register called the program counter (PC)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holds the address of the instruction to be fetched next. Unless told otherwise,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 always increments the PC after each instruction fetch so that it will fetch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next instruction in sequence (i.e., the instruction located at the next higher memory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address). So, for example, consider a computer in which each instruction occupies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16-bit word of memory. Assume that the program counter is set to memory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location 300, where the location address refers to a 16-bit word. The processor will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 fetch the instruction at location 300. On succeeding instruction cycles, it will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fetch instructions from locations 301, 302, 303, and so on. This sequence may be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altered, as explained presently.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fetched instruction is loaded into a register in the processor known as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instruction register (IR). The instruction contains bits that specify the action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processor is to take. The processor interprets the instruction and performs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required action. </a:t>
            </a:r>
            <a:endParaRPr/>
          </a:p>
        </p:txBody>
      </p:sp>
      <p:sp>
        <p:nvSpPr>
          <p:cNvPr id="307" name="Google Shape;307;p9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9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9"/>
          <p:cNvSpPr txBox="1"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9"/>
          <p:cNvSpPr txBox="1">
            <a:spLocks noGrp="1"/>
          </p:cNvSpPr>
          <p:nvPr>
            <p:ph type="dt" idx="10"/>
          </p:nvPr>
        </p:nvSpPr>
        <p:spPr>
          <a:xfrm>
            <a:off x="4800600" y="6425640"/>
            <a:ext cx="12326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9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9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" name="Google Shape;21;p4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22;p4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" name="Google Shape;23;p49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24" name="Google Shape;24;p49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" name="Google Shape;25;p49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, Top and Bottom">
  <p:cSld name="2 Content, Top and Bottom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33" name="Google Shape;133;p61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61"/>
          <p:cNvSpPr txBox="1">
            <a:spLocks noGrp="1"/>
          </p:cNvSpPr>
          <p:nvPr>
            <p:ph type="body" idx="1"/>
          </p:nvPr>
        </p:nvSpPr>
        <p:spPr>
          <a:xfrm>
            <a:off x="498517" y="1985963"/>
            <a:ext cx="7569157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5" name="Google Shape;135;p61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61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61"/>
          <p:cNvSpPr txBox="1">
            <a:spLocks noGrp="1"/>
          </p:cNvSpPr>
          <p:nvPr>
            <p:ph type="body" idx="2"/>
          </p:nvPr>
        </p:nvSpPr>
        <p:spPr>
          <a:xfrm>
            <a:off x="498517" y="4164965"/>
            <a:ext cx="7569157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8" name="Google Shape;138;p61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61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ntent">
  <p:cSld name="3 Conten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2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62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43" name="Google Shape;143;p62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62"/>
          <p:cNvSpPr txBox="1">
            <a:spLocks noGrp="1"/>
          </p:cNvSpPr>
          <p:nvPr>
            <p:ph type="body" idx="1"/>
          </p:nvPr>
        </p:nvSpPr>
        <p:spPr>
          <a:xfrm>
            <a:off x="4410075" y="1985963"/>
            <a:ext cx="3657600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45" name="Google Shape;145;p62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62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62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62"/>
          <p:cNvSpPr txBox="1">
            <a:spLocks noGrp="1"/>
          </p:cNvSpPr>
          <p:nvPr>
            <p:ph type="body" idx="2"/>
          </p:nvPr>
        </p:nvSpPr>
        <p:spPr>
          <a:xfrm>
            <a:off x="49851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49" name="Google Shape;149;p62"/>
          <p:cNvSpPr txBox="1">
            <a:spLocks noGrp="1"/>
          </p:cNvSpPr>
          <p:nvPr>
            <p:ph type="body" idx="3"/>
          </p:nvPr>
        </p:nvSpPr>
        <p:spPr>
          <a:xfrm>
            <a:off x="4410075" y="4169664"/>
            <a:ext cx="3657600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63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53" name="Google Shape;153;p63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63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63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64"/>
          <p:cNvSpPr txBox="1"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64"/>
          <p:cNvSpPr>
            <a:spLocks noGrp="1"/>
          </p:cNvSpPr>
          <p:nvPr>
            <p:ph type="pic" idx="2"/>
          </p:nvPr>
        </p:nvSpPr>
        <p:spPr>
          <a:xfrm>
            <a:off x="277906" y="228600"/>
            <a:ext cx="3460658" cy="6345238"/>
          </a:xfrm>
          <a:prstGeom prst="rect">
            <a:avLst/>
          </a:prstGeom>
          <a:noFill/>
          <a:ln>
            <a:noFill/>
          </a:ln>
        </p:spPr>
      </p:sp>
      <p:sp>
        <p:nvSpPr>
          <p:cNvPr id="161" name="Google Shape;161;p64"/>
          <p:cNvSpPr txBox="1">
            <a:spLocks noGrp="1"/>
          </p:cNvSpPr>
          <p:nvPr>
            <p:ph type="body" idx="1"/>
          </p:nvPr>
        </p:nvSpPr>
        <p:spPr>
          <a:xfrm>
            <a:off x="4169404" y="3995737"/>
            <a:ext cx="3898272" cy="2147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2" name="Google Shape;162;p64"/>
          <p:cNvSpPr txBox="1">
            <a:spLocks noGrp="1"/>
          </p:cNvSpPr>
          <p:nvPr>
            <p:ph type="dt" idx="10"/>
          </p:nvPr>
        </p:nvSpPr>
        <p:spPr>
          <a:xfrm>
            <a:off x="7391399" y="6423585"/>
            <a:ext cx="15374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64"/>
          <p:cNvSpPr txBox="1">
            <a:spLocks noGrp="1"/>
          </p:cNvSpPr>
          <p:nvPr>
            <p:ph type="ftr" idx="11"/>
          </p:nvPr>
        </p:nvSpPr>
        <p:spPr>
          <a:xfrm>
            <a:off x="4191000" y="6423585"/>
            <a:ext cx="30051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64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5" name="Google Shape;165;p64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with Caption">
  <p:cSld name="3 Pictures with Caption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5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65"/>
          <p:cNvSpPr txBox="1"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Rockwell"/>
              <a:buNone/>
              <a:defRPr sz="26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65"/>
          <p:cNvSpPr txBox="1">
            <a:spLocks noGrp="1"/>
          </p:cNvSpPr>
          <p:nvPr>
            <p:ph type="body" idx="1"/>
          </p:nvPr>
        </p:nvSpPr>
        <p:spPr>
          <a:xfrm>
            <a:off x="381094" y="3733800"/>
            <a:ext cx="4015304" cy="2392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70" name="Google Shape;170;p65"/>
          <p:cNvSpPr txBox="1">
            <a:spLocks noGrp="1"/>
          </p:cNvSpPr>
          <p:nvPr>
            <p:ph type="dt" idx="10"/>
          </p:nvPr>
        </p:nvSpPr>
        <p:spPr>
          <a:xfrm>
            <a:off x="3048000" y="6235607"/>
            <a:ext cx="13483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65"/>
          <p:cNvSpPr txBox="1">
            <a:spLocks noGrp="1"/>
          </p:cNvSpPr>
          <p:nvPr>
            <p:ph type="ftr" idx="11"/>
          </p:nvPr>
        </p:nvSpPr>
        <p:spPr>
          <a:xfrm>
            <a:off x="381095" y="6235607"/>
            <a:ext cx="259070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5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3" name="Google Shape;173;p65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74" name="Google Shape;174;p65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65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65"/>
          <p:cNvSpPr>
            <a:spLocks noGrp="1"/>
          </p:cNvSpPr>
          <p:nvPr>
            <p:ph type="pic" idx="2"/>
          </p:nvPr>
        </p:nvSpPr>
        <p:spPr>
          <a:xfrm>
            <a:off x="4624388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77" name="Google Shape;177;p65"/>
          <p:cNvSpPr>
            <a:spLocks noGrp="1"/>
          </p:cNvSpPr>
          <p:nvPr>
            <p:ph type="pic" idx="3"/>
          </p:nvPr>
        </p:nvSpPr>
        <p:spPr>
          <a:xfrm>
            <a:off x="4624388" y="2381663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Google Shape;178;p65"/>
          <p:cNvSpPr>
            <a:spLocks noGrp="1"/>
          </p:cNvSpPr>
          <p:nvPr>
            <p:ph type="pic" idx="4"/>
          </p:nvPr>
        </p:nvSpPr>
        <p:spPr>
          <a:xfrm>
            <a:off x="6803136" y="2381662"/>
            <a:ext cx="2057400" cy="418795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with Caption, Alt.">
  <p:cSld name="3 Pictures with Caption, Alt.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6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Google Shape;181;p66"/>
          <p:cNvSpPr txBox="1"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66"/>
          <p:cNvSpPr>
            <a:spLocks noGrp="1"/>
          </p:cNvSpPr>
          <p:nvPr>
            <p:ph type="pic" idx="2"/>
          </p:nvPr>
        </p:nvSpPr>
        <p:spPr>
          <a:xfrm>
            <a:off x="277905" y="2365248"/>
            <a:ext cx="4240119" cy="4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66"/>
          <p:cNvSpPr txBox="1">
            <a:spLocks noGrp="1"/>
          </p:cNvSpPr>
          <p:nvPr>
            <p:ph type="body" idx="1"/>
          </p:nvPr>
        </p:nvSpPr>
        <p:spPr>
          <a:xfrm>
            <a:off x="4953000" y="3995737"/>
            <a:ext cx="3108960" cy="2147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84" name="Google Shape;184;p66"/>
          <p:cNvSpPr txBox="1">
            <a:spLocks noGrp="1"/>
          </p:cNvSpPr>
          <p:nvPr>
            <p:ph type="dt" idx="10"/>
          </p:nvPr>
        </p:nvSpPr>
        <p:spPr>
          <a:xfrm>
            <a:off x="7391399" y="6423585"/>
            <a:ext cx="15374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66"/>
          <p:cNvSpPr txBox="1">
            <a:spLocks noGrp="1"/>
          </p:cNvSpPr>
          <p:nvPr>
            <p:ph type="ftr" idx="11"/>
          </p:nvPr>
        </p:nvSpPr>
        <p:spPr>
          <a:xfrm>
            <a:off x="4191000" y="6423585"/>
            <a:ext cx="30051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66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7" name="Google Shape;187;p66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  <p:sp>
        <p:nvSpPr>
          <p:cNvPr id="188" name="Google Shape;188;p66"/>
          <p:cNvSpPr>
            <a:spLocks noGrp="1"/>
          </p:cNvSpPr>
          <p:nvPr>
            <p:ph type="pic" idx="3"/>
          </p:nvPr>
        </p:nvSpPr>
        <p:spPr>
          <a:xfrm>
            <a:off x="277905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66"/>
          <p:cNvSpPr>
            <a:spLocks noGrp="1"/>
          </p:cNvSpPr>
          <p:nvPr>
            <p:ph type="pic" idx="4"/>
          </p:nvPr>
        </p:nvSpPr>
        <p:spPr>
          <a:xfrm>
            <a:off x="2460625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6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93" name="Google Shape;193;p67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67"/>
          <p:cNvSpPr txBox="1">
            <a:spLocks noGrp="1"/>
          </p:cNvSpPr>
          <p:nvPr>
            <p:ph type="body" idx="1"/>
          </p:nvPr>
        </p:nvSpPr>
        <p:spPr>
          <a:xfrm rot="5400000">
            <a:off x="2204149" y="275525"/>
            <a:ext cx="4144963" cy="7556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67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6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7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8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68"/>
          <p:cNvSpPr txBox="1">
            <a:spLocks noGrp="1"/>
          </p:cNvSpPr>
          <p:nvPr>
            <p:ph type="title"/>
          </p:nvPr>
        </p:nvSpPr>
        <p:spPr>
          <a:xfrm rot="5400000">
            <a:off x="5750720" y="3199794"/>
            <a:ext cx="5171422" cy="681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8"/>
          <p:cNvSpPr txBox="1">
            <a:spLocks noGrp="1"/>
          </p:cNvSpPr>
          <p:nvPr>
            <p:ph type="body" idx="1"/>
          </p:nvPr>
        </p:nvSpPr>
        <p:spPr>
          <a:xfrm rot="5400000">
            <a:off x="1293765" y="122190"/>
            <a:ext cx="5184869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68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6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8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5" name="Google Shape;205;p68"/>
          <p:cNvSpPr txBox="1"/>
          <p:nvPr/>
        </p:nvSpPr>
        <p:spPr>
          <a:xfrm rot="-5400000">
            <a:off x="8593111" y="561668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above Caption" type="picTx">
  <p:cSld name="PICTURE_WITH_CAPTIO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0"/>
          <p:cNvSpPr txBox="1"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0"/>
          <p:cNvSpPr>
            <a:spLocks noGrp="1"/>
          </p:cNvSpPr>
          <p:nvPr>
            <p:ph type="pic" idx="2"/>
          </p:nvPr>
        </p:nvSpPr>
        <p:spPr>
          <a:xfrm>
            <a:off x="277905" y="228600"/>
            <a:ext cx="6378389" cy="4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506505" y="5257799"/>
            <a:ext cx="6191157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0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50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50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35;p50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1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" name="Google Shape;38;p51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1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1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1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1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5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44" name="Google Shape;44;p5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2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" name="Google Shape;47;p52"/>
          <p:cNvSpPr txBox="1"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Rockwell"/>
              <a:buNone/>
              <a:defRPr sz="26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2"/>
          <p:cNvSpPr txBox="1">
            <a:spLocks noGrp="1"/>
          </p:cNvSpPr>
          <p:nvPr>
            <p:ph type="body" idx="1"/>
          </p:nvPr>
        </p:nvSpPr>
        <p:spPr>
          <a:xfrm>
            <a:off x="4168775" y="273050"/>
            <a:ext cx="459739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52"/>
          <p:cNvSpPr txBox="1">
            <a:spLocks noGrp="1"/>
          </p:cNvSpPr>
          <p:nvPr>
            <p:ph type="body" idx="2"/>
          </p:nvPr>
        </p:nvSpPr>
        <p:spPr>
          <a:xfrm>
            <a:off x="381093" y="3733800"/>
            <a:ext cx="3255264" cy="2392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52"/>
          <p:cNvSpPr txBox="1">
            <a:spLocks noGrp="1"/>
          </p:cNvSpPr>
          <p:nvPr>
            <p:ph type="dt" idx="10"/>
          </p:nvPr>
        </p:nvSpPr>
        <p:spPr>
          <a:xfrm>
            <a:off x="7391399" y="6423585"/>
            <a:ext cx="15374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2"/>
          <p:cNvSpPr txBox="1">
            <a:spLocks noGrp="1"/>
          </p:cNvSpPr>
          <p:nvPr>
            <p:ph type="ftr" idx="11"/>
          </p:nvPr>
        </p:nvSpPr>
        <p:spPr>
          <a:xfrm>
            <a:off x="3859305" y="6423585"/>
            <a:ext cx="3316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2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3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53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3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, Alt.">
  <p:cSld name="Title and Content, Alt.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57"/>
          <p:cNvSpPr txBox="1"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57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57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7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5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99" name="Google Shape;99;p57"/>
          <p:cNvSpPr txBox="1">
            <a:spLocks noGrp="1"/>
          </p:cNvSpPr>
          <p:nvPr>
            <p:ph type="body" idx="2"/>
          </p:nvPr>
        </p:nvSpPr>
        <p:spPr>
          <a:xfrm>
            <a:off x="498518" y="1129553"/>
            <a:ext cx="7558960" cy="7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800"/>
              <a:buNone/>
              <a:defRPr sz="24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2 Pictures">
  <p:cSld name="Title Slide with 2 Picture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8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58"/>
          <p:cNvSpPr txBox="1"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58"/>
          <p:cNvSpPr txBox="1">
            <a:spLocks noGrp="1"/>
          </p:cNvSpPr>
          <p:nvPr>
            <p:ph type="dt" idx="10"/>
          </p:nvPr>
        </p:nvSpPr>
        <p:spPr>
          <a:xfrm>
            <a:off x="4800600" y="6425640"/>
            <a:ext cx="12326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8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8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58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58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58"/>
          <p:cNvSpPr>
            <a:spLocks noGrp="1"/>
          </p:cNvSpPr>
          <p:nvPr>
            <p:ph type="pic" idx="2"/>
          </p:nvPr>
        </p:nvSpPr>
        <p:spPr>
          <a:xfrm>
            <a:off x="4624388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58"/>
          <p:cNvSpPr>
            <a:spLocks noGrp="1"/>
          </p:cNvSpPr>
          <p:nvPr>
            <p:ph type="pic" idx="3"/>
          </p:nvPr>
        </p:nvSpPr>
        <p:spPr>
          <a:xfrm>
            <a:off x="6802438" y="237744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58"/>
          <p:cNvSpPr txBox="1">
            <a:spLocks noGrp="1"/>
          </p:cNvSpPr>
          <p:nvPr>
            <p:ph type="body" idx="4"/>
          </p:nvPr>
        </p:nvSpPr>
        <p:spPr>
          <a:xfrm>
            <a:off x="857250" y="1779494"/>
            <a:ext cx="3086100" cy="204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ctr">
              <a:spcBef>
                <a:spcPts val="2000"/>
              </a:spcBef>
              <a:spcAft>
                <a:spcPts val="0"/>
              </a:spcAft>
              <a:buSzPts val="3450"/>
              <a:buNone/>
              <a:defRPr sz="4600">
                <a:solidFill>
                  <a:schemeClr val="lt1"/>
                </a:solidFill>
              </a:defRPr>
            </a:lvl1pPr>
            <a:lvl2pPr marL="914400" lvl="1" indent="-285750" algn="l">
              <a:spcBef>
                <a:spcPts val="600"/>
              </a:spcBef>
              <a:spcAft>
                <a:spcPts val="0"/>
              </a:spcAft>
              <a:buSzPts val="900"/>
              <a:buChar char="■"/>
              <a:defRPr sz="1200"/>
            </a:lvl2pPr>
            <a:lvl3pPr marL="1371600" lvl="2" indent="-276225" algn="l">
              <a:spcBef>
                <a:spcPts val="600"/>
              </a:spcBef>
              <a:spcAft>
                <a:spcPts val="0"/>
              </a:spcAft>
              <a:buSzPts val="750"/>
              <a:buChar char="■"/>
              <a:defRPr sz="1000"/>
            </a:lvl3pPr>
            <a:lvl4pPr marL="1828800" lvl="3" indent="-271462" algn="l">
              <a:spcBef>
                <a:spcPts val="600"/>
              </a:spcBef>
              <a:spcAft>
                <a:spcPts val="0"/>
              </a:spcAft>
              <a:buSzPts val="675"/>
              <a:buChar char="■"/>
              <a:defRPr sz="900"/>
            </a:lvl4pPr>
            <a:lvl5pPr marL="2286000" lvl="4" indent="-271462" algn="l">
              <a:spcBef>
                <a:spcPts val="600"/>
              </a:spcBef>
              <a:spcAft>
                <a:spcPts val="0"/>
              </a:spcAft>
              <a:buSzPts val="675"/>
              <a:buChar char="■"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5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9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59"/>
          <p:cNvSpPr txBox="1"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ckwell"/>
              <a:buNone/>
              <a:defRPr sz="3200" b="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9"/>
          <p:cNvSpPr txBox="1"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35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59"/>
          <p:cNvSpPr txBox="1">
            <a:spLocks noGrp="1"/>
          </p:cNvSpPr>
          <p:nvPr>
            <p:ph type="dt" idx="10"/>
          </p:nvPr>
        </p:nvSpPr>
        <p:spPr>
          <a:xfrm>
            <a:off x="658906" y="6248774"/>
            <a:ext cx="1474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9"/>
          <p:cNvSpPr txBox="1">
            <a:spLocks noGrp="1"/>
          </p:cNvSpPr>
          <p:nvPr>
            <p:ph type="ftr" idx="11"/>
          </p:nvPr>
        </p:nvSpPr>
        <p:spPr>
          <a:xfrm>
            <a:off x="2286000" y="6248774"/>
            <a:ext cx="563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59"/>
          <p:cNvSpPr txBox="1">
            <a:spLocks noGrp="1"/>
          </p:cNvSpPr>
          <p:nvPr>
            <p:ph type="sldNum" idx="12"/>
          </p:nvPr>
        </p:nvSpPr>
        <p:spPr>
          <a:xfrm>
            <a:off x="8305800" y="624877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59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20" name="Google Shape;120;p59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60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60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25" name="Google Shape;125;p60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60"/>
          <p:cNvSpPr txBox="1">
            <a:spLocks noGrp="1"/>
          </p:cNvSpPr>
          <p:nvPr>
            <p:ph type="body" idx="1"/>
          </p:nvPr>
        </p:nvSpPr>
        <p:spPr>
          <a:xfrm>
            <a:off x="49851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7" name="Google Shape;127;p60"/>
          <p:cNvSpPr txBox="1">
            <a:spLocks noGrp="1"/>
          </p:cNvSpPr>
          <p:nvPr>
            <p:ph type="body" idx="2"/>
          </p:nvPr>
        </p:nvSpPr>
        <p:spPr>
          <a:xfrm>
            <a:off x="439987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8" name="Google Shape;128;p60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6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60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8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8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385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B86EB8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B86EB8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2" name="Google Shape;12;p48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8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ockwell"/>
              <a:buNone/>
            </a:pPr>
            <a:r>
              <a:rPr lang="en-US"/>
              <a:t>William Stallings </a:t>
            </a:r>
            <a:br>
              <a:rPr lang="en-US"/>
            </a:br>
            <a:r>
              <a:rPr lang="en-US"/>
              <a:t>Computer Organization </a:t>
            </a:r>
            <a:br>
              <a:rPr lang="en-US"/>
            </a:br>
            <a:r>
              <a:rPr lang="en-US"/>
              <a:t>and Architecture</a:t>
            </a:r>
            <a:br>
              <a:rPr lang="en-US"/>
            </a:br>
            <a:r>
              <a:rPr lang="en-US"/>
              <a:t>10</a:t>
            </a:r>
            <a:r>
              <a:rPr lang="en-US" baseline="30000"/>
              <a:t>th</a:t>
            </a:r>
            <a:r>
              <a:rPr lang="en-US"/>
              <a:t> Edition</a:t>
            </a:r>
            <a:endParaRPr/>
          </a:p>
        </p:txBody>
      </p:sp>
      <p:pic>
        <p:nvPicPr>
          <p:cNvPr id="213" name="Google Shape;213;p1" descr="Snapshot 2012-06-08 00-57-4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990600"/>
            <a:ext cx="3649579" cy="2667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dk1">
                <a:alpha val="42745"/>
              </a:schemeClr>
            </a:outerShdw>
            <a:reflection stA="50000" endPos="75000" dist="12700" dir="5400000" sy="-100000" algn="bl" rotWithShape="0"/>
          </a:effectLst>
        </p:spPr>
      </p:pic>
      <p:sp>
        <p:nvSpPr>
          <p:cNvPr id="214" name="Google Shape;214;p1"/>
          <p:cNvSpPr txBox="1"/>
          <p:nvPr/>
        </p:nvSpPr>
        <p:spPr>
          <a:xfrm>
            <a:off x="-1534472" y="1786024"/>
            <a:ext cx="18466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1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0"/>
          <p:cNvSpPr txBox="1">
            <a:spLocks noGrp="1"/>
          </p:cNvSpPr>
          <p:nvPr>
            <p:ph type="title" idx="4294967295"/>
          </p:nvPr>
        </p:nvSpPr>
        <p:spPr>
          <a:xfrm>
            <a:off x="323528" y="116632"/>
            <a:ext cx="7708900" cy="1116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</a:pPr>
            <a:r>
              <a:rPr lang="en-US"/>
              <a:t>Action Categories</a:t>
            </a:r>
            <a:endParaRPr/>
          </a:p>
        </p:txBody>
      </p:sp>
      <p:grpSp>
        <p:nvGrpSpPr>
          <p:cNvPr id="320" name="Google Shape;320;p10"/>
          <p:cNvGrpSpPr/>
          <p:nvPr/>
        </p:nvGrpSpPr>
        <p:grpSpPr>
          <a:xfrm>
            <a:off x="989601" y="908720"/>
            <a:ext cx="7266466" cy="5400600"/>
            <a:chOff x="450049" y="0"/>
            <a:chExt cx="7266466" cy="5400600"/>
          </a:xfrm>
        </p:grpSpPr>
        <p:sp>
          <p:nvSpPr>
            <p:cNvPr id="321" name="Google Shape;321;p10"/>
            <p:cNvSpPr/>
            <p:nvPr/>
          </p:nvSpPr>
          <p:spPr>
            <a:xfrm>
              <a:off x="5048619" y="3672408"/>
              <a:ext cx="2667896" cy="172819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6433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0"/>
            <p:cNvSpPr txBox="1"/>
            <p:nvPr/>
          </p:nvSpPr>
          <p:spPr>
            <a:xfrm>
              <a:off x="5886951" y="4142419"/>
              <a:ext cx="1791601" cy="1220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imes New Roman"/>
                <a:buChar char="•"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 processor may perform some arithmetic or logic operation on data</a:t>
              </a: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450049" y="3672408"/>
              <a:ext cx="2667896" cy="172819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0"/>
            <p:cNvSpPr txBox="1"/>
            <p:nvPr/>
          </p:nvSpPr>
          <p:spPr>
            <a:xfrm>
              <a:off x="488012" y="4142419"/>
              <a:ext cx="1791601" cy="1220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imes New Roman"/>
                <a:buChar char="•"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An instruction may specify that the sequence of execution be altered</a:t>
              </a: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4802933" y="0"/>
              <a:ext cx="2667896" cy="172819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0"/>
            <p:cNvSpPr txBox="1"/>
            <p:nvPr/>
          </p:nvSpPr>
          <p:spPr>
            <a:xfrm>
              <a:off x="5641265" y="37963"/>
              <a:ext cx="1791601" cy="1220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imes New Roman"/>
                <a:buChar char="•"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Data transferred to or from a peripheral device by transferring between the processor and an I/O module</a:t>
              </a: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450049" y="0"/>
              <a:ext cx="2667896" cy="172819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6433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0"/>
            <p:cNvSpPr txBox="1"/>
            <p:nvPr/>
          </p:nvSpPr>
          <p:spPr>
            <a:xfrm>
              <a:off x="488012" y="37963"/>
              <a:ext cx="1791601" cy="1220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imes New Roman"/>
                <a:buChar char="•"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Data transferred from processor to memory or from memory to processor</a:t>
              </a: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1567973" y="307834"/>
              <a:ext cx="2338459" cy="233845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0"/>
            <p:cNvSpPr txBox="1"/>
            <p:nvPr/>
          </p:nvSpPr>
          <p:spPr>
            <a:xfrm>
              <a:off x="2252892" y="992753"/>
              <a:ext cx="1653540" cy="1653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Processor-memory</a:t>
              </a:r>
              <a:endParaRPr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 rot="5400000">
              <a:off x="4014445" y="307834"/>
              <a:ext cx="2338459" cy="233845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0"/>
            <p:cNvSpPr txBox="1"/>
            <p:nvPr/>
          </p:nvSpPr>
          <p:spPr>
            <a:xfrm>
              <a:off x="4014445" y="992753"/>
              <a:ext cx="1653540" cy="1653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Processor-I/O</a:t>
              </a:r>
              <a:endParaRPr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 rot="10800000">
              <a:off x="4014445" y="2754306"/>
              <a:ext cx="2338459" cy="233845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0"/>
            <p:cNvSpPr txBox="1"/>
            <p:nvPr/>
          </p:nvSpPr>
          <p:spPr>
            <a:xfrm>
              <a:off x="4014445" y="2754306"/>
              <a:ext cx="1653540" cy="1653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Data processing</a:t>
              </a:r>
              <a:endParaRPr/>
            </a:p>
          </p:txBody>
        </p:sp>
        <p:sp>
          <p:nvSpPr>
            <p:cNvPr id="335" name="Google Shape;335;p10"/>
            <p:cNvSpPr/>
            <p:nvPr/>
          </p:nvSpPr>
          <p:spPr>
            <a:xfrm rot="-5400000">
              <a:off x="1567973" y="2754306"/>
              <a:ext cx="2338459" cy="233845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0"/>
            <p:cNvSpPr txBox="1"/>
            <p:nvPr/>
          </p:nvSpPr>
          <p:spPr>
            <a:xfrm>
              <a:off x="2252892" y="2754306"/>
              <a:ext cx="1653540" cy="1653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Control</a:t>
              </a:r>
              <a:endParaRPr/>
            </a:p>
          </p:txBody>
        </p:sp>
        <p:sp>
          <p:nvSpPr>
            <p:cNvPr id="337" name="Google Shape;337;p10"/>
            <p:cNvSpPr/>
            <p:nvPr/>
          </p:nvSpPr>
          <p:spPr>
            <a:xfrm>
              <a:off x="3556744" y="2214246"/>
              <a:ext cx="807389" cy="70207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0"/>
            <p:cNvSpPr/>
            <p:nvPr/>
          </p:nvSpPr>
          <p:spPr>
            <a:xfrm rot="10800000">
              <a:off x="3556744" y="2484276"/>
              <a:ext cx="807389" cy="70207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Google Shape;339;p1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1" descr="f4.pdf"/>
          <p:cNvPicPr preferRelativeResize="0"/>
          <p:nvPr/>
        </p:nvPicPr>
        <p:blipFill rotWithShape="1">
          <a:blip r:embed="rId3">
            <a:alphaModFix/>
          </a:blip>
          <a:srcRect t="6397" b="29966"/>
          <a:stretch/>
        </p:blipFill>
        <p:spPr>
          <a:xfrm>
            <a:off x="323528" y="-171400"/>
            <a:ext cx="8090611" cy="6662858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11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12" descr="f5.pdf"/>
          <p:cNvPicPr preferRelativeResize="0"/>
          <p:nvPr/>
        </p:nvPicPr>
        <p:blipFill rotWithShape="1">
          <a:blip r:embed="rId3">
            <a:alphaModFix/>
          </a:blip>
          <a:srcRect t="10605" b="18856"/>
          <a:stretch/>
        </p:blipFill>
        <p:spPr>
          <a:xfrm>
            <a:off x="395536" y="-243408"/>
            <a:ext cx="7642975" cy="697692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12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Google Shape;362;p13" descr="f6.pdf"/>
          <p:cNvPicPr preferRelativeResize="0"/>
          <p:nvPr/>
        </p:nvPicPr>
        <p:blipFill rotWithShape="1">
          <a:blip r:embed="rId3">
            <a:alphaModFix/>
          </a:blip>
          <a:srcRect t="22053" b="24242"/>
          <a:stretch/>
        </p:blipFill>
        <p:spPr>
          <a:xfrm>
            <a:off x="-108520" y="-99392"/>
            <a:ext cx="9721080" cy="6756046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1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"/>
          <p:cNvSpPr txBox="1">
            <a:spLocks noGrp="1"/>
          </p:cNvSpPr>
          <p:nvPr>
            <p:ph type="title"/>
          </p:nvPr>
        </p:nvSpPr>
        <p:spPr>
          <a:xfrm>
            <a:off x="539552" y="4221088"/>
            <a:ext cx="6191157" cy="83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Rockwell"/>
              <a:buNone/>
            </a:pPr>
            <a:r>
              <a:rPr lang="en-US" sz="5400"/>
              <a:t>Chapter 3</a:t>
            </a:r>
            <a:endParaRPr sz="5400"/>
          </a:p>
        </p:txBody>
      </p:sp>
      <p:sp>
        <p:nvSpPr>
          <p:cNvPr id="223" name="Google Shape;223;p2"/>
          <p:cNvSpPr txBox="1"/>
          <p:nvPr/>
        </p:nvSpPr>
        <p:spPr>
          <a:xfrm>
            <a:off x="5486400" y="1371600"/>
            <a:ext cx="2286000" cy="19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2"/>
          <p:cNvSpPr txBox="1">
            <a:spLocks noGrp="1"/>
          </p:cNvSpPr>
          <p:nvPr>
            <p:ph type="body" idx="1"/>
          </p:nvPr>
        </p:nvSpPr>
        <p:spPr>
          <a:xfrm>
            <a:off x="539552" y="5157192"/>
            <a:ext cx="8104095" cy="119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200"/>
              <a:t>A Top-Level View of Computer 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rPr lang="en-US" sz="3200"/>
              <a:t>Function and Interconnection</a:t>
            </a:r>
            <a:endParaRPr sz="3200"/>
          </a:p>
        </p:txBody>
      </p:sp>
      <p:sp>
        <p:nvSpPr>
          <p:cNvPr id="225" name="Google Shape;225;p2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</a:pPr>
            <a:r>
              <a:rPr lang="en-US"/>
              <a:t>Computer Components</a:t>
            </a:r>
            <a:endParaRPr/>
          </a:p>
        </p:txBody>
      </p:sp>
      <p:sp>
        <p:nvSpPr>
          <p:cNvPr id="233" name="Google Shape;233;p3"/>
          <p:cNvSpPr txBox="1">
            <a:spLocks noGrp="1"/>
          </p:cNvSpPr>
          <p:nvPr>
            <p:ph type="body" idx="1"/>
          </p:nvPr>
        </p:nvSpPr>
        <p:spPr>
          <a:xfrm>
            <a:off x="498474" y="1676400"/>
            <a:ext cx="7556313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-US"/>
              <a:t>Contemporary computer designs are based on concepts developed by John von Neumann at the Institute for Advanced Studies, Princeton</a:t>
            </a:r>
            <a:endParaRPr/>
          </a:p>
          <a:p>
            <a:pPr marL="228600" lvl="0" indent="-228600" algn="l" rtl="0">
              <a:spcBef>
                <a:spcPts val="2000"/>
              </a:spcBef>
              <a:spcAft>
                <a:spcPts val="0"/>
              </a:spcAft>
              <a:buSzPts val="1500"/>
              <a:buChar char="■"/>
            </a:pPr>
            <a:r>
              <a:rPr lang="en-US"/>
              <a:t>Referred to as the </a:t>
            </a:r>
            <a:r>
              <a:rPr lang="en-US" i="1"/>
              <a:t>von Neumann architecture </a:t>
            </a:r>
            <a:r>
              <a:rPr lang="en-US"/>
              <a:t>and is based on three key concepts: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1350"/>
              <a:buChar char="■"/>
            </a:pPr>
            <a:r>
              <a:rPr lang="en-US"/>
              <a:t>Data and instructions are stored in a single read-write memory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1350"/>
              <a:buChar char="■"/>
            </a:pPr>
            <a:r>
              <a:rPr lang="en-US"/>
              <a:t>The contents of this memory are addressable by location, without regard to the type of data contained there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1350"/>
              <a:buChar char="■"/>
            </a:pPr>
            <a:r>
              <a:rPr lang="en-US"/>
              <a:t>Execution occurs in a sequential fashion (unless explicitly modified) from one instruction to the next</a:t>
            </a:r>
            <a:endParaRPr/>
          </a:p>
          <a:p>
            <a:pPr marL="228600" lvl="1" indent="-22860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■"/>
            </a:pPr>
            <a:r>
              <a:rPr lang="en-US" sz="2000" i="1"/>
              <a:t>Hardwired program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1350"/>
              <a:buChar char="■"/>
            </a:pPr>
            <a:r>
              <a:rPr lang="en-US"/>
              <a:t>The result of the process of connecting the various components in the desired configuration</a:t>
            </a:r>
            <a:endParaRPr/>
          </a:p>
          <a:p>
            <a:pPr marL="457200" lvl="1" indent="-142875" algn="l" rtl="0">
              <a:spcBef>
                <a:spcPts val="600"/>
              </a:spcBef>
              <a:spcAft>
                <a:spcPts val="0"/>
              </a:spcAft>
              <a:buSzPts val="1350"/>
              <a:buNone/>
            </a:pPr>
            <a:endParaRPr/>
          </a:p>
        </p:txBody>
      </p:sp>
      <p:sp>
        <p:nvSpPr>
          <p:cNvPr id="234" name="Google Shape;234;p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"/>
          <p:cNvSpPr txBox="1">
            <a:spLocks noGrp="1"/>
          </p:cNvSpPr>
          <p:nvPr>
            <p:ph type="title"/>
          </p:nvPr>
        </p:nvSpPr>
        <p:spPr>
          <a:xfrm>
            <a:off x="381000" y="1371600"/>
            <a:ext cx="3255264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ckwell"/>
              <a:buNone/>
            </a:pPr>
            <a:r>
              <a:rPr lang="en-US" sz="3600"/>
              <a:t>Hardware </a:t>
            </a:r>
            <a:br>
              <a:rPr lang="en-US" sz="3600"/>
            </a:br>
            <a:r>
              <a:rPr lang="en-US" sz="3600"/>
              <a:t>and Software Approaches</a:t>
            </a:r>
            <a:endParaRPr sz="3600"/>
          </a:p>
        </p:txBody>
      </p:sp>
      <p:pic>
        <p:nvPicPr>
          <p:cNvPr id="242" name="Google Shape;242;p4" descr="f1.pdf"/>
          <p:cNvPicPr preferRelativeResize="0"/>
          <p:nvPr/>
        </p:nvPicPr>
        <p:blipFill rotWithShape="1">
          <a:blip r:embed="rId3">
            <a:alphaModFix/>
          </a:blip>
          <a:srcRect l="16471" t="9091" r="15293" b="8182"/>
          <a:stretch/>
        </p:blipFill>
        <p:spPr>
          <a:xfrm>
            <a:off x="4355976" y="-243408"/>
            <a:ext cx="43709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4"/>
          <p:cNvSpPr txBox="1">
            <a:spLocks noGrp="1"/>
          </p:cNvSpPr>
          <p:nvPr>
            <p:ph type="ftr" idx="11"/>
          </p:nvPr>
        </p:nvSpPr>
        <p:spPr>
          <a:xfrm>
            <a:off x="3859305" y="6473005"/>
            <a:ext cx="52846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"/>
          <p:cNvSpPr txBox="1">
            <a:spLocks noGrp="1"/>
          </p:cNvSpPr>
          <p:nvPr>
            <p:ph type="title"/>
          </p:nvPr>
        </p:nvSpPr>
        <p:spPr>
          <a:xfrm>
            <a:off x="6781800" y="2667000"/>
            <a:ext cx="2057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ckwell"/>
              <a:buNone/>
            </a:pPr>
            <a:r>
              <a:rPr lang="en-US" sz="2400">
                <a:solidFill>
                  <a:srgbClr val="FFFFFF"/>
                </a:solidFill>
              </a:rPr>
              <a:t>I/O </a:t>
            </a:r>
            <a:br>
              <a:rPr lang="en-US" sz="2400">
                <a:solidFill>
                  <a:srgbClr val="FFFFFF"/>
                </a:solidFill>
              </a:rPr>
            </a:br>
            <a:r>
              <a:rPr lang="en-US" sz="2400">
                <a:solidFill>
                  <a:srgbClr val="FFFFFF"/>
                </a:solidFill>
              </a:rPr>
              <a:t>Components</a:t>
            </a:r>
            <a:endParaRPr sz="2400">
              <a:solidFill>
                <a:srgbClr val="FFFFFF"/>
              </a:solidFill>
            </a:endParaRPr>
          </a:p>
        </p:txBody>
      </p:sp>
      <p:grpSp>
        <p:nvGrpSpPr>
          <p:cNvPr id="251" name="Google Shape;251;p5"/>
          <p:cNvGrpSpPr/>
          <p:nvPr/>
        </p:nvGrpSpPr>
        <p:grpSpPr>
          <a:xfrm>
            <a:off x="316896" y="298087"/>
            <a:ext cx="6248400" cy="6019920"/>
            <a:chOff x="0" y="190439"/>
            <a:chExt cx="6248400" cy="6019920"/>
          </a:xfrm>
        </p:grpSpPr>
        <p:sp>
          <p:nvSpPr>
            <p:cNvPr id="252" name="Google Shape;252;p5"/>
            <p:cNvSpPr/>
            <p:nvPr/>
          </p:nvSpPr>
          <p:spPr>
            <a:xfrm>
              <a:off x="0" y="190439"/>
              <a:ext cx="6248400" cy="575639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39396C"/>
                </a:gs>
                <a:gs pos="100000">
                  <a:srgbClr val="9898CB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 txBox="1"/>
            <p:nvPr/>
          </p:nvSpPr>
          <p:spPr>
            <a:xfrm>
              <a:off x="28100" y="218539"/>
              <a:ext cx="6192200" cy="5194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Software</a:t>
              </a:r>
              <a:endParaRPr sz="2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0" y="766079"/>
              <a:ext cx="6248400" cy="149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 txBox="1"/>
            <p:nvPr/>
          </p:nvSpPr>
          <p:spPr>
            <a:xfrm>
              <a:off x="0" y="766079"/>
              <a:ext cx="6248400" cy="149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8375" tIns="30475" rIns="170675" bIns="3047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 sequence of codes or instructions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Part of the hardware interprets each instruction and generates control signals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Provide a new sequence of codes for each new program instead of rewiring the hardware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0" y="2256479"/>
              <a:ext cx="6248400" cy="575639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C6C39"/>
                </a:gs>
                <a:gs pos="100000">
                  <a:srgbClr val="CBCB98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 txBox="1"/>
            <p:nvPr/>
          </p:nvSpPr>
          <p:spPr>
            <a:xfrm>
              <a:off x="28100" y="2284579"/>
              <a:ext cx="6192200" cy="5194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Major components:</a:t>
              </a:r>
              <a:endParaRPr sz="2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0" y="2832119"/>
              <a:ext cx="6248400" cy="3378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 txBox="1"/>
            <p:nvPr/>
          </p:nvSpPr>
          <p:spPr>
            <a:xfrm>
              <a:off x="0" y="2832119"/>
              <a:ext cx="6248400" cy="3378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8375" tIns="30475" rIns="170675" bIns="3047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CPU	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42900" marR="0" lvl="2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Instruction interpreter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42900" marR="0" lvl="2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Module of general-purpose arithmetic and logic functions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I/O Components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42900" marR="0" lvl="2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Input module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514350" marR="0" lvl="3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Contains basic components for accepting data and instructions and converting them into an internal form of signals usable by the system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342900" marR="0" lvl="2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Output module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514350" marR="0" lvl="3" indent="-171450" algn="l" rtl="0">
                <a:lnSpc>
                  <a:spcPct val="90000"/>
                </a:lnSpc>
                <a:spcBef>
                  <a:spcPts val="38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Times New Roman"/>
                <a:buChar char="•"/>
              </a:pPr>
              <a:r>
                <a:rPr lang="en-US" sz="19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Means of reporting results</a:t>
              </a:r>
              <a:endPara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60" name="Google Shape;260;p5"/>
          <p:cNvSpPr/>
          <p:nvPr/>
        </p:nvSpPr>
        <p:spPr>
          <a:xfrm>
            <a:off x="6781800" y="990600"/>
            <a:ext cx="2057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2"/>
                </a:solidFill>
                <a:latin typeface="Rockwell"/>
                <a:ea typeface="Rockwell"/>
                <a:cs typeface="Rockwell"/>
                <a:sym typeface="Rockwell"/>
              </a:rPr>
              <a:t>Software</a:t>
            </a:r>
            <a:endParaRPr/>
          </a:p>
        </p:txBody>
      </p:sp>
      <p:sp>
        <p:nvSpPr>
          <p:cNvPr id="261" name="Google Shape;261;p5"/>
          <p:cNvSpPr txBox="1"/>
          <p:nvPr/>
        </p:nvSpPr>
        <p:spPr>
          <a:xfrm>
            <a:off x="104378" y="4724401"/>
            <a:ext cx="429021" cy="380999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2" name="Google Shape;26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58000" y="4724400"/>
            <a:ext cx="1928509" cy="1908208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5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"/>
          <p:cNvSpPr txBox="1">
            <a:spLocks noGrp="1"/>
          </p:cNvSpPr>
          <p:nvPr>
            <p:ph type="title"/>
          </p:nvPr>
        </p:nvSpPr>
        <p:spPr>
          <a:xfrm>
            <a:off x="6781800" y="609600"/>
            <a:ext cx="2057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ckwell"/>
              <a:buNone/>
            </a:pPr>
            <a:r>
              <a:rPr lang="en-US" sz="2400">
                <a:solidFill>
                  <a:schemeClr val="accent2"/>
                </a:solidFill>
              </a:rPr>
              <a:t>MEMORY</a:t>
            </a:r>
            <a:endParaRPr sz="2400">
              <a:solidFill>
                <a:schemeClr val="accent2"/>
              </a:solidFill>
            </a:endParaRPr>
          </a:p>
        </p:txBody>
      </p:sp>
      <p:grpSp>
        <p:nvGrpSpPr>
          <p:cNvPr id="271" name="Google Shape;271;p6"/>
          <p:cNvGrpSpPr/>
          <p:nvPr/>
        </p:nvGrpSpPr>
        <p:grpSpPr>
          <a:xfrm>
            <a:off x="506505" y="304051"/>
            <a:ext cx="5970495" cy="5970495"/>
            <a:chOff x="0" y="100851"/>
            <a:chExt cx="5970495" cy="5970495"/>
          </a:xfrm>
        </p:grpSpPr>
        <p:sp>
          <p:nvSpPr>
            <p:cNvPr id="272" name="Google Shape;272;p6"/>
            <p:cNvSpPr/>
            <p:nvPr/>
          </p:nvSpPr>
          <p:spPr>
            <a:xfrm>
              <a:off x="0" y="100851"/>
              <a:ext cx="5970495" cy="5970495"/>
            </a:xfrm>
            <a:prstGeom prst="quadArrow">
              <a:avLst>
                <a:gd name="adj1" fmla="val 2000"/>
                <a:gd name="adj2" fmla="val 4000"/>
                <a:gd name="adj3" fmla="val 5000"/>
              </a:avLst>
            </a:prstGeom>
            <a:solidFill>
              <a:srgbClr val="A2A2C1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388082" y="488934"/>
              <a:ext cx="2388198" cy="238819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6"/>
            <p:cNvSpPr txBox="1"/>
            <p:nvPr/>
          </p:nvSpPr>
          <p:spPr>
            <a:xfrm>
              <a:off x="504664" y="605516"/>
              <a:ext cx="2155034" cy="2155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Memory address register (MAR)</a:t>
              </a:r>
              <a:endPara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35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Char char="•"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Specifies the address in memory for the next read or write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3194214" y="488934"/>
              <a:ext cx="2388198" cy="238819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6"/>
            <p:cNvSpPr txBox="1"/>
            <p:nvPr/>
          </p:nvSpPr>
          <p:spPr>
            <a:xfrm>
              <a:off x="3310796" y="605516"/>
              <a:ext cx="2155034" cy="2155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Memory buffer register (MBR)</a:t>
              </a:r>
              <a:endPara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35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Char char="•"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Contains the data to be written into memory or receives the data read from memory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388082" y="3295066"/>
              <a:ext cx="2388198" cy="238819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6"/>
            <p:cNvSpPr txBox="1"/>
            <p:nvPr/>
          </p:nvSpPr>
          <p:spPr>
            <a:xfrm>
              <a:off x="504664" y="3411648"/>
              <a:ext cx="2155034" cy="2155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I/O address register (I/OAR)</a:t>
              </a:r>
              <a:endPara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35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Char char="•"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Specifies a particular I/O device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3194214" y="3295066"/>
              <a:ext cx="2388198" cy="2388198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174B"/>
                </a:gs>
                <a:gs pos="100000">
                  <a:srgbClr val="AC90AE"/>
                </a:gs>
              </a:gsLst>
              <a:lin ang="5400000" scaled="0"/>
            </a:gradFill>
            <a:ln>
              <a:noFill/>
            </a:ln>
            <a:effectLst>
              <a:outerShdw blurRad="63500" dist="25400" dir="5400000" rotWithShape="0">
                <a:srgbClr val="808080">
                  <a:alpha val="7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6"/>
            <p:cNvSpPr txBox="1"/>
            <p:nvPr/>
          </p:nvSpPr>
          <p:spPr>
            <a:xfrm>
              <a:off x="3310796" y="3411648"/>
              <a:ext cx="2155034" cy="2155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I/O buffer register (I/OBR)</a:t>
              </a:r>
              <a:endPara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35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Char char="•"/>
              </a:pPr>
              <a:r>
                <a:rPr lang="en-US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Used for the exchange of data between an I/O module and the CPU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1" name="Google Shape;281;p6"/>
          <p:cNvSpPr/>
          <p:nvPr/>
        </p:nvSpPr>
        <p:spPr>
          <a:xfrm>
            <a:off x="6781800" y="3048000"/>
            <a:ext cx="2057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MAR</a:t>
            </a:r>
            <a:endParaRPr/>
          </a:p>
        </p:txBody>
      </p:sp>
      <p:sp>
        <p:nvSpPr>
          <p:cNvPr id="282" name="Google Shape;282;p6"/>
          <p:cNvSpPr txBox="1"/>
          <p:nvPr/>
        </p:nvSpPr>
        <p:spPr>
          <a:xfrm>
            <a:off x="203200" y="4648201"/>
            <a:ext cx="330200" cy="571732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3" name="Google Shape;283;p6"/>
          <p:cNvSpPr txBox="1"/>
          <p:nvPr/>
        </p:nvSpPr>
        <p:spPr>
          <a:xfrm>
            <a:off x="228600" y="914401"/>
            <a:ext cx="159266" cy="49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6"/>
          <p:cNvSpPr/>
          <p:nvPr/>
        </p:nvSpPr>
        <p:spPr>
          <a:xfrm>
            <a:off x="6781800" y="4648200"/>
            <a:ext cx="2057400" cy="190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6"/>
          <p:cNvSpPr/>
          <p:nvPr/>
        </p:nvSpPr>
        <p:spPr>
          <a:xfrm>
            <a:off x="6781800" y="5334000"/>
            <a:ext cx="2057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2"/>
                </a:solidFill>
                <a:latin typeface="Rockwell"/>
                <a:ea typeface="Rockwell"/>
                <a:cs typeface="Rockwell"/>
                <a:sym typeface="Rockwell"/>
              </a:rPr>
              <a:t>MBR</a:t>
            </a:r>
            <a:endParaRPr/>
          </a:p>
        </p:txBody>
      </p:sp>
      <p:sp>
        <p:nvSpPr>
          <p:cNvPr id="286" name="Google Shape;286;p6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Google Shape;293;p7" descr="f2.pdf"/>
          <p:cNvPicPr preferRelativeResize="0"/>
          <p:nvPr/>
        </p:nvPicPr>
        <p:blipFill rotWithShape="1">
          <a:blip r:embed="rId3">
            <a:alphaModFix/>
          </a:blip>
          <a:srcRect t="7070" b="17676"/>
          <a:stretch/>
        </p:blipFill>
        <p:spPr>
          <a:xfrm>
            <a:off x="971600" y="-99392"/>
            <a:ext cx="6923453" cy="6742448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8" descr="f3.pdf"/>
          <p:cNvPicPr preferRelativeResize="0"/>
          <p:nvPr/>
        </p:nvPicPr>
        <p:blipFill rotWithShape="1">
          <a:blip r:embed="rId3">
            <a:alphaModFix/>
          </a:blip>
          <a:srcRect t="31483" b="28787"/>
          <a:stretch/>
        </p:blipFill>
        <p:spPr>
          <a:xfrm>
            <a:off x="-324544" y="1268760"/>
            <a:ext cx="9937104" cy="5109273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9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</a:pPr>
            <a:r>
              <a:rPr lang="en-US"/>
              <a:t>Fetch Cycle</a:t>
            </a:r>
            <a:endParaRPr/>
          </a:p>
        </p:txBody>
      </p:sp>
      <p:sp>
        <p:nvSpPr>
          <p:cNvPr id="310" name="Google Shape;310;p9"/>
          <p:cNvSpPr txBox="1">
            <a:spLocks noGrp="1"/>
          </p:cNvSpPr>
          <p:nvPr>
            <p:ph type="body" idx="1"/>
          </p:nvPr>
        </p:nvSpPr>
        <p:spPr>
          <a:xfrm>
            <a:off x="498474" y="1600200"/>
            <a:ext cx="7426326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-US"/>
              <a:t>At the beginning of each instruction cycle the processor fetches an instruction from memory</a:t>
            </a:r>
            <a:endParaRPr/>
          </a:p>
          <a:p>
            <a:pPr marL="228600" lvl="1" indent="-22860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■"/>
            </a:pPr>
            <a:r>
              <a:rPr lang="en-US" sz="2000"/>
              <a:t>The program counter (PC) holds the address of the instruction to be fetched next</a:t>
            </a:r>
            <a:endParaRPr/>
          </a:p>
          <a:p>
            <a:pPr marL="228600" lvl="1" indent="-22860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■"/>
            </a:pPr>
            <a:r>
              <a:rPr lang="en-US" sz="2000"/>
              <a:t>The processor increments the PC after each instruction fetch so that it will fetch the next instruction in sequence</a:t>
            </a:r>
            <a:endParaRPr/>
          </a:p>
          <a:p>
            <a:pPr marL="228600" lvl="0" indent="-228600" algn="l" rtl="0">
              <a:spcBef>
                <a:spcPts val="2000"/>
              </a:spcBef>
              <a:spcAft>
                <a:spcPts val="0"/>
              </a:spcAft>
              <a:buSzPts val="1500"/>
              <a:buChar char="■"/>
            </a:pPr>
            <a:r>
              <a:rPr lang="en-US"/>
              <a:t>The fetched instruction is loaded into the instruction register (IR)</a:t>
            </a:r>
            <a:endParaRPr/>
          </a:p>
          <a:p>
            <a:pPr marL="228600" lvl="1" indent="-22860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■"/>
            </a:pPr>
            <a:r>
              <a:rPr lang="en-US" sz="2000"/>
              <a:t>The processor interprets the instruction and performs the required action</a:t>
            </a:r>
            <a:endParaRPr sz="2000"/>
          </a:p>
        </p:txBody>
      </p:sp>
      <p:pic>
        <p:nvPicPr>
          <p:cNvPr id="311" name="Google Shape;31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9800" y="5016500"/>
            <a:ext cx="185420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rgbClr val="000000"/>
      </a:dk1>
      <a:lt1>
        <a:srgbClr val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3541</Words>
  <Application>Microsoft Macintosh PowerPoint</Application>
  <PresentationFormat>On-screen Show (4:3)</PresentationFormat>
  <Paragraphs>329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Noto Sans Symbols</vt:lpstr>
      <vt:lpstr>Rockwell</vt:lpstr>
      <vt:lpstr>Times New Roman</vt:lpstr>
      <vt:lpstr>Advantage</vt:lpstr>
      <vt:lpstr>William Stallings  Computer Organization  and Architecture 10th Edition</vt:lpstr>
      <vt:lpstr>Chapter 3</vt:lpstr>
      <vt:lpstr>Computer Components</vt:lpstr>
      <vt:lpstr>Hardware  and Software Approaches</vt:lpstr>
      <vt:lpstr>I/O  Components</vt:lpstr>
      <vt:lpstr>MEMORY</vt:lpstr>
      <vt:lpstr>PowerPoint Presentation</vt:lpstr>
      <vt:lpstr>PowerPoint Presentation</vt:lpstr>
      <vt:lpstr>Fetch Cycle</vt:lpstr>
      <vt:lpstr>Action Categories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Adrian J Pullin</dc:creator>
  <cp:lastModifiedBy>Lazar Sharafi</cp:lastModifiedBy>
  <cp:revision>1</cp:revision>
  <dcterms:created xsi:type="dcterms:W3CDTF">2012-06-16T23:28:52Z</dcterms:created>
  <dcterms:modified xsi:type="dcterms:W3CDTF">2024-09-04T16:33:27Z</dcterms:modified>
</cp:coreProperties>
</file>