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53" roundtripDataSignature="AMtx7mjq4aeXZf8L0Cj05M1Pnv9/qnfWm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3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56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208" name="Google Shape;20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9" name="Google Shape;209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Lecture slides prepared for “Computer Organization and Architecture”, 10/e, by William Stallings, Chapter 3 “A Top Level View of Computer Function and Interconnection”.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:notes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2016 Pearson Education, Inc., Hoboken, NJ. All rights reserved.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315" name="Google Shape;315;p1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general, these actions fall into four categories: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Processor-memory: </a:t>
            </a: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 may be transferred from processor to memory or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from memory to processor.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 </a:t>
            </a:r>
            <a:r>
              <a:rPr lang="en-US" sz="1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Processor-I/O: </a:t>
            </a: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 may be transferred to or from a peripheral device by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transferring between the processor and an I/O module.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 </a:t>
            </a:r>
            <a:r>
              <a:rPr lang="en-US" sz="1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 processing: </a:t>
            </a: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processor may perform some arithmetic or logic operation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 data.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 </a:t>
            </a:r>
            <a:r>
              <a:rPr lang="en-US" sz="1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Control: </a:t>
            </a: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 instruction may specify that the sequence of execution be altered.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example, the processor may fetch an instruction from location 149, which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specifies that the next instruction be from location 182. The processor will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remember this fact by setting the program counter to 182. Thus, on the next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fetch cycle, the instruction will be fetched from location 182 rather than 150.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 instruction’s execution may involve a combination of these actions.</a:t>
            </a:r>
            <a:endParaRPr/>
          </a:p>
        </p:txBody>
      </p:sp>
      <p:sp>
        <p:nvSpPr>
          <p:cNvPr id="316" name="Google Shape;316;p10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sp>
        <p:nvSpPr>
          <p:cNvPr id="317" name="Google Shape;317;p10:notes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2016 Pearson Education, Inc., Hoboken, NJ. All rights reserved.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342" name="Google Shape;342;p1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Consider a simple example using a hypothetical machine that includes the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characteristics listed in Figure 3.4. The processor contains a single data register,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called an accumulator (AC). Both instructions and data are 16 bits long. Thus, it is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convenient to organize memory using 16-bit words. The instruction format provides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 bits for the opcode, so that there can be as many as 2</a:t>
            </a:r>
            <a:r>
              <a:rPr lang="en-US" sz="1200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16 different opcodes, and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 to 2</a:t>
            </a:r>
            <a:r>
              <a:rPr lang="en-US" sz="1200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</a:t>
            </a: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4096 (4K) words of memory can be directly addressed.</a:t>
            </a:r>
            <a:endParaRPr/>
          </a:p>
        </p:txBody>
      </p:sp>
      <p:sp>
        <p:nvSpPr>
          <p:cNvPr id="343" name="Google Shape;343;p11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sp>
        <p:nvSpPr>
          <p:cNvPr id="344" name="Google Shape;344;p11:notes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2016 Pearson Education, Inc., Hoboken, NJ. All rights reserved.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12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  <p:sp>
        <p:nvSpPr>
          <p:cNvPr id="350" name="Google Shape;35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51" name="Google Shape;351;p1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Figure 3.5 illustrates a partial program execution, showing the relevant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portions of memory and processor registers. The program fragment shown adds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contents of the memory word at address 940 to the contents of the memory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word at address 941 and stores the result in the latter location. Three instructions,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which can be described as three fetch and three execute cycles, are required: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2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The PC contains 300, the address of the first instruction. This instruction (the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value 1940 in hexadecimal) is loaded into the instruction register IR, and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PC is incremented. Note that this process involves the use of a memory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address register and a memory buffer register. For simplicity, these intermediate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registers are ignored.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2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The first 4 bits (first hexadecimal digit) in the IR indicate that the AC is to be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loaded. The remaining 12 bits (three hexadecimal digits) specify the address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(940) from which data are to be loaded.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2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The next instruction (5941) is fetched from location 301, and the PC is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incremented.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2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The old contents of the AC and the contents of location 941 are added, and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result is stored in the AC.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2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The next instruction (2941) is fetched from location 302, and the PC is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incremented.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2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6. The contents of the AC are stored in location 941.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this example, three instruction cycles, each consisting of a fetch cycle and an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execute cycle, are needed to add the contents of location 940 to the contents of 941.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 a more complex set of instructions, fewer cycles would be needed. Some older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processors, for example, included instructions that contain more than one memory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address. Thus, the execution cycle for a particular instruction on such processors could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involve more than one reference to memory. Also, instead of memory references, an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instruction may specify an I/O operation.</a:t>
            </a:r>
            <a:endParaRPr/>
          </a:p>
        </p:txBody>
      </p:sp>
      <p:sp>
        <p:nvSpPr>
          <p:cNvPr id="352" name="Google Shape;352;p12:notes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2016 Pearson Education, Inc., Hoboken, NJ. All rights reserved.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13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  <p:sp>
        <p:nvSpPr>
          <p:cNvPr id="358" name="Google Shape;35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59" name="Google Shape;359;p1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execution cycle for a particular instruction may involve more than one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reference to memory. Also, instead of memory references, an instruction may specify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 I/O operation. With these additional considerations in mind, Figure 3.6 provides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more detailed look at the basic instruction cycle of Figure 3.3. The figure is in the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 of a state diagram.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any given instruction cycle, some states may be null and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others may be visited more than once. The states can be described as follows: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 </a:t>
            </a:r>
            <a:r>
              <a:rPr lang="en-US" sz="1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Instruction address calculation (iac): </a:t>
            </a: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Determine the address of the next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instruction to be executed. Usually, this involves adding a fixed number to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address of the previous instruction. For example, if each instruction is 16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bits long and memory is organized into 16-bit words, then add 1 to the previous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address. If, instead, memory is organized as individually addressable 8-bit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bytes, then add 2 to the previous address.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 </a:t>
            </a:r>
            <a:r>
              <a:rPr lang="en-US" sz="1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Instruction fetch (if): </a:t>
            </a: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Read instruction from its memory location into the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processor.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 </a:t>
            </a:r>
            <a:r>
              <a:rPr lang="en-US" sz="1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Instruction operation decoding (iod): </a:t>
            </a: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Analyze instruction to determine type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operation to be performed and operand(s) to be used.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 </a:t>
            </a:r>
            <a:r>
              <a:rPr lang="en-US" sz="1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Operand address calculation (oac): </a:t>
            </a: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the operation involves reference to an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operand in memory or available via I/O, then determine the address of the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operand.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 </a:t>
            </a:r>
            <a:r>
              <a:rPr lang="en-US" sz="1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Operand fetch (of): </a:t>
            </a: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Fetch the operand from memory or read it in from I/O.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 </a:t>
            </a:r>
            <a:r>
              <a:rPr lang="en-US" sz="1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 operation (do): </a:t>
            </a: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Perform the operation indicated in the instruction.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 </a:t>
            </a:r>
            <a:r>
              <a:rPr lang="en-US" sz="1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Operand store (os): </a:t>
            </a: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Write the result into memory or out to I/O.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States in the upper part of Figure 3.6 involve an exchange between the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processor and either memory or an I/O module. States in the lower part of the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diagram involve only internal processor operations. The oac state appears twice,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because an instruction may involve a read, a write, or both. However, the action performed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during that state is fundamentally the same in both cases, and so only a single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state identifier is needed.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Also note that the diagram allows for multiple operands and multiple results,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because some instructions on some machines require this. For example, the PDP-11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instruction ADD A,B results in the following sequence of states: iac, if, iod, oac, of,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oac, of, do, oac, os.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Finally, on some machines, a single instruction can specify an operation to be performed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 a vector (one-dimensional array) of numbers or a string (one-dimensional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array) of characters. As Figure 3.6 indicates, this would involve repetitive operand fetch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and/or store operations.</a:t>
            </a:r>
            <a:endParaRPr/>
          </a:p>
        </p:txBody>
      </p:sp>
      <p:sp>
        <p:nvSpPr>
          <p:cNvPr id="360" name="Google Shape;360;p13:notes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2016 Pearson Education, Inc., Hoboken, NJ. All rights reserved.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18" name="Google Shape;218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 a top level, a computer consists of CPU (central processing unit), memory, and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I/O components, with one or more modules of each type. These components are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interconnected in some fashion to achieve the basic function of the computer, which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to execute programs. Thus, at a top level, we can characterize a computer system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 describing (1) the external behavior of each component, that is, the data and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control signals that it exchanges with other components and (2) the interconnection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structure and the controls required to manage the use of the interconnection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structure.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None/>
            </a:pPr>
            <a:endParaRPr sz="111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top-level view of structure and function is important because of its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explanatory power in understanding the nature of a computer. Equally important is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its use to understand the increasingly complex issues of performance evaluation. A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grasp of the top-level structure and function offers insight into system bottlenecks,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alternate pathways, the magnitude of system failures if a component fails, and the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ease of adding performance enhancements. In many cases, requirements for greater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system power and fail-safe capabilities are being met by changing the design rather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than merely increasing the speed and reliability of individual components.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None/>
            </a:pPr>
            <a:endParaRPr sz="111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chapter focuses on the basic structures used for computer component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interconnection. As background, the chapter begins with a brief examination of the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basic components and their interface requirements. Then a functional overview is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provided. We are then prepared to examine the use of buses to interconnect system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components.</a:t>
            </a:r>
            <a:endParaRPr sz="1110"/>
          </a:p>
          <a:p>
            <a:pPr marL="0" lvl="0" indent="0" algn="l" rtl="0">
              <a:lnSpc>
                <a:spcPct val="90000"/>
              </a:lnSpc>
              <a:spcBef>
                <a:spcPts val="333"/>
              </a:spcBef>
              <a:spcAft>
                <a:spcPts val="0"/>
              </a:spcAft>
              <a:buNone/>
            </a:pPr>
            <a:endParaRPr sz="1110"/>
          </a:p>
        </p:txBody>
      </p:sp>
      <p:sp>
        <p:nvSpPr>
          <p:cNvPr id="219" name="Google Shape;219;p2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220" name="Google Shape;220;p2:notes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2016 Pearson Education, Inc., Hoboken, NJ. All rights reserved.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28" name="Google Shape;228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discussed in Chapter 2, virtually all contemporary computer designs are based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 concepts developed by John von Neumann at the Institute for Advanced Studies,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Princeton. Such a design is referred to as the </a:t>
            </a:r>
            <a:r>
              <a:rPr lang="en-US" sz="111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von Neumann architecture </a:t>
            </a:r>
            <a:r>
              <a:rPr lang="en-US" sz="111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is based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 three key concepts: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33"/>
              </a:spcBef>
              <a:spcAft>
                <a:spcPts val="0"/>
              </a:spcAft>
              <a:buNone/>
            </a:pPr>
            <a:endParaRPr sz="111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8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 Data and instructions are stored in a single read–write memory.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33"/>
              </a:spcBef>
              <a:spcAft>
                <a:spcPts val="0"/>
              </a:spcAft>
              <a:buNone/>
            </a:pPr>
            <a:endParaRPr sz="111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8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 The contents of this memory are addressable by location, without regard to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type of data contained there.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33"/>
              </a:spcBef>
              <a:spcAft>
                <a:spcPts val="0"/>
              </a:spcAft>
              <a:buNone/>
            </a:pPr>
            <a:endParaRPr sz="111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8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• Execution occurs in a sequential fashion (unless explicitly modified) from one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instruction to the next.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33"/>
              </a:spcBef>
              <a:spcAft>
                <a:spcPts val="0"/>
              </a:spcAft>
              <a:buNone/>
            </a:pPr>
            <a:endParaRPr sz="111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8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reasoning behind these concepts was discussed in Chapter 2 but is worth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summarizing here. There is a small set of basic logic components that can be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combined in various ways to store binary data and perform arithmetic and logical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operations on that data. If there is a particular computation to be performed, a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configuration of logic components designed specifically for that computation could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 constructed. We can think of the process of connecting the various components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the desired configuration as a form of programming. The resulting “program” is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the form of hardware and is termed a </a:t>
            </a:r>
            <a:r>
              <a:rPr lang="en-US" sz="111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hardwired program.</a:t>
            </a:r>
            <a:endParaRPr sz="1110"/>
          </a:p>
        </p:txBody>
      </p:sp>
      <p:sp>
        <p:nvSpPr>
          <p:cNvPr id="229" name="Google Shape;229;p3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230" name="Google Shape;230;p3:notes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2016 Pearson Education, Inc., Hoboken, NJ. All rights reserved.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37" name="Google Shape;237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Now consider this alternative. Suppose we construct a general-purpose</a:t>
            </a:r>
            <a:endParaRPr/>
          </a:p>
          <a:p>
            <a:pPr marL="0" lvl="0" indent="0" algn="l" rtl="0"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configuration of arithmetic and logic functions. This set of hardware will perform</a:t>
            </a:r>
            <a:endParaRPr/>
          </a:p>
          <a:p>
            <a:pPr marL="0" lvl="0" indent="0" algn="l" rtl="0"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various functions on data depending on control signals applied to the hardware.</a:t>
            </a:r>
            <a:endParaRPr/>
          </a:p>
          <a:p>
            <a:pPr marL="0" lvl="0" indent="0" algn="l" rtl="0"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the original case of customized hardware, the system accepts data and produces</a:t>
            </a:r>
            <a:endParaRPr/>
          </a:p>
          <a:p>
            <a:pPr marL="0" lvl="0" indent="0" algn="l" rtl="0"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results (Figure 3.1a). With general-purpose hardware, the system accepts data and</a:t>
            </a:r>
            <a:endParaRPr/>
          </a:p>
          <a:p>
            <a:pPr marL="0" lvl="0" indent="0" algn="l" rtl="0"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control signals and produces results. Thus, instead of rewiring the hardware for each</a:t>
            </a:r>
            <a:endParaRPr/>
          </a:p>
          <a:p>
            <a:pPr marL="0" lvl="0" indent="0" algn="l" rtl="0"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new program, the programmer merely needs to supply a new set of control signals.</a:t>
            </a:r>
            <a:endParaRPr/>
          </a:p>
          <a:p>
            <a:pPr marL="0" lvl="0" indent="0" algn="l" rtl="0"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shall control signals be supplied? The answer is simple but subtle. The</a:t>
            </a:r>
            <a:endParaRPr/>
          </a:p>
          <a:p>
            <a:pPr marL="0" lvl="0" indent="0" algn="l" rtl="0"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entire program is actually a sequence of steps. At each step, some arithmetic or</a:t>
            </a:r>
            <a:endParaRPr/>
          </a:p>
          <a:p>
            <a:pPr marL="0" lvl="0" indent="0" algn="l" rtl="0"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logical operation is performed on some data. For each step, a new set of control</a:t>
            </a:r>
            <a:endParaRPr/>
          </a:p>
          <a:p>
            <a:pPr marL="0" lvl="0" indent="0" algn="l" rtl="0"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signals is needed. Let us provide a unique code for each possible set of control</a:t>
            </a:r>
            <a:endParaRPr/>
          </a:p>
          <a:p>
            <a:pPr marL="0" lvl="0" indent="0" algn="l" rtl="0"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signals, and let us add to the general-purpose hardware a segment that can accept a</a:t>
            </a:r>
            <a:endParaRPr/>
          </a:p>
          <a:p>
            <a:pPr marL="0" lvl="0" indent="0" algn="l" rtl="0"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code and generate control signals (Figure 3.1b).</a:t>
            </a:r>
            <a:endParaRPr/>
          </a:p>
          <a:p>
            <a:pPr marL="0" lvl="0" indent="0" algn="l" rtl="0">
              <a:spcBef>
                <a:spcPts val="333"/>
              </a:spcBef>
              <a:spcAft>
                <a:spcPts val="0"/>
              </a:spcAft>
              <a:buNone/>
            </a:pPr>
            <a:endParaRPr sz="111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8" name="Google Shape;238;p4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239" name="Google Shape;239;p4:notes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2016 Pearson Education, Inc., Hoboken, NJ. All rights reserved.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46" name="Google Shape;246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Programming is now much easier. Instead of rewiring the hardware for each</a:t>
            </a:r>
            <a:endParaRPr/>
          </a:p>
          <a:p>
            <a:pPr marL="0" lvl="0" indent="0" algn="l" rtl="0"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new program, all we need to do is provide a new sequence of codes. Each code</a:t>
            </a:r>
            <a:endParaRPr/>
          </a:p>
          <a:p>
            <a:pPr marL="0" lvl="0" indent="0" algn="l" rtl="0"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is, in effect, an instruction, and part of the hardware interprets each instruction</a:t>
            </a:r>
            <a:endParaRPr/>
          </a:p>
          <a:p>
            <a:pPr marL="0" lvl="0" indent="0" algn="l" rtl="0"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generates control signals. To distinguish this new method of programming, a</a:t>
            </a:r>
            <a:endParaRPr/>
          </a:p>
          <a:p>
            <a:pPr marL="0" lvl="0" indent="0" algn="l" rtl="0"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sequence of codes or instructions is called </a:t>
            </a:r>
            <a:r>
              <a:rPr lang="en-US" sz="111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software.</a:t>
            </a:r>
            <a:endParaRPr sz="1110"/>
          </a:p>
          <a:p>
            <a:pPr marL="0" lvl="0" indent="0" algn="l" rtl="0">
              <a:spcBef>
                <a:spcPts val="333"/>
              </a:spcBef>
              <a:spcAft>
                <a:spcPts val="0"/>
              </a:spcAft>
              <a:buNone/>
            </a:pPr>
            <a:endParaRPr sz="1110"/>
          </a:p>
          <a:p>
            <a:pPr marL="0" lvl="0" indent="0" algn="l" rtl="0"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Figure 3.1b indicates two major components of the system: an instruction</a:t>
            </a:r>
            <a:endParaRPr/>
          </a:p>
          <a:p>
            <a:pPr marL="0" lvl="0" indent="0" algn="l" rtl="0"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interpreter and a module of general-purpose arithmetic and logic functions. These</a:t>
            </a:r>
            <a:endParaRPr/>
          </a:p>
          <a:p>
            <a:pPr marL="0" lvl="0" indent="0" algn="l" rtl="0"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two constitute the CPU. Several other components are needed to yield a functioning</a:t>
            </a:r>
            <a:endParaRPr/>
          </a:p>
          <a:p>
            <a:pPr marL="0" lvl="0" indent="0" algn="l" rtl="0"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computer. Data and instructions must be put into the system. For this we need some</a:t>
            </a:r>
            <a:endParaRPr/>
          </a:p>
          <a:p>
            <a:pPr marL="0" lvl="0" indent="0" algn="l" rtl="0"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sort of input module. This module contains basic components for accepting data</a:t>
            </a:r>
            <a:endParaRPr/>
          </a:p>
          <a:p>
            <a:pPr marL="0" lvl="0" indent="0" algn="l" rtl="0"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instructions in some form and converting them into an internal form of signals</a:t>
            </a:r>
            <a:endParaRPr/>
          </a:p>
          <a:p>
            <a:pPr marL="0" lvl="0" indent="0" algn="l" rtl="0"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usable by the system. A means of reporting results is needed, and this is in the form</a:t>
            </a:r>
            <a:endParaRPr/>
          </a:p>
          <a:p>
            <a:pPr marL="0" lvl="0" indent="0" algn="l" rtl="0"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an output module. Taken together, these are referred to as </a:t>
            </a:r>
            <a:r>
              <a:rPr lang="en-US" sz="111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I/O components.</a:t>
            </a:r>
            <a:endParaRPr/>
          </a:p>
          <a:p>
            <a:pPr marL="0" lvl="0" indent="0" algn="l" rtl="0">
              <a:spcBef>
                <a:spcPts val="333"/>
              </a:spcBef>
              <a:spcAft>
                <a:spcPts val="0"/>
              </a:spcAft>
              <a:buNone/>
            </a:pPr>
            <a:endParaRPr sz="1110"/>
          </a:p>
        </p:txBody>
      </p:sp>
      <p:sp>
        <p:nvSpPr>
          <p:cNvPr id="247" name="Google Shape;247;p5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248" name="Google Shape;248;p5:notes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2016 Pearson Education, Inc., Hoboken, NJ. All rights reserved.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66" name="Google Shape;266;p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One more component is needed. An input device will bring instructions and</a:t>
            </a:r>
            <a:endParaRPr/>
          </a:p>
          <a:p>
            <a:pPr marL="0" lvl="0" indent="0" algn="l" rtl="0"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 in sequentially. But a program is not invariably executed sequentially; it may</a:t>
            </a:r>
            <a:endParaRPr/>
          </a:p>
          <a:p>
            <a:pPr marL="0" lvl="0" indent="0" algn="l" rtl="0"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jump around (e.g., the IAS jump instruction). Similarly, operations on data may</a:t>
            </a:r>
            <a:endParaRPr/>
          </a:p>
          <a:p>
            <a:pPr marL="0" lvl="0" indent="0" algn="l" rtl="0"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require access to more than just one element at a time in a predetermined sequence.</a:t>
            </a:r>
            <a:endParaRPr/>
          </a:p>
          <a:p>
            <a:pPr marL="0" lvl="0" indent="0" algn="l" rtl="0"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Thus, there must be a place to store temporarily both instructions and data. That</a:t>
            </a:r>
            <a:endParaRPr/>
          </a:p>
          <a:p>
            <a:pPr marL="0" lvl="0" indent="0" algn="l" rtl="0"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module is called </a:t>
            </a:r>
            <a:r>
              <a:rPr lang="en-US" sz="111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memory, or main memory, </a:t>
            </a:r>
            <a:r>
              <a:rPr lang="en-US" sz="111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distinguish it from external storage or</a:t>
            </a:r>
            <a:endParaRPr/>
          </a:p>
          <a:p>
            <a:pPr marL="0" lvl="0" indent="0" algn="l" rtl="0"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peripheral devices. Von Neumann pointed out that the same memory could be used</a:t>
            </a:r>
            <a:endParaRPr/>
          </a:p>
          <a:p>
            <a:pPr marL="0" lvl="0" indent="0" algn="l" rtl="0"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store both instructions and data.</a:t>
            </a:r>
            <a:endParaRPr sz="1110"/>
          </a:p>
          <a:p>
            <a:pPr marL="0" lvl="0" indent="0" algn="l" rtl="0">
              <a:spcBef>
                <a:spcPts val="333"/>
              </a:spcBef>
              <a:spcAft>
                <a:spcPts val="0"/>
              </a:spcAft>
              <a:buNone/>
            </a:pPr>
            <a:endParaRPr sz="1110"/>
          </a:p>
          <a:p>
            <a:pPr marL="0" lvl="0" indent="0" algn="l" rtl="0"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CPU exchanges data with memory. For this purpose, it typically</a:t>
            </a:r>
            <a:endParaRPr/>
          </a:p>
          <a:p>
            <a:pPr marL="0" lvl="0" indent="0" algn="l" rtl="0"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makes use of two internal (to the CPU) registers: a </a:t>
            </a:r>
            <a:r>
              <a:rPr lang="en-US" sz="111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memory address register (MAR),</a:t>
            </a:r>
            <a:endParaRPr/>
          </a:p>
          <a:p>
            <a:pPr marL="0" lvl="0" indent="0" algn="l" rtl="0"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which specifies the address in memory for the next read or write, and a </a:t>
            </a:r>
            <a:r>
              <a:rPr lang="en-US" sz="111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memory</a:t>
            </a:r>
            <a:endParaRPr/>
          </a:p>
          <a:p>
            <a:pPr marL="0" lvl="0" indent="0" algn="l" rtl="0"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buffer register (MBR), </a:t>
            </a:r>
            <a:r>
              <a:rPr lang="en-US" sz="111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which contains the data to be written into memory or receives</a:t>
            </a:r>
            <a:endParaRPr/>
          </a:p>
          <a:p>
            <a:pPr marL="0" lvl="0" indent="0" algn="l" rtl="0"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data read from memory. Similarly, an I/O address register (I/OAR) specifies a</a:t>
            </a:r>
            <a:endParaRPr/>
          </a:p>
          <a:p>
            <a:pPr marL="0" lvl="0" indent="0" algn="l" rtl="0"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particular I/O device. An I/O buffer (I/OBR) register is used for the exchange of</a:t>
            </a:r>
            <a:endParaRPr/>
          </a:p>
          <a:p>
            <a:pPr marL="0" lvl="0" indent="0" algn="l" rtl="0">
              <a:spcBef>
                <a:spcPts val="333"/>
              </a:spcBef>
              <a:spcAft>
                <a:spcPts val="0"/>
              </a:spcAft>
              <a:buNone/>
            </a:pPr>
            <a:r>
              <a:rPr lang="en-US" sz="111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 between an I/O module and the CPU.</a:t>
            </a:r>
            <a:endParaRPr sz="1110"/>
          </a:p>
        </p:txBody>
      </p:sp>
      <p:sp>
        <p:nvSpPr>
          <p:cNvPr id="267" name="Google Shape;267;p6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268" name="Google Shape;268;p6:notes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2016 Pearson Education, Inc., Hoboken, NJ. All rights reserved.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7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289" name="Google Shape;28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0" name="Google Shape;290;p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Figure 3.2 illustrates these top-level components and suggests the interactions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among them.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memory module consists of a set of locations, defined by sequentially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numbered addresses. Each location contains a binary number that can be interpreted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either an instruction or data. An I/O module transfers data from external devices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CPU and memory, and vice versa. It contains internal buffers for temporarily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holding these data until they can be sent on.</a:t>
            </a:r>
            <a:endParaRPr/>
          </a:p>
        </p:txBody>
      </p:sp>
      <p:sp>
        <p:nvSpPr>
          <p:cNvPr id="291" name="Google Shape;291;p7:notes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2016 Pearson Education, Inc., Hoboken, NJ. All rights reserved.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8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297" name="Google Shape;29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8" name="Google Shape;298;p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The basic function performed by a computer is execution of a program, which consists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 b="0" i="0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a set of instructions stored in memory. The processor does the actual work by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 b="0" i="0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executing instructions specified in the program. This section provides an overview of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 b="0" i="0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key elements of program execution. In its simplest form, instruction processing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 b="0" i="0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consists of two steps: The processor reads (fetches ) instructions from memory one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 b="0" i="0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 a time and executes each instruction. Program execution consists of repeating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 b="0" i="0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process of instruction fetch and instruction execution. The instruction execution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 b="0" i="0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may involve several operations and depends on the nature of the instruction (see, for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 b="0" i="0" u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example, the lower portion of Figure 2.4).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processing required for a single instruction is called an </a:t>
            </a:r>
            <a:r>
              <a:rPr lang="en-US" sz="1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instruction cycle.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Using the simplified two-step description given previously, the instruction cycle is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depicted in Figure 3.3. The two steps are referred to as the </a:t>
            </a:r>
            <a:r>
              <a:rPr lang="en-US" sz="1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fetch cycle </a:t>
            </a: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the </a:t>
            </a:r>
            <a:r>
              <a:rPr lang="en-US" sz="1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execute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cycle. </a:t>
            </a:r>
            <a:r>
              <a:rPr lang="en-US" sz="1200" b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Program execution halts only if the machine is turned off, some sort of unrecoverable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error occurs, or a program instruction that halts the computer is encountered.</a:t>
            </a:r>
            <a:endParaRPr/>
          </a:p>
        </p:txBody>
      </p:sp>
      <p:sp>
        <p:nvSpPr>
          <p:cNvPr id="299" name="Google Shape;299;p8:notes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2016 Pearson Education, Inc., Hoboken, NJ. All rights reserved.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9:notes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sp>
        <p:nvSpPr>
          <p:cNvPr id="305" name="Google Shape;30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6" name="Google Shape;306;p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 the beginning of each instruction cycle, the processor fetches an instruction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from memory. In a typical processor, a register called the program counter (PC)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holds the address of the instruction to be fetched next. Unless told otherwise, the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processor always increments the PC after each instruction fetch so that it will fetch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next instruction in sequence (i.e., the instruction located at the next higher memory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address). So, for example, consider a computer in which each instruction occupies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one 16-bit word of memory. Assume that the program counter is set to memory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location 300, where the location address refers to a 16-bit word. The processor will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next fetch the instruction at location 300. On succeeding instruction cycles, it will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fetch instructions from locations 301, 302, 303, and so on. This sequence may be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altered, as explained presently.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fetched instruction is loaded into a register in the processor known as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instruction register (IR). The instruction contains bits that specify the action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processor is to take. The processor interprets the instruction and performs the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required action. </a:t>
            </a:r>
            <a:endParaRPr/>
          </a:p>
        </p:txBody>
      </p:sp>
      <p:sp>
        <p:nvSpPr>
          <p:cNvPr id="307" name="Google Shape;307;p9:notes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2016 Pearson Education, Inc., Hoboken, NJ. All rights reserved.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9"/>
          <p:cNvSpPr txBox="1"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Rockwell"/>
              <a:buNone/>
              <a:defRPr sz="2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9"/>
          <p:cNvSpPr txBox="1"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300"/>
              </a:spcBef>
              <a:spcAft>
                <a:spcPts val="0"/>
              </a:spcAft>
              <a:buSzPts val="1050"/>
              <a:buNone/>
              <a:defRPr sz="1400">
                <a:solidFill>
                  <a:srgbClr val="888888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35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35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35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35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49"/>
          <p:cNvSpPr txBox="1">
            <a:spLocks noGrp="1"/>
          </p:cNvSpPr>
          <p:nvPr>
            <p:ph type="dt" idx="10"/>
          </p:nvPr>
        </p:nvSpPr>
        <p:spPr>
          <a:xfrm>
            <a:off x="4800600" y="6425640"/>
            <a:ext cx="1232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9"/>
          <p:cNvSpPr txBox="1">
            <a:spLocks noGrp="1"/>
          </p:cNvSpPr>
          <p:nvPr>
            <p:ph type="ftr" idx="11"/>
          </p:nvPr>
        </p:nvSpPr>
        <p:spPr>
          <a:xfrm>
            <a:off x="6311153" y="6425640"/>
            <a:ext cx="26176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9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" name="Google Shape;21;p4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" name="Google Shape;22;p4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3" name="Google Shape;23;p49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i="0" u="none" strike="noStrike" cap="none">
                <a:solidFill>
                  <a:srgbClr val="B86EB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endParaRPr/>
          </a:p>
        </p:txBody>
      </p:sp>
      <p:sp>
        <p:nvSpPr>
          <p:cNvPr id="24" name="Google Shape;24;p49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" name="Google Shape;25;p49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ntent, Top and Bottom">
  <p:cSld name="2 Content, Top and Bottom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6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B86EB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endParaRPr/>
          </a:p>
        </p:txBody>
      </p:sp>
      <p:sp>
        <p:nvSpPr>
          <p:cNvPr id="133" name="Google Shape;133;p61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61"/>
          <p:cNvSpPr txBox="1">
            <a:spLocks noGrp="1"/>
          </p:cNvSpPr>
          <p:nvPr>
            <p:ph type="body" idx="1"/>
          </p:nvPr>
        </p:nvSpPr>
        <p:spPr>
          <a:xfrm>
            <a:off x="498517" y="1985963"/>
            <a:ext cx="7569157" cy="196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 sz="1800"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35" name="Google Shape;135;p61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61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61"/>
          <p:cNvSpPr txBox="1">
            <a:spLocks noGrp="1"/>
          </p:cNvSpPr>
          <p:nvPr>
            <p:ph type="body" idx="2"/>
          </p:nvPr>
        </p:nvSpPr>
        <p:spPr>
          <a:xfrm>
            <a:off x="498517" y="4164965"/>
            <a:ext cx="7569157" cy="196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 sz="1800"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38" name="Google Shape;138;p61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Google Shape;139;p61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ntent">
  <p:cSld name="3 Content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2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2" name="Google Shape;142;p62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B86EB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endParaRPr/>
          </a:p>
        </p:txBody>
      </p:sp>
      <p:sp>
        <p:nvSpPr>
          <p:cNvPr id="143" name="Google Shape;143;p62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62"/>
          <p:cNvSpPr txBox="1">
            <a:spLocks noGrp="1"/>
          </p:cNvSpPr>
          <p:nvPr>
            <p:ph type="body" idx="1"/>
          </p:nvPr>
        </p:nvSpPr>
        <p:spPr>
          <a:xfrm>
            <a:off x="4410075" y="1985963"/>
            <a:ext cx="3657600" cy="196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 sz="1800"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45" name="Google Shape;145;p62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62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62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8" name="Google Shape;148;p62"/>
          <p:cNvSpPr txBox="1">
            <a:spLocks noGrp="1"/>
          </p:cNvSpPr>
          <p:nvPr>
            <p:ph type="body" idx="2"/>
          </p:nvPr>
        </p:nvSpPr>
        <p:spPr>
          <a:xfrm>
            <a:off x="498518" y="1985963"/>
            <a:ext cx="3657600" cy="41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 sz="1800"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49" name="Google Shape;149;p62"/>
          <p:cNvSpPr txBox="1">
            <a:spLocks noGrp="1"/>
          </p:cNvSpPr>
          <p:nvPr>
            <p:ph type="body" idx="3"/>
          </p:nvPr>
        </p:nvSpPr>
        <p:spPr>
          <a:xfrm>
            <a:off x="4410075" y="4169664"/>
            <a:ext cx="3657600" cy="196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 sz="1800"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6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2" name="Google Shape;152;p63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B86EB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endParaRPr/>
          </a:p>
        </p:txBody>
      </p:sp>
      <p:sp>
        <p:nvSpPr>
          <p:cNvPr id="153" name="Google Shape;153;p63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63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63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63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>
  <p:cSld name="Picture with Caption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6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9" name="Google Shape;159;p64"/>
          <p:cNvSpPr txBox="1"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Rockwell"/>
              <a:buNone/>
              <a:defRPr sz="26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64"/>
          <p:cNvSpPr>
            <a:spLocks noGrp="1"/>
          </p:cNvSpPr>
          <p:nvPr>
            <p:ph type="pic" idx="2"/>
          </p:nvPr>
        </p:nvSpPr>
        <p:spPr>
          <a:xfrm>
            <a:off x="277906" y="228600"/>
            <a:ext cx="3460658" cy="6345238"/>
          </a:xfrm>
          <a:prstGeom prst="rect">
            <a:avLst/>
          </a:prstGeom>
          <a:noFill/>
          <a:ln>
            <a:noFill/>
          </a:ln>
        </p:spPr>
      </p:sp>
      <p:sp>
        <p:nvSpPr>
          <p:cNvPr id="161" name="Google Shape;161;p64"/>
          <p:cNvSpPr txBox="1">
            <a:spLocks noGrp="1"/>
          </p:cNvSpPr>
          <p:nvPr>
            <p:ph type="body" idx="1"/>
          </p:nvPr>
        </p:nvSpPr>
        <p:spPr>
          <a:xfrm>
            <a:off x="4169404" y="3995737"/>
            <a:ext cx="3898272" cy="2147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000"/>
              </a:spcBef>
              <a:spcAft>
                <a:spcPts val="0"/>
              </a:spcAft>
              <a:buSzPts val="1050"/>
              <a:buNone/>
              <a:defRPr sz="14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75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675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675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62" name="Google Shape;162;p64"/>
          <p:cNvSpPr txBox="1">
            <a:spLocks noGrp="1"/>
          </p:cNvSpPr>
          <p:nvPr>
            <p:ph type="dt" idx="10"/>
          </p:nvPr>
        </p:nvSpPr>
        <p:spPr>
          <a:xfrm>
            <a:off x="7391399" y="6423585"/>
            <a:ext cx="15374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3" name="Google Shape;163;p64"/>
          <p:cNvSpPr txBox="1">
            <a:spLocks noGrp="1"/>
          </p:cNvSpPr>
          <p:nvPr>
            <p:ph type="ftr" idx="11"/>
          </p:nvPr>
        </p:nvSpPr>
        <p:spPr>
          <a:xfrm>
            <a:off x="4191000" y="6423585"/>
            <a:ext cx="30051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64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5" name="Google Shape;165;p64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B86EB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 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Pictures with Caption">
  <p:cSld name="3 Pictures with Caption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65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8" name="Google Shape;168;p65"/>
          <p:cNvSpPr txBox="1"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Rockwell"/>
              <a:buNone/>
              <a:defRPr sz="2600" b="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9" name="Google Shape;169;p65"/>
          <p:cNvSpPr txBox="1">
            <a:spLocks noGrp="1"/>
          </p:cNvSpPr>
          <p:nvPr>
            <p:ph type="body" idx="1"/>
          </p:nvPr>
        </p:nvSpPr>
        <p:spPr>
          <a:xfrm>
            <a:off x="381094" y="3733800"/>
            <a:ext cx="4015304" cy="2392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000"/>
              </a:spcBef>
              <a:spcAft>
                <a:spcPts val="0"/>
              </a:spcAft>
              <a:buSzPts val="1050"/>
              <a:buNone/>
              <a:defRPr sz="14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75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675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675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70" name="Google Shape;170;p65"/>
          <p:cNvSpPr txBox="1">
            <a:spLocks noGrp="1"/>
          </p:cNvSpPr>
          <p:nvPr>
            <p:ph type="dt" idx="10"/>
          </p:nvPr>
        </p:nvSpPr>
        <p:spPr>
          <a:xfrm>
            <a:off x="3048000" y="6235607"/>
            <a:ext cx="134839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1" name="Google Shape;171;p65"/>
          <p:cNvSpPr txBox="1">
            <a:spLocks noGrp="1"/>
          </p:cNvSpPr>
          <p:nvPr>
            <p:ph type="ftr" idx="11"/>
          </p:nvPr>
        </p:nvSpPr>
        <p:spPr>
          <a:xfrm>
            <a:off x="381095" y="6235607"/>
            <a:ext cx="259070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65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3" name="Google Shape;173;p65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>
                <a:solidFill>
                  <a:srgbClr val="B86EB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endParaRPr/>
          </a:p>
        </p:txBody>
      </p:sp>
      <p:sp>
        <p:nvSpPr>
          <p:cNvPr id="174" name="Google Shape;174;p65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5" name="Google Shape;175;p65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6" name="Google Shape;176;p65"/>
          <p:cNvSpPr>
            <a:spLocks noGrp="1"/>
          </p:cNvSpPr>
          <p:nvPr>
            <p:ph type="pic" idx="2"/>
          </p:nvPr>
        </p:nvSpPr>
        <p:spPr>
          <a:xfrm>
            <a:off x="4624388" y="228600"/>
            <a:ext cx="2057400" cy="2039112"/>
          </a:xfrm>
          <a:prstGeom prst="rect">
            <a:avLst/>
          </a:prstGeom>
          <a:noFill/>
          <a:ln>
            <a:noFill/>
          </a:ln>
        </p:spPr>
      </p:sp>
      <p:sp>
        <p:nvSpPr>
          <p:cNvPr id="177" name="Google Shape;177;p65"/>
          <p:cNvSpPr>
            <a:spLocks noGrp="1"/>
          </p:cNvSpPr>
          <p:nvPr>
            <p:ph type="pic" idx="3"/>
          </p:nvPr>
        </p:nvSpPr>
        <p:spPr>
          <a:xfrm>
            <a:off x="4624388" y="2381663"/>
            <a:ext cx="2057400" cy="2039112"/>
          </a:xfrm>
          <a:prstGeom prst="rect">
            <a:avLst/>
          </a:prstGeom>
          <a:noFill/>
          <a:ln>
            <a:noFill/>
          </a:ln>
        </p:spPr>
      </p:sp>
      <p:sp>
        <p:nvSpPr>
          <p:cNvPr id="178" name="Google Shape;178;p65"/>
          <p:cNvSpPr>
            <a:spLocks noGrp="1"/>
          </p:cNvSpPr>
          <p:nvPr>
            <p:ph type="pic" idx="4"/>
          </p:nvPr>
        </p:nvSpPr>
        <p:spPr>
          <a:xfrm>
            <a:off x="6803136" y="2381662"/>
            <a:ext cx="2057400" cy="4187952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Pictures with Caption, Alt.">
  <p:cSld name="3 Pictures with Caption, Alt."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66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1" name="Google Shape;181;p66"/>
          <p:cNvSpPr txBox="1"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Rockwell"/>
              <a:buNone/>
              <a:defRPr sz="26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66"/>
          <p:cNvSpPr>
            <a:spLocks noGrp="1"/>
          </p:cNvSpPr>
          <p:nvPr>
            <p:ph type="pic" idx="2"/>
          </p:nvPr>
        </p:nvSpPr>
        <p:spPr>
          <a:xfrm>
            <a:off x="277905" y="2365248"/>
            <a:ext cx="4240119" cy="4187952"/>
          </a:xfrm>
          <a:prstGeom prst="rect">
            <a:avLst/>
          </a:prstGeom>
          <a:noFill/>
          <a:ln>
            <a:noFill/>
          </a:ln>
        </p:spPr>
      </p:sp>
      <p:sp>
        <p:nvSpPr>
          <p:cNvPr id="183" name="Google Shape;183;p66"/>
          <p:cNvSpPr txBox="1">
            <a:spLocks noGrp="1"/>
          </p:cNvSpPr>
          <p:nvPr>
            <p:ph type="body" idx="1"/>
          </p:nvPr>
        </p:nvSpPr>
        <p:spPr>
          <a:xfrm>
            <a:off x="4953000" y="3995737"/>
            <a:ext cx="3108960" cy="2147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000"/>
              </a:spcBef>
              <a:spcAft>
                <a:spcPts val="0"/>
              </a:spcAft>
              <a:buSzPts val="1050"/>
              <a:buNone/>
              <a:defRPr sz="14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75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675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675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84" name="Google Shape;184;p66"/>
          <p:cNvSpPr txBox="1">
            <a:spLocks noGrp="1"/>
          </p:cNvSpPr>
          <p:nvPr>
            <p:ph type="dt" idx="10"/>
          </p:nvPr>
        </p:nvSpPr>
        <p:spPr>
          <a:xfrm>
            <a:off x="7391399" y="6423585"/>
            <a:ext cx="15374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5" name="Google Shape;185;p66"/>
          <p:cNvSpPr txBox="1">
            <a:spLocks noGrp="1"/>
          </p:cNvSpPr>
          <p:nvPr>
            <p:ph type="ftr" idx="11"/>
          </p:nvPr>
        </p:nvSpPr>
        <p:spPr>
          <a:xfrm>
            <a:off x="4191000" y="6423585"/>
            <a:ext cx="30051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66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7" name="Google Shape;187;p66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B86EB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 </a:t>
            </a:r>
            <a:endParaRPr/>
          </a:p>
        </p:txBody>
      </p:sp>
      <p:sp>
        <p:nvSpPr>
          <p:cNvPr id="188" name="Google Shape;188;p66"/>
          <p:cNvSpPr>
            <a:spLocks noGrp="1"/>
          </p:cNvSpPr>
          <p:nvPr>
            <p:ph type="pic" idx="3"/>
          </p:nvPr>
        </p:nvSpPr>
        <p:spPr>
          <a:xfrm>
            <a:off x="277905" y="228600"/>
            <a:ext cx="2057400" cy="2039112"/>
          </a:xfrm>
          <a:prstGeom prst="rect">
            <a:avLst/>
          </a:prstGeom>
          <a:noFill/>
          <a:ln>
            <a:noFill/>
          </a:ln>
        </p:spPr>
      </p:sp>
      <p:sp>
        <p:nvSpPr>
          <p:cNvPr id="189" name="Google Shape;189;p66"/>
          <p:cNvSpPr>
            <a:spLocks noGrp="1"/>
          </p:cNvSpPr>
          <p:nvPr>
            <p:ph type="pic" idx="4"/>
          </p:nvPr>
        </p:nvSpPr>
        <p:spPr>
          <a:xfrm>
            <a:off x="2460625" y="228600"/>
            <a:ext cx="2057400" cy="2039112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>
  <p:cSld name="Title and Vertical Text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6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2" name="Google Shape;192;p6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B86EB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endParaRPr/>
          </a:p>
        </p:txBody>
      </p:sp>
      <p:sp>
        <p:nvSpPr>
          <p:cNvPr id="193" name="Google Shape;193;p67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4" name="Google Shape;194;p67"/>
          <p:cNvSpPr txBox="1">
            <a:spLocks noGrp="1"/>
          </p:cNvSpPr>
          <p:nvPr>
            <p:ph type="body" idx="1"/>
          </p:nvPr>
        </p:nvSpPr>
        <p:spPr>
          <a:xfrm rot="5400000">
            <a:off x="2204149" y="275525"/>
            <a:ext cx="4144963" cy="7556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5" name="Google Shape;195;p67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67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7" name="Google Shape;197;p67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Vertical Title and Text"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68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0" name="Google Shape;200;p68"/>
          <p:cNvSpPr txBox="1">
            <a:spLocks noGrp="1"/>
          </p:cNvSpPr>
          <p:nvPr>
            <p:ph type="title"/>
          </p:nvPr>
        </p:nvSpPr>
        <p:spPr>
          <a:xfrm rot="5400000">
            <a:off x="5750720" y="3199794"/>
            <a:ext cx="5171422" cy="681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68"/>
          <p:cNvSpPr txBox="1">
            <a:spLocks noGrp="1"/>
          </p:cNvSpPr>
          <p:nvPr>
            <p:ph type="body" idx="1"/>
          </p:nvPr>
        </p:nvSpPr>
        <p:spPr>
          <a:xfrm rot="5400000">
            <a:off x="1293765" y="122190"/>
            <a:ext cx="5184869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2" name="Google Shape;202;p68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3" name="Google Shape;203;p68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68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5" name="Google Shape;205;p68"/>
          <p:cNvSpPr txBox="1"/>
          <p:nvPr/>
        </p:nvSpPr>
        <p:spPr>
          <a:xfrm rot="-5400000">
            <a:off x="8593111" y="561668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B86EB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above Caption" type="picTx">
  <p:cSld name="PICTURE_WITH_CAPTION_TEX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0"/>
          <p:cNvSpPr txBox="1"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Rockwell"/>
              <a:buNone/>
              <a:defRPr sz="26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0"/>
          <p:cNvSpPr>
            <a:spLocks noGrp="1"/>
          </p:cNvSpPr>
          <p:nvPr>
            <p:ph type="pic" idx="2"/>
          </p:nvPr>
        </p:nvSpPr>
        <p:spPr>
          <a:xfrm>
            <a:off x="277905" y="228600"/>
            <a:ext cx="6378389" cy="4187952"/>
          </a:xfrm>
          <a:prstGeom prst="rect">
            <a:avLst/>
          </a:prstGeom>
          <a:noFill/>
          <a:ln>
            <a:noFill/>
          </a:ln>
        </p:spPr>
      </p:sp>
      <p:sp>
        <p:nvSpPr>
          <p:cNvPr id="29" name="Google Shape;29;p50"/>
          <p:cNvSpPr txBox="1">
            <a:spLocks noGrp="1"/>
          </p:cNvSpPr>
          <p:nvPr>
            <p:ph type="body" idx="1"/>
          </p:nvPr>
        </p:nvSpPr>
        <p:spPr>
          <a:xfrm>
            <a:off x="506505" y="5257799"/>
            <a:ext cx="6191157" cy="885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1050"/>
              <a:buNone/>
              <a:defRPr sz="14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75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675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675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30" name="Google Shape;30;p50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0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0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Google Shape;33;p50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" name="Google Shape;34;p50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" name="Google Shape;35;p50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B86EB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 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1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8" name="Google Shape;38;p51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1"/>
          <p:cNvSpPr txBox="1"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51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1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1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3" name="Google Shape;43;p5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B86EB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endParaRPr/>
          </a:p>
        </p:txBody>
      </p:sp>
      <p:sp>
        <p:nvSpPr>
          <p:cNvPr id="44" name="Google Shape;44;p5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2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7" name="Google Shape;47;p52"/>
          <p:cNvSpPr txBox="1"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Rockwell"/>
              <a:buNone/>
              <a:defRPr sz="2600" b="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52"/>
          <p:cNvSpPr txBox="1">
            <a:spLocks noGrp="1"/>
          </p:cNvSpPr>
          <p:nvPr>
            <p:ph type="body" idx="1"/>
          </p:nvPr>
        </p:nvSpPr>
        <p:spPr>
          <a:xfrm>
            <a:off x="4168775" y="273050"/>
            <a:ext cx="4597399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 sz="1800"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9" name="Google Shape;49;p52"/>
          <p:cNvSpPr txBox="1">
            <a:spLocks noGrp="1"/>
          </p:cNvSpPr>
          <p:nvPr>
            <p:ph type="body" idx="2"/>
          </p:nvPr>
        </p:nvSpPr>
        <p:spPr>
          <a:xfrm>
            <a:off x="381093" y="3733800"/>
            <a:ext cx="3255264" cy="2392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000"/>
              </a:spcBef>
              <a:spcAft>
                <a:spcPts val="0"/>
              </a:spcAft>
              <a:buSzPts val="1050"/>
              <a:buNone/>
              <a:defRPr sz="14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75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675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675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0" name="Google Shape;50;p52"/>
          <p:cNvSpPr txBox="1">
            <a:spLocks noGrp="1"/>
          </p:cNvSpPr>
          <p:nvPr>
            <p:ph type="dt" idx="10"/>
          </p:nvPr>
        </p:nvSpPr>
        <p:spPr>
          <a:xfrm>
            <a:off x="7391399" y="6423585"/>
            <a:ext cx="15374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52"/>
          <p:cNvSpPr txBox="1">
            <a:spLocks noGrp="1"/>
          </p:cNvSpPr>
          <p:nvPr>
            <p:ph type="ftr" idx="11"/>
          </p:nvPr>
        </p:nvSpPr>
        <p:spPr>
          <a:xfrm>
            <a:off x="3859305" y="6423585"/>
            <a:ext cx="331694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52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>
                <a:solidFill>
                  <a:srgbClr val="B86EB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53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" name="Google Shape;55;p53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53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53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, Alt.">
  <p:cSld name="Title and Content, Alt.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5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3" name="Google Shape;93;p57"/>
          <p:cNvSpPr txBox="1"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57"/>
          <p:cNvSpPr txBox="1"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p57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57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57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8" name="Google Shape;98;p5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B86EB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endParaRPr/>
          </a:p>
        </p:txBody>
      </p:sp>
      <p:sp>
        <p:nvSpPr>
          <p:cNvPr id="99" name="Google Shape;99;p57"/>
          <p:cNvSpPr txBox="1">
            <a:spLocks noGrp="1"/>
          </p:cNvSpPr>
          <p:nvPr>
            <p:ph type="body" idx="2"/>
          </p:nvPr>
        </p:nvSpPr>
        <p:spPr>
          <a:xfrm>
            <a:off x="498518" y="1129553"/>
            <a:ext cx="7558960" cy="7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000"/>
              </a:spcBef>
              <a:spcAft>
                <a:spcPts val="0"/>
              </a:spcAft>
              <a:buSzPts val="1800"/>
              <a:buNone/>
              <a:defRPr sz="2400" b="0" i="0" u="none" strike="noStrike" cap="none">
                <a:solidFill>
                  <a:schemeClr val="accent3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75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675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675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with 2 Pictures">
  <p:cSld name="Title Slide with 2 Pictures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8"/>
          <p:cNvSpPr txBox="1"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Rockwell"/>
              <a:buNone/>
              <a:defRPr sz="2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58"/>
          <p:cNvSpPr txBox="1"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300"/>
              </a:spcBef>
              <a:spcAft>
                <a:spcPts val="0"/>
              </a:spcAft>
              <a:buSzPts val="1050"/>
              <a:buNone/>
              <a:defRPr sz="1400">
                <a:solidFill>
                  <a:srgbClr val="888888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35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35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35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35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3" name="Google Shape;103;p58"/>
          <p:cNvSpPr txBox="1">
            <a:spLocks noGrp="1"/>
          </p:cNvSpPr>
          <p:nvPr>
            <p:ph type="dt" idx="10"/>
          </p:nvPr>
        </p:nvSpPr>
        <p:spPr>
          <a:xfrm>
            <a:off x="4800600" y="6425640"/>
            <a:ext cx="1232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58"/>
          <p:cNvSpPr txBox="1">
            <a:spLocks noGrp="1"/>
          </p:cNvSpPr>
          <p:nvPr>
            <p:ph type="ftr" idx="11"/>
          </p:nvPr>
        </p:nvSpPr>
        <p:spPr>
          <a:xfrm>
            <a:off x="6311153" y="6425640"/>
            <a:ext cx="26176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58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Google Shape;106;p58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7" name="Google Shape;107;p58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8" name="Google Shape;108;p58"/>
          <p:cNvSpPr>
            <a:spLocks noGrp="1"/>
          </p:cNvSpPr>
          <p:nvPr>
            <p:ph type="pic" idx="2"/>
          </p:nvPr>
        </p:nvSpPr>
        <p:spPr>
          <a:xfrm>
            <a:off x="4624388" y="228600"/>
            <a:ext cx="2057400" cy="2039112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Google Shape;109;p58"/>
          <p:cNvSpPr>
            <a:spLocks noGrp="1"/>
          </p:cNvSpPr>
          <p:nvPr>
            <p:ph type="pic" idx="3"/>
          </p:nvPr>
        </p:nvSpPr>
        <p:spPr>
          <a:xfrm>
            <a:off x="6802438" y="2377440"/>
            <a:ext cx="2057400" cy="2039112"/>
          </a:xfrm>
          <a:prstGeom prst="rect">
            <a:avLst/>
          </a:prstGeom>
          <a:noFill/>
          <a:ln>
            <a:noFill/>
          </a:ln>
        </p:spPr>
      </p:sp>
      <p:sp>
        <p:nvSpPr>
          <p:cNvPr id="110" name="Google Shape;110;p58"/>
          <p:cNvSpPr txBox="1">
            <a:spLocks noGrp="1"/>
          </p:cNvSpPr>
          <p:nvPr>
            <p:ph type="body" idx="4"/>
          </p:nvPr>
        </p:nvSpPr>
        <p:spPr>
          <a:xfrm>
            <a:off x="857250" y="1779494"/>
            <a:ext cx="3086100" cy="2040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ctr">
              <a:spcBef>
                <a:spcPts val="2000"/>
              </a:spcBef>
              <a:spcAft>
                <a:spcPts val="0"/>
              </a:spcAft>
              <a:buSzPts val="3450"/>
              <a:buNone/>
              <a:defRPr sz="4600">
                <a:solidFill>
                  <a:schemeClr val="lt1"/>
                </a:solidFill>
              </a:defRPr>
            </a:lvl1pPr>
            <a:lvl2pPr marL="914400" lvl="1" indent="-285750" algn="l">
              <a:spcBef>
                <a:spcPts val="600"/>
              </a:spcBef>
              <a:spcAft>
                <a:spcPts val="0"/>
              </a:spcAft>
              <a:buSzPts val="900"/>
              <a:buChar char="■"/>
              <a:defRPr sz="1200"/>
            </a:lvl2pPr>
            <a:lvl3pPr marL="1371600" lvl="2" indent="-276225" algn="l">
              <a:spcBef>
                <a:spcPts val="600"/>
              </a:spcBef>
              <a:spcAft>
                <a:spcPts val="0"/>
              </a:spcAft>
              <a:buSzPts val="750"/>
              <a:buChar char="■"/>
              <a:defRPr sz="1000"/>
            </a:lvl3pPr>
            <a:lvl4pPr marL="1828800" lvl="3" indent="-271462" algn="l">
              <a:spcBef>
                <a:spcPts val="600"/>
              </a:spcBef>
              <a:spcAft>
                <a:spcPts val="0"/>
              </a:spcAft>
              <a:buSzPts val="675"/>
              <a:buChar char="■"/>
              <a:defRPr sz="900"/>
            </a:lvl4pPr>
            <a:lvl5pPr marL="2286000" lvl="4" indent="-271462" algn="l">
              <a:spcBef>
                <a:spcPts val="600"/>
              </a:spcBef>
              <a:spcAft>
                <a:spcPts val="0"/>
              </a:spcAft>
              <a:buSzPts val="675"/>
              <a:buChar char="■"/>
              <a:defRPr sz="9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1" name="Google Shape;111;p5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>
                <a:solidFill>
                  <a:srgbClr val="B86EB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9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4" name="Google Shape;114;p59"/>
          <p:cNvSpPr txBox="1"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ckwell"/>
              <a:buNone/>
              <a:defRPr sz="3200" b="0" cap="none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59"/>
          <p:cNvSpPr txBox="1"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1050"/>
              <a:buNone/>
              <a:defRPr sz="1400" cap="none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35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05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05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6" name="Google Shape;116;p59"/>
          <p:cNvSpPr txBox="1">
            <a:spLocks noGrp="1"/>
          </p:cNvSpPr>
          <p:nvPr>
            <p:ph type="dt" idx="10"/>
          </p:nvPr>
        </p:nvSpPr>
        <p:spPr>
          <a:xfrm>
            <a:off x="658906" y="6248774"/>
            <a:ext cx="14746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59"/>
          <p:cNvSpPr txBox="1">
            <a:spLocks noGrp="1"/>
          </p:cNvSpPr>
          <p:nvPr>
            <p:ph type="ftr" idx="11"/>
          </p:nvPr>
        </p:nvSpPr>
        <p:spPr>
          <a:xfrm>
            <a:off x="2286000" y="6248774"/>
            <a:ext cx="563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59"/>
          <p:cNvSpPr txBox="1">
            <a:spLocks noGrp="1"/>
          </p:cNvSpPr>
          <p:nvPr>
            <p:ph type="sldNum" idx="12"/>
          </p:nvPr>
        </p:nvSpPr>
        <p:spPr>
          <a:xfrm>
            <a:off x="8305800" y="624877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9" name="Google Shape;119;p59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rgbClr val="B86EB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endParaRPr/>
          </a:p>
        </p:txBody>
      </p:sp>
      <p:sp>
        <p:nvSpPr>
          <p:cNvPr id="120" name="Google Shape;120;p59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3" name="Google Shape;123;p60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4" name="Google Shape;124;p60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B86EB8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</a:t>
            </a:r>
            <a:endParaRPr/>
          </a:p>
        </p:txBody>
      </p:sp>
      <p:sp>
        <p:nvSpPr>
          <p:cNvPr id="125" name="Google Shape;125;p60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60"/>
          <p:cNvSpPr txBox="1">
            <a:spLocks noGrp="1"/>
          </p:cNvSpPr>
          <p:nvPr>
            <p:ph type="body" idx="1"/>
          </p:nvPr>
        </p:nvSpPr>
        <p:spPr>
          <a:xfrm>
            <a:off x="498518" y="1985963"/>
            <a:ext cx="3657600" cy="41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 sz="1800"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27" name="Google Shape;127;p60"/>
          <p:cNvSpPr txBox="1">
            <a:spLocks noGrp="1"/>
          </p:cNvSpPr>
          <p:nvPr>
            <p:ph type="body" idx="2"/>
          </p:nvPr>
        </p:nvSpPr>
        <p:spPr>
          <a:xfrm>
            <a:off x="4399878" y="1985963"/>
            <a:ext cx="3657600" cy="41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4325" algn="l">
              <a:spcBef>
                <a:spcPts val="2000"/>
              </a:spcBef>
              <a:spcAft>
                <a:spcPts val="0"/>
              </a:spcAft>
              <a:buSzPts val="1350"/>
              <a:buChar char="■"/>
              <a:defRPr sz="1800"/>
            </a:lvl1pPr>
            <a:lvl2pPr marL="914400" lvl="1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2pPr>
            <a:lvl3pPr marL="1371600" lvl="2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3pPr>
            <a:lvl4pPr marL="1828800" lvl="3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4pPr>
            <a:lvl5pPr marL="2286000" lvl="4" indent="-314325" algn="l">
              <a:spcBef>
                <a:spcPts val="600"/>
              </a:spcBef>
              <a:spcAft>
                <a:spcPts val="0"/>
              </a:spcAft>
              <a:buSzPts val="1350"/>
              <a:buChar char="■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28" name="Google Shape;128;p60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60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60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9">
            <a:alphaModFix/>
          </a:blip>
          <a:tile tx="0" ty="0" sx="100000" sy="100000" flip="none" algn="tl"/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8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Rockwell"/>
              <a:buNone/>
              <a:defRPr sz="3600" b="0" i="0" u="none" strike="noStrike" cap="none">
                <a:solidFill>
                  <a:schemeClr val="accen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48"/>
          <p:cNvSpPr txBox="1"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385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14325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14325" algn="l" rtl="0">
              <a:spcBef>
                <a:spcPts val="600"/>
              </a:spcBef>
              <a:spcAft>
                <a:spcPts val="0"/>
              </a:spcAft>
              <a:buClr>
                <a:srgbClr val="B86EB8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2" name="Google Shape;12;p48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48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48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7" r:id="rId16"/>
    <p:sldLayoutId id="2147483668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"/>
          <p:cNvSpPr txBox="1"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Rockwell"/>
              <a:buNone/>
            </a:pPr>
            <a:r>
              <a:rPr lang="en-US"/>
              <a:t>William Stallings </a:t>
            </a:r>
            <a:br>
              <a:rPr lang="en-US"/>
            </a:br>
            <a:r>
              <a:rPr lang="en-US"/>
              <a:t>Computer Organization </a:t>
            </a:r>
            <a:br>
              <a:rPr lang="en-US"/>
            </a:br>
            <a:r>
              <a:rPr lang="en-US"/>
              <a:t>and Architecture</a:t>
            </a:r>
            <a:br>
              <a:rPr lang="en-US"/>
            </a:br>
            <a:r>
              <a:rPr lang="en-US"/>
              <a:t>10</a:t>
            </a:r>
            <a:r>
              <a:rPr lang="en-US" baseline="30000"/>
              <a:t>th</a:t>
            </a:r>
            <a:r>
              <a:rPr lang="en-US"/>
              <a:t> Edition</a:t>
            </a:r>
            <a:endParaRPr/>
          </a:p>
        </p:txBody>
      </p:sp>
      <p:pic>
        <p:nvPicPr>
          <p:cNvPr id="213" name="Google Shape;213;p1" descr="Snapshot 2012-06-08 00-57-47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9600" y="990600"/>
            <a:ext cx="3649579" cy="26670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chemeClr val="dk1">
                <a:alpha val="42745"/>
              </a:schemeClr>
            </a:outerShdw>
            <a:reflection stA="50000" endPos="75000" dist="12700" dir="5400000" sy="-100000" algn="bl" rotWithShape="0"/>
          </a:effectLst>
        </p:spPr>
      </p:pic>
      <p:sp>
        <p:nvSpPr>
          <p:cNvPr id="214" name="Google Shape;214;p1"/>
          <p:cNvSpPr txBox="1"/>
          <p:nvPr/>
        </p:nvSpPr>
        <p:spPr>
          <a:xfrm>
            <a:off x="-1534472" y="1786024"/>
            <a:ext cx="18466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5" name="Google Shape;215;p1"/>
          <p:cNvSpPr txBox="1">
            <a:spLocks noGrp="1"/>
          </p:cNvSpPr>
          <p:nvPr>
            <p:ph type="ftr" idx="11"/>
          </p:nvPr>
        </p:nvSpPr>
        <p:spPr>
          <a:xfrm>
            <a:off x="6311153" y="6425640"/>
            <a:ext cx="26176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2016 Pearson Education, Inc., Hoboken, NJ. All rights reserved.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10"/>
          <p:cNvSpPr txBox="1">
            <a:spLocks noGrp="1"/>
          </p:cNvSpPr>
          <p:nvPr>
            <p:ph type="title" idx="4294967295"/>
          </p:nvPr>
        </p:nvSpPr>
        <p:spPr>
          <a:xfrm>
            <a:off x="323528" y="116632"/>
            <a:ext cx="7708900" cy="1116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Rockwell"/>
              <a:buNone/>
            </a:pPr>
            <a:r>
              <a:rPr lang="en-US"/>
              <a:t>Action Categories</a:t>
            </a:r>
            <a:endParaRPr/>
          </a:p>
        </p:txBody>
      </p:sp>
      <p:grpSp>
        <p:nvGrpSpPr>
          <p:cNvPr id="320" name="Google Shape;320;p10"/>
          <p:cNvGrpSpPr/>
          <p:nvPr/>
        </p:nvGrpSpPr>
        <p:grpSpPr>
          <a:xfrm>
            <a:off x="989601" y="908720"/>
            <a:ext cx="7266466" cy="5400600"/>
            <a:chOff x="450049" y="0"/>
            <a:chExt cx="7266466" cy="5400600"/>
          </a:xfrm>
        </p:grpSpPr>
        <p:sp>
          <p:nvSpPr>
            <p:cNvPr id="321" name="Google Shape;321;p10"/>
            <p:cNvSpPr/>
            <p:nvPr/>
          </p:nvSpPr>
          <p:spPr>
            <a:xfrm>
              <a:off x="5048619" y="3672408"/>
              <a:ext cx="2667896" cy="1728192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12700" cap="flat" cmpd="sng">
              <a:solidFill>
                <a:srgbClr val="6433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10"/>
            <p:cNvSpPr txBox="1"/>
            <p:nvPr/>
          </p:nvSpPr>
          <p:spPr>
            <a:xfrm>
              <a:off x="5886951" y="4142419"/>
              <a:ext cx="1791601" cy="122021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t" anchorCtr="0">
              <a:noAutofit/>
            </a:bodyPr>
            <a:lstStyle/>
            <a:p>
              <a:pPr marL="114300" marR="0" lvl="1" indent="-1143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Times New Roman"/>
                <a:buChar char="•"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The processor may perform some arithmetic or logic operation on data</a:t>
              </a:r>
              <a:endPara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23" name="Google Shape;323;p10"/>
            <p:cNvSpPr/>
            <p:nvPr/>
          </p:nvSpPr>
          <p:spPr>
            <a:xfrm>
              <a:off x="450049" y="3672408"/>
              <a:ext cx="2667896" cy="1728192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10"/>
            <p:cNvSpPr txBox="1"/>
            <p:nvPr/>
          </p:nvSpPr>
          <p:spPr>
            <a:xfrm>
              <a:off x="488012" y="4142419"/>
              <a:ext cx="1791601" cy="122021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t" anchorCtr="0">
              <a:noAutofit/>
            </a:bodyPr>
            <a:lstStyle/>
            <a:p>
              <a:pPr marL="114300" marR="0" lvl="1" indent="-1143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Times New Roman"/>
                <a:buChar char="•"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An instruction may specify that the sequence of execution be altered</a:t>
              </a:r>
              <a:endPara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25" name="Google Shape;325;p10"/>
            <p:cNvSpPr/>
            <p:nvPr/>
          </p:nvSpPr>
          <p:spPr>
            <a:xfrm>
              <a:off x="4802933" y="0"/>
              <a:ext cx="2667896" cy="1728192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10"/>
            <p:cNvSpPr txBox="1"/>
            <p:nvPr/>
          </p:nvSpPr>
          <p:spPr>
            <a:xfrm>
              <a:off x="5641265" y="37963"/>
              <a:ext cx="1791601" cy="122021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t" anchorCtr="0">
              <a:noAutofit/>
            </a:bodyPr>
            <a:lstStyle/>
            <a:p>
              <a:pPr marL="114300" marR="0" lvl="1" indent="-1143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Times New Roman"/>
                <a:buChar char="•"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Data transferred to or from a peripheral device by transferring between the processor and an I/O module</a:t>
              </a:r>
              <a:endPara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27" name="Google Shape;327;p10"/>
            <p:cNvSpPr/>
            <p:nvPr/>
          </p:nvSpPr>
          <p:spPr>
            <a:xfrm>
              <a:off x="450049" y="0"/>
              <a:ext cx="2667896" cy="1728192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12700" cap="flat" cmpd="sng">
              <a:solidFill>
                <a:srgbClr val="6433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10"/>
            <p:cNvSpPr txBox="1"/>
            <p:nvPr/>
          </p:nvSpPr>
          <p:spPr>
            <a:xfrm>
              <a:off x="488012" y="37963"/>
              <a:ext cx="1791601" cy="122021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t" anchorCtr="0">
              <a:noAutofit/>
            </a:bodyPr>
            <a:lstStyle/>
            <a:p>
              <a:pPr marL="114300" marR="0" lvl="1" indent="-1143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Times New Roman"/>
                <a:buChar char="•"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Data transferred from processor to memory or from memory to processor</a:t>
              </a:r>
              <a:endPara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29" name="Google Shape;329;p10"/>
            <p:cNvSpPr/>
            <p:nvPr/>
          </p:nvSpPr>
          <p:spPr>
            <a:xfrm>
              <a:off x="1567973" y="307834"/>
              <a:ext cx="2338459" cy="2338459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dist="25400" dir="5400000" rotWithShape="0">
                <a:srgbClr val="808080">
                  <a:alpha val="7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10"/>
            <p:cNvSpPr txBox="1"/>
            <p:nvPr/>
          </p:nvSpPr>
          <p:spPr>
            <a:xfrm>
              <a:off x="2252892" y="992753"/>
              <a:ext cx="1653540" cy="16535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42225" tIns="142225" rIns="142225" bIns="1422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Processor-memory</a:t>
              </a:r>
              <a:endParaRPr sz="20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31" name="Google Shape;331;p10"/>
            <p:cNvSpPr/>
            <p:nvPr/>
          </p:nvSpPr>
          <p:spPr>
            <a:xfrm rot="5400000">
              <a:off x="4014445" y="307834"/>
              <a:ext cx="2338459" cy="2338459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gradFill>
              <a:gsLst>
                <a:gs pos="0">
                  <a:srgbClr val="47174B"/>
                </a:gs>
                <a:gs pos="100000">
                  <a:srgbClr val="AC90AE"/>
                </a:gs>
              </a:gsLst>
              <a:lin ang="5400000" scaled="0"/>
            </a:gra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dist="25400" dir="5400000" rotWithShape="0">
                <a:srgbClr val="808080">
                  <a:alpha val="7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10"/>
            <p:cNvSpPr txBox="1"/>
            <p:nvPr/>
          </p:nvSpPr>
          <p:spPr>
            <a:xfrm>
              <a:off x="4014445" y="992753"/>
              <a:ext cx="1653540" cy="16535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42225" tIns="142225" rIns="142225" bIns="1422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Processor-I/O</a:t>
              </a:r>
              <a:endParaRPr sz="20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333" name="Google Shape;333;p10"/>
            <p:cNvSpPr/>
            <p:nvPr/>
          </p:nvSpPr>
          <p:spPr>
            <a:xfrm rot="10800000">
              <a:off x="4014445" y="2754306"/>
              <a:ext cx="2338459" cy="2338459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dist="25400" dir="5400000" rotWithShape="0">
                <a:srgbClr val="808080">
                  <a:alpha val="7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10"/>
            <p:cNvSpPr txBox="1"/>
            <p:nvPr/>
          </p:nvSpPr>
          <p:spPr>
            <a:xfrm>
              <a:off x="4014445" y="2754306"/>
              <a:ext cx="1653540" cy="16535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42225" tIns="142225" rIns="142225" bIns="1422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Data processing</a:t>
              </a:r>
              <a:endParaRPr/>
            </a:p>
          </p:txBody>
        </p:sp>
        <p:sp>
          <p:nvSpPr>
            <p:cNvPr id="335" name="Google Shape;335;p10"/>
            <p:cNvSpPr/>
            <p:nvPr/>
          </p:nvSpPr>
          <p:spPr>
            <a:xfrm rot="-5400000">
              <a:off x="1567973" y="2754306"/>
              <a:ext cx="2338459" cy="2338459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gradFill>
              <a:gsLst>
                <a:gs pos="0">
                  <a:srgbClr val="47174B"/>
                </a:gs>
                <a:gs pos="100000">
                  <a:srgbClr val="AC90AE"/>
                </a:gs>
              </a:gsLst>
              <a:lin ang="5400000" scaled="0"/>
            </a:gra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dist="25400" dir="5400000" rotWithShape="0">
                <a:srgbClr val="808080">
                  <a:alpha val="7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10"/>
            <p:cNvSpPr txBox="1"/>
            <p:nvPr/>
          </p:nvSpPr>
          <p:spPr>
            <a:xfrm>
              <a:off x="2252892" y="2754306"/>
              <a:ext cx="1653540" cy="16535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42225" tIns="142225" rIns="142225" bIns="1422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Control</a:t>
              </a:r>
              <a:endParaRPr/>
            </a:p>
          </p:txBody>
        </p:sp>
        <p:sp>
          <p:nvSpPr>
            <p:cNvPr id="337" name="Google Shape;337;p10"/>
            <p:cNvSpPr/>
            <p:nvPr/>
          </p:nvSpPr>
          <p:spPr>
            <a:xfrm>
              <a:off x="3556744" y="2214246"/>
              <a:ext cx="807389" cy="702078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522" y="60000"/>
                  </a:moveTo>
                  <a:lnTo>
                    <a:pt x="6522" y="60000"/>
                  </a:lnTo>
                  <a:cubicBezTo>
                    <a:pt x="6522" y="34374"/>
                    <a:pt x="25367" y="12492"/>
                    <a:pt x="51107" y="8231"/>
                  </a:cubicBezTo>
                  <a:cubicBezTo>
                    <a:pt x="76848" y="3970"/>
                    <a:pt x="101961" y="18574"/>
                    <a:pt x="110521" y="42783"/>
                  </a:cubicBezTo>
                  <a:lnTo>
                    <a:pt x="116427" y="42783"/>
                  </a:lnTo>
                  <a:lnTo>
                    <a:pt x="106957" y="60000"/>
                  </a:lnTo>
                  <a:lnTo>
                    <a:pt x="90340" y="42783"/>
                  </a:lnTo>
                  <a:lnTo>
                    <a:pt x="95921" y="42783"/>
                  </a:lnTo>
                  <a:cubicBezTo>
                    <a:pt x="87358" y="27416"/>
                    <a:pt x="68572" y="19475"/>
                    <a:pt x="50448" y="23561"/>
                  </a:cubicBezTo>
                  <a:cubicBezTo>
                    <a:pt x="32324" y="27648"/>
                    <a:pt x="19565" y="42702"/>
                    <a:pt x="19565" y="6000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63500" dist="25400" dir="5400000" rotWithShape="0">
                <a:srgbClr val="808080">
                  <a:alpha val="7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10"/>
            <p:cNvSpPr/>
            <p:nvPr/>
          </p:nvSpPr>
          <p:spPr>
            <a:xfrm rot="10800000">
              <a:off x="3556744" y="2484276"/>
              <a:ext cx="807389" cy="702078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522" y="60000"/>
                  </a:moveTo>
                  <a:lnTo>
                    <a:pt x="6522" y="60000"/>
                  </a:lnTo>
                  <a:cubicBezTo>
                    <a:pt x="6522" y="34374"/>
                    <a:pt x="25367" y="12492"/>
                    <a:pt x="51107" y="8231"/>
                  </a:cubicBezTo>
                  <a:cubicBezTo>
                    <a:pt x="76848" y="3970"/>
                    <a:pt x="101961" y="18574"/>
                    <a:pt x="110521" y="42783"/>
                  </a:cubicBezTo>
                  <a:lnTo>
                    <a:pt x="116427" y="42783"/>
                  </a:lnTo>
                  <a:lnTo>
                    <a:pt x="106957" y="60000"/>
                  </a:lnTo>
                  <a:lnTo>
                    <a:pt x="90340" y="42783"/>
                  </a:lnTo>
                  <a:lnTo>
                    <a:pt x="95921" y="42783"/>
                  </a:lnTo>
                  <a:cubicBezTo>
                    <a:pt x="87358" y="27416"/>
                    <a:pt x="68572" y="19475"/>
                    <a:pt x="50448" y="23561"/>
                  </a:cubicBezTo>
                  <a:cubicBezTo>
                    <a:pt x="32324" y="27648"/>
                    <a:pt x="19565" y="42702"/>
                    <a:pt x="19565" y="6000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63500" dist="25400" dir="5400000" rotWithShape="0">
                <a:srgbClr val="808080">
                  <a:alpha val="7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9" name="Google Shape;339;p10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2016 Pearson Education, Inc., Hoboken, NJ. All rights reserved.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6" name="Google Shape;346;p11" descr="f4.pdf"/>
          <p:cNvPicPr preferRelativeResize="0"/>
          <p:nvPr/>
        </p:nvPicPr>
        <p:blipFill rotWithShape="1">
          <a:blip r:embed="rId3">
            <a:alphaModFix/>
          </a:blip>
          <a:srcRect t="6397" b="29966"/>
          <a:stretch/>
        </p:blipFill>
        <p:spPr>
          <a:xfrm>
            <a:off x="323528" y="-171400"/>
            <a:ext cx="8090611" cy="6662858"/>
          </a:xfrm>
          <a:prstGeom prst="rect">
            <a:avLst/>
          </a:prstGeom>
          <a:noFill/>
          <a:ln>
            <a:noFill/>
          </a:ln>
        </p:spPr>
      </p:pic>
      <p:sp>
        <p:nvSpPr>
          <p:cNvPr id="347" name="Google Shape;347;p11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2016 Pearson Education, Inc., Hoboken, NJ. All rights reserved.</a:t>
            </a:r>
            <a:endParaRPr/>
          </a:p>
        </p:txBody>
      </p:sp>
    </p:spTree>
  </p:cSld>
  <p:clrMapOvr>
    <a:masterClrMapping/>
  </p:clrMapOvr>
  <p:transition spd="med">
    <p:diamond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4" name="Google Shape;354;p12" descr="f5.pdf"/>
          <p:cNvPicPr preferRelativeResize="0"/>
          <p:nvPr/>
        </p:nvPicPr>
        <p:blipFill rotWithShape="1">
          <a:blip r:embed="rId3">
            <a:alphaModFix/>
          </a:blip>
          <a:srcRect t="10605" b="18856"/>
          <a:stretch/>
        </p:blipFill>
        <p:spPr>
          <a:xfrm>
            <a:off x="395536" y="-243408"/>
            <a:ext cx="7642975" cy="6976920"/>
          </a:xfrm>
          <a:prstGeom prst="rect">
            <a:avLst/>
          </a:prstGeom>
          <a:noFill/>
          <a:ln>
            <a:noFill/>
          </a:ln>
        </p:spPr>
      </p:pic>
      <p:sp>
        <p:nvSpPr>
          <p:cNvPr id="355" name="Google Shape;355;p12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2016 Pearson Education, Inc., Hoboken, NJ. All rights reserved.</a:t>
            </a:r>
            <a:endParaRPr/>
          </a:p>
        </p:txBody>
      </p:sp>
    </p:spTree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2" name="Google Shape;362;p13" descr="f6.pdf"/>
          <p:cNvPicPr preferRelativeResize="0"/>
          <p:nvPr/>
        </p:nvPicPr>
        <p:blipFill rotWithShape="1">
          <a:blip r:embed="rId3">
            <a:alphaModFix/>
          </a:blip>
          <a:srcRect t="22053" b="24242"/>
          <a:stretch/>
        </p:blipFill>
        <p:spPr>
          <a:xfrm>
            <a:off x="-108520" y="-99392"/>
            <a:ext cx="9721080" cy="6756046"/>
          </a:xfrm>
          <a:prstGeom prst="rect">
            <a:avLst/>
          </a:prstGeom>
          <a:noFill/>
          <a:ln>
            <a:noFill/>
          </a:ln>
        </p:spPr>
      </p:pic>
      <p:sp>
        <p:nvSpPr>
          <p:cNvPr id="363" name="Google Shape;363;p13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2016 Pearson Education, Inc., Hoboken, NJ. All rights reserved.</a:t>
            </a:r>
            <a:endParaRPr/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"/>
          <p:cNvSpPr txBox="1">
            <a:spLocks noGrp="1"/>
          </p:cNvSpPr>
          <p:nvPr>
            <p:ph type="title"/>
          </p:nvPr>
        </p:nvSpPr>
        <p:spPr>
          <a:xfrm>
            <a:off x="539552" y="4221088"/>
            <a:ext cx="6191157" cy="833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Rockwell"/>
              <a:buNone/>
            </a:pPr>
            <a:r>
              <a:rPr lang="en-US" sz="5400"/>
              <a:t>Chapter 3</a:t>
            </a:r>
            <a:endParaRPr sz="5400"/>
          </a:p>
        </p:txBody>
      </p:sp>
      <p:sp>
        <p:nvSpPr>
          <p:cNvPr id="223" name="Google Shape;223;p2"/>
          <p:cNvSpPr txBox="1"/>
          <p:nvPr/>
        </p:nvSpPr>
        <p:spPr>
          <a:xfrm>
            <a:off x="5486400" y="1371600"/>
            <a:ext cx="2286000" cy="193899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4" name="Google Shape;224;p2"/>
          <p:cNvSpPr txBox="1">
            <a:spLocks noGrp="1"/>
          </p:cNvSpPr>
          <p:nvPr>
            <p:ph type="body" idx="1"/>
          </p:nvPr>
        </p:nvSpPr>
        <p:spPr>
          <a:xfrm>
            <a:off x="539552" y="5157192"/>
            <a:ext cx="8104095" cy="1190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3200"/>
              <a:t>A Top-Level View of Computer </a:t>
            </a:r>
            <a:endParaRPr/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SzPts val="2400"/>
              <a:buNone/>
            </a:pPr>
            <a:r>
              <a:rPr lang="en-US" sz="3200"/>
              <a:t>Function and Interconnection</a:t>
            </a:r>
            <a:endParaRPr sz="3200"/>
          </a:p>
        </p:txBody>
      </p:sp>
      <p:sp>
        <p:nvSpPr>
          <p:cNvPr id="225" name="Google Shape;225;p2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2016 Pearson Education, Inc., Hoboken, NJ. All rights reserved.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Rockwell"/>
              <a:buNone/>
            </a:pPr>
            <a:r>
              <a:rPr lang="en-US"/>
              <a:t>Computer Components</a:t>
            </a:r>
            <a:endParaRPr/>
          </a:p>
        </p:txBody>
      </p:sp>
      <p:sp>
        <p:nvSpPr>
          <p:cNvPr id="233" name="Google Shape;233;p3"/>
          <p:cNvSpPr txBox="1">
            <a:spLocks noGrp="1"/>
          </p:cNvSpPr>
          <p:nvPr>
            <p:ph type="body" idx="1"/>
          </p:nvPr>
        </p:nvSpPr>
        <p:spPr>
          <a:xfrm>
            <a:off x="498474" y="1676400"/>
            <a:ext cx="7556313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SzPts val="1500"/>
              <a:buChar char="■"/>
            </a:pPr>
            <a:r>
              <a:rPr lang="en-US"/>
              <a:t>Contemporary computer designs are based on concepts developed by John von Neumann at the Institute for Advanced Studies, Princeton</a:t>
            </a:r>
            <a:endParaRPr/>
          </a:p>
          <a:p>
            <a:pPr marL="228600" lvl="0" indent="-228600" algn="l" rtl="0">
              <a:spcBef>
                <a:spcPts val="2000"/>
              </a:spcBef>
              <a:spcAft>
                <a:spcPts val="0"/>
              </a:spcAft>
              <a:buSzPts val="1500"/>
              <a:buChar char="■"/>
            </a:pPr>
            <a:r>
              <a:rPr lang="en-US"/>
              <a:t>Referred to as the </a:t>
            </a:r>
            <a:r>
              <a:rPr lang="en-US" i="1"/>
              <a:t>von Neumann architecture </a:t>
            </a:r>
            <a:r>
              <a:rPr lang="en-US"/>
              <a:t>and is based on three key concepts: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ts val="1350"/>
              <a:buChar char="■"/>
            </a:pPr>
            <a:r>
              <a:rPr lang="en-US"/>
              <a:t>Data and instructions are stored in a single read-write memory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ts val="1350"/>
              <a:buChar char="■"/>
            </a:pPr>
            <a:r>
              <a:rPr lang="en-US"/>
              <a:t>The contents of this memory are addressable by location, without regard to the type of data contained there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ts val="1350"/>
              <a:buChar char="■"/>
            </a:pPr>
            <a:r>
              <a:rPr lang="en-US"/>
              <a:t>Execution occurs in a sequential fashion (unless explicitly modified) from one instruction to the next</a:t>
            </a:r>
            <a:endParaRPr/>
          </a:p>
          <a:p>
            <a:pPr marL="228600" lvl="1" indent="-2286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Char char="■"/>
            </a:pPr>
            <a:r>
              <a:rPr lang="en-US" sz="2000" i="1"/>
              <a:t>Hardwired program</a:t>
            </a:r>
            <a:endParaRPr/>
          </a:p>
          <a:p>
            <a:pPr marL="457200" lvl="1" indent="-228600" algn="l" rtl="0">
              <a:spcBef>
                <a:spcPts val="600"/>
              </a:spcBef>
              <a:spcAft>
                <a:spcPts val="0"/>
              </a:spcAft>
              <a:buSzPts val="1350"/>
              <a:buChar char="■"/>
            </a:pPr>
            <a:r>
              <a:rPr lang="en-US"/>
              <a:t>The result of the process of connecting the various components in the desired configuration</a:t>
            </a:r>
            <a:endParaRPr/>
          </a:p>
          <a:p>
            <a:pPr marL="457200" lvl="1" indent="-142875" algn="l" rtl="0">
              <a:spcBef>
                <a:spcPts val="600"/>
              </a:spcBef>
              <a:spcAft>
                <a:spcPts val="0"/>
              </a:spcAft>
              <a:buSzPts val="1350"/>
              <a:buNone/>
            </a:pPr>
            <a:endParaRPr/>
          </a:p>
        </p:txBody>
      </p:sp>
      <p:sp>
        <p:nvSpPr>
          <p:cNvPr id="234" name="Google Shape;234;p3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2016 Pearson Education, Inc., Hoboken, NJ. All rights reserved.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4"/>
          <p:cNvSpPr txBox="1">
            <a:spLocks noGrp="1"/>
          </p:cNvSpPr>
          <p:nvPr>
            <p:ph type="title"/>
          </p:nvPr>
        </p:nvSpPr>
        <p:spPr>
          <a:xfrm>
            <a:off x="381000" y="1371600"/>
            <a:ext cx="3255264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Rockwell"/>
              <a:buNone/>
            </a:pPr>
            <a:r>
              <a:rPr lang="en-US" sz="3600"/>
              <a:t>Hardware </a:t>
            </a:r>
            <a:br>
              <a:rPr lang="en-US" sz="3600"/>
            </a:br>
            <a:r>
              <a:rPr lang="en-US" sz="3600"/>
              <a:t>and Software Approaches</a:t>
            </a:r>
            <a:endParaRPr sz="3600"/>
          </a:p>
        </p:txBody>
      </p:sp>
      <p:pic>
        <p:nvPicPr>
          <p:cNvPr id="242" name="Google Shape;242;p4" descr="f1.pdf"/>
          <p:cNvPicPr preferRelativeResize="0"/>
          <p:nvPr/>
        </p:nvPicPr>
        <p:blipFill rotWithShape="1">
          <a:blip r:embed="rId3">
            <a:alphaModFix/>
          </a:blip>
          <a:srcRect l="16471" t="9091" r="15293" b="8182"/>
          <a:stretch/>
        </p:blipFill>
        <p:spPr>
          <a:xfrm>
            <a:off x="4355976" y="-243408"/>
            <a:ext cx="43709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3" name="Google Shape;243;p4"/>
          <p:cNvSpPr txBox="1">
            <a:spLocks noGrp="1"/>
          </p:cNvSpPr>
          <p:nvPr>
            <p:ph type="ftr" idx="11"/>
          </p:nvPr>
        </p:nvSpPr>
        <p:spPr>
          <a:xfrm>
            <a:off x="3859305" y="6473005"/>
            <a:ext cx="528469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2016 Pearson Education, Inc., Hoboken, NJ. All rights reserved.</a:t>
            </a:r>
            <a:endParaRPr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5"/>
          <p:cNvSpPr txBox="1">
            <a:spLocks noGrp="1"/>
          </p:cNvSpPr>
          <p:nvPr>
            <p:ph type="title"/>
          </p:nvPr>
        </p:nvSpPr>
        <p:spPr>
          <a:xfrm>
            <a:off x="6781800" y="2667000"/>
            <a:ext cx="2057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ockwell"/>
              <a:buNone/>
            </a:pPr>
            <a:r>
              <a:rPr lang="en-US" sz="2400">
                <a:solidFill>
                  <a:srgbClr val="FFFFFF"/>
                </a:solidFill>
              </a:rPr>
              <a:t>I/O </a:t>
            </a:r>
            <a:br>
              <a:rPr lang="en-US" sz="2400">
                <a:solidFill>
                  <a:srgbClr val="FFFFFF"/>
                </a:solidFill>
              </a:rPr>
            </a:br>
            <a:r>
              <a:rPr lang="en-US" sz="2400">
                <a:solidFill>
                  <a:srgbClr val="FFFFFF"/>
                </a:solidFill>
              </a:rPr>
              <a:t>Components</a:t>
            </a:r>
            <a:endParaRPr sz="2400">
              <a:solidFill>
                <a:srgbClr val="FFFFFF"/>
              </a:solidFill>
            </a:endParaRPr>
          </a:p>
        </p:txBody>
      </p:sp>
      <p:grpSp>
        <p:nvGrpSpPr>
          <p:cNvPr id="251" name="Google Shape;251;p5"/>
          <p:cNvGrpSpPr/>
          <p:nvPr/>
        </p:nvGrpSpPr>
        <p:grpSpPr>
          <a:xfrm>
            <a:off x="316896" y="298087"/>
            <a:ext cx="6248400" cy="6019920"/>
            <a:chOff x="0" y="190439"/>
            <a:chExt cx="6248400" cy="6019920"/>
          </a:xfrm>
        </p:grpSpPr>
        <p:sp>
          <p:nvSpPr>
            <p:cNvPr id="252" name="Google Shape;252;p5"/>
            <p:cNvSpPr/>
            <p:nvPr/>
          </p:nvSpPr>
          <p:spPr>
            <a:xfrm>
              <a:off x="0" y="190439"/>
              <a:ext cx="6248400" cy="575639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39396C"/>
                </a:gs>
                <a:gs pos="100000">
                  <a:srgbClr val="9898CB"/>
                </a:gs>
              </a:gsLst>
              <a:lin ang="5400000" scaled="0"/>
            </a:gradFill>
            <a:ln>
              <a:noFill/>
            </a:ln>
            <a:effectLst>
              <a:outerShdw blurRad="63500" dist="25400" dir="5400000" rotWithShape="0">
                <a:srgbClr val="808080">
                  <a:alpha val="7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5"/>
            <p:cNvSpPr txBox="1"/>
            <p:nvPr/>
          </p:nvSpPr>
          <p:spPr>
            <a:xfrm>
              <a:off x="28100" y="218539"/>
              <a:ext cx="6192200" cy="51943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Software</a:t>
              </a:r>
              <a:endParaRPr sz="24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54" name="Google Shape;254;p5"/>
            <p:cNvSpPr/>
            <p:nvPr/>
          </p:nvSpPr>
          <p:spPr>
            <a:xfrm>
              <a:off x="0" y="766079"/>
              <a:ext cx="6248400" cy="1490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5"/>
            <p:cNvSpPr txBox="1"/>
            <p:nvPr/>
          </p:nvSpPr>
          <p:spPr>
            <a:xfrm>
              <a:off x="0" y="766079"/>
              <a:ext cx="6248400" cy="1490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98375" tIns="30475" rIns="170675" bIns="30475" anchor="t" anchorCtr="0">
              <a:noAutofit/>
            </a:bodyPr>
            <a:lstStyle/>
            <a:p>
              <a:pPr marL="171450" marR="0" lvl="1" indent="-1714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900"/>
                <a:buFont typeface="Times New Roman"/>
                <a:buChar char="•"/>
              </a:pPr>
              <a:r>
                <a:rPr lang="en-US" sz="19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A sequence of codes or instructions</a:t>
              </a:r>
              <a:endParaRPr sz="1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380"/>
                </a:spcBef>
                <a:spcAft>
                  <a:spcPts val="0"/>
                </a:spcAft>
                <a:buClr>
                  <a:schemeClr val="dk1"/>
                </a:buClr>
                <a:buSzPts val="1900"/>
                <a:buFont typeface="Times New Roman"/>
                <a:buChar char="•"/>
              </a:pPr>
              <a:r>
                <a:rPr lang="en-US" sz="19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Part of the hardware interprets each instruction and generates control signals</a:t>
              </a:r>
              <a:endParaRPr sz="1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380"/>
                </a:spcBef>
                <a:spcAft>
                  <a:spcPts val="0"/>
                </a:spcAft>
                <a:buClr>
                  <a:schemeClr val="dk1"/>
                </a:buClr>
                <a:buSzPts val="1900"/>
                <a:buFont typeface="Times New Roman"/>
                <a:buChar char="•"/>
              </a:pPr>
              <a:r>
                <a:rPr lang="en-US" sz="19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Provide a new sequence of codes for each new program instead of rewiring the hardware</a:t>
              </a:r>
              <a:endParaRPr sz="1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56" name="Google Shape;256;p5"/>
            <p:cNvSpPr/>
            <p:nvPr/>
          </p:nvSpPr>
          <p:spPr>
            <a:xfrm>
              <a:off x="0" y="2256479"/>
              <a:ext cx="6248400" cy="575639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6C6C39"/>
                </a:gs>
                <a:gs pos="100000">
                  <a:srgbClr val="CBCB98"/>
                </a:gs>
              </a:gsLst>
              <a:lin ang="5400000" scaled="0"/>
            </a:gradFill>
            <a:ln>
              <a:noFill/>
            </a:ln>
            <a:effectLst>
              <a:outerShdw blurRad="63500" dist="25400" dir="5400000" rotWithShape="0">
                <a:srgbClr val="808080">
                  <a:alpha val="7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5"/>
            <p:cNvSpPr txBox="1"/>
            <p:nvPr/>
          </p:nvSpPr>
          <p:spPr>
            <a:xfrm>
              <a:off x="28100" y="2284579"/>
              <a:ext cx="6192200" cy="51943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b="1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Major components:</a:t>
              </a:r>
              <a:endParaRPr sz="24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58" name="Google Shape;258;p5"/>
            <p:cNvSpPr/>
            <p:nvPr/>
          </p:nvSpPr>
          <p:spPr>
            <a:xfrm>
              <a:off x="0" y="2832119"/>
              <a:ext cx="6248400" cy="33782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5"/>
            <p:cNvSpPr txBox="1"/>
            <p:nvPr/>
          </p:nvSpPr>
          <p:spPr>
            <a:xfrm>
              <a:off x="0" y="2832119"/>
              <a:ext cx="6248400" cy="33782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98375" tIns="30475" rIns="170675" bIns="30475" anchor="t" anchorCtr="0">
              <a:noAutofit/>
            </a:bodyPr>
            <a:lstStyle/>
            <a:p>
              <a:pPr marL="171450" marR="0" lvl="1" indent="-17145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900"/>
                <a:buFont typeface="Times New Roman"/>
                <a:buChar char="•"/>
              </a:pPr>
              <a:r>
                <a:rPr lang="en-US" sz="19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CPU	</a:t>
              </a:r>
              <a:endParaRPr sz="1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342900" marR="0" lvl="2" indent="-171450" algn="l" rtl="0">
                <a:lnSpc>
                  <a:spcPct val="90000"/>
                </a:lnSpc>
                <a:spcBef>
                  <a:spcPts val="380"/>
                </a:spcBef>
                <a:spcAft>
                  <a:spcPts val="0"/>
                </a:spcAft>
                <a:buClr>
                  <a:schemeClr val="dk1"/>
                </a:buClr>
                <a:buSzPts val="1900"/>
                <a:buFont typeface="Times New Roman"/>
                <a:buChar char="•"/>
              </a:pPr>
              <a:r>
                <a:rPr lang="en-US" sz="19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Instruction interpreter</a:t>
              </a:r>
              <a:endParaRPr sz="1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342900" marR="0" lvl="2" indent="-171450" algn="l" rtl="0">
                <a:lnSpc>
                  <a:spcPct val="90000"/>
                </a:lnSpc>
                <a:spcBef>
                  <a:spcPts val="380"/>
                </a:spcBef>
                <a:spcAft>
                  <a:spcPts val="0"/>
                </a:spcAft>
                <a:buClr>
                  <a:schemeClr val="dk1"/>
                </a:buClr>
                <a:buSzPts val="1900"/>
                <a:buFont typeface="Times New Roman"/>
                <a:buChar char="•"/>
              </a:pPr>
              <a:r>
                <a:rPr lang="en-US" sz="19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Module of general-purpose arithmetic and logic functions</a:t>
              </a:r>
              <a:endParaRPr sz="1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380"/>
                </a:spcBef>
                <a:spcAft>
                  <a:spcPts val="0"/>
                </a:spcAft>
                <a:buClr>
                  <a:schemeClr val="dk1"/>
                </a:buClr>
                <a:buSzPts val="1900"/>
                <a:buFont typeface="Times New Roman"/>
                <a:buChar char="•"/>
              </a:pPr>
              <a:r>
                <a:rPr lang="en-US" sz="19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I/O Components</a:t>
              </a:r>
              <a:endParaRPr sz="1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342900" marR="0" lvl="2" indent="-171450" algn="l" rtl="0">
                <a:lnSpc>
                  <a:spcPct val="90000"/>
                </a:lnSpc>
                <a:spcBef>
                  <a:spcPts val="380"/>
                </a:spcBef>
                <a:spcAft>
                  <a:spcPts val="0"/>
                </a:spcAft>
                <a:buClr>
                  <a:schemeClr val="dk1"/>
                </a:buClr>
                <a:buSzPts val="1900"/>
                <a:buFont typeface="Times New Roman"/>
                <a:buChar char="•"/>
              </a:pPr>
              <a:r>
                <a:rPr lang="en-US" sz="19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Input module</a:t>
              </a:r>
              <a:endParaRPr sz="1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514350" marR="0" lvl="3" indent="-171450" algn="l" rtl="0">
                <a:lnSpc>
                  <a:spcPct val="90000"/>
                </a:lnSpc>
                <a:spcBef>
                  <a:spcPts val="380"/>
                </a:spcBef>
                <a:spcAft>
                  <a:spcPts val="0"/>
                </a:spcAft>
                <a:buClr>
                  <a:schemeClr val="dk1"/>
                </a:buClr>
                <a:buSzPts val="1900"/>
                <a:buFont typeface="Times New Roman"/>
                <a:buChar char="•"/>
              </a:pPr>
              <a:r>
                <a:rPr lang="en-US" sz="19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Contains basic components for accepting data and instructions and converting them into an internal form of signals usable by the system</a:t>
              </a:r>
              <a:endParaRPr sz="1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342900" marR="0" lvl="2" indent="-171450" algn="l" rtl="0">
                <a:lnSpc>
                  <a:spcPct val="90000"/>
                </a:lnSpc>
                <a:spcBef>
                  <a:spcPts val="380"/>
                </a:spcBef>
                <a:spcAft>
                  <a:spcPts val="0"/>
                </a:spcAft>
                <a:buClr>
                  <a:schemeClr val="dk1"/>
                </a:buClr>
                <a:buSzPts val="1900"/>
                <a:buFont typeface="Times New Roman"/>
                <a:buChar char="•"/>
              </a:pPr>
              <a:r>
                <a:rPr lang="en-US" sz="19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Output module</a:t>
              </a:r>
              <a:endParaRPr sz="1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514350" marR="0" lvl="3" indent="-171450" algn="l" rtl="0">
                <a:lnSpc>
                  <a:spcPct val="90000"/>
                </a:lnSpc>
                <a:spcBef>
                  <a:spcPts val="380"/>
                </a:spcBef>
                <a:spcAft>
                  <a:spcPts val="0"/>
                </a:spcAft>
                <a:buClr>
                  <a:schemeClr val="dk1"/>
                </a:buClr>
                <a:buSzPts val="1900"/>
                <a:buFont typeface="Times New Roman"/>
                <a:buChar char="•"/>
              </a:pPr>
              <a:r>
                <a:rPr lang="en-US" sz="19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Means of reporting results</a:t>
              </a:r>
              <a:endParaRPr sz="1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260" name="Google Shape;260;p5"/>
          <p:cNvSpPr/>
          <p:nvPr/>
        </p:nvSpPr>
        <p:spPr>
          <a:xfrm>
            <a:off x="6781800" y="990600"/>
            <a:ext cx="20574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accent2"/>
                </a:solidFill>
                <a:latin typeface="Rockwell"/>
                <a:ea typeface="Rockwell"/>
                <a:cs typeface="Rockwell"/>
                <a:sym typeface="Rockwell"/>
              </a:rPr>
              <a:t>Software</a:t>
            </a:r>
            <a:endParaRPr/>
          </a:p>
        </p:txBody>
      </p:sp>
      <p:sp>
        <p:nvSpPr>
          <p:cNvPr id="261" name="Google Shape;261;p5"/>
          <p:cNvSpPr txBox="1"/>
          <p:nvPr/>
        </p:nvSpPr>
        <p:spPr>
          <a:xfrm>
            <a:off x="104378" y="4724401"/>
            <a:ext cx="429021" cy="380999"/>
          </a:xfrm>
          <a:prstGeom prst="rect">
            <a:avLst/>
          </a:prstGeom>
          <a:blipFill rotWithShape="1">
            <a:blip r:embed="rId3">
              <a:alphaModFix/>
            </a:blip>
            <a:tile tx="0" ty="0" sx="100000" sy="100000" flip="none" algn="tl"/>
          </a:blip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62" name="Google Shape;262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58000" y="4724400"/>
            <a:ext cx="1928509" cy="1908208"/>
          </a:xfrm>
          <a:prstGeom prst="rect">
            <a:avLst/>
          </a:prstGeom>
          <a:noFill/>
          <a:ln>
            <a:noFill/>
          </a:ln>
        </p:spPr>
      </p:pic>
      <p:sp>
        <p:nvSpPr>
          <p:cNvPr id="263" name="Google Shape;263;p5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2016 Pearson Education, Inc., Hoboken, NJ. All rights reserved.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6"/>
          <p:cNvSpPr txBox="1">
            <a:spLocks noGrp="1"/>
          </p:cNvSpPr>
          <p:nvPr>
            <p:ph type="title"/>
          </p:nvPr>
        </p:nvSpPr>
        <p:spPr>
          <a:xfrm>
            <a:off x="6781800" y="609600"/>
            <a:ext cx="2057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Rockwell"/>
              <a:buNone/>
            </a:pPr>
            <a:r>
              <a:rPr lang="en-US" sz="2400">
                <a:solidFill>
                  <a:schemeClr val="accent2"/>
                </a:solidFill>
              </a:rPr>
              <a:t>MEMORY</a:t>
            </a:r>
            <a:endParaRPr sz="2400">
              <a:solidFill>
                <a:schemeClr val="accent2"/>
              </a:solidFill>
            </a:endParaRPr>
          </a:p>
        </p:txBody>
      </p:sp>
      <p:grpSp>
        <p:nvGrpSpPr>
          <p:cNvPr id="271" name="Google Shape;271;p6"/>
          <p:cNvGrpSpPr/>
          <p:nvPr/>
        </p:nvGrpSpPr>
        <p:grpSpPr>
          <a:xfrm>
            <a:off x="506505" y="304051"/>
            <a:ext cx="5970495" cy="5970495"/>
            <a:chOff x="0" y="100851"/>
            <a:chExt cx="5970495" cy="5970495"/>
          </a:xfrm>
        </p:grpSpPr>
        <p:sp>
          <p:nvSpPr>
            <p:cNvPr id="272" name="Google Shape;272;p6"/>
            <p:cNvSpPr/>
            <p:nvPr/>
          </p:nvSpPr>
          <p:spPr>
            <a:xfrm>
              <a:off x="0" y="100851"/>
              <a:ext cx="5970495" cy="5970495"/>
            </a:xfrm>
            <a:prstGeom prst="quadArrow">
              <a:avLst>
                <a:gd name="adj1" fmla="val 2000"/>
                <a:gd name="adj2" fmla="val 4000"/>
                <a:gd name="adj3" fmla="val 5000"/>
              </a:avLst>
            </a:prstGeom>
            <a:solidFill>
              <a:srgbClr val="A2A2C1"/>
            </a:solidFill>
            <a:ln w="9525" cap="flat" cmpd="sng">
              <a:solidFill>
                <a:schemeClr val="accent4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63500" dist="25400" dir="5400000" rotWithShape="0">
                <a:srgbClr val="808080">
                  <a:alpha val="7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6"/>
            <p:cNvSpPr/>
            <p:nvPr/>
          </p:nvSpPr>
          <p:spPr>
            <a:xfrm>
              <a:off x="388082" y="488934"/>
              <a:ext cx="2388198" cy="2388198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47174B"/>
                </a:gs>
                <a:gs pos="100000">
                  <a:srgbClr val="AC90AE"/>
                </a:gs>
              </a:gsLst>
              <a:lin ang="5400000" scaled="0"/>
            </a:gradFill>
            <a:ln>
              <a:noFill/>
            </a:ln>
            <a:effectLst>
              <a:outerShdw blurRad="63500" dist="25400" dir="5400000" rotWithShape="0">
                <a:srgbClr val="808080">
                  <a:alpha val="7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6"/>
            <p:cNvSpPr txBox="1"/>
            <p:nvPr/>
          </p:nvSpPr>
          <p:spPr>
            <a:xfrm>
              <a:off x="504664" y="605516"/>
              <a:ext cx="2155034" cy="21550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0000" tIns="80000" rIns="80000" bIns="800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Memory address register (MAR)</a:t>
              </a:r>
              <a:endParaRPr sz="2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735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imes New Roman"/>
                <a:buChar char="•"/>
              </a:pPr>
              <a:r>
                <a:rPr lang="en-US" sz="16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Specifies the address in memory for the next read or write</a:t>
              </a:r>
              <a:endParaRPr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5" name="Google Shape;275;p6"/>
            <p:cNvSpPr/>
            <p:nvPr/>
          </p:nvSpPr>
          <p:spPr>
            <a:xfrm>
              <a:off x="3194214" y="488934"/>
              <a:ext cx="2388198" cy="2388198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47174B"/>
                </a:gs>
                <a:gs pos="100000">
                  <a:srgbClr val="AC90AE"/>
                </a:gs>
              </a:gsLst>
              <a:lin ang="5400000" scaled="0"/>
            </a:gradFill>
            <a:ln>
              <a:noFill/>
            </a:ln>
            <a:effectLst>
              <a:outerShdw blurRad="63500" dist="25400" dir="5400000" rotWithShape="0">
                <a:srgbClr val="808080">
                  <a:alpha val="7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6"/>
            <p:cNvSpPr txBox="1"/>
            <p:nvPr/>
          </p:nvSpPr>
          <p:spPr>
            <a:xfrm>
              <a:off x="3310796" y="605516"/>
              <a:ext cx="2155034" cy="21550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0000" tIns="80000" rIns="80000" bIns="800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Memory buffer register (MBR)</a:t>
              </a:r>
              <a:endParaRPr sz="2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735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imes New Roman"/>
                <a:buChar char="•"/>
              </a:pPr>
              <a:r>
                <a:rPr lang="en-US" sz="16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Contains the data to be written into memory or receives the data read from memory</a:t>
              </a:r>
              <a:endParaRPr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7" name="Google Shape;277;p6"/>
            <p:cNvSpPr/>
            <p:nvPr/>
          </p:nvSpPr>
          <p:spPr>
            <a:xfrm>
              <a:off x="388082" y="3295066"/>
              <a:ext cx="2388198" cy="2388198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47174B"/>
                </a:gs>
                <a:gs pos="100000">
                  <a:srgbClr val="AC90AE"/>
                </a:gs>
              </a:gsLst>
              <a:lin ang="5400000" scaled="0"/>
            </a:gradFill>
            <a:ln>
              <a:noFill/>
            </a:ln>
            <a:effectLst>
              <a:outerShdw blurRad="63500" dist="25400" dir="5400000" rotWithShape="0">
                <a:srgbClr val="808080">
                  <a:alpha val="7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6"/>
            <p:cNvSpPr txBox="1"/>
            <p:nvPr/>
          </p:nvSpPr>
          <p:spPr>
            <a:xfrm>
              <a:off x="504664" y="3411648"/>
              <a:ext cx="2155034" cy="21550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0000" tIns="80000" rIns="80000" bIns="800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I/O address register (I/OAR)</a:t>
              </a:r>
              <a:endParaRPr sz="2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735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imes New Roman"/>
                <a:buChar char="•"/>
              </a:pPr>
              <a:r>
                <a:rPr lang="en-US" sz="16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Specifies a particular I/O device</a:t>
              </a:r>
              <a:endParaRPr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9" name="Google Shape;279;p6"/>
            <p:cNvSpPr/>
            <p:nvPr/>
          </p:nvSpPr>
          <p:spPr>
            <a:xfrm>
              <a:off x="3194214" y="3295066"/>
              <a:ext cx="2388198" cy="2388198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47174B"/>
                </a:gs>
                <a:gs pos="100000">
                  <a:srgbClr val="AC90AE"/>
                </a:gs>
              </a:gsLst>
              <a:lin ang="5400000" scaled="0"/>
            </a:gradFill>
            <a:ln>
              <a:noFill/>
            </a:ln>
            <a:effectLst>
              <a:outerShdw blurRad="63500" dist="25400" dir="5400000" rotWithShape="0">
                <a:srgbClr val="808080">
                  <a:alpha val="7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6"/>
            <p:cNvSpPr txBox="1"/>
            <p:nvPr/>
          </p:nvSpPr>
          <p:spPr>
            <a:xfrm>
              <a:off x="3310796" y="3411648"/>
              <a:ext cx="2155034" cy="21550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0000" tIns="80000" rIns="80000" bIns="800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0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I/O buffer register (I/OBR)</a:t>
              </a:r>
              <a:endParaRPr sz="21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171450" marR="0" lvl="1" indent="-171450" algn="l" rtl="0">
                <a:lnSpc>
                  <a:spcPct val="90000"/>
                </a:lnSpc>
                <a:spcBef>
                  <a:spcPts val="735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imes New Roman"/>
                <a:buChar char="•"/>
              </a:pPr>
              <a:r>
                <a:rPr lang="en-US" sz="1600" b="0" i="0" u="none" strike="noStrike" cap="none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Used for the exchange of data between an I/O module and the CPU</a:t>
              </a:r>
              <a:endParaRPr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  <p:sp>
        <p:nvSpPr>
          <p:cNvPr id="281" name="Google Shape;281;p6"/>
          <p:cNvSpPr/>
          <p:nvPr/>
        </p:nvSpPr>
        <p:spPr>
          <a:xfrm>
            <a:off x="6781800" y="3048000"/>
            <a:ext cx="20574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MAR</a:t>
            </a:r>
            <a:endParaRPr/>
          </a:p>
        </p:txBody>
      </p:sp>
      <p:sp>
        <p:nvSpPr>
          <p:cNvPr id="282" name="Google Shape;282;p6"/>
          <p:cNvSpPr txBox="1"/>
          <p:nvPr/>
        </p:nvSpPr>
        <p:spPr>
          <a:xfrm>
            <a:off x="203200" y="4648201"/>
            <a:ext cx="330200" cy="571732"/>
          </a:xfrm>
          <a:prstGeom prst="rect">
            <a:avLst/>
          </a:prstGeom>
          <a:blipFill rotWithShape="1">
            <a:blip r:embed="rId3">
              <a:alphaModFix/>
            </a:blip>
            <a:tile tx="0" ty="0" sx="100000" sy="100000" flip="none" algn="tl"/>
          </a:blip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3" name="Google Shape;283;p6"/>
          <p:cNvSpPr txBox="1"/>
          <p:nvPr/>
        </p:nvSpPr>
        <p:spPr>
          <a:xfrm>
            <a:off x="228600" y="914401"/>
            <a:ext cx="159266" cy="495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4" name="Google Shape;284;p6"/>
          <p:cNvSpPr/>
          <p:nvPr/>
        </p:nvSpPr>
        <p:spPr>
          <a:xfrm>
            <a:off x="6781800" y="4648200"/>
            <a:ext cx="2057400" cy="1905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5" name="Google Shape;285;p6"/>
          <p:cNvSpPr/>
          <p:nvPr/>
        </p:nvSpPr>
        <p:spPr>
          <a:xfrm>
            <a:off x="6781800" y="5334000"/>
            <a:ext cx="20574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accent2"/>
                </a:solidFill>
                <a:latin typeface="Rockwell"/>
                <a:ea typeface="Rockwell"/>
                <a:cs typeface="Rockwell"/>
                <a:sym typeface="Rockwell"/>
              </a:rPr>
              <a:t>MBR</a:t>
            </a:r>
            <a:endParaRPr/>
          </a:p>
        </p:txBody>
      </p:sp>
      <p:sp>
        <p:nvSpPr>
          <p:cNvPr id="286" name="Google Shape;286;p6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2016 Pearson Education, Inc., Hoboken, NJ. All rights reserved.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3" name="Google Shape;293;p7" descr="f2.pdf"/>
          <p:cNvPicPr preferRelativeResize="0"/>
          <p:nvPr/>
        </p:nvPicPr>
        <p:blipFill rotWithShape="1">
          <a:blip r:embed="rId3">
            <a:alphaModFix/>
          </a:blip>
          <a:srcRect t="7070" b="17676"/>
          <a:stretch/>
        </p:blipFill>
        <p:spPr>
          <a:xfrm>
            <a:off x="971600" y="-99392"/>
            <a:ext cx="6923453" cy="6742448"/>
          </a:xfrm>
          <a:prstGeom prst="rect">
            <a:avLst/>
          </a:prstGeom>
          <a:noFill/>
          <a:ln>
            <a:noFill/>
          </a:ln>
        </p:spPr>
      </p:pic>
      <p:sp>
        <p:nvSpPr>
          <p:cNvPr id="294" name="Google Shape;294;p7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2016 Pearson Education, Inc., Hoboken, NJ. All rights reserved.</a:t>
            </a:r>
            <a:endParaRPr/>
          </a:p>
        </p:txBody>
      </p:sp>
    </p:spTree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1" name="Google Shape;301;p8" descr="f3.pdf"/>
          <p:cNvPicPr preferRelativeResize="0"/>
          <p:nvPr/>
        </p:nvPicPr>
        <p:blipFill rotWithShape="1">
          <a:blip r:embed="rId3">
            <a:alphaModFix/>
          </a:blip>
          <a:srcRect t="31483" b="28787"/>
          <a:stretch/>
        </p:blipFill>
        <p:spPr>
          <a:xfrm>
            <a:off x="-324544" y="1268760"/>
            <a:ext cx="9937104" cy="5109273"/>
          </a:xfrm>
          <a:prstGeom prst="rect">
            <a:avLst/>
          </a:prstGeom>
          <a:noFill/>
          <a:ln>
            <a:noFill/>
          </a:ln>
        </p:spPr>
      </p:pic>
      <p:sp>
        <p:nvSpPr>
          <p:cNvPr id="302" name="Google Shape;302;p8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2016 Pearson Education, Inc., Hoboken, NJ. All rights reserved.</a:t>
            </a:r>
            <a:endParaRPr/>
          </a:p>
        </p:txBody>
      </p:sp>
    </p:spTree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9"/>
          <p:cNvSpPr txBox="1">
            <a:spLocks noGrp="1"/>
          </p:cNvSpPr>
          <p:nvPr>
            <p:ph type="title"/>
          </p:nvPr>
        </p:nvSpPr>
        <p:spPr>
          <a:xfrm>
            <a:off x="685800" y="533400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Rockwell"/>
              <a:buNone/>
            </a:pPr>
            <a:r>
              <a:rPr lang="en-US"/>
              <a:t>Fetch Cycle</a:t>
            </a:r>
            <a:endParaRPr/>
          </a:p>
        </p:txBody>
      </p:sp>
      <p:sp>
        <p:nvSpPr>
          <p:cNvPr id="310" name="Google Shape;310;p9"/>
          <p:cNvSpPr txBox="1">
            <a:spLocks noGrp="1"/>
          </p:cNvSpPr>
          <p:nvPr>
            <p:ph type="body" idx="1"/>
          </p:nvPr>
        </p:nvSpPr>
        <p:spPr>
          <a:xfrm>
            <a:off x="498474" y="1600200"/>
            <a:ext cx="7426326" cy="49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SzPts val="1500"/>
              <a:buChar char="■"/>
            </a:pPr>
            <a:r>
              <a:rPr lang="en-US"/>
              <a:t>At the beginning of each instruction cycle the processor fetches an instruction from memory</a:t>
            </a:r>
            <a:endParaRPr/>
          </a:p>
          <a:p>
            <a:pPr marL="228600" lvl="1" indent="-2286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Char char="■"/>
            </a:pPr>
            <a:r>
              <a:rPr lang="en-US" sz="2000"/>
              <a:t>The program counter (PC) holds the address of the instruction to be fetched next</a:t>
            </a:r>
            <a:endParaRPr/>
          </a:p>
          <a:p>
            <a:pPr marL="228600" lvl="1" indent="-2286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Char char="■"/>
            </a:pPr>
            <a:r>
              <a:rPr lang="en-US" sz="2000"/>
              <a:t>The processor increments the PC after each instruction fetch so that it will fetch the next instruction in sequence</a:t>
            </a:r>
            <a:endParaRPr/>
          </a:p>
          <a:p>
            <a:pPr marL="228600" lvl="0" indent="-228600" algn="l" rtl="0">
              <a:spcBef>
                <a:spcPts val="2000"/>
              </a:spcBef>
              <a:spcAft>
                <a:spcPts val="0"/>
              </a:spcAft>
              <a:buSzPts val="1500"/>
              <a:buChar char="■"/>
            </a:pPr>
            <a:r>
              <a:rPr lang="en-US"/>
              <a:t>The fetched instruction is loaded into the instruction register (IR)</a:t>
            </a:r>
            <a:endParaRPr/>
          </a:p>
          <a:p>
            <a:pPr marL="228600" lvl="1" indent="-2286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Char char="■"/>
            </a:pPr>
            <a:r>
              <a:rPr lang="en-US" sz="2000"/>
              <a:t>The processor interprets the instruction and performs the required action</a:t>
            </a:r>
            <a:endParaRPr sz="2000"/>
          </a:p>
        </p:txBody>
      </p:sp>
      <p:pic>
        <p:nvPicPr>
          <p:cNvPr id="311" name="Google Shape;311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89800" y="5016500"/>
            <a:ext cx="1854200" cy="1841500"/>
          </a:xfrm>
          <a:prstGeom prst="rect">
            <a:avLst/>
          </a:prstGeom>
          <a:noFill/>
          <a:ln>
            <a:noFill/>
          </a:ln>
        </p:spPr>
      </p:pic>
      <p:sp>
        <p:nvSpPr>
          <p:cNvPr id="312" name="Google Shape;312;p9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2016 Pearson Education, Inc., Hoboken, NJ. All rights reserved.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rgbClr val="000000"/>
      </a:dk1>
      <a:lt1>
        <a:srgbClr val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3541</Words>
  <Application>Microsoft Macintosh PowerPoint</Application>
  <PresentationFormat>On-screen Show (4:3)</PresentationFormat>
  <Paragraphs>329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Noto Sans Symbols</vt:lpstr>
      <vt:lpstr>Rockwell</vt:lpstr>
      <vt:lpstr>Times New Roman</vt:lpstr>
      <vt:lpstr>Advantage</vt:lpstr>
      <vt:lpstr>William Stallings  Computer Organization  and Architecture 10th Edition</vt:lpstr>
      <vt:lpstr>Chapter 3</vt:lpstr>
      <vt:lpstr>Computer Components</vt:lpstr>
      <vt:lpstr>Hardware  and Software Approaches</vt:lpstr>
      <vt:lpstr>I/O  Components</vt:lpstr>
      <vt:lpstr>MEMORY</vt:lpstr>
      <vt:lpstr>PowerPoint Presentation</vt:lpstr>
      <vt:lpstr>PowerPoint Presentation</vt:lpstr>
      <vt:lpstr>Fetch Cycle</vt:lpstr>
      <vt:lpstr>Action Categories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Adrian J Pullin</dc:creator>
  <cp:lastModifiedBy>Lazar Sharafi</cp:lastModifiedBy>
  <cp:revision>1</cp:revision>
  <dcterms:created xsi:type="dcterms:W3CDTF">2012-06-16T23:28:52Z</dcterms:created>
  <dcterms:modified xsi:type="dcterms:W3CDTF">2024-09-04T16:33:27Z</dcterms:modified>
</cp:coreProperties>
</file>