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59" r:id="rId1"/>
  </p:sldMasterIdLst>
  <p:notesMasterIdLst>
    <p:notesMasterId r:id="rId40"/>
  </p:notesMasterIdLst>
  <p:sldIdLst>
    <p:sldId id="256" r:id="rId2"/>
    <p:sldId id="260" r:id="rId3"/>
    <p:sldId id="259" r:id="rId4"/>
    <p:sldId id="261" r:id="rId5"/>
    <p:sldId id="258" r:id="rId6"/>
    <p:sldId id="262" r:id="rId7"/>
    <p:sldId id="263" r:id="rId8"/>
    <p:sldId id="264" r:id="rId9"/>
    <p:sldId id="265" r:id="rId10"/>
    <p:sldId id="266" r:id="rId11"/>
    <p:sldId id="273" r:id="rId12"/>
    <p:sldId id="274" r:id="rId13"/>
    <p:sldId id="267" r:id="rId14"/>
    <p:sldId id="276" r:id="rId15"/>
    <p:sldId id="277" r:id="rId16"/>
    <p:sldId id="278" r:id="rId17"/>
    <p:sldId id="279" r:id="rId18"/>
    <p:sldId id="280" r:id="rId19"/>
    <p:sldId id="281" r:id="rId20"/>
    <p:sldId id="282" r:id="rId21"/>
    <p:sldId id="283" r:id="rId22"/>
    <p:sldId id="284" r:id="rId23"/>
    <p:sldId id="285" r:id="rId24"/>
    <p:sldId id="286" r:id="rId25"/>
    <p:sldId id="271" r:id="rId26"/>
    <p:sldId id="287" r:id="rId27"/>
    <p:sldId id="288" r:id="rId28"/>
    <p:sldId id="272" r:id="rId29"/>
    <p:sldId id="290" r:id="rId30"/>
    <p:sldId id="291" r:id="rId31"/>
    <p:sldId id="292" r:id="rId32"/>
    <p:sldId id="293" r:id="rId33"/>
    <p:sldId id="294" r:id="rId34"/>
    <p:sldId id="295" r:id="rId35"/>
    <p:sldId id="296" r:id="rId36"/>
    <p:sldId id="297" r:id="rId37"/>
    <p:sldId id="298" r:id="rId38"/>
    <p:sldId id="299" r:id="rId39"/>
  </p:sldIdLst>
  <p:sldSz cx="9144000" cy="6858000" type="screen4x3"/>
  <p:notesSz cx="6858000" cy="9144000"/>
  <p:defaultTextStyle>
    <a:defPPr>
      <a:defRPr lang="ar-SA"/>
    </a:defPPr>
    <a:lvl1pPr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82" d="100"/>
          <a:sy n="82" d="100"/>
        </p:scale>
        <p:origin x="1474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pPr>
              <a:defRPr/>
            </a:pPr>
            <a:endParaRPr lang="ar-YE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pPr>
              <a:defRPr/>
            </a:pPr>
            <a:fld id="{5EF5CC37-7C42-4624-AD1F-9A983990E8BD}" type="datetimeFigureOut">
              <a:rPr lang="ar-YE"/>
              <a:pPr>
                <a:defRPr/>
              </a:pPr>
              <a:t>07/02/1446</a:t>
            </a:fld>
            <a:endParaRPr lang="ar-YE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pPr lvl="0"/>
            <a:endParaRPr lang="ar-YE" noProof="0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ar-SA" noProof="0"/>
              <a:t>انقر لتحرير أنماط النص الرئيسي</a:t>
            </a:r>
          </a:p>
          <a:p>
            <a:pPr lvl="1"/>
            <a:r>
              <a:rPr lang="ar-SA" noProof="0"/>
              <a:t>المستوى الثاني</a:t>
            </a:r>
          </a:p>
          <a:p>
            <a:pPr lvl="2"/>
            <a:r>
              <a:rPr lang="ar-SA" noProof="0"/>
              <a:t>المستوى الثالث</a:t>
            </a:r>
          </a:p>
          <a:p>
            <a:pPr lvl="3"/>
            <a:r>
              <a:rPr lang="ar-SA" noProof="0"/>
              <a:t>المستوى الرابع</a:t>
            </a:r>
          </a:p>
          <a:p>
            <a:pPr lvl="4"/>
            <a:r>
              <a:rPr lang="ar-SA" noProof="0"/>
              <a:t>المستوى الخامس</a:t>
            </a: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pPr>
              <a:defRPr/>
            </a:pPr>
            <a:endParaRPr lang="ar-YE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pPr>
              <a:defRPr/>
            </a:pPr>
            <a:fld id="{7A331221-FB0E-48F6-92D2-6A974BCE0F68}" type="slidenum">
              <a:rPr lang="ar-YE"/>
              <a:pPr>
                <a:defRPr/>
              </a:pPr>
              <a:t>‹#›</a:t>
            </a:fld>
            <a:endParaRPr lang="ar-YE"/>
          </a:p>
        </p:txBody>
      </p:sp>
    </p:spTree>
    <p:extLst>
      <p:ext uri="{BB962C8B-B14F-4D97-AF65-F5344CB8AC3E}">
        <p14:creationId xmlns:p14="http://schemas.microsoft.com/office/powerpoint/2010/main" val="2735710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عنصر نائب لصورة الشريحة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عنصر نائب للملاحظات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ar-YE"/>
          </a:p>
        </p:txBody>
      </p:sp>
      <p:sp>
        <p:nvSpPr>
          <p:cNvPr id="44036" name="عنصر نائب لرقم الشريحة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4701655A-8BA9-4B89-91B1-32B62A3841E4}" type="slidenum">
              <a:rPr lang="ar-YE" smtClean="0"/>
              <a:pPr eaLnBrk="1" hangingPunct="1"/>
              <a:t>10</a:t>
            </a:fld>
            <a:endParaRPr lang="ar-Y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عنصر نائب لصورة الشريحة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5059" name="عنصر نائب للملاحظات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ar-YE"/>
          </a:p>
        </p:txBody>
      </p:sp>
      <p:sp>
        <p:nvSpPr>
          <p:cNvPr id="45060" name="عنصر نائب لرقم الشريحة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A627E689-728D-4E48-B973-BF825F2A2FE1}" type="slidenum">
              <a:rPr lang="ar-YE" smtClean="0"/>
              <a:pPr eaLnBrk="1" hangingPunct="1"/>
              <a:t>11</a:t>
            </a:fld>
            <a:endParaRPr lang="ar-Y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عنصر نائب لصورة الشريحة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6083" name="عنصر نائب للملاحظات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ar-YE"/>
          </a:p>
        </p:txBody>
      </p:sp>
      <p:sp>
        <p:nvSpPr>
          <p:cNvPr id="46084" name="عنصر نائب لرقم الشريحة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B0CDB90E-2739-4D88-967C-24A10EE13A6C}" type="slidenum">
              <a:rPr lang="ar-YE" smtClean="0"/>
              <a:pPr eaLnBrk="1" hangingPunct="1"/>
              <a:t>12</a:t>
            </a:fld>
            <a:endParaRPr lang="ar-Y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>
            <a:off x="228600" y="990600"/>
            <a:ext cx="8610600" cy="0"/>
          </a:xfrm>
          <a:prstGeom prst="line">
            <a:avLst/>
          </a:prstGeom>
          <a:noFill/>
          <a:ln w="6667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ar-YE"/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228600" y="1447800"/>
            <a:ext cx="2286000" cy="2514600"/>
            <a:chOff x="144" y="912"/>
            <a:chExt cx="1440" cy="1584"/>
          </a:xfrm>
        </p:grpSpPr>
        <p:sp>
          <p:nvSpPr>
            <p:cNvPr id="6" name="Rectangle 9"/>
            <p:cNvSpPr>
              <a:spLocks noChangeArrowheads="1"/>
            </p:cNvSpPr>
            <p:nvPr/>
          </p:nvSpPr>
          <p:spPr bwMode="auto">
            <a:xfrm>
              <a:off x="960" y="912"/>
              <a:ext cx="52" cy="97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ar-EG"/>
            </a:p>
          </p:txBody>
        </p:sp>
        <p:sp>
          <p:nvSpPr>
            <p:cNvPr id="7" name="Rectangle 10"/>
            <p:cNvSpPr>
              <a:spLocks noChangeArrowheads="1"/>
            </p:cNvSpPr>
            <p:nvPr/>
          </p:nvSpPr>
          <p:spPr bwMode="auto">
            <a:xfrm>
              <a:off x="844" y="912"/>
              <a:ext cx="52" cy="861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ar-EG"/>
            </a:p>
          </p:txBody>
        </p:sp>
        <p:sp>
          <p:nvSpPr>
            <p:cNvPr id="8" name="Rectangle 11"/>
            <p:cNvSpPr>
              <a:spLocks noChangeArrowheads="1"/>
            </p:cNvSpPr>
            <p:nvPr/>
          </p:nvSpPr>
          <p:spPr bwMode="auto">
            <a:xfrm>
              <a:off x="727" y="912"/>
              <a:ext cx="52" cy="73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ar-EG"/>
            </a:p>
          </p:txBody>
        </p:sp>
        <p:sp>
          <p:nvSpPr>
            <p:cNvPr id="9" name="Rectangle 12"/>
            <p:cNvSpPr>
              <a:spLocks noChangeArrowheads="1"/>
            </p:cNvSpPr>
            <p:nvPr/>
          </p:nvSpPr>
          <p:spPr bwMode="auto">
            <a:xfrm>
              <a:off x="610" y="912"/>
              <a:ext cx="52" cy="612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ar-EG"/>
            </a:p>
          </p:txBody>
        </p:sp>
        <p:sp>
          <p:nvSpPr>
            <p:cNvPr id="10" name="Rectangle 13"/>
            <p:cNvSpPr>
              <a:spLocks noChangeArrowheads="1"/>
            </p:cNvSpPr>
            <p:nvPr/>
          </p:nvSpPr>
          <p:spPr bwMode="auto">
            <a:xfrm>
              <a:off x="494" y="912"/>
              <a:ext cx="52" cy="49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ar-EG"/>
            </a:p>
          </p:txBody>
        </p:sp>
        <p:sp>
          <p:nvSpPr>
            <p:cNvPr id="11" name="Rectangle 14"/>
            <p:cNvSpPr>
              <a:spLocks noChangeArrowheads="1"/>
            </p:cNvSpPr>
            <p:nvPr/>
          </p:nvSpPr>
          <p:spPr bwMode="auto">
            <a:xfrm>
              <a:off x="377" y="912"/>
              <a:ext cx="52" cy="361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ar-EG"/>
            </a:p>
          </p:txBody>
        </p:sp>
        <p:sp>
          <p:nvSpPr>
            <p:cNvPr id="12" name="Rectangle 15"/>
            <p:cNvSpPr>
              <a:spLocks noChangeArrowheads="1"/>
            </p:cNvSpPr>
            <p:nvPr/>
          </p:nvSpPr>
          <p:spPr bwMode="auto">
            <a:xfrm>
              <a:off x="260" y="912"/>
              <a:ext cx="52" cy="24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ar-EG"/>
            </a:p>
          </p:txBody>
        </p:sp>
        <p:sp>
          <p:nvSpPr>
            <p:cNvPr id="13" name="Rectangle 16"/>
            <p:cNvSpPr>
              <a:spLocks noChangeArrowheads="1"/>
            </p:cNvSpPr>
            <p:nvPr/>
          </p:nvSpPr>
          <p:spPr bwMode="auto">
            <a:xfrm>
              <a:off x="144" y="912"/>
              <a:ext cx="52" cy="125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ar-EG"/>
            </a:p>
          </p:txBody>
        </p:sp>
        <p:sp>
          <p:nvSpPr>
            <p:cNvPr id="14" name="Rectangle 17"/>
            <p:cNvSpPr>
              <a:spLocks noChangeArrowheads="1"/>
            </p:cNvSpPr>
            <p:nvPr/>
          </p:nvSpPr>
          <p:spPr bwMode="auto">
            <a:xfrm>
              <a:off x="1077" y="912"/>
              <a:ext cx="49" cy="109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ar-EG"/>
            </a:p>
          </p:txBody>
        </p:sp>
        <p:sp>
          <p:nvSpPr>
            <p:cNvPr id="15" name="Rectangle 18"/>
            <p:cNvSpPr>
              <a:spLocks noChangeArrowheads="1"/>
            </p:cNvSpPr>
            <p:nvPr/>
          </p:nvSpPr>
          <p:spPr bwMode="auto">
            <a:xfrm>
              <a:off x="1191" y="912"/>
              <a:ext cx="49" cy="1223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ar-EG"/>
            </a:p>
          </p:txBody>
        </p:sp>
        <p:sp>
          <p:nvSpPr>
            <p:cNvPr id="16" name="Rectangle 19"/>
            <p:cNvSpPr>
              <a:spLocks noChangeArrowheads="1"/>
            </p:cNvSpPr>
            <p:nvPr/>
          </p:nvSpPr>
          <p:spPr bwMode="auto">
            <a:xfrm>
              <a:off x="1304" y="912"/>
              <a:ext cx="49" cy="134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ar-EG"/>
            </a:p>
          </p:txBody>
        </p:sp>
        <p:sp>
          <p:nvSpPr>
            <p:cNvPr id="17" name="Rectangle 20"/>
            <p:cNvSpPr>
              <a:spLocks noChangeArrowheads="1"/>
            </p:cNvSpPr>
            <p:nvPr/>
          </p:nvSpPr>
          <p:spPr bwMode="auto">
            <a:xfrm>
              <a:off x="1418" y="912"/>
              <a:ext cx="52" cy="146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ar-EG"/>
            </a:p>
          </p:txBody>
        </p:sp>
        <p:sp>
          <p:nvSpPr>
            <p:cNvPr id="18" name="Rectangle 21"/>
            <p:cNvSpPr>
              <a:spLocks noChangeArrowheads="1"/>
            </p:cNvSpPr>
            <p:nvPr/>
          </p:nvSpPr>
          <p:spPr bwMode="auto">
            <a:xfrm>
              <a:off x="1535" y="912"/>
              <a:ext cx="49" cy="15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ar-EG"/>
            </a:p>
          </p:txBody>
        </p:sp>
      </p:grpSp>
      <p:sp>
        <p:nvSpPr>
          <p:cNvPr id="19" name="Line 22"/>
          <p:cNvSpPr>
            <a:spLocks noChangeShapeType="1"/>
          </p:cNvSpPr>
          <p:nvPr/>
        </p:nvSpPr>
        <p:spPr bwMode="auto">
          <a:xfrm>
            <a:off x="266700" y="6172200"/>
            <a:ext cx="8610600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ar-YE"/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895600" y="1371600"/>
            <a:ext cx="5867400" cy="2286000"/>
          </a:xfrm>
        </p:spPr>
        <p:txBody>
          <a:bodyPr/>
          <a:lstStyle>
            <a:lvl1pPr>
              <a:defRPr sz="4500"/>
            </a:lvl1pPr>
          </a:lstStyle>
          <a:p>
            <a:pPr lvl="0"/>
            <a:r>
              <a:rPr lang="ar-SA" noProof="0"/>
              <a:t>انقر لتحرير نمط العنوان الرئيسي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5791200" cy="14478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600" b="1"/>
            </a:lvl1pPr>
          </a:lstStyle>
          <a:p>
            <a:pPr lvl="0"/>
            <a:r>
              <a:rPr lang="ar-SA" noProof="0"/>
              <a:t>انقر لتحرير نمط العنوان الثانوي الرئيسي</a:t>
            </a:r>
          </a:p>
        </p:txBody>
      </p:sp>
      <p:sp>
        <p:nvSpPr>
          <p:cNvPr id="20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644809-089C-40E3-AC45-570F6AD1F7FF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8163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C1F931-6456-43B0-BAE8-C9F11DA12130}" type="slidenum">
              <a:rPr lang="ar-SA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22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79565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34200" y="457200"/>
            <a:ext cx="1752600" cy="5638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76400" y="457200"/>
            <a:ext cx="5105400" cy="5638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05EBEA-C476-443B-BB9F-83E05AD26FAA}" type="slidenum">
              <a:rPr lang="ar-SA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22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56977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457200"/>
            <a:ext cx="70104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676400" y="1981200"/>
            <a:ext cx="3429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57800" y="1981200"/>
            <a:ext cx="3429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C04815-8B30-4B07-A09B-DE3E01CC92B0}" type="slidenum">
              <a:rPr lang="ar-SA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22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9688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B4C9AF-7A0E-4587-A9EE-3DFED2817E6B}" type="slidenum">
              <a:rPr lang="ar-SA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22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87006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890C86-F5B7-49FA-9BBC-0DB70915DF71}" type="slidenum">
              <a:rPr lang="ar-SA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22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1517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76400" y="1981200"/>
            <a:ext cx="3429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57800" y="1981200"/>
            <a:ext cx="3429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6E27B2-E4BA-435D-ADF6-588D4F75A290}" type="slidenum">
              <a:rPr lang="ar-SA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22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3565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99845D-4B31-452A-8EC6-D9323AF15461}" type="slidenum">
              <a:rPr lang="ar-SA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22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6727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685072-78E3-4055-9E01-E3F0424B2E72}" type="slidenum">
              <a:rPr lang="ar-SA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22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18917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684BBA-D64A-4A81-A4C6-B35E5584053B}" type="slidenum">
              <a:rPr lang="ar-SA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22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7833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4A73BD-E984-4E83-AF5F-66057F8E3562}" type="slidenum">
              <a:rPr lang="ar-SA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22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1802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ar-EG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A7AE9D-F2B3-455E-8E0D-5909922C3306}" type="slidenum">
              <a:rPr lang="ar-SA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22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6554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676400" y="457200"/>
            <a:ext cx="7010400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ar-SA"/>
              <a:t>انقر لتحرير نمط العنوان الرئيسي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676400" y="1981200"/>
            <a:ext cx="7010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rtl="0"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rtl="0"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57B819E1-2B8A-4F48-9355-378429737570}" type="slidenum">
              <a:rPr lang="ar-SA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266700" y="6172200"/>
            <a:ext cx="8610600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ar-YE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228600" y="304800"/>
            <a:ext cx="8610600" cy="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ar-YE"/>
          </a:p>
        </p:txBody>
      </p:sp>
      <p:grpSp>
        <p:nvGrpSpPr>
          <p:cNvPr id="1032" name="Group 8"/>
          <p:cNvGrpSpPr>
            <a:grpSpLocks/>
          </p:cNvGrpSpPr>
          <p:nvPr/>
        </p:nvGrpSpPr>
        <p:grpSpPr bwMode="auto">
          <a:xfrm>
            <a:off x="228600" y="457200"/>
            <a:ext cx="1246188" cy="1371600"/>
            <a:chOff x="144" y="288"/>
            <a:chExt cx="785" cy="864"/>
          </a:xfrm>
        </p:grpSpPr>
        <p:sp>
          <p:nvSpPr>
            <p:cNvPr id="1034" name="Rectangle 9"/>
            <p:cNvSpPr>
              <a:spLocks noChangeArrowheads="1"/>
            </p:cNvSpPr>
            <p:nvPr/>
          </p:nvSpPr>
          <p:spPr bwMode="auto">
            <a:xfrm>
              <a:off x="589" y="288"/>
              <a:ext cx="28" cy="53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ar-EG"/>
            </a:p>
          </p:txBody>
        </p:sp>
        <p:sp>
          <p:nvSpPr>
            <p:cNvPr id="1035" name="Rectangle 10"/>
            <p:cNvSpPr>
              <a:spLocks noChangeArrowheads="1"/>
            </p:cNvSpPr>
            <p:nvPr/>
          </p:nvSpPr>
          <p:spPr bwMode="auto">
            <a:xfrm>
              <a:off x="526" y="288"/>
              <a:ext cx="28" cy="47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ar-EG"/>
            </a:p>
          </p:txBody>
        </p:sp>
        <p:sp>
          <p:nvSpPr>
            <p:cNvPr id="1036" name="Rectangle 11"/>
            <p:cNvSpPr>
              <a:spLocks noChangeArrowheads="1"/>
            </p:cNvSpPr>
            <p:nvPr/>
          </p:nvSpPr>
          <p:spPr bwMode="auto">
            <a:xfrm>
              <a:off x="462" y="288"/>
              <a:ext cx="28" cy="401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ar-EG"/>
            </a:p>
          </p:txBody>
        </p:sp>
        <p:sp>
          <p:nvSpPr>
            <p:cNvPr id="1037" name="Rectangle 12"/>
            <p:cNvSpPr>
              <a:spLocks noChangeArrowheads="1"/>
            </p:cNvSpPr>
            <p:nvPr/>
          </p:nvSpPr>
          <p:spPr bwMode="auto">
            <a:xfrm>
              <a:off x="398" y="288"/>
              <a:ext cx="28" cy="334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ar-EG"/>
            </a:p>
          </p:txBody>
        </p:sp>
        <p:sp>
          <p:nvSpPr>
            <p:cNvPr id="1038" name="Rectangle 13"/>
            <p:cNvSpPr>
              <a:spLocks noChangeArrowheads="1"/>
            </p:cNvSpPr>
            <p:nvPr/>
          </p:nvSpPr>
          <p:spPr bwMode="auto">
            <a:xfrm>
              <a:off x="335" y="288"/>
              <a:ext cx="28" cy="26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ar-EG"/>
            </a:p>
          </p:txBody>
        </p:sp>
        <p:sp>
          <p:nvSpPr>
            <p:cNvPr id="1039" name="Rectangle 14"/>
            <p:cNvSpPr>
              <a:spLocks noChangeArrowheads="1"/>
            </p:cNvSpPr>
            <p:nvPr/>
          </p:nvSpPr>
          <p:spPr bwMode="auto">
            <a:xfrm>
              <a:off x="271" y="288"/>
              <a:ext cx="28" cy="19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ar-EG"/>
            </a:p>
          </p:txBody>
        </p:sp>
        <p:sp>
          <p:nvSpPr>
            <p:cNvPr id="1040" name="Rectangle 15"/>
            <p:cNvSpPr>
              <a:spLocks noChangeArrowheads="1"/>
            </p:cNvSpPr>
            <p:nvPr/>
          </p:nvSpPr>
          <p:spPr bwMode="auto">
            <a:xfrm>
              <a:off x="207" y="288"/>
              <a:ext cx="29" cy="13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ar-EG"/>
            </a:p>
          </p:txBody>
        </p:sp>
        <p:sp>
          <p:nvSpPr>
            <p:cNvPr id="1041" name="Rectangle 16"/>
            <p:cNvSpPr>
              <a:spLocks noChangeArrowheads="1"/>
            </p:cNvSpPr>
            <p:nvPr/>
          </p:nvSpPr>
          <p:spPr bwMode="auto">
            <a:xfrm>
              <a:off x="144" y="288"/>
              <a:ext cx="28" cy="68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ar-EG"/>
            </a:p>
          </p:txBody>
        </p:sp>
        <p:sp>
          <p:nvSpPr>
            <p:cNvPr id="1042" name="Rectangle 17"/>
            <p:cNvSpPr>
              <a:spLocks noChangeArrowheads="1"/>
            </p:cNvSpPr>
            <p:nvPr/>
          </p:nvSpPr>
          <p:spPr bwMode="auto">
            <a:xfrm>
              <a:off x="653" y="288"/>
              <a:ext cx="26" cy="59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ar-EG"/>
            </a:p>
          </p:txBody>
        </p:sp>
        <p:sp>
          <p:nvSpPr>
            <p:cNvPr id="1043" name="Rectangle 18"/>
            <p:cNvSpPr>
              <a:spLocks noChangeArrowheads="1"/>
            </p:cNvSpPr>
            <p:nvPr/>
          </p:nvSpPr>
          <p:spPr bwMode="auto">
            <a:xfrm>
              <a:off x="715" y="288"/>
              <a:ext cx="26" cy="66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ar-EG"/>
            </a:p>
          </p:txBody>
        </p:sp>
        <p:sp>
          <p:nvSpPr>
            <p:cNvPr id="1044" name="Rectangle 19"/>
            <p:cNvSpPr>
              <a:spLocks noChangeArrowheads="1"/>
            </p:cNvSpPr>
            <p:nvPr/>
          </p:nvSpPr>
          <p:spPr bwMode="auto">
            <a:xfrm>
              <a:off x="776" y="288"/>
              <a:ext cx="27" cy="73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ar-EG"/>
            </a:p>
          </p:txBody>
        </p:sp>
        <p:sp>
          <p:nvSpPr>
            <p:cNvPr id="1045" name="Rectangle 20"/>
            <p:cNvSpPr>
              <a:spLocks noChangeArrowheads="1"/>
            </p:cNvSpPr>
            <p:nvPr/>
          </p:nvSpPr>
          <p:spPr bwMode="auto">
            <a:xfrm>
              <a:off x="839" y="288"/>
              <a:ext cx="28" cy="8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ar-EG"/>
            </a:p>
          </p:txBody>
        </p:sp>
        <p:sp>
          <p:nvSpPr>
            <p:cNvPr id="1046" name="Rectangle 21"/>
            <p:cNvSpPr>
              <a:spLocks noChangeArrowheads="1"/>
            </p:cNvSpPr>
            <p:nvPr/>
          </p:nvSpPr>
          <p:spPr bwMode="auto">
            <a:xfrm>
              <a:off x="902" y="288"/>
              <a:ext cx="27" cy="86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ar-EG"/>
            </a:p>
          </p:txBody>
        </p:sp>
      </p:grpSp>
      <p:sp>
        <p:nvSpPr>
          <p:cNvPr id="19478" name="Rectangle 2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10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  <p:sldLayoutId id="2147483709" r:id="rId12"/>
  </p:sldLayoutIdLst>
  <p:txStyles>
    <p:titleStyle>
      <a:lvl1pPr algn="l" rtl="1" eaLnBrk="0" fontAlgn="base" hangingPunct="0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+mj-lt"/>
          <a:ea typeface="+mj-ea"/>
          <a:cs typeface="+mj-cs"/>
        </a:defRPr>
      </a:lvl1pPr>
      <a:lvl2pPr algn="l" rtl="1" eaLnBrk="0" fontAlgn="base" hangingPunct="0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pitchFamily="34" charset="0"/>
          <a:cs typeface="Arial" pitchFamily="34" charset="0"/>
        </a:defRPr>
      </a:lvl2pPr>
      <a:lvl3pPr algn="l" rtl="1" eaLnBrk="0" fontAlgn="base" hangingPunct="0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pitchFamily="34" charset="0"/>
          <a:cs typeface="Arial" pitchFamily="34" charset="0"/>
        </a:defRPr>
      </a:lvl3pPr>
      <a:lvl4pPr algn="l" rtl="1" eaLnBrk="0" fontAlgn="base" hangingPunct="0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pitchFamily="34" charset="0"/>
          <a:cs typeface="Arial" pitchFamily="34" charset="0"/>
        </a:defRPr>
      </a:lvl4pPr>
      <a:lvl5pPr algn="l" rtl="1" eaLnBrk="0" fontAlgn="base" hangingPunct="0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pitchFamily="34" charset="0"/>
          <a:cs typeface="Arial" pitchFamily="34" charset="0"/>
        </a:defRPr>
      </a:lvl5pPr>
      <a:lvl6pPr marL="457200" algn="l" rtl="1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pitchFamily="34" charset="0"/>
          <a:cs typeface="Arial" pitchFamily="34" charset="0"/>
        </a:defRPr>
      </a:lvl6pPr>
      <a:lvl7pPr marL="914400" algn="l" rtl="1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pitchFamily="34" charset="0"/>
          <a:cs typeface="Arial" pitchFamily="34" charset="0"/>
        </a:defRPr>
      </a:lvl7pPr>
      <a:lvl8pPr marL="1371600" algn="l" rtl="1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pitchFamily="34" charset="0"/>
          <a:cs typeface="Arial" pitchFamily="34" charset="0"/>
        </a:defRPr>
      </a:lvl8pPr>
      <a:lvl9pPr marL="1828800" algn="l" rtl="1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r" rtl="1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" pitchFamily="2" charset="2"/>
        <a:buChar char="o"/>
        <a:defRPr sz="28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r" rtl="1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500">
          <a:solidFill>
            <a:schemeClr val="tx2"/>
          </a:solidFill>
          <a:latin typeface="+mn-lt"/>
          <a:cs typeface="+mn-cs"/>
        </a:defRPr>
      </a:lvl2pPr>
      <a:lvl3pPr marL="1143000" indent="-228600" algn="r" rtl="1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p"/>
        <a:defRPr sz="2200">
          <a:solidFill>
            <a:schemeClr val="tx2"/>
          </a:solidFill>
          <a:latin typeface="+mn-lt"/>
          <a:cs typeface="+mn-cs"/>
        </a:defRPr>
      </a:lvl3pPr>
      <a:lvl4pPr marL="1600200" indent="-228600" algn="r" rtl="1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2"/>
          </a:solidFill>
          <a:latin typeface="+mn-lt"/>
          <a:cs typeface="+mn-cs"/>
        </a:defRPr>
      </a:lvl4pPr>
      <a:lvl5pPr marL="2057400" indent="-228600" algn="r" rtl="1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o"/>
        <a:defRPr sz="2000">
          <a:solidFill>
            <a:schemeClr val="tx2"/>
          </a:solidFill>
          <a:latin typeface="+mn-lt"/>
          <a:cs typeface="+mn-cs"/>
        </a:defRPr>
      </a:lvl5pPr>
      <a:lvl6pPr marL="2514600" indent="-228600" algn="r" rtl="1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o"/>
        <a:defRPr sz="2000">
          <a:solidFill>
            <a:schemeClr val="tx2"/>
          </a:solidFill>
          <a:latin typeface="+mn-lt"/>
          <a:cs typeface="+mn-cs"/>
        </a:defRPr>
      </a:lvl6pPr>
      <a:lvl7pPr marL="2971800" indent="-228600" algn="r" rtl="1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o"/>
        <a:defRPr sz="2000">
          <a:solidFill>
            <a:schemeClr val="tx2"/>
          </a:solidFill>
          <a:latin typeface="+mn-lt"/>
          <a:cs typeface="+mn-cs"/>
        </a:defRPr>
      </a:lvl7pPr>
      <a:lvl8pPr marL="3429000" indent="-228600" algn="r" rtl="1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o"/>
        <a:defRPr sz="2000">
          <a:solidFill>
            <a:schemeClr val="tx2"/>
          </a:solidFill>
          <a:latin typeface="+mn-lt"/>
          <a:cs typeface="+mn-cs"/>
        </a:defRPr>
      </a:lvl8pPr>
      <a:lvl9pPr marL="3886200" indent="-228600" algn="r" rtl="1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o"/>
        <a:defRPr sz="2000">
          <a:solidFill>
            <a:schemeClr val="tx2"/>
          </a:solidFill>
          <a:latin typeface="+mn-lt"/>
          <a:cs typeface="+mn-cs"/>
        </a:defRPr>
      </a:lvl9pPr>
    </p:bodyStyle>
    <p:otherStyle>
      <a:defPPr>
        <a:defRPr lang="ar-EG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7" Type="http://schemas.openxmlformats.org/officeDocument/2006/relationships/image" Target="../media/image7.wmf"/><Relationship Id="rId2" Type="http://schemas.openxmlformats.org/officeDocument/2006/relationships/oleObject" Target="../embeddings/oleObject4.bin"/><Relationship Id="rId1" Type="http://schemas.openxmlformats.org/officeDocument/2006/relationships/slideLayout" Target="../slideLayouts/slideLayout12.xml"/><Relationship Id="rId6" Type="http://schemas.openxmlformats.org/officeDocument/2006/relationships/oleObject" Target="../embeddings/oleObject6.bin"/><Relationship Id="rId5" Type="http://schemas.openxmlformats.org/officeDocument/2006/relationships/image" Target="../media/image6.wmf"/><Relationship Id="rId4" Type="http://schemas.openxmlformats.org/officeDocument/2006/relationships/oleObject" Target="../embeddings/oleObject5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oleObject" Target="../embeddings/oleObject7.bin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10.wmf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oleObject" Target="../embeddings/oleObject10.bin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2.wmf"/><Relationship Id="rId4" Type="http://schemas.openxmlformats.org/officeDocument/2006/relationships/oleObject" Target="../embeddings/oleObject11.bin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oleObject" Target="../embeddings/oleObject12.bin"/><Relationship Id="rId1" Type="http://schemas.openxmlformats.org/officeDocument/2006/relationships/slideLayout" Target="../slideLayouts/slideLayout2.xml"/><Relationship Id="rId4" Type="http://schemas.openxmlformats.org/officeDocument/2006/relationships/oleObject" Target="../embeddings/oleObject13.bin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oleObject" Target="../embeddings/oleObject14.bin"/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8.bin"/><Relationship Id="rId3" Type="http://schemas.openxmlformats.org/officeDocument/2006/relationships/image" Target="../media/image15.wmf"/><Relationship Id="rId7" Type="http://schemas.openxmlformats.org/officeDocument/2006/relationships/image" Target="../media/image17.wmf"/><Relationship Id="rId2" Type="http://schemas.openxmlformats.org/officeDocument/2006/relationships/oleObject" Target="../embeddings/oleObject15.bin"/><Relationship Id="rId1" Type="http://schemas.openxmlformats.org/officeDocument/2006/relationships/slideLayout" Target="../slideLayouts/slideLayout12.xml"/><Relationship Id="rId6" Type="http://schemas.openxmlformats.org/officeDocument/2006/relationships/oleObject" Target="../embeddings/oleObject17.bin"/><Relationship Id="rId5" Type="http://schemas.openxmlformats.org/officeDocument/2006/relationships/image" Target="../media/image16.wmf"/><Relationship Id="rId4" Type="http://schemas.openxmlformats.org/officeDocument/2006/relationships/oleObject" Target="../embeddings/oleObject16.bin"/><Relationship Id="rId9" Type="http://schemas.openxmlformats.org/officeDocument/2006/relationships/image" Target="../media/image18.wmf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oleObject" Target="../embeddings/oleObject19.bin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7" Type="http://schemas.openxmlformats.org/officeDocument/2006/relationships/image" Target="../media/image23.wmf"/><Relationship Id="rId2" Type="http://schemas.openxmlformats.org/officeDocument/2006/relationships/oleObject" Target="../embeddings/oleObject20.bin"/><Relationship Id="rId1" Type="http://schemas.openxmlformats.org/officeDocument/2006/relationships/slideLayout" Target="../slideLayouts/slideLayout12.xml"/><Relationship Id="rId6" Type="http://schemas.openxmlformats.org/officeDocument/2006/relationships/oleObject" Target="../embeddings/oleObject22.bin"/><Relationship Id="rId5" Type="http://schemas.openxmlformats.org/officeDocument/2006/relationships/image" Target="../media/image22.wmf"/><Relationship Id="rId4" Type="http://schemas.openxmlformats.org/officeDocument/2006/relationships/oleObject" Target="../embeddings/oleObject21.bin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oleObject" Target="../embeddings/oleObject23.bin"/><Relationship Id="rId1" Type="http://schemas.openxmlformats.org/officeDocument/2006/relationships/slideLayout" Target="../slideLayouts/slideLayout1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7" Type="http://schemas.openxmlformats.org/officeDocument/2006/relationships/image" Target="../media/image27.wmf"/><Relationship Id="rId2" Type="http://schemas.openxmlformats.org/officeDocument/2006/relationships/oleObject" Target="../embeddings/oleObject24.bin"/><Relationship Id="rId1" Type="http://schemas.openxmlformats.org/officeDocument/2006/relationships/slideLayout" Target="../slideLayouts/slideLayout12.xml"/><Relationship Id="rId6" Type="http://schemas.openxmlformats.org/officeDocument/2006/relationships/oleObject" Target="../embeddings/oleObject26.bin"/><Relationship Id="rId5" Type="http://schemas.openxmlformats.org/officeDocument/2006/relationships/image" Target="../media/image26.wmf"/><Relationship Id="rId4" Type="http://schemas.openxmlformats.org/officeDocument/2006/relationships/oleObject" Target="../embeddings/oleObject25.bin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oleObject" Target="../embeddings/oleObject27.bin"/><Relationship Id="rId1" Type="http://schemas.openxmlformats.org/officeDocument/2006/relationships/slideLayout" Target="../slideLayouts/slideLayout1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oleObject" Target="../embeddings/oleObject28.bin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2.bin"/><Relationship Id="rId3" Type="http://schemas.openxmlformats.org/officeDocument/2006/relationships/image" Target="../media/image29.wmf"/><Relationship Id="rId7" Type="http://schemas.openxmlformats.org/officeDocument/2006/relationships/image" Target="../media/image31.wmf"/><Relationship Id="rId2" Type="http://schemas.openxmlformats.org/officeDocument/2006/relationships/oleObject" Target="../embeddings/oleObject29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31.bin"/><Relationship Id="rId5" Type="http://schemas.openxmlformats.org/officeDocument/2006/relationships/image" Target="../media/image30.wmf"/><Relationship Id="rId4" Type="http://schemas.openxmlformats.org/officeDocument/2006/relationships/oleObject" Target="../embeddings/oleObject30.bin"/><Relationship Id="rId9" Type="http://schemas.openxmlformats.org/officeDocument/2006/relationships/image" Target="../media/image32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oleObject" Target="../embeddings/oleObject2.bin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oleObject" Target="../embeddings/oleObject3.bin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 eaLnBrk="1" hangingPunct="1"/>
            <a:br>
              <a:rPr lang="ar-SA" sz="4100"/>
            </a:br>
            <a:r>
              <a:rPr lang="ar-SA" sz="4100"/>
              <a:t>الفصل الرابع</a:t>
            </a:r>
            <a:br>
              <a:rPr lang="ar-SA" sz="4100"/>
            </a:br>
            <a:r>
              <a:rPr lang="ar-SA" sz="4100"/>
              <a:t>مقاييس التشتت </a:t>
            </a:r>
            <a:br>
              <a:rPr lang="ar-SA" sz="4100"/>
            </a:br>
            <a:endParaRPr lang="en-US" sz="410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916238" y="3860800"/>
            <a:ext cx="5791200" cy="1447800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</a:pPr>
            <a:r>
              <a:rPr lang="ar-SA" sz="2400" dirty="0"/>
              <a:t>اعداد </a:t>
            </a:r>
          </a:p>
          <a:p>
            <a:pPr algn="ctr" eaLnBrk="1" hangingPunct="1">
              <a:lnSpc>
                <a:spcPct val="80000"/>
              </a:lnSpc>
            </a:pPr>
            <a:r>
              <a:rPr lang="ar-SA" sz="2400" dirty="0"/>
              <a:t>د. بشير عبد الله </a:t>
            </a:r>
          </a:p>
          <a:p>
            <a:pPr algn="ctr" eaLnBrk="1" hangingPunct="1">
              <a:lnSpc>
                <a:spcPct val="80000"/>
              </a:lnSpc>
            </a:pPr>
            <a:r>
              <a:rPr lang="ar-SA" sz="2400" dirty="0"/>
              <a:t>د . كمال درويش </a:t>
            </a:r>
          </a:p>
          <a:p>
            <a:pPr algn="ctr" eaLnBrk="1" hangingPunct="1">
              <a:lnSpc>
                <a:spcPct val="80000"/>
              </a:lnSpc>
            </a:pPr>
            <a:r>
              <a:rPr lang="ar-SA" sz="2400" dirty="0"/>
              <a:t>قسم الرياضيات -  كليه العلوم التطبيقية </a:t>
            </a:r>
          </a:p>
          <a:p>
            <a:pPr algn="ctr" eaLnBrk="1" hangingPunct="1">
              <a:lnSpc>
                <a:spcPct val="80000"/>
              </a:lnSpc>
            </a:pPr>
            <a:r>
              <a:rPr lang="ar-SA" sz="2400" dirty="0"/>
              <a:t>جامعة  فلسطين التقنية -خضوري</a:t>
            </a:r>
          </a:p>
        </p:txBody>
      </p:sp>
    </p:spTree>
  </p:cSld>
  <p:clrMapOvr>
    <a:masterClrMapping/>
  </p:clrMapOvr>
  <p:transition>
    <p:push dir="r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ar-SA" dirty="0"/>
              <a:t>المدى </a:t>
            </a:r>
            <a:endParaRPr lang="en-US" dirty="0"/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7450" y="1700213"/>
            <a:ext cx="749935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ar-SA" dirty="0"/>
              <a:t>المدى و يرمز له بالرمز( </a:t>
            </a:r>
            <a:r>
              <a:rPr lang="en-US" dirty="0"/>
              <a:t> R</a:t>
            </a:r>
            <a:r>
              <a:rPr lang="ar-SA" dirty="0"/>
              <a:t>) هو </a:t>
            </a:r>
            <a:r>
              <a:rPr lang="ar-YE" b="1" dirty="0"/>
              <a:t>أبسط مقاييس التشتت</a:t>
            </a:r>
            <a:endParaRPr lang="ar-SA" b="1" dirty="0"/>
          </a:p>
          <a:p>
            <a:pPr eaLnBrk="1" hangingPunct="1">
              <a:lnSpc>
                <a:spcPct val="90000"/>
              </a:lnSpc>
              <a:defRPr/>
            </a:pPr>
            <a:r>
              <a:rPr lang="ar-SA" sz="2400" b="1" dirty="0"/>
              <a:t>أولا : حساب </a:t>
            </a:r>
            <a:r>
              <a:rPr lang="ar-YE" sz="2400" b="1" dirty="0"/>
              <a:t>المدى في حالة </a:t>
            </a:r>
            <a:r>
              <a:rPr lang="ar-SA" sz="2400" b="1" dirty="0"/>
              <a:t>القيم المفردة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ar-SA" sz="2400" b="1" dirty="0"/>
              <a:t> يحسب المدى </a:t>
            </a:r>
            <a:r>
              <a:rPr lang="ar-YE" sz="2400" b="1" dirty="0"/>
              <a:t>بتطبيق المعادلة التالية</a:t>
            </a:r>
            <a:r>
              <a:rPr lang="ar-SA" sz="2400" b="1" dirty="0"/>
              <a:t> : </a:t>
            </a:r>
            <a:r>
              <a:rPr lang="ar-YE" sz="2400" b="1" dirty="0"/>
              <a:t> </a:t>
            </a:r>
            <a:endParaRPr lang="ar-SA" sz="2400" b="1" dirty="0"/>
          </a:p>
          <a:p>
            <a:pPr lvl="1" eaLnBrk="1" hangingPunct="1">
              <a:lnSpc>
                <a:spcPct val="90000"/>
              </a:lnSpc>
              <a:defRPr/>
            </a:pPr>
            <a:r>
              <a:rPr lang="ar-SA" sz="2400" dirty="0"/>
              <a:t>المدى = القيمة العظمى – القيمة الصغرى</a:t>
            </a:r>
          </a:p>
          <a:p>
            <a:pPr>
              <a:defRPr/>
            </a:pPr>
            <a:r>
              <a:rPr lang="ar-SA" dirty="0"/>
              <a:t>مثال (4-1) : </a:t>
            </a:r>
            <a:r>
              <a:rPr lang="ar-SA" sz="2400" dirty="0"/>
              <a:t> </a:t>
            </a:r>
            <a:r>
              <a:rPr lang="ar-YE" sz="2400" b="1" dirty="0"/>
              <a:t>فيما يلي بيانات كمية الإنتاج من القمح بالطن/ هكتار .</a:t>
            </a:r>
          </a:p>
          <a:p>
            <a:pPr marL="0" indent="0" algn="ctr">
              <a:buFont typeface="Wingdings" pitchFamily="2" charset="2"/>
              <a:buNone/>
              <a:defRPr/>
            </a:pPr>
            <a:r>
              <a:rPr lang="ar-SA" sz="2400" dirty="0"/>
              <a:t> </a:t>
            </a:r>
            <a:r>
              <a:rPr lang="ar-YE" sz="2400" dirty="0"/>
              <a:t>4.8 </a:t>
            </a:r>
            <a:r>
              <a:rPr lang="ar-SA" sz="2400" dirty="0"/>
              <a:t> </a:t>
            </a:r>
            <a:r>
              <a:rPr lang="ar-YE" sz="2400" dirty="0"/>
              <a:t>6.21 </a:t>
            </a:r>
            <a:r>
              <a:rPr lang="ar-SA" sz="2400" dirty="0"/>
              <a:t> </a:t>
            </a:r>
            <a:r>
              <a:rPr lang="ar-YE" sz="2400" dirty="0"/>
              <a:t>5.4 </a:t>
            </a:r>
            <a:r>
              <a:rPr lang="ar-SA" sz="2400" dirty="0"/>
              <a:t> </a:t>
            </a:r>
            <a:r>
              <a:rPr lang="ar-YE" sz="2400" dirty="0"/>
              <a:t>5.18</a:t>
            </a:r>
            <a:r>
              <a:rPr lang="ar-SA" sz="2400" dirty="0"/>
              <a:t>  </a:t>
            </a:r>
            <a:r>
              <a:rPr lang="ar-YE" sz="2400" dirty="0"/>
              <a:t> 5.29</a:t>
            </a:r>
            <a:r>
              <a:rPr lang="ar-SA" sz="2400" dirty="0"/>
              <a:t> </a:t>
            </a:r>
            <a:r>
              <a:rPr lang="ar-YE" sz="2400" dirty="0"/>
              <a:t> 5.18</a:t>
            </a:r>
            <a:r>
              <a:rPr lang="ar-SA" sz="2400" dirty="0"/>
              <a:t> </a:t>
            </a:r>
            <a:r>
              <a:rPr lang="ar-YE" sz="2400" dirty="0"/>
              <a:t> 5.08</a:t>
            </a:r>
            <a:r>
              <a:rPr lang="ar-SA" sz="2400" dirty="0"/>
              <a:t> </a:t>
            </a:r>
            <a:r>
              <a:rPr lang="ar-YE" sz="2400" dirty="0"/>
              <a:t> 4.63</a:t>
            </a:r>
            <a:r>
              <a:rPr lang="ar-SA" sz="2400" dirty="0"/>
              <a:t> </a:t>
            </a:r>
            <a:r>
              <a:rPr lang="ar-YE" sz="2400" dirty="0"/>
              <a:t> 5.03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ar-YE" sz="2400" b="1" dirty="0"/>
              <a:t>والمطلوب حساب المدى .</a:t>
            </a:r>
            <a:endParaRPr lang="ar-SA" sz="2400" b="1" dirty="0"/>
          </a:p>
          <a:p>
            <a:pPr marL="0" indent="0" algn="ctr">
              <a:buFont typeface="Wingdings" pitchFamily="2" charset="2"/>
              <a:buNone/>
              <a:defRPr/>
            </a:pPr>
            <a:r>
              <a:rPr lang="ar-YE" sz="2400" b="1" dirty="0"/>
              <a:t>الحل</a:t>
            </a:r>
          </a:p>
          <a:p>
            <a:pPr marL="0" indent="0" algn="ctr">
              <a:buFont typeface="Wingdings" pitchFamily="2" charset="2"/>
              <a:buNone/>
              <a:defRPr/>
            </a:pPr>
            <a:r>
              <a:rPr lang="ar-YE" sz="2400" b="1" dirty="0"/>
              <a:t>المدى = </a:t>
            </a:r>
            <a:r>
              <a:rPr lang="ar-SA" sz="2400" b="1" dirty="0"/>
              <a:t>القيمة العظمى </a:t>
            </a:r>
            <a:r>
              <a:rPr lang="ar-YE" sz="2400" b="1" dirty="0"/>
              <a:t>– </a:t>
            </a:r>
            <a:r>
              <a:rPr lang="ar-SA" sz="2400" b="1" dirty="0"/>
              <a:t>القيمة الصغرى </a:t>
            </a:r>
            <a:endParaRPr lang="ar-YE" sz="2400" b="1" dirty="0"/>
          </a:p>
          <a:p>
            <a:pPr marL="0" indent="0">
              <a:buFont typeface="Wingdings" pitchFamily="2" charset="2"/>
              <a:buNone/>
              <a:defRPr/>
            </a:pPr>
            <a:r>
              <a:rPr lang="ar-SA" sz="2400" b="1" dirty="0"/>
              <a:t>          </a:t>
            </a:r>
            <a:r>
              <a:rPr lang="ar-YE" sz="2400" b="1" dirty="0"/>
              <a:t>طن / هكتار </a:t>
            </a:r>
            <a:r>
              <a:rPr lang="en-US" sz="2400" dirty="0"/>
              <a:t>6.21- 4.63 =1.58</a:t>
            </a:r>
            <a:r>
              <a:rPr lang="ar-SA" sz="2400" dirty="0"/>
              <a:t> = </a:t>
            </a:r>
            <a:r>
              <a:rPr lang="en-US" sz="2400" dirty="0"/>
              <a:t>R</a:t>
            </a:r>
            <a:endParaRPr lang="ar-SA" sz="2400" dirty="0"/>
          </a:p>
          <a:p>
            <a:pPr eaLnBrk="1" hangingPunct="1">
              <a:lnSpc>
                <a:spcPct val="90000"/>
              </a:lnSpc>
              <a:defRPr/>
            </a:pPr>
            <a:endParaRPr lang="ar-SA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700213"/>
            <a:ext cx="8496300" cy="3744912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endParaRPr lang="ar-SA" sz="2400" b="1" dirty="0"/>
          </a:p>
          <a:p>
            <a:pPr eaLnBrk="1" hangingPunct="1">
              <a:lnSpc>
                <a:spcPct val="90000"/>
              </a:lnSpc>
              <a:defRPr/>
            </a:pPr>
            <a:r>
              <a:rPr lang="ar-YE" sz="2400" b="1" dirty="0"/>
              <a:t>أما المدى في حالة </a:t>
            </a:r>
            <a:r>
              <a:rPr lang="ar-SA" sz="2400" b="1" dirty="0"/>
              <a:t>الجداول التكرارية فيحسب من خلال المعا</a:t>
            </a:r>
            <a:r>
              <a:rPr lang="ar-YE" sz="2400" b="1" dirty="0"/>
              <a:t>دلة التالية:</a:t>
            </a:r>
            <a:endParaRPr lang="ar-SA" sz="2400" b="1" dirty="0"/>
          </a:p>
          <a:p>
            <a:pPr eaLnBrk="1" hangingPunct="1">
              <a:lnSpc>
                <a:spcPct val="90000"/>
              </a:lnSpc>
              <a:defRPr/>
            </a:pPr>
            <a:endParaRPr lang="ar-SA" sz="2400" b="1" dirty="0"/>
          </a:p>
          <a:p>
            <a:pPr lvl="1" eaLnBrk="1" hangingPunct="1">
              <a:lnSpc>
                <a:spcPct val="90000"/>
              </a:lnSpc>
              <a:defRPr/>
            </a:pPr>
            <a:r>
              <a:rPr lang="ar-SA" sz="2400" b="1" dirty="0"/>
              <a:t>المدى = </a:t>
            </a:r>
            <a:r>
              <a:rPr lang="ar-SA" sz="2400" b="1" kern="1200" dirty="0">
                <a:solidFill>
                  <a:schemeClr val="tx1"/>
                </a:solidFill>
              </a:rPr>
              <a:t>الحد الأعلى للفئة الأخيرة - الحد الأدنى للفئة الأولى  (للجدول المتصل)</a:t>
            </a:r>
          </a:p>
          <a:p>
            <a:pPr lvl="1" eaLnBrk="1" hangingPunct="1">
              <a:lnSpc>
                <a:spcPct val="90000"/>
              </a:lnSpc>
              <a:defRPr/>
            </a:pPr>
            <a:endParaRPr lang="ar-SA" sz="2400" b="1" kern="1200" dirty="0">
              <a:solidFill>
                <a:schemeClr val="tx1"/>
              </a:solidFill>
            </a:endParaRPr>
          </a:p>
          <a:p>
            <a:pPr lvl="1" eaLnBrk="1" hangingPunct="1">
              <a:lnSpc>
                <a:spcPct val="90000"/>
              </a:lnSpc>
              <a:defRPr/>
            </a:pPr>
            <a:r>
              <a:rPr lang="ar-SA" sz="2400" b="1" dirty="0"/>
              <a:t>المدى = </a:t>
            </a:r>
            <a:r>
              <a:rPr lang="ar-SA" sz="2400" b="1" kern="1200" dirty="0">
                <a:solidFill>
                  <a:schemeClr val="tx1"/>
                </a:solidFill>
              </a:rPr>
              <a:t>الحد الأعلى الفعلي للفئة الأخيرة - الحد الأدنى  الفعلي  للفئة الأولى  (للجدول المنفصل)</a:t>
            </a:r>
          </a:p>
          <a:p>
            <a:pPr lvl="1" eaLnBrk="1" hangingPunct="1">
              <a:lnSpc>
                <a:spcPct val="90000"/>
              </a:lnSpc>
              <a:defRPr/>
            </a:pPr>
            <a:endParaRPr lang="ar-YE" sz="2400" dirty="0"/>
          </a:p>
          <a:p>
            <a:pPr eaLnBrk="1" hangingPunct="1">
              <a:lnSpc>
                <a:spcPct val="90000"/>
              </a:lnSpc>
              <a:defRPr/>
            </a:pPr>
            <a:endParaRPr lang="ar-SA" sz="2400" dirty="0"/>
          </a:p>
          <a:p>
            <a:pPr marL="0" indent="0"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ar-SA" sz="2400" dirty="0"/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ar-SA" dirty="0"/>
              <a:t>ثانيا:  المدى  للجداول التكرارية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58888" y="981075"/>
            <a:ext cx="7499350" cy="4535488"/>
          </a:xfrm>
        </p:spPr>
        <p:txBody>
          <a:bodyPr/>
          <a:lstStyle/>
          <a:p>
            <a:pPr lvl="1" eaLnBrk="1" hangingPunct="1">
              <a:lnSpc>
                <a:spcPct val="90000"/>
              </a:lnSpc>
              <a:defRPr/>
            </a:pPr>
            <a:endParaRPr lang="ar-YE" sz="2400" dirty="0"/>
          </a:p>
          <a:p>
            <a:pPr eaLnBrk="1" hangingPunct="1">
              <a:lnSpc>
                <a:spcPct val="90000"/>
              </a:lnSpc>
              <a:defRPr/>
            </a:pPr>
            <a:r>
              <a:rPr lang="ar-SA" sz="2400" dirty="0"/>
              <a:t>: </a:t>
            </a:r>
            <a:r>
              <a:rPr lang="ar-YE" sz="2400" b="1" dirty="0"/>
              <a:t>الجدول التكراري التالي يبين توزيع </a:t>
            </a:r>
            <a:r>
              <a:rPr lang="ar-SA" sz="2400" b="1" dirty="0"/>
              <a:t>60 مزرعة </a:t>
            </a:r>
            <a:r>
              <a:rPr lang="ar-YE" sz="2400" b="1" dirty="0"/>
              <a:t>حسب المساحة الم</a:t>
            </a:r>
            <a:r>
              <a:rPr lang="ar-SA" sz="2400" b="1" dirty="0"/>
              <a:t>ز</a:t>
            </a:r>
            <a:r>
              <a:rPr lang="ar-YE" sz="2400" b="1" dirty="0"/>
              <a:t>ر</a:t>
            </a:r>
            <a:r>
              <a:rPr lang="ar-SA" sz="2400" b="1" dirty="0"/>
              <a:t>و</a:t>
            </a:r>
            <a:r>
              <a:rPr lang="ar-YE" sz="2400" b="1" dirty="0" err="1"/>
              <a:t>عة</a:t>
            </a:r>
            <a:r>
              <a:rPr lang="ar-YE" sz="2400" b="1" dirty="0"/>
              <a:t> بالذرة بالألف دونم .</a:t>
            </a:r>
            <a:endParaRPr lang="ar-SA" sz="2400" b="1" dirty="0"/>
          </a:p>
          <a:p>
            <a:pPr eaLnBrk="1" hangingPunct="1">
              <a:lnSpc>
                <a:spcPct val="90000"/>
              </a:lnSpc>
              <a:defRPr/>
            </a:pPr>
            <a:endParaRPr lang="ar-SA" sz="2400" dirty="0"/>
          </a:p>
          <a:p>
            <a:pPr eaLnBrk="1" hangingPunct="1">
              <a:lnSpc>
                <a:spcPct val="90000"/>
              </a:lnSpc>
              <a:defRPr/>
            </a:pPr>
            <a:endParaRPr lang="ar-SA" sz="2400" dirty="0"/>
          </a:p>
          <a:p>
            <a:pPr marL="0" indent="0"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ar-SA" sz="2400" dirty="0"/>
          </a:p>
          <a:p>
            <a:pPr marL="0" indent="0"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ar-YE" sz="2400" b="1" dirty="0"/>
              <a:t>والمطلوب حساب المدى للمساحة الم</a:t>
            </a:r>
            <a:r>
              <a:rPr lang="ar-SA" sz="2400" b="1" dirty="0" err="1"/>
              <a:t>زرو</a:t>
            </a:r>
            <a:r>
              <a:rPr lang="ar-YE" sz="2400" b="1" dirty="0" err="1"/>
              <a:t>عة</a:t>
            </a:r>
            <a:r>
              <a:rPr lang="ar-YE" sz="2400" b="1" dirty="0"/>
              <a:t> بالذرة</a:t>
            </a:r>
            <a:endParaRPr lang="ar-SA" sz="2400" dirty="0"/>
          </a:p>
          <a:p>
            <a:pPr marL="0" indent="0"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ar-SA" sz="2400" dirty="0"/>
              <a:t>الحل</a:t>
            </a:r>
          </a:p>
          <a:p>
            <a:pPr>
              <a:defRPr/>
            </a:pPr>
            <a:r>
              <a:rPr lang="ar-YE" sz="2400" b="1" dirty="0"/>
              <a:t>المدى = </a:t>
            </a:r>
            <a:r>
              <a:rPr lang="ar-SA" sz="2400" b="1" kern="1200" dirty="0">
                <a:solidFill>
                  <a:schemeClr val="tx1"/>
                </a:solidFill>
              </a:rPr>
              <a:t>الحد الأعلى للفئة الأخيرة - الحد الأدنى للفئة الأولى </a:t>
            </a:r>
          </a:p>
          <a:p>
            <a:pPr marL="0" indent="0" algn="ctr">
              <a:buFont typeface="Wingdings" pitchFamily="2" charset="2"/>
              <a:buNone/>
              <a:defRPr/>
            </a:pPr>
            <a:r>
              <a:rPr lang="en-US" sz="2400" b="1" dirty="0"/>
              <a:t>R = 45 -15 = 30 </a:t>
            </a:r>
            <a:endParaRPr lang="ar-YE" sz="2400" dirty="0"/>
          </a:p>
          <a:p>
            <a:pPr>
              <a:defRPr/>
            </a:pPr>
            <a:r>
              <a:rPr lang="ar-YE" sz="2400" b="1" dirty="0"/>
              <a:t>أي أن المدى قيمته تساوي </a:t>
            </a:r>
            <a:r>
              <a:rPr lang="en-US" sz="2400" dirty="0"/>
              <a:t>30</a:t>
            </a:r>
            <a:r>
              <a:rPr lang="ar-YE" sz="2400" dirty="0"/>
              <a:t> </a:t>
            </a:r>
            <a:r>
              <a:rPr lang="ar-YE" sz="2400" b="1" dirty="0"/>
              <a:t>دونم</a:t>
            </a:r>
            <a:endParaRPr lang="ar-SA" sz="2400" dirty="0"/>
          </a:p>
        </p:txBody>
      </p:sp>
      <p:pic>
        <p:nvPicPr>
          <p:cNvPr id="1433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2235200"/>
            <a:ext cx="7632700" cy="906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340" name="Rectangle 2"/>
          <p:cNvSpPr>
            <a:spLocks noGrp="1" noChangeArrowheads="1"/>
          </p:cNvSpPr>
          <p:nvPr>
            <p:ph type="title"/>
          </p:nvPr>
        </p:nvSpPr>
        <p:spPr>
          <a:xfrm>
            <a:off x="1547813" y="620713"/>
            <a:ext cx="7002462" cy="936625"/>
          </a:xfrm>
        </p:spPr>
        <p:txBody>
          <a:bodyPr/>
          <a:lstStyle/>
          <a:p>
            <a:pPr algn="ctr" eaLnBrk="1" hangingPunct="1"/>
            <a:r>
              <a:rPr lang="ar-SA"/>
              <a:t>مثال (4-2) </a:t>
            </a:r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ar-YE" sz="3600" b="1"/>
              <a:t>مزايا وعيوب المدى</a:t>
            </a:r>
            <a:endParaRPr lang="en-US" sz="3500"/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79388" y="1844675"/>
            <a:ext cx="8353425" cy="1368425"/>
          </a:xfrm>
        </p:spPr>
        <p:txBody>
          <a:bodyPr/>
          <a:lstStyle/>
          <a:p>
            <a:pPr>
              <a:defRPr/>
            </a:pPr>
            <a:r>
              <a:rPr lang="ar-YE" sz="2400" b="1" dirty="0"/>
              <a:t>من مزايا المدى</a:t>
            </a:r>
          </a:p>
          <a:p>
            <a:pPr marL="457200" indent="-457200">
              <a:buFont typeface="+mj-lt"/>
              <a:buAutoNum type="arabicParenR"/>
              <a:defRPr/>
            </a:pPr>
            <a:r>
              <a:rPr lang="ar-YE" sz="2400" b="1" dirty="0"/>
              <a:t> أنه بسيط وسهل الحساب</a:t>
            </a:r>
          </a:p>
          <a:p>
            <a:pPr marL="457200" indent="-457200">
              <a:buFont typeface="+mj-lt"/>
              <a:buAutoNum type="arabicParenR"/>
              <a:defRPr/>
            </a:pPr>
            <a:r>
              <a:rPr lang="ar-SA" sz="2400" b="1" dirty="0"/>
              <a:t>يستخدم في </a:t>
            </a:r>
            <a:r>
              <a:rPr lang="ar-YE" sz="2400" b="1" dirty="0"/>
              <a:t>حالات الطقس، و المناخ الجو</a:t>
            </a:r>
            <a:r>
              <a:rPr lang="ar-SA" sz="2400" b="1" dirty="0"/>
              <a:t>ي </a:t>
            </a:r>
            <a:r>
              <a:rPr lang="ar-YE" sz="2400" b="1" dirty="0"/>
              <a:t>.</a:t>
            </a:r>
            <a:endParaRPr lang="ar-SA" sz="2400" b="1" dirty="0"/>
          </a:p>
          <a:p>
            <a:pPr marL="457200" indent="-457200">
              <a:buFont typeface="+mj-lt"/>
              <a:buAutoNum type="arabicParenR"/>
              <a:defRPr/>
            </a:pPr>
            <a:endParaRPr lang="ar-YE" sz="2400" b="1" dirty="0"/>
          </a:p>
          <a:p>
            <a:pPr>
              <a:defRPr/>
            </a:pPr>
            <a:r>
              <a:rPr lang="ar-YE" sz="2400" b="1" dirty="0"/>
              <a:t>من عيوبه</a:t>
            </a:r>
            <a:endParaRPr lang="ar-SA" sz="2400" dirty="0"/>
          </a:p>
          <a:p>
            <a:pPr marL="457200" indent="-457200">
              <a:buFont typeface="+mj-lt"/>
              <a:buAutoNum type="arabicParenR"/>
              <a:defRPr/>
            </a:pPr>
            <a:r>
              <a:rPr lang="ar-YE" sz="2400" b="1" dirty="0"/>
              <a:t>أنه يعتمد على قيمتين فقط ، ولا يأخذ جميع القيم في الحسبان . </a:t>
            </a:r>
            <a:r>
              <a:rPr lang="ar-YE" sz="2400" dirty="0"/>
              <a:t>·</a:t>
            </a:r>
          </a:p>
          <a:p>
            <a:pPr marL="457200" indent="-457200">
              <a:buFont typeface="+mj-lt"/>
              <a:buAutoNum type="arabicParenR"/>
              <a:defRPr/>
            </a:pPr>
            <a:r>
              <a:rPr lang="ar-YE" sz="2400" b="1" dirty="0"/>
              <a:t>يتأثر بالقيم الشاذة</a:t>
            </a:r>
            <a:endParaRPr lang="ar-SA" sz="2400" dirty="0"/>
          </a:p>
          <a:p>
            <a:pPr eaLnBrk="1" hangingPunct="1">
              <a:defRPr/>
            </a:pPr>
            <a:endParaRPr lang="ar-SA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34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34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3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3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3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3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3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3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34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34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34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34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3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3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3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3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63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63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634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634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634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634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0" grpId="0"/>
      <p:bldP spid="63491" grpId="0" build="p"/>
      <p:bldP spid="63491" grpI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1619250" y="620713"/>
            <a:ext cx="7010400" cy="1295400"/>
          </a:xfrm>
        </p:spPr>
        <p:txBody>
          <a:bodyPr/>
          <a:lstStyle/>
          <a:p>
            <a:pPr algn="ctr" eaLnBrk="1" hangingPunct="1"/>
            <a:r>
              <a:rPr lang="ar-SA" sz="4000" b="1"/>
              <a:t>ما هو الملاحظ من استخدام المدى؟</a:t>
            </a:r>
            <a:endParaRPr lang="en-US" sz="4000" b="1"/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79388" y="1844675"/>
            <a:ext cx="8353425" cy="1368425"/>
          </a:xfrm>
        </p:spPr>
        <p:txBody>
          <a:bodyPr/>
          <a:lstStyle/>
          <a:p>
            <a:pPr>
              <a:defRPr/>
            </a:pPr>
            <a:r>
              <a:rPr lang="ar-SA" b="1" dirty="0"/>
              <a:t>ان المدى </a:t>
            </a:r>
            <a:r>
              <a:rPr lang="ar-YE" b="1" dirty="0"/>
              <a:t>يعتمد</a:t>
            </a:r>
            <a:r>
              <a:rPr lang="ar-SA" b="1" dirty="0"/>
              <a:t> في حسابه </a:t>
            </a:r>
            <a:r>
              <a:rPr lang="ar-YE" b="1" dirty="0"/>
              <a:t>على قيمتين</a:t>
            </a:r>
            <a:r>
              <a:rPr lang="ar-SA" b="1" dirty="0"/>
              <a:t> فقط  :</a:t>
            </a:r>
          </a:p>
          <a:p>
            <a:pPr lvl="1">
              <a:defRPr/>
            </a:pPr>
            <a:r>
              <a:rPr lang="ar-YE" sz="2400" b="1" dirty="0"/>
              <a:t>هما </a:t>
            </a:r>
            <a:r>
              <a:rPr lang="ar-SA" sz="2400" b="1" dirty="0"/>
              <a:t> </a:t>
            </a:r>
            <a:r>
              <a:rPr lang="ar-YE" sz="2400" b="1" dirty="0"/>
              <a:t>أصغر</a:t>
            </a:r>
            <a:r>
              <a:rPr lang="ar-SA" sz="2400" b="1" dirty="0"/>
              <a:t> </a:t>
            </a:r>
            <a:r>
              <a:rPr lang="ar-YE" sz="2400" b="1" dirty="0"/>
              <a:t> </a:t>
            </a:r>
            <a:r>
              <a:rPr lang="ar-SA" sz="2400" b="1" dirty="0"/>
              <a:t>قيمة</a:t>
            </a:r>
            <a:r>
              <a:rPr lang="ar-YE" sz="2400" b="1" dirty="0"/>
              <a:t> ، </a:t>
            </a:r>
            <a:r>
              <a:rPr lang="ar-SA" sz="2400" b="1" dirty="0"/>
              <a:t> </a:t>
            </a:r>
            <a:r>
              <a:rPr lang="ar-YE" sz="2400" b="1" dirty="0"/>
              <a:t>وأكبر </a:t>
            </a:r>
            <a:r>
              <a:rPr lang="ar-SA" sz="2400" b="1" dirty="0"/>
              <a:t>قيمة</a:t>
            </a:r>
          </a:p>
          <a:p>
            <a:pPr>
              <a:defRPr/>
            </a:pPr>
            <a:r>
              <a:rPr lang="ar-YE" b="1" dirty="0"/>
              <a:t>فإذا كان هناك قيم</a:t>
            </a:r>
            <a:r>
              <a:rPr lang="ar-SA" b="1" dirty="0"/>
              <a:t> </a:t>
            </a:r>
            <a:r>
              <a:rPr lang="ar-YE" b="1" dirty="0"/>
              <a:t>شاذة، ترتب على استخدامه كمقياس للتشتت نتائج غير </a:t>
            </a:r>
            <a:r>
              <a:rPr lang="ar-SA" b="1" dirty="0"/>
              <a:t> </a:t>
            </a:r>
            <a:r>
              <a:rPr lang="ar-YE" b="1" dirty="0"/>
              <a:t>دقيقة</a:t>
            </a:r>
            <a:r>
              <a:rPr lang="ar-SA" b="1" dirty="0"/>
              <a:t>.</a:t>
            </a:r>
            <a:r>
              <a:rPr lang="ar-YE" b="1" dirty="0"/>
              <a:t> </a:t>
            </a:r>
            <a:endParaRPr lang="ar-SA" b="1" dirty="0"/>
          </a:p>
          <a:p>
            <a:pPr>
              <a:defRPr/>
            </a:pPr>
            <a:endParaRPr lang="ar-SA" b="1" dirty="0"/>
          </a:p>
          <a:p>
            <a:pPr eaLnBrk="1" hangingPunct="1">
              <a:defRPr/>
            </a:pPr>
            <a:r>
              <a:rPr lang="ar-SA" b="1" dirty="0"/>
              <a:t> هل يمكن حل هذه المشكلة ؟ </a:t>
            </a:r>
          </a:p>
          <a:p>
            <a:pPr eaLnBrk="1" hangingPunct="1">
              <a:defRPr/>
            </a:pPr>
            <a:r>
              <a:rPr lang="ar-SA" b="1" dirty="0"/>
              <a:t>ما هو الحل اذن؟</a:t>
            </a:r>
          </a:p>
          <a:p>
            <a:pPr eaLnBrk="1" hangingPunct="1">
              <a:defRPr/>
            </a:pPr>
            <a:r>
              <a:rPr lang="ar-SA" b="1" dirty="0"/>
              <a:t>بعد التفكير في الحل اقلب الصفحة</a:t>
            </a:r>
            <a:endParaRPr lang="en-US" b="1" dirty="0"/>
          </a:p>
          <a:p>
            <a:pPr>
              <a:defRPr/>
            </a:pPr>
            <a:endParaRPr lang="en-US" dirty="0"/>
          </a:p>
          <a:p>
            <a:pPr marL="0" indent="0">
              <a:buFont typeface="Wingdings" pitchFamily="2" charset="2"/>
              <a:buNone/>
              <a:defRPr/>
            </a:pPr>
            <a:endParaRPr lang="ar-SA" sz="3200" b="1" dirty="0"/>
          </a:p>
          <a:p>
            <a:pPr>
              <a:defRPr/>
            </a:pPr>
            <a:endParaRPr lang="ar-SA" sz="2400" dirty="0"/>
          </a:p>
          <a:p>
            <a:pPr eaLnBrk="1" hangingPunct="1">
              <a:defRPr/>
            </a:pPr>
            <a:endParaRPr lang="ar-SA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34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34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3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3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3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3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3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3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34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34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34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34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6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6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63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63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63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63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63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63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634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634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634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634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0" grpId="0"/>
      <p:bldP spid="63491" grpId="0" build="p"/>
      <p:bldP spid="63491" grpI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ar-SA" sz="3600"/>
              <a:t> الحل هو استخدام المدى الربيعي</a:t>
            </a:r>
            <a:endParaRPr lang="en-US" sz="3500"/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79388" y="1844675"/>
            <a:ext cx="8353425" cy="1368425"/>
          </a:xfrm>
        </p:spPr>
        <p:txBody>
          <a:bodyPr/>
          <a:lstStyle/>
          <a:p>
            <a:pPr>
              <a:defRPr/>
            </a:pPr>
            <a:r>
              <a:rPr lang="ar-SA" sz="2400" b="1" dirty="0"/>
              <a:t>المدى الربيعي  و يرمز له بالرمز (</a:t>
            </a:r>
            <a:r>
              <a:rPr lang="en-US" sz="2400" b="1" dirty="0"/>
              <a:t>IR</a:t>
            </a:r>
            <a:r>
              <a:rPr lang="ar-SA" sz="2400" b="1" dirty="0"/>
              <a:t>) </a:t>
            </a:r>
            <a:r>
              <a:rPr lang="ar-YE" sz="2400" b="1" dirty="0"/>
              <a:t>مقياس للتشتت يعتمد على نصف عدد القيم الوسطى، ويهمل نصف عدد القيم المتطرفة</a:t>
            </a:r>
            <a:r>
              <a:rPr lang="ar-SA" sz="2400" b="1" dirty="0"/>
              <a:t>. </a:t>
            </a:r>
            <a:endParaRPr lang="ar-YE" sz="2400" b="1" dirty="0"/>
          </a:p>
          <a:p>
            <a:pPr>
              <a:defRPr/>
            </a:pPr>
            <a:r>
              <a:rPr lang="ar-SA" sz="2400" b="1" dirty="0"/>
              <a:t> و يحسب</a:t>
            </a:r>
            <a:r>
              <a:rPr lang="ar-YE" sz="2400" b="1" dirty="0"/>
              <a:t> بتطبيق المعادلة التالية </a:t>
            </a:r>
            <a:r>
              <a:rPr lang="ar-SA" sz="2400" b="1" dirty="0"/>
              <a:t>:</a:t>
            </a:r>
          </a:p>
          <a:p>
            <a:pPr marL="0" indent="0" algn="ctr" eaLnBrk="1" hangingPunct="1">
              <a:buFont typeface="Wingdings" pitchFamily="2" charset="2"/>
              <a:buNone/>
              <a:defRPr/>
            </a:pPr>
            <a:r>
              <a:rPr lang="ar-SA" sz="2400" b="1" dirty="0"/>
              <a:t>المدى الربيعي = الربيع الاعلى – الربيع الادنى</a:t>
            </a:r>
          </a:p>
          <a:p>
            <a:pPr marL="0" indent="0" algn="ctr" eaLnBrk="1" hangingPunct="1">
              <a:buFont typeface="Wingdings" pitchFamily="2" charset="2"/>
              <a:buNone/>
              <a:defRPr/>
            </a:pPr>
            <a:r>
              <a:rPr lang="ar-SA" sz="2400" dirty="0"/>
              <a:t>أي ان  </a:t>
            </a:r>
            <a:r>
              <a:rPr lang="en-US" sz="2400" dirty="0"/>
              <a:t>IR= Q</a:t>
            </a:r>
            <a:r>
              <a:rPr lang="en-US" sz="2400" baseline="-25000" dirty="0"/>
              <a:t>3</a:t>
            </a:r>
            <a:r>
              <a:rPr lang="en-US" sz="2400" dirty="0"/>
              <a:t>- Q</a:t>
            </a:r>
            <a:r>
              <a:rPr lang="en-US" sz="2400" baseline="-25000" dirty="0"/>
              <a:t>1</a:t>
            </a:r>
            <a:endParaRPr lang="ar-SA" sz="2400" baseline="-25000" dirty="0"/>
          </a:p>
          <a:p>
            <a:pPr eaLnBrk="1" hangingPunct="1">
              <a:defRPr/>
            </a:pPr>
            <a:endParaRPr lang="ar-SA" sz="2400" baseline="-25000" dirty="0"/>
          </a:p>
          <a:p>
            <a:pPr eaLnBrk="1" hangingPunct="1">
              <a:defRPr/>
            </a:pPr>
            <a:r>
              <a:rPr lang="ar-SA" sz="2400" dirty="0"/>
              <a:t>حيث ان </a:t>
            </a:r>
            <a:r>
              <a:rPr lang="en-US" sz="2400" dirty="0"/>
              <a:t>Q</a:t>
            </a:r>
            <a:r>
              <a:rPr lang="en-US" sz="2400" baseline="-25000" dirty="0"/>
              <a:t>3</a:t>
            </a:r>
            <a:r>
              <a:rPr lang="ar-SA" sz="2400" baseline="-25000" dirty="0"/>
              <a:t> </a:t>
            </a:r>
            <a:r>
              <a:rPr lang="ar-SA" sz="2400" dirty="0"/>
              <a:t>: الربيع الاعلى </a:t>
            </a:r>
          </a:p>
          <a:p>
            <a:pPr eaLnBrk="1" hangingPunct="1">
              <a:defRPr/>
            </a:pPr>
            <a:r>
              <a:rPr lang="en-US" sz="2400" dirty="0"/>
              <a:t>Q</a:t>
            </a:r>
            <a:r>
              <a:rPr lang="en-US" sz="2400" baseline="-25000" dirty="0"/>
              <a:t>1</a:t>
            </a:r>
            <a:r>
              <a:rPr lang="ar-SA" sz="2400" baseline="-25000" dirty="0"/>
              <a:t> </a:t>
            </a:r>
            <a:r>
              <a:rPr lang="ar-SA" sz="2400" dirty="0"/>
              <a:t>: الربيع الادنى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34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34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3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3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3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3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3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3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34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34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34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34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3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3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3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3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63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63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634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634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634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634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0" grpId="0"/>
      <p:bldP spid="63491" grpId="0" build="p"/>
      <p:bldP spid="63491" grpI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ar-SA" sz="3600"/>
              <a:t> مثال على المدى الربيعي</a:t>
            </a:r>
            <a:endParaRPr lang="en-US" sz="3500"/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79388" y="1844675"/>
            <a:ext cx="8353425" cy="1368425"/>
          </a:xfrm>
        </p:spPr>
        <p:txBody>
          <a:bodyPr/>
          <a:lstStyle/>
          <a:p>
            <a:pPr>
              <a:defRPr/>
            </a:pPr>
            <a:r>
              <a:rPr lang="ar-SA" sz="2400" b="1" dirty="0"/>
              <a:t>بالرجوع الى مثال (4-2) </a:t>
            </a:r>
          </a:p>
          <a:p>
            <a:pPr>
              <a:defRPr/>
            </a:pPr>
            <a:r>
              <a:rPr lang="ar-SA" sz="2400" b="1" dirty="0"/>
              <a:t>اذا حسبت القيم  ( راجع كيفية حساب الربيعات من الفصل السابق )</a:t>
            </a:r>
          </a:p>
          <a:p>
            <a:pPr marL="0" indent="0" algn="ctr">
              <a:buFont typeface="Wingdings" pitchFamily="2" charset="2"/>
              <a:buNone/>
              <a:defRPr/>
            </a:pPr>
            <a:r>
              <a:rPr lang="en-US" sz="2400" dirty="0"/>
              <a:t>Q</a:t>
            </a:r>
            <a:r>
              <a:rPr lang="en-US" sz="2400" baseline="-25000" dirty="0"/>
              <a:t>3 </a:t>
            </a:r>
            <a:r>
              <a:rPr lang="en-US" sz="2400" dirty="0"/>
              <a:t>= 35</a:t>
            </a:r>
            <a:endParaRPr lang="ar-SA" sz="2400" baseline="-25000" dirty="0"/>
          </a:p>
          <a:p>
            <a:pPr marL="0" indent="0" algn="ctr">
              <a:buFont typeface="Wingdings" pitchFamily="2" charset="2"/>
              <a:buNone/>
              <a:defRPr/>
            </a:pPr>
            <a:r>
              <a:rPr lang="ar-SA" sz="2400" baseline="-25000" dirty="0"/>
              <a:t>  </a:t>
            </a:r>
            <a:r>
              <a:rPr lang="en-US" sz="2400" dirty="0"/>
              <a:t>Q</a:t>
            </a:r>
            <a:r>
              <a:rPr lang="en-US" sz="2400" baseline="-25000" dirty="0"/>
              <a:t>1 </a:t>
            </a:r>
            <a:r>
              <a:rPr lang="en-US" sz="2400" dirty="0"/>
              <a:t>= 26</a:t>
            </a:r>
            <a:endParaRPr lang="en-US" sz="2400" baseline="-25000" dirty="0"/>
          </a:p>
          <a:p>
            <a:pPr>
              <a:defRPr/>
            </a:pPr>
            <a:r>
              <a:rPr lang="ar-SA" sz="2400" dirty="0"/>
              <a:t>فيكون  المدى الربيعي عندها  :</a:t>
            </a:r>
          </a:p>
          <a:p>
            <a:pPr marL="0" indent="0" algn="ctr">
              <a:buFont typeface="Wingdings" pitchFamily="2" charset="2"/>
              <a:buNone/>
              <a:defRPr/>
            </a:pPr>
            <a:r>
              <a:rPr lang="en-US" sz="2400" dirty="0"/>
              <a:t>IR= Q</a:t>
            </a:r>
            <a:r>
              <a:rPr lang="en-US" sz="2400" baseline="-25000" dirty="0"/>
              <a:t>3  </a:t>
            </a:r>
            <a:r>
              <a:rPr lang="en-US" sz="2400" dirty="0"/>
              <a:t>- Q</a:t>
            </a:r>
            <a:r>
              <a:rPr lang="en-US" sz="2400" baseline="-25000" dirty="0"/>
              <a:t>1</a:t>
            </a:r>
            <a:endParaRPr lang="ar-SA" sz="2400" baseline="-25000" dirty="0"/>
          </a:p>
          <a:p>
            <a:pPr marL="0" indent="0" algn="ctr">
              <a:buFont typeface="Wingdings" pitchFamily="2" charset="2"/>
              <a:buNone/>
              <a:defRPr/>
            </a:pPr>
            <a:r>
              <a:rPr lang="en-US" sz="2400" dirty="0"/>
              <a:t>35 – 26 = 9</a:t>
            </a:r>
            <a:r>
              <a:rPr lang="ar-SA" sz="2400" dirty="0"/>
              <a:t> </a:t>
            </a:r>
            <a:r>
              <a:rPr lang="en-US" sz="2400" dirty="0"/>
              <a:t>IR=</a:t>
            </a:r>
            <a:endParaRPr lang="ar-SA" sz="2400" dirty="0"/>
          </a:p>
          <a:p>
            <a:pPr>
              <a:defRPr/>
            </a:pPr>
            <a:r>
              <a:rPr lang="ar-YE" sz="2400" b="1" dirty="0"/>
              <a:t>إذا</a:t>
            </a:r>
            <a:r>
              <a:rPr lang="ar-SA" sz="2400" b="1" dirty="0"/>
              <a:t> المدى </a:t>
            </a:r>
            <a:r>
              <a:rPr lang="ar-YE" sz="2400" b="1" dirty="0"/>
              <a:t>الربيعي للمساحة </a:t>
            </a:r>
            <a:r>
              <a:rPr lang="en-US" sz="2400" dirty="0"/>
              <a:t>9</a:t>
            </a:r>
            <a:r>
              <a:rPr lang="ar-SA" sz="2400" dirty="0"/>
              <a:t> </a:t>
            </a:r>
            <a:r>
              <a:rPr lang="ar-YE" sz="2400" b="1" dirty="0"/>
              <a:t>ألف دونم.</a:t>
            </a:r>
            <a:endParaRPr lang="ar-SA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34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34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3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3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3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3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3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3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3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3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34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34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34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34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34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34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63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63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63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63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63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63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63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63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634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634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634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634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634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634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0" grpId="0"/>
      <p:bldP spid="63491" grpId="0" build="p"/>
      <p:bldP spid="63491" grpI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YE" sz="3600" b="1"/>
              <a:t>مزايا وعيوب </a:t>
            </a:r>
            <a:r>
              <a:rPr lang="ar-SA" sz="3600" b="1"/>
              <a:t>المدى </a:t>
            </a:r>
            <a:r>
              <a:rPr lang="ar-YE" sz="3600" b="1"/>
              <a:t>الربيعي</a:t>
            </a:r>
            <a:br>
              <a:rPr lang="ar-YE" sz="3600" b="1"/>
            </a:br>
            <a:endParaRPr lang="en-US" sz="350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50825" y="1844675"/>
            <a:ext cx="8353425" cy="1368425"/>
          </a:xfrm>
        </p:spPr>
        <p:txBody>
          <a:bodyPr/>
          <a:lstStyle/>
          <a:p>
            <a:r>
              <a:rPr lang="ar-YE" b="1"/>
              <a:t>من مزايا </a:t>
            </a:r>
            <a:r>
              <a:rPr lang="ar-SA" b="1"/>
              <a:t>المدى</a:t>
            </a:r>
            <a:r>
              <a:rPr lang="ar-YE" b="1"/>
              <a:t> الربيعي</a:t>
            </a:r>
            <a:r>
              <a:rPr lang="ar-SA" b="1"/>
              <a:t> :</a:t>
            </a:r>
          </a:p>
          <a:p>
            <a:pPr lvl="1"/>
            <a:r>
              <a:rPr lang="ar-YE" sz="2400" b="1"/>
              <a:t> يفضل استخدامه كمقياس للتشتت في حالة وجود قيم شاذة ، </a:t>
            </a:r>
            <a:endParaRPr lang="ar-SA" sz="2400" b="1"/>
          </a:p>
          <a:p>
            <a:pPr lvl="1"/>
            <a:r>
              <a:rPr lang="ar-YE" sz="2400" b="1"/>
              <a:t>كما</a:t>
            </a:r>
            <a:r>
              <a:rPr lang="ar-SA" sz="2400" b="1"/>
              <a:t> </a:t>
            </a:r>
            <a:r>
              <a:rPr lang="ar-YE" sz="2400" b="1"/>
              <a:t>أنه بسيط وسهل في الحساب</a:t>
            </a:r>
            <a:endParaRPr lang="ar-SA" sz="2400" b="1"/>
          </a:p>
          <a:p>
            <a:pPr lvl="1"/>
            <a:endParaRPr lang="ar-SA" sz="2400" b="1"/>
          </a:p>
          <a:p>
            <a:r>
              <a:rPr lang="ar-YE" b="1"/>
              <a:t> ومن عيوبه </a:t>
            </a:r>
            <a:r>
              <a:rPr lang="ar-SA" b="1"/>
              <a:t>:</a:t>
            </a:r>
          </a:p>
          <a:p>
            <a:pPr lvl="1"/>
            <a:r>
              <a:rPr lang="ar-YE" sz="2400" b="1"/>
              <a:t>أنه لا يأخذ كل القيم في الاعتبار .</a:t>
            </a:r>
            <a:endParaRPr lang="ar-SA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34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34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0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ar-YE" sz="3600" b="1"/>
              <a:t>الانحراف المتوسط</a:t>
            </a:r>
            <a:endParaRPr lang="en-US" sz="3500"/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71550" y="1628775"/>
            <a:ext cx="7632700" cy="1368425"/>
          </a:xfrm>
        </p:spPr>
        <p:txBody>
          <a:bodyPr/>
          <a:lstStyle/>
          <a:p>
            <a:r>
              <a:rPr lang="ar-YE" b="1"/>
              <a:t>هو أحد مقاييس التشتت، </a:t>
            </a:r>
            <a:r>
              <a:rPr lang="ar-SA" b="1"/>
              <a:t>و يرمز له بالرمز </a:t>
            </a:r>
            <a:r>
              <a:rPr lang="en-US" b="1"/>
              <a:t>MD </a:t>
            </a:r>
            <a:endParaRPr lang="ar-SA" b="1"/>
          </a:p>
          <a:p>
            <a:endParaRPr lang="en-US" b="1"/>
          </a:p>
          <a:p>
            <a:r>
              <a:rPr lang="ar-SA" b="1"/>
              <a:t>و يعرف على انه </a:t>
            </a:r>
            <a:r>
              <a:rPr lang="ar-YE" b="1"/>
              <a:t>متوسط الانحرافات المطلقة للقيم عن وسطها الحسابي ،</a:t>
            </a:r>
            <a:endParaRPr lang="ar-SA" b="1"/>
          </a:p>
          <a:p>
            <a:endParaRPr lang="ar-YE" b="1"/>
          </a:p>
          <a:p>
            <a:pPr eaLnBrk="1" hangingPunct="1"/>
            <a:r>
              <a:rPr lang="ar-SA"/>
              <a:t> و يمكن حساب الانحراف المتوسط  في </a:t>
            </a:r>
          </a:p>
          <a:p>
            <a:pPr lvl="1" eaLnBrk="1" hangingPunct="1"/>
            <a:r>
              <a:rPr lang="ar-SA" sz="2400"/>
              <a:t>حالة القيم المفردة</a:t>
            </a:r>
          </a:p>
          <a:p>
            <a:pPr lvl="1" eaLnBrk="1" hangingPunct="1"/>
            <a:r>
              <a:rPr lang="ar-SA" sz="2400"/>
              <a:t>حالة الجداول التكرارية .</a:t>
            </a:r>
          </a:p>
          <a:p>
            <a:pPr lvl="1" eaLnBrk="1" hangingPunct="1"/>
            <a:endParaRPr lang="ar-SA" sz="2400"/>
          </a:p>
          <a:p>
            <a:pPr eaLnBrk="1" hangingPunct="1"/>
            <a:endParaRPr lang="ar-SA" sz="2400"/>
          </a:p>
          <a:p>
            <a:endParaRPr lang="en-US" sz="2400" i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34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34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3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3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3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3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34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34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34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34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6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6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63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63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63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63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34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34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634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634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0" grpId="0"/>
      <p:bldP spid="63491" grpId="0" build="p"/>
      <p:bldP spid="63491" grpI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ar-YE" sz="3600" b="1"/>
              <a:t>الانحراف المتوسط</a:t>
            </a:r>
            <a:r>
              <a:rPr lang="ar-SA" sz="3600" b="1"/>
              <a:t> للقيم المفردة </a:t>
            </a:r>
            <a:endParaRPr lang="en-US" sz="3500"/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71550" y="1628775"/>
            <a:ext cx="7632700" cy="1368425"/>
          </a:xfrm>
        </p:spPr>
        <p:txBody>
          <a:bodyPr/>
          <a:lstStyle/>
          <a:p>
            <a:pPr eaLnBrk="1" hangingPunct="1"/>
            <a:r>
              <a:rPr lang="ar-SA" sz="2400" b="1"/>
              <a:t>فإذا كان لدينا عينه عشوائية ذات الحجم </a:t>
            </a:r>
            <a:r>
              <a:rPr lang="en-US" sz="2400" b="1"/>
              <a:t>n</a:t>
            </a:r>
            <a:r>
              <a:rPr lang="ar-SA" sz="2400" b="1"/>
              <a:t> مفرداتها على الصورة :</a:t>
            </a:r>
          </a:p>
          <a:p>
            <a:pPr eaLnBrk="1" hangingPunct="1"/>
            <a:endParaRPr lang="ar-SA" sz="2400" b="1"/>
          </a:p>
          <a:p>
            <a:pPr eaLnBrk="1" hangingPunct="1"/>
            <a:endParaRPr lang="ar-SA" sz="2400" b="1"/>
          </a:p>
          <a:p>
            <a:endParaRPr lang="en-US" sz="2400" b="1" i="1"/>
          </a:p>
          <a:p>
            <a:pPr eaLnBrk="1" hangingPunct="1"/>
            <a:r>
              <a:rPr lang="ar-SA" sz="2400" b="1"/>
              <a:t>فان الانحراف المتوسط للعينة يعطى بالقانون الاتي:</a:t>
            </a:r>
            <a:br>
              <a:rPr lang="ar-SA" sz="2400" b="1"/>
            </a:br>
            <a:endParaRPr lang="ar-SA" sz="2400" b="1"/>
          </a:p>
          <a:p>
            <a:pPr eaLnBrk="1" hangingPunct="1"/>
            <a:endParaRPr lang="ar-SA" sz="2400"/>
          </a:p>
        </p:txBody>
      </p:sp>
      <p:graphicFrame>
        <p:nvGraphicFramePr>
          <p:cNvPr id="21508" name="كائن 2"/>
          <p:cNvGraphicFramePr>
            <a:graphicFrameLocks noChangeAspect="1"/>
          </p:cNvGraphicFramePr>
          <p:nvPr/>
        </p:nvGraphicFramePr>
        <p:xfrm>
          <a:off x="3132138" y="2205038"/>
          <a:ext cx="4103687" cy="720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193800" imgH="292100" progId="Equation.3">
                  <p:embed/>
                </p:oleObj>
              </mc:Choice>
              <mc:Fallback>
                <p:oleObj name="Equation" r:id="rId2" imgW="1193800" imgH="292100" progId="Equation.3">
                  <p:embed/>
                  <p:pic>
                    <p:nvPicPr>
                      <p:cNvPr id="0" name="كائن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32138" y="2205038"/>
                        <a:ext cx="4103687" cy="720725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كائن 3"/>
          <p:cNvGraphicFramePr>
            <a:graphicFrameLocks noChangeAspect="1"/>
          </p:cNvGraphicFramePr>
          <p:nvPr/>
        </p:nvGraphicFramePr>
        <p:xfrm>
          <a:off x="3995738" y="4076700"/>
          <a:ext cx="2592387" cy="1330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143000" imgH="698500" progId="Equation.DSMT4">
                  <p:embed/>
                </p:oleObj>
              </mc:Choice>
              <mc:Fallback>
                <p:oleObj name="Equation" r:id="rId4" imgW="1143000" imgH="698500" progId="Equation.DSMT4">
                  <p:embed/>
                  <p:pic>
                    <p:nvPicPr>
                      <p:cNvPr id="0" name="كائن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95738" y="4076700"/>
                        <a:ext cx="2592387" cy="1330325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ln w="9525">
                        <a:solidFill>
                          <a:schemeClr val="tx2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10" name="مستطيل 1"/>
          <p:cNvSpPr>
            <a:spLocks noChangeArrowheads="1"/>
          </p:cNvSpPr>
          <p:nvPr/>
        </p:nvSpPr>
        <p:spPr bwMode="auto">
          <a:xfrm>
            <a:off x="3997325" y="5661025"/>
            <a:ext cx="43386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ar-SA" sz="2400"/>
              <a:t> حيث ان        الوسط الحسابي لهذه العينة </a:t>
            </a:r>
            <a:endParaRPr lang="ar-YE" sz="2400"/>
          </a:p>
        </p:txBody>
      </p:sp>
      <p:graphicFrame>
        <p:nvGraphicFramePr>
          <p:cNvPr id="9" name="كائن 8"/>
          <p:cNvGraphicFramePr>
            <a:graphicFrameLocks noChangeAspect="1"/>
          </p:cNvGraphicFramePr>
          <p:nvPr/>
        </p:nvGraphicFramePr>
        <p:xfrm>
          <a:off x="6869113" y="5695950"/>
          <a:ext cx="2413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39700" imgH="228600" progId="Equation.DSMT4">
                  <p:embed/>
                </p:oleObj>
              </mc:Choice>
              <mc:Fallback>
                <p:oleObj name="Equation" r:id="rId6" imgW="139700" imgH="228600" progId="Equation.DSMT4">
                  <p:embed/>
                  <p:pic>
                    <p:nvPicPr>
                      <p:cNvPr id="0" name="كائن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69113" y="5695950"/>
                        <a:ext cx="241300" cy="393700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34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34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3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3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3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3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0" grpId="0"/>
      <p:bldP spid="63491" grpId="0" build="p"/>
      <p:bldP spid="63491" grpI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br>
              <a:rPr lang="ar-SA" sz="4800"/>
            </a:br>
            <a:r>
              <a:rPr lang="ar-SA" sz="4800"/>
              <a:t>            مقاييس التشتت</a:t>
            </a:r>
            <a:endParaRPr lang="en-US" sz="3600" u="sng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088" y="1981200"/>
            <a:ext cx="7859712" cy="4114800"/>
          </a:xfrm>
        </p:spPr>
        <p:txBody>
          <a:bodyPr/>
          <a:lstStyle/>
          <a:p>
            <a:pPr eaLnBrk="1" hangingPunct="1"/>
            <a:r>
              <a:rPr lang="ar-SA" b="1"/>
              <a:t>مقاييس التشتت تقيس مدى تقارب وتباعد البيانات من بعضها البعض، أو مدى تباعد أو تقارب القيم عن مقياس النزعة المركزية. </a:t>
            </a:r>
            <a:endParaRPr lang="en-US"/>
          </a:p>
          <a:p>
            <a:pPr eaLnBrk="1" hangingPunct="1"/>
            <a:r>
              <a:rPr lang="ar-SA" b="1"/>
              <a:t>لتوضيح أهمية  مقاييس التشتت نذكر المثال التالي:</a:t>
            </a:r>
          </a:p>
          <a:p>
            <a:pPr eaLnBrk="1" hangingPunct="1"/>
            <a:r>
              <a:rPr lang="ar-YE" b="1"/>
              <a:t>إذا كان لدينا مجموعتين من الطلاب ،</a:t>
            </a:r>
            <a:r>
              <a:rPr lang="ar-SA" b="1"/>
              <a:t> </a:t>
            </a:r>
            <a:r>
              <a:rPr lang="ar-YE" b="1"/>
              <a:t>وكان </a:t>
            </a:r>
            <a:r>
              <a:rPr lang="ar-SA" b="1"/>
              <a:t>علامات المجمو</a:t>
            </a:r>
            <a:r>
              <a:rPr lang="ar-YE" b="1"/>
              <a:t>عتين كالتالي :</a:t>
            </a:r>
            <a:endParaRPr lang="ar-SA"/>
          </a:p>
          <a:p>
            <a:pPr eaLnBrk="1" hangingPunct="1"/>
            <a:endParaRPr lang="en-US"/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532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0" grpId="0"/>
      <p:bldP spid="53251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ar-SA" sz="3600" b="1"/>
              <a:t>مثال (</a:t>
            </a:r>
            <a:r>
              <a:rPr lang="en-US" sz="3600" b="1"/>
              <a:t>3- 4</a:t>
            </a:r>
            <a:r>
              <a:rPr lang="ar-SA" sz="3600" b="1"/>
              <a:t>) </a:t>
            </a:r>
            <a:endParaRPr lang="en-US" sz="3500"/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71550" y="1628775"/>
            <a:ext cx="7632700" cy="1368425"/>
          </a:xfrm>
        </p:spPr>
        <p:txBody>
          <a:bodyPr/>
          <a:lstStyle/>
          <a:p>
            <a:pPr>
              <a:defRPr/>
            </a:pPr>
            <a:r>
              <a:rPr lang="ar-YE" sz="2400" b="1" dirty="0"/>
              <a:t>إذا كانت الطاقة التصديرية لخمس محطات لتحلية المياه بالمليون متر مكعب كما يلي:</a:t>
            </a:r>
            <a:r>
              <a:rPr lang="ar-SA" sz="2400" b="1" dirty="0"/>
              <a:t>   </a:t>
            </a:r>
            <a:r>
              <a:rPr lang="en-US" sz="2400" b="1" dirty="0"/>
              <a:t> </a:t>
            </a:r>
            <a:r>
              <a:rPr lang="ar-YE" sz="2400" b="1" dirty="0"/>
              <a:t>4</a:t>
            </a:r>
            <a:r>
              <a:rPr lang="en-US" sz="2400" b="1" dirty="0"/>
              <a:t> ,  </a:t>
            </a:r>
            <a:r>
              <a:rPr lang="ar-YE" sz="2400" b="1" dirty="0"/>
              <a:t>5</a:t>
            </a:r>
            <a:r>
              <a:rPr lang="en-US" sz="2400" b="1" dirty="0"/>
              <a:t>, </a:t>
            </a:r>
            <a:r>
              <a:rPr lang="ar-YE" sz="2400" b="1" dirty="0"/>
              <a:t> 2</a:t>
            </a:r>
            <a:r>
              <a:rPr lang="en-US" sz="2400" b="1" dirty="0"/>
              <a:t> , </a:t>
            </a:r>
            <a:r>
              <a:rPr lang="ar-YE" sz="2400" b="1" dirty="0"/>
              <a:t>10</a:t>
            </a:r>
            <a:r>
              <a:rPr lang="en-US" sz="2400" b="1" dirty="0"/>
              <a:t>, </a:t>
            </a:r>
            <a:r>
              <a:rPr lang="ar-YE" sz="2400" b="1" dirty="0"/>
              <a:t> 7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ar-YE" sz="2400" b="1" dirty="0"/>
              <a:t>أوجد قيمة الانحراف المتوسط للطاقة التصديرية</a:t>
            </a:r>
            <a:endParaRPr lang="ar-SA" sz="2400" b="1" dirty="0"/>
          </a:p>
          <a:p>
            <a:pPr eaLnBrk="1" hangingPunct="1">
              <a:defRPr/>
            </a:pPr>
            <a:endParaRPr lang="ar-SA" sz="2400" b="1" dirty="0"/>
          </a:p>
          <a:p>
            <a:pPr marL="0" indent="0" algn="ctr" eaLnBrk="1" hangingPunct="1">
              <a:buFont typeface="Wingdings" pitchFamily="2" charset="2"/>
              <a:buNone/>
              <a:defRPr/>
            </a:pPr>
            <a:r>
              <a:rPr lang="ar-SA" sz="2400" b="1" dirty="0"/>
              <a:t>الحل </a:t>
            </a:r>
          </a:p>
          <a:p>
            <a:pPr eaLnBrk="1" hangingPunct="1">
              <a:defRPr/>
            </a:pPr>
            <a:r>
              <a:rPr lang="ar-YE" sz="2400" b="1" dirty="0"/>
              <a:t>الوسط الحسابي :</a:t>
            </a:r>
            <a:r>
              <a:rPr lang="ar-SA" sz="2400" dirty="0"/>
              <a:t>  </a:t>
            </a:r>
            <a:endParaRPr lang="ar-SA" sz="2400" b="1" dirty="0"/>
          </a:p>
          <a:p>
            <a:pPr eaLnBrk="1" hangingPunct="1">
              <a:defRPr/>
            </a:pPr>
            <a:endParaRPr lang="ar-SA" sz="2400" b="1" dirty="0"/>
          </a:p>
          <a:p>
            <a:pPr eaLnBrk="1" hangingPunct="1">
              <a:defRPr/>
            </a:pPr>
            <a:endParaRPr lang="ar-SA" sz="2400" b="1" dirty="0"/>
          </a:p>
          <a:p>
            <a:pPr eaLnBrk="1" hangingPunct="1">
              <a:defRPr/>
            </a:pPr>
            <a:r>
              <a:rPr lang="ar-YE" sz="2400" b="1" dirty="0"/>
              <a:t>لحساب قيمة الانحراف المتوسط</a:t>
            </a:r>
            <a:r>
              <a:rPr lang="ar-SA" sz="2400" b="1" dirty="0"/>
              <a:t> يتم </a:t>
            </a:r>
            <a:r>
              <a:rPr lang="ar-YE" sz="2400" b="1" dirty="0"/>
              <a:t>تكوين الجدول التالي :</a:t>
            </a:r>
            <a:endParaRPr lang="ar-SA" sz="2400" b="1" dirty="0"/>
          </a:p>
          <a:p>
            <a:pPr eaLnBrk="1" hangingPunct="1">
              <a:defRPr/>
            </a:pPr>
            <a:endParaRPr lang="ar-SA" sz="2400" b="1" dirty="0"/>
          </a:p>
          <a:p>
            <a:pPr>
              <a:defRPr/>
            </a:pPr>
            <a:endParaRPr lang="en-US" sz="2400" b="1" i="1" dirty="0"/>
          </a:p>
        </p:txBody>
      </p:sp>
      <p:graphicFrame>
        <p:nvGraphicFramePr>
          <p:cNvPr id="5" name="كائن 4"/>
          <p:cNvGraphicFramePr>
            <a:graphicFrameLocks noChangeAspect="1"/>
          </p:cNvGraphicFramePr>
          <p:nvPr/>
        </p:nvGraphicFramePr>
        <p:xfrm>
          <a:off x="3702050" y="3990975"/>
          <a:ext cx="2413000" cy="854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396394" imgH="495085" progId="Equation.DSMT4">
                  <p:embed/>
                </p:oleObj>
              </mc:Choice>
              <mc:Fallback>
                <p:oleObj name="Equation" r:id="rId2" imgW="1396394" imgH="495085" progId="Equation.DSMT4">
                  <p:embed/>
                  <p:pic>
                    <p:nvPicPr>
                      <p:cNvPr id="0" name="كائن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02050" y="3990975"/>
                        <a:ext cx="2413000" cy="854075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34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34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3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3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3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3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3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3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34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34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3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3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3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3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3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3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634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634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0" grpId="0"/>
      <p:bldP spid="63491" grpId="0" build="p"/>
      <p:bldP spid="63491" grpId="1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1619250" y="549275"/>
            <a:ext cx="7010400" cy="1295400"/>
          </a:xfrm>
        </p:spPr>
        <p:txBody>
          <a:bodyPr/>
          <a:lstStyle/>
          <a:p>
            <a:pPr algn="ctr" eaLnBrk="1" hangingPunct="1"/>
            <a:r>
              <a:rPr lang="ar-SA" sz="3600" b="1"/>
              <a:t> تابع - مثال (</a:t>
            </a:r>
            <a:r>
              <a:rPr lang="en-US" sz="3600" b="1"/>
              <a:t>3- 4</a:t>
            </a:r>
            <a:r>
              <a:rPr lang="ar-SA" sz="3600" b="1"/>
              <a:t>)</a:t>
            </a:r>
            <a:br>
              <a:rPr lang="ar-SA" sz="3600" b="1"/>
            </a:br>
            <a:br>
              <a:rPr lang="ar-SA" sz="3600" b="1"/>
            </a:br>
            <a:r>
              <a:rPr lang="ar-SA" sz="3600" b="1"/>
              <a:t> </a:t>
            </a:r>
            <a:endParaRPr lang="en-US" sz="3500"/>
          </a:p>
        </p:txBody>
      </p:sp>
      <p:sp>
        <p:nvSpPr>
          <p:cNvPr id="23555" name="عنصر نائب للنص 1"/>
          <p:cNvSpPr>
            <a:spLocks noGrp="1"/>
          </p:cNvSpPr>
          <p:nvPr>
            <p:ph type="body" sz="half" idx="1"/>
          </p:nvPr>
        </p:nvSpPr>
        <p:spPr>
          <a:xfrm>
            <a:off x="1187450" y="4437063"/>
            <a:ext cx="7389813" cy="1811337"/>
          </a:xfrm>
        </p:spPr>
        <p:txBody>
          <a:bodyPr/>
          <a:lstStyle/>
          <a:p>
            <a:r>
              <a:rPr lang="ar-YE"/>
              <a:t>إذا الانحراف المتوسط قيمته هي :</a:t>
            </a:r>
            <a:endParaRPr lang="ar-SA"/>
          </a:p>
          <a:p>
            <a:endParaRPr lang="ar-SA"/>
          </a:p>
          <a:p>
            <a:endParaRPr lang="ar-YE"/>
          </a:p>
        </p:txBody>
      </p:sp>
      <p:pic>
        <p:nvPicPr>
          <p:cNvPr id="23556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1625" y="5084762"/>
            <a:ext cx="5486400" cy="7925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3" name="جدول 2"/>
          <p:cNvGraphicFramePr>
            <a:graphicFrameLocks noGrp="1"/>
          </p:cNvGraphicFramePr>
          <p:nvPr/>
        </p:nvGraphicFramePr>
        <p:xfrm>
          <a:off x="2555875" y="1341438"/>
          <a:ext cx="6096000" cy="3016249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4894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745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91857">
                <a:tc>
                  <a:txBody>
                    <a:bodyPr/>
                    <a:lstStyle/>
                    <a:p>
                      <a:pPr rtl="1"/>
                      <a:r>
                        <a:rPr lang="ar-SA" sz="1800" dirty="0"/>
                        <a:t>الطاقة التصديرية</a:t>
                      </a:r>
                    </a:p>
                    <a:p>
                      <a:pPr algn="ctr" rtl="1"/>
                      <a:r>
                        <a:rPr lang="en-US" sz="1800" dirty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x</a:t>
                      </a:r>
                      <a:endParaRPr lang="ar-YE" sz="1800" dirty="0">
                        <a:solidFill>
                          <a:schemeClr val="accent5">
                            <a:lumMod val="10000"/>
                          </a:schemeClr>
                        </a:solidFill>
                      </a:endParaRPr>
                    </a:p>
                  </a:txBody>
                  <a:tcPr marT="45707" marB="45707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800" dirty="0"/>
                        <a:t>الانحرافات </a:t>
                      </a:r>
                    </a:p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800" dirty="0"/>
                        <a:t> </a:t>
                      </a:r>
                      <a:endParaRPr lang="ar-YE" sz="1800" dirty="0"/>
                    </a:p>
                  </a:txBody>
                  <a:tcPr marT="45707" marB="45707"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800" dirty="0"/>
                        <a:t>الانحرافات</a:t>
                      </a:r>
                      <a:r>
                        <a:rPr lang="ar-SA" sz="1800" baseline="0" dirty="0"/>
                        <a:t> المطلقة </a:t>
                      </a:r>
                    </a:p>
                    <a:p>
                      <a:pPr rtl="1"/>
                      <a:endParaRPr lang="ar-YE" sz="1800" dirty="0"/>
                    </a:p>
                  </a:txBody>
                  <a:tcPr marT="45707" marB="45707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732">
                <a:tc>
                  <a:txBody>
                    <a:bodyPr/>
                    <a:lstStyle/>
                    <a:p>
                      <a:pPr algn="ctr" rtl="1"/>
                      <a:r>
                        <a:rPr lang="en-US" sz="1800" dirty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4</a:t>
                      </a:r>
                      <a:endParaRPr lang="ar-YE" sz="1800" dirty="0">
                        <a:solidFill>
                          <a:schemeClr val="accent5">
                            <a:lumMod val="10000"/>
                          </a:schemeClr>
                        </a:solidFill>
                      </a:endParaRPr>
                    </a:p>
                  </a:txBody>
                  <a:tcPr marT="45707" marB="45707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800" dirty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 4</a:t>
                      </a:r>
                      <a:r>
                        <a:rPr lang="en-US" sz="1800" baseline="0" dirty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 </a:t>
                      </a:r>
                      <a:r>
                        <a:rPr lang="en-US" sz="1800" dirty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-  5.6</a:t>
                      </a:r>
                      <a:r>
                        <a:rPr lang="en-US" sz="1800" baseline="0" dirty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 = -1.6</a:t>
                      </a:r>
                      <a:endParaRPr lang="ar-YE" sz="1800" dirty="0">
                        <a:solidFill>
                          <a:schemeClr val="accent5">
                            <a:lumMod val="10000"/>
                          </a:schemeClr>
                        </a:solidFill>
                      </a:endParaRPr>
                    </a:p>
                  </a:txBody>
                  <a:tcPr marT="45707" marB="45707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800" baseline="0" dirty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1.6</a:t>
                      </a:r>
                      <a:endParaRPr lang="ar-YE" sz="1800" dirty="0">
                        <a:solidFill>
                          <a:schemeClr val="accent5">
                            <a:lumMod val="10000"/>
                          </a:schemeClr>
                        </a:solidFill>
                      </a:endParaRPr>
                    </a:p>
                  </a:txBody>
                  <a:tcPr marT="45707" marB="45707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732">
                <a:tc>
                  <a:txBody>
                    <a:bodyPr/>
                    <a:lstStyle/>
                    <a:p>
                      <a:pPr algn="ctr" rtl="1"/>
                      <a:r>
                        <a:rPr lang="en-US" sz="1800" dirty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5</a:t>
                      </a:r>
                      <a:endParaRPr lang="ar-YE" sz="1800" dirty="0">
                        <a:solidFill>
                          <a:schemeClr val="accent5">
                            <a:lumMod val="10000"/>
                          </a:schemeClr>
                        </a:solidFill>
                      </a:endParaRPr>
                    </a:p>
                  </a:txBody>
                  <a:tcPr marT="45707" marB="45707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800" dirty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5  - 5.6 = -0.6</a:t>
                      </a:r>
                      <a:endParaRPr lang="ar-YE" sz="1800" dirty="0">
                        <a:solidFill>
                          <a:schemeClr val="accent5">
                            <a:lumMod val="10000"/>
                          </a:schemeClr>
                        </a:solidFill>
                      </a:endParaRPr>
                    </a:p>
                  </a:txBody>
                  <a:tcPr marT="45707" marB="45707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800" dirty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0.6</a:t>
                      </a:r>
                      <a:endParaRPr lang="ar-YE" sz="1800" dirty="0">
                        <a:solidFill>
                          <a:schemeClr val="accent5">
                            <a:lumMod val="10000"/>
                          </a:schemeClr>
                        </a:solidFill>
                      </a:endParaRPr>
                    </a:p>
                  </a:txBody>
                  <a:tcPr marT="45707" marB="45707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732">
                <a:tc>
                  <a:txBody>
                    <a:bodyPr/>
                    <a:lstStyle/>
                    <a:p>
                      <a:pPr algn="ctr" rtl="1"/>
                      <a:r>
                        <a:rPr lang="en-US" sz="1800" dirty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2</a:t>
                      </a:r>
                      <a:endParaRPr lang="ar-YE" sz="1800" dirty="0">
                        <a:solidFill>
                          <a:schemeClr val="accent5">
                            <a:lumMod val="10000"/>
                          </a:schemeClr>
                        </a:solidFill>
                      </a:endParaRPr>
                    </a:p>
                  </a:txBody>
                  <a:tcPr marT="45707" marB="45707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800" dirty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2</a:t>
                      </a:r>
                      <a:r>
                        <a:rPr lang="en-US" sz="1800" baseline="0" dirty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 - 5.6 = -3.6</a:t>
                      </a:r>
                      <a:endParaRPr lang="ar-YE" sz="1800" dirty="0">
                        <a:solidFill>
                          <a:schemeClr val="accent5">
                            <a:lumMod val="10000"/>
                          </a:schemeClr>
                        </a:solidFill>
                      </a:endParaRPr>
                    </a:p>
                  </a:txBody>
                  <a:tcPr marT="45707" marB="45707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800" baseline="0" dirty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3.6</a:t>
                      </a:r>
                      <a:endParaRPr lang="ar-YE" sz="1800" dirty="0">
                        <a:solidFill>
                          <a:schemeClr val="accent5">
                            <a:lumMod val="10000"/>
                          </a:schemeClr>
                        </a:solidFill>
                      </a:endParaRPr>
                    </a:p>
                  </a:txBody>
                  <a:tcPr marT="45707" marB="45707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732">
                <a:tc>
                  <a:txBody>
                    <a:bodyPr/>
                    <a:lstStyle/>
                    <a:p>
                      <a:pPr algn="ctr" rtl="1"/>
                      <a:r>
                        <a:rPr lang="en-US" sz="1800" dirty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10</a:t>
                      </a:r>
                      <a:endParaRPr lang="ar-YE" sz="1800" dirty="0">
                        <a:solidFill>
                          <a:schemeClr val="accent5">
                            <a:lumMod val="10000"/>
                          </a:schemeClr>
                        </a:solidFill>
                      </a:endParaRPr>
                    </a:p>
                  </a:txBody>
                  <a:tcPr marT="45707" marB="45707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800" dirty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10  - 5.6 = 4.4</a:t>
                      </a:r>
                      <a:endParaRPr lang="ar-YE" sz="1800" dirty="0">
                        <a:solidFill>
                          <a:schemeClr val="accent5">
                            <a:lumMod val="10000"/>
                          </a:schemeClr>
                        </a:solidFill>
                      </a:endParaRPr>
                    </a:p>
                  </a:txBody>
                  <a:tcPr marT="45707" marB="45707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800" dirty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4.4</a:t>
                      </a:r>
                      <a:endParaRPr lang="ar-YE" sz="1800" dirty="0">
                        <a:solidFill>
                          <a:schemeClr val="accent5">
                            <a:lumMod val="10000"/>
                          </a:schemeClr>
                        </a:solidFill>
                      </a:endParaRPr>
                    </a:p>
                  </a:txBody>
                  <a:tcPr marT="45707" marB="45707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732">
                <a:tc>
                  <a:txBody>
                    <a:bodyPr/>
                    <a:lstStyle/>
                    <a:p>
                      <a:pPr algn="ctr" rtl="1"/>
                      <a:r>
                        <a:rPr lang="en-US" sz="1800" dirty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7</a:t>
                      </a:r>
                      <a:endParaRPr lang="ar-YE" sz="1800" dirty="0">
                        <a:solidFill>
                          <a:schemeClr val="accent5">
                            <a:lumMod val="10000"/>
                          </a:schemeClr>
                        </a:solidFill>
                      </a:endParaRPr>
                    </a:p>
                  </a:txBody>
                  <a:tcPr marT="45707" marB="45707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800" dirty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 7</a:t>
                      </a:r>
                      <a:r>
                        <a:rPr lang="en-US" sz="1800" baseline="0" dirty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 -  5.6  = 1.4</a:t>
                      </a:r>
                      <a:endParaRPr lang="ar-YE" sz="1800" dirty="0">
                        <a:solidFill>
                          <a:schemeClr val="accent5">
                            <a:lumMod val="10000"/>
                          </a:schemeClr>
                        </a:solidFill>
                      </a:endParaRPr>
                    </a:p>
                  </a:txBody>
                  <a:tcPr marT="45707" marB="45707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800" dirty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 </a:t>
                      </a:r>
                      <a:r>
                        <a:rPr lang="en-US" sz="1800" baseline="0" dirty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1.4</a:t>
                      </a:r>
                      <a:endParaRPr lang="ar-YE" sz="1800" dirty="0">
                        <a:solidFill>
                          <a:schemeClr val="accent5">
                            <a:lumMod val="10000"/>
                          </a:schemeClr>
                        </a:solidFill>
                      </a:endParaRPr>
                    </a:p>
                  </a:txBody>
                  <a:tcPr marT="45707" marB="45707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732">
                <a:tc>
                  <a:txBody>
                    <a:bodyPr/>
                    <a:lstStyle/>
                    <a:p>
                      <a:pPr algn="ctr" rtl="1"/>
                      <a:r>
                        <a:rPr lang="ar-SA" sz="1800" dirty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المجموع</a:t>
                      </a:r>
                      <a:endParaRPr lang="ar-YE" sz="1800" dirty="0">
                        <a:solidFill>
                          <a:schemeClr val="accent5">
                            <a:lumMod val="10000"/>
                          </a:schemeClr>
                        </a:solidFill>
                      </a:endParaRPr>
                    </a:p>
                  </a:txBody>
                  <a:tcPr marT="45707" marB="45707"/>
                </a:tc>
                <a:tc>
                  <a:txBody>
                    <a:bodyPr/>
                    <a:lstStyle/>
                    <a:p>
                      <a:pPr algn="ctr" rtl="0"/>
                      <a:endParaRPr lang="ar-YE" sz="1800" dirty="0">
                        <a:solidFill>
                          <a:schemeClr val="accent5">
                            <a:lumMod val="10000"/>
                          </a:schemeClr>
                        </a:solidFill>
                      </a:endParaRPr>
                    </a:p>
                  </a:txBody>
                  <a:tcPr marT="45707" marB="45707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800" dirty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11.6</a:t>
                      </a:r>
                      <a:endParaRPr lang="ar-YE" sz="1800" dirty="0">
                        <a:solidFill>
                          <a:schemeClr val="accent5">
                            <a:lumMod val="10000"/>
                          </a:schemeClr>
                        </a:solidFill>
                      </a:endParaRPr>
                    </a:p>
                  </a:txBody>
                  <a:tcPr marT="45707" marB="45707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23591" name="كائن 3"/>
          <p:cNvGraphicFramePr>
            <a:graphicFrameLocks noChangeAspect="1"/>
          </p:cNvGraphicFramePr>
          <p:nvPr/>
        </p:nvGraphicFramePr>
        <p:xfrm>
          <a:off x="4959350" y="1668463"/>
          <a:ext cx="1816100" cy="29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816100" imgH="292100" progId="Equation.DSMT4">
                  <p:embed/>
                </p:oleObj>
              </mc:Choice>
              <mc:Fallback>
                <p:oleObj name="Equation" r:id="rId3" imgW="1816100" imgH="292100" progId="Equation.DSMT4">
                  <p:embed/>
                  <p:pic>
                    <p:nvPicPr>
                      <p:cNvPr id="0" name="كائن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9350" y="1668463"/>
                        <a:ext cx="1816100" cy="292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92" name="كائن 5"/>
          <p:cNvGraphicFramePr>
            <a:graphicFrameLocks noChangeAspect="1"/>
          </p:cNvGraphicFramePr>
          <p:nvPr/>
        </p:nvGraphicFramePr>
        <p:xfrm>
          <a:off x="3298825" y="1741488"/>
          <a:ext cx="77470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774364" imgH="355446" progId="Equation.DSMT4">
                  <p:embed/>
                </p:oleObj>
              </mc:Choice>
              <mc:Fallback>
                <p:oleObj name="Equation" r:id="rId5" imgW="774364" imgH="355446" progId="Equation.DSMT4">
                  <p:embed/>
                  <p:pic>
                    <p:nvPicPr>
                      <p:cNvPr id="0" name="كائن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98825" y="1741488"/>
                        <a:ext cx="774700" cy="355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34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34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0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YE" sz="3600" b="1"/>
              <a:t>مزايا وعيوب</a:t>
            </a:r>
            <a:r>
              <a:rPr lang="ar-SA" sz="3600" b="1"/>
              <a:t> الانحراف المتوسط </a:t>
            </a:r>
            <a:br>
              <a:rPr lang="ar-YE" sz="3600" b="1"/>
            </a:br>
            <a:endParaRPr lang="en-US" sz="350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50825" y="1844675"/>
            <a:ext cx="8353425" cy="1368425"/>
          </a:xfrm>
        </p:spPr>
        <p:txBody>
          <a:bodyPr/>
          <a:lstStyle/>
          <a:p>
            <a:r>
              <a:rPr lang="ar-YE" b="1"/>
              <a:t>من مزايا الانحراف المتوسط </a:t>
            </a:r>
            <a:endParaRPr lang="ar-SA" b="1"/>
          </a:p>
          <a:p>
            <a:pPr lvl="1"/>
            <a:r>
              <a:rPr lang="ar-YE" b="1"/>
              <a:t>أنه يأخذ كل القيم في الاعتبار</a:t>
            </a:r>
            <a:endParaRPr lang="ar-SA" b="1"/>
          </a:p>
          <a:p>
            <a:r>
              <a:rPr lang="ar-YE" b="1"/>
              <a:t>ولكن يعاب عليه ما يلي:</a:t>
            </a:r>
          </a:p>
          <a:p>
            <a:pPr lvl="1"/>
            <a:r>
              <a:rPr lang="ar-YE" b="1"/>
              <a:t>يتأثر بالقيم الشاذة .</a:t>
            </a:r>
            <a:endParaRPr lang="ar-SA" b="1"/>
          </a:p>
          <a:p>
            <a:pPr lvl="1"/>
            <a:r>
              <a:rPr lang="ar-SA" b="1"/>
              <a:t>يصعب التعامل معه رياضيا.</a:t>
            </a:r>
            <a:endParaRPr lang="ar-YE" b="1"/>
          </a:p>
          <a:p>
            <a:endParaRPr lang="ar-YE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34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34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0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ar-SA" sz="4000" b="1"/>
              <a:t>التباين  </a:t>
            </a:r>
            <a:endParaRPr lang="en-US" sz="4000" b="1"/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042988" y="2276475"/>
            <a:ext cx="7489825" cy="1368425"/>
          </a:xfrm>
        </p:spPr>
        <p:txBody>
          <a:bodyPr/>
          <a:lstStyle/>
          <a:p>
            <a:pPr eaLnBrk="1" hangingPunct="1"/>
            <a:r>
              <a:rPr lang="ar-SA" sz="2400" b="1"/>
              <a:t>يعرف التباين على انه متوسط مجموع مربعات الانحرافات عن الوسط الحسابي.</a:t>
            </a:r>
          </a:p>
          <a:p>
            <a:pPr eaLnBrk="1" hangingPunct="1"/>
            <a:endParaRPr lang="ar-SA" sz="2400" b="1"/>
          </a:p>
          <a:p>
            <a:pPr eaLnBrk="1" hangingPunct="1"/>
            <a:r>
              <a:rPr lang="ar-SA"/>
              <a:t>و يمكن حساب التباين في </a:t>
            </a:r>
          </a:p>
          <a:p>
            <a:pPr lvl="1" eaLnBrk="1" hangingPunct="1"/>
            <a:r>
              <a:rPr lang="ar-SA" sz="2400"/>
              <a:t>حالة القيم المفردة</a:t>
            </a:r>
          </a:p>
          <a:p>
            <a:pPr lvl="1" eaLnBrk="1" hangingPunct="1"/>
            <a:r>
              <a:rPr lang="ar-SA" sz="2400"/>
              <a:t>حالة الجداول التكرارية .</a:t>
            </a:r>
          </a:p>
          <a:p>
            <a:pPr eaLnBrk="1" hangingPunct="1"/>
            <a:endParaRPr lang="ar-SA" sz="2400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34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34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3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3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3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3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3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3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63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63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3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3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63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63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0" grpId="0"/>
      <p:bldP spid="63491" grpId="0" build="p"/>
      <p:bldP spid="63491" grpId="1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ar-SA" sz="4000" b="1"/>
              <a:t>التباين في حالة القيم المفردة  </a:t>
            </a:r>
            <a:endParaRPr lang="en-US" sz="4000" b="1"/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116013" y="1844675"/>
            <a:ext cx="7488237" cy="936625"/>
          </a:xfrm>
        </p:spPr>
        <p:txBody>
          <a:bodyPr/>
          <a:lstStyle/>
          <a:p>
            <a:pPr eaLnBrk="1" hangingPunct="1"/>
            <a:r>
              <a:rPr lang="ar-SA" sz="2400"/>
              <a:t>فإذا كان لدينا عينه عشوائية ذات الحجم </a:t>
            </a:r>
            <a:r>
              <a:rPr lang="en-US" sz="2400"/>
              <a:t>n</a:t>
            </a:r>
            <a:r>
              <a:rPr lang="ar-SA" sz="2400"/>
              <a:t> مفرداتها على الصورة:</a:t>
            </a:r>
          </a:p>
          <a:p>
            <a:pPr eaLnBrk="1" hangingPunct="1"/>
            <a:endParaRPr lang="ar-SA" sz="2400"/>
          </a:p>
          <a:p>
            <a:pPr eaLnBrk="1" hangingPunct="1"/>
            <a:endParaRPr lang="ar-SA" sz="2400"/>
          </a:p>
          <a:p>
            <a:pPr eaLnBrk="1" hangingPunct="1"/>
            <a:endParaRPr lang="ar-SA" sz="2400"/>
          </a:p>
          <a:p>
            <a:pPr eaLnBrk="1" hangingPunct="1"/>
            <a:r>
              <a:rPr lang="ar-SA" sz="2400"/>
              <a:t>فان التباين للعينة يعطى بالقانون الاتي:</a:t>
            </a:r>
            <a:br>
              <a:rPr lang="ar-SA" sz="2400"/>
            </a:br>
            <a:endParaRPr lang="ar-SA" sz="2400"/>
          </a:p>
          <a:p>
            <a:pPr eaLnBrk="1" hangingPunct="1"/>
            <a:endParaRPr lang="ar-SA" sz="2400"/>
          </a:p>
          <a:p>
            <a:pPr eaLnBrk="1" hangingPunct="1"/>
            <a:endParaRPr lang="ar-SA" sz="2400"/>
          </a:p>
          <a:p>
            <a:pPr eaLnBrk="1" hangingPunct="1"/>
            <a:endParaRPr lang="ar-SA" sz="2400"/>
          </a:p>
        </p:txBody>
      </p:sp>
      <p:graphicFrame>
        <p:nvGraphicFramePr>
          <p:cNvPr id="26628" name="Object 10"/>
          <p:cNvGraphicFramePr>
            <a:graphicFrameLocks noGrp="1" noChangeAspect="1"/>
          </p:cNvGraphicFramePr>
          <p:nvPr>
            <p:ph sz="half" idx="2"/>
          </p:nvPr>
        </p:nvGraphicFramePr>
        <p:xfrm>
          <a:off x="3059113" y="2492375"/>
          <a:ext cx="4510087" cy="792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193800" imgH="292100" progId="Equation.3">
                  <p:embed/>
                </p:oleObj>
              </mc:Choice>
              <mc:Fallback>
                <p:oleObj name="Equation" r:id="rId2" imgW="1193800" imgH="29210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59113" y="2492375"/>
                        <a:ext cx="4510087" cy="792163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كائن 1"/>
          <p:cNvGraphicFramePr>
            <a:graphicFrameLocks noChangeAspect="1"/>
          </p:cNvGraphicFramePr>
          <p:nvPr/>
        </p:nvGraphicFramePr>
        <p:xfrm>
          <a:off x="3203575" y="4564063"/>
          <a:ext cx="3600450" cy="1482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295400" imgH="698500" progId="Equation.DSMT4">
                  <p:embed/>
                </p:oleObj>
              </mc:Choice>
              <mc:Fallback>
                <p:oleObj name="Equation" r:id="rId4" imgW="1295400" imgH="698500" progId="Equation.DSMT4">
                  <p:embed/>
                  <p:pic>
                    <p:nvPicPr>
                      <p:cNvPr id="0" name="كائن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3575" y="4564063"/>
                        <a:ext cx="3600450" cy="1482725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ln w="9525">
                        <a:solidFill>
                          <a:schemeClr val="tx2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34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34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3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3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3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3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0" grpId="0"/>
      <p:bldP spid="63491" grpId="0" build="p"/>
      <p:bldP spid="63491" grpId="1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61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ar-SA"/>
              <a:t>اما بالنسبة للانحراف المعيارى فهو عبارة عن الجذر التربيعى للتباين كما يلى:  </a:t>
            </a:r>
            <a:endParaRPr lang="en-US"/>
          </a:p>
        </p:txBody>
      </p:sp>
      <p:graphicFrame>
        <p:nvGraphicFramePr>
          <p:cNvPr id="70660" name="Object 4"/>
          <p:cNvGraphicFramePr>
            <a:graphicFrameLocks noGrp="1" noChangeAspect="1"/>
          </p:cNvGraphicFramePr>
          <p:nvPr>
            <p:ph idx="1"/>
          </p:nvPr>
        </p:nvGraphicFramePr>
        <p:xfrm>
          <a:off x="1692275" y="1916113"/>
          <a:ext cx="6767513" cy="3384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057400" imgH="736600" progId="Equation.3">
                  <p:embed/>
                </p:oleObj>
              </mc:Choice>
              <mc:Fallback>
                <p:oleObj name="Equation" r:id="rId2" imgW="2057400" imgH="7366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2275" y="1916113"/>
                        <a:ext cx="6767513" cy="3384550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ln w="9525">
                        <a:solidFill>
                          <a:schemeClr val="tx2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65779170"/>
              </p:ext>
            </p:extLst>
          </p:nvPr>
        </p:nvGraphicFramePr>
        <p:xfrm>
          <a:off x="1692275" y="2023827"/>
          <a:ext cx="6552133" cy="32768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2057400" imgH="736600" progId="Equation.3">
                  <p:embed/>
                </p:oleObj>
              </mc:Choice>
              <mc:Fallback>
                <p:oleObj name="Equation" r:id="rId4" imgW="2057400" imgH="7366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2275" y="2023827"/>
                        <a:ext cx="6552133" cy="3276835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ln w="9525">
                        <a:solidFill>
                          <a:schemeClr val="tx2"/>
                        </a:solidFill>
                        <a:miter lim="800000"/>
                        <a:headEnd/>
                        <a:tailEnd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06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06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06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06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61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ar-SA" sz="3600" b="1"/>
              <a:t>مثال (</a:t>
            </a:r>
            <a:r>
              <a:rPr lang="en-US" sz="3600" b="1"/>
              <a:t>4-4</a:t>
            </a:r>
            <a:r>
              <a:rPr lang="ar-SA" sz="3600" b="1"/>
              <a:t>) </a:t>
            </a:r>
            <a:endParaRPr lang="en-US" sz="3500"/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71550" y="1628775"/>
            <a:ext cx="7632700" cy="1368425"/>
          </a:xfrm>
        </p:spPr>
        <p:txBody>
          <a:bodyPr/>
          <a:lstStyle/>
          <a:p>
            <a:pPr>
              <a:defRPr/>
            </a:pPr>
            <a:r>
              <a:rPr lang="ar-YE" sz="2400" b="1" dirty="0"/>
              <a:t>مصنع لتعبئة المواد الغذائية ، إذا تم سحب عينة من عمال المصنع حجمها </a:t>
            </a:r>
            <a:r>
              <a:rPr lang="ar-YE" sz="2400" dirty="0"/>
              <a:t>5 </a:t>
            </a:r>
            <a:r>
              <a:rPr lang="ar-YE" sz="2400" b="1" dirty="0"/>
              <a:t>عمال ، وسجل عدد</a:t>
            </a:r>
            <a:r>
              <a:rPr lang="ar-SA" sz="2400" b="1" dirty="0"/>
              <a:t> </a:t>
            </a:r>
            <a:r>
              <a:rPr lang="ar-YE" sz="2400" b="1" dirty="0"/>
              <a:t>سنوات الخبرة ، وكانت كالتالي .</a:t>
            </a:r>
          </a:p>
          <a:p>
            <a:pPr marL="0" indent="0" algn="ctr" rtl="0">
              <a:buFont typeface="Wingdings" pitchFamily="2" charset="2"/>
              <a:buNone/>
              <a:defRPr/>
            </a:pPr>
            <a:r>
              <a:rPr lang="ar-YE" sz="2400" dirty="0"/>
              <a:t>8</a:t>
            </a:r>
            <a:r>
              <a:rPr lang="ar-SA" sz="2400" dirty="0"/>
              <a:t> </a:t>
            </a:r>
            <a:r>
              <a:rPr lang="en-US" sz="2400" dirty="0"/>
              <a:t>,</a:t>
            </a:r>
            <a:r>
              <a:rPr lang="ar-YE" sz="2400" dirty="0"/>
              <a:t> 13 </a:t>
            </a:r>
            <a:r>
              <a:rPr lang="en-US" sz="2400" dirty="0"/>
              <a:t>,</a:t>
            </a:r>
            <a:r>
              <a:rPr lang="ar-YE" sz="2400" dirty="0"/>
              <a:t>10</a:t>
            </a:r>
            <a:r>
              <a:rPr lang="en-US" sz="2400" dirty="0"/>
              <a:t>,</a:t>
            </a:r>
            <a:r>
              <a:rPr lang="ar-YE" sz="2400" dirty="0"/>
              <a:t> 5</a:t>
            </a:r>
            <a:r>
              <a:rPr lang="en-US" sz="2400" dirty="0"/>
              <a:t>,</a:t>
            </a:r>
            <a:r>
              <a:rPr lang="ar-YE" sz="2400" dirty="0"/>
              <a:t> 9</a:t>
            </a:r>
          </a:p>
          <a:p>
            <a:pPr>
              <a:defRPr/>
            </a:pPr>
            <a:r>
              <a:rPr lang="ar-YE" sz="2400" b="1" dirty="0"/>
              <a:t>احسب تباين سنوات الخبرة في العينة .</a:t>
            </a:r>
            <a:endParaRPr lang="ar-SA" sz="2400" b="1" dirty="0"/>
          </a:p>
          <a:p>
            <a:pPr marL="0" indent="0" algn="ctr" eaLnBrk="1" hangingPunct="1">
              <a:buFont typeface="Wingdings" pitchFamily="2" charset="2"/>
              <a:buNone/>
              <a:defRPr/>
            </a:pPr>
            <a:r>
              <a:rPr lang="ar-SA" sz="2400" b="1" dirty="0"/>
              <a:t>الحل </a:t>
            </a:r>
          </a:p>
          <a:p>
            <a:pPr eaLnBrk="1" hangingPunct="1">
              <a:defRPr/>
            </a:pPr>
            <a:r>
              <a:rPr lang="ar-YE" sz="2400" b="1" dirty="0"/>
              <a:t>الوسط الحسابي :</a:t>
            </a:r>
            <a:r>
              <a:rPr lang="ar-SA" sz="2400" dirty="0"/>
              <a:t>  </a:t>
            </a:r>
            <a:endParaRPr lang="ar-SA" sz="2400" b="1" dirty="0"/>
          </a:p>
          <a:p>
            <a:pPr eaLnBrk="1" hangingPunct="1">
              <a:defRPr/>
            </a:pPr>
            <a:endParaRPr lang="ar-SA" sz="2400" b="1" dirty="0"/>
          </a:p>
          <a:p>
            <a:pPr eaLnBrk="1" hangingPunct="1">
              <a:defRPr/>
            </a:pPr>
            <a:endParaRPr lang="ar-SA" sz="2400" b="1" dirty="0"/>
          </a:p>
          <a:p>
            <a:pPr eaLnBrk="1" hangingPunct="1">
              <a:defRPr/>
            </a:pPr>
            <a:r>
              <a:rPr lang="ar-YE" sz="2400" b="1" dirty="0"/>
              <a:t>لحساب قيمة </a:t>
            </a:r>
            <a:r>
              <a:rPr lang="ar-SA" sz="2400" b="1" dirty="0"/>
              <a:t>التباين يتم </a:t>
            </a:r>
            <a:r>
              <a:rPr lang="ar-YE" sz="2400" b="1" dirty="0"/>
              <a:t>تكوين الجدول التالي :</a:t>
            </a:r>
            <a:endParaRPr lang="ar-SA" sz="2400" b="1" dirty="0"/>
          </a:p>
          <a:p>
            <a:pPr eaLnBrk="1" hangingPunct="1">
              <a:defRPr/>
            </a:pPr>
            <a:endParaRPr lang="ar-SA" sz="2400" b="1" dirty="0"/>
          </a:p>
          <a:p>
            <a:pPr>
              <a:defRPr/>
            </a:pPr>
            <a:endParaRPr lang="en-US" sz="2400" b="1" i="1" dirty="0"/>
          </a:p>
        </p:txBody>
      </p:sp>
      <p:graphicFrame>
        <p:nvGraphicFramePr>
          <p:cNvPr id="5" name="كائن 4"/>
          <p:cNvGraphicFramePr>
            <a:graphicFrameLocks noChangeAspect="1"/>
          </p:cNvGraphicFramePr>
          <p:nvPr/>
        </p:nvGraphicFramePr>
        <p:xfrm>
          <a:off x="3811588" y="3990975"/>
          <a:ext cx="2193925" cy="854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269720" imgH="495000" progId="Equation.DSMT4">
                  <p:embed/>
                </p:oleObj>
              </mc:Choice>
              <mc:Fallback>
                <p:oleObj name="Equation" r:id="rId2" imgW="1269720" imgH="495000" progId="Equation.DSMT4">
                  <p:embed/>
                  <p:pic>
                    <p:nvPicPr>
                      <p:cNvPr id="0" name="كائن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1588" y="3990975"/>
                        <a:ext cx="2193925" cy="854075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34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34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3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3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3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3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3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3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3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3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34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34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3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3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3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3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63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63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63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63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634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634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0" grpId="0"/>
      <p:bldP spid="63491" grpId="0" build="p"/>
      <p:bldP spid="63491" grpId="1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1619250" y="549275"/>
            <a:ext cx="7010400" cy="1295400"/>
          </a:xfrm>
        </p:spPr>
        <p:txBody>
          <a:bodyPr/>
          <a:lstStyle/>
          <a:p>
            <a:pPr algn="ctr" eaLnBrk="1" hangingPunct="1"/>
            <a:r>
              <a:rPr lang="ar-SA" sz="3600" b="1"/>
              <a:t> تابع - مثال (</a:t>
            </a:r>
            <a:r>
              <a:rPr lang="en-US" sz="3600" b="1"/>
              <a:t>4-4</a:t>
            </a:r>
            <a:r>
              <a:rPr lang="ar-SA" sz="3600" b="1"/>
              <a:t>)</a:t>
            </a:r>
            <a:br>
              <a:rPr lang="ar-SA" sz="3600" b="1"/>
            </a:br>
            <a:br>
              <a:rPr lang="ar-SA" sz="3600" b="1"/>
            </a:br>
            <a:r>
              <a:rPr lang="ar-SA" sz="3600" b="1"/>
              <a:t> </a:t>
            </a:r>
            <a:endParaRPr lang="en-US" sz="3500"/>
          </a:p>
        </p:txBody>
      </p:sp>
      <p:sp>
        <p:nvSpPr>
          <p:cNvPr id="29699" name="عنصر نائب للنص 1"/>
          <p:cNvSpPr>
            <a:spLocks noGrp="1"/>
          </p:cNvSpPr>
          <p:nvPr>
            <p:ph type="body" sz="half" idx="1"/>
          </p:nvPr>
        </p:nvSpPr>
        <p:spPr>
          <a:xfrm>
            <a:off x="1303338" y="4292600"/>
            <a:ext cx="7389812" cy="2089150"/>
          </a:xfrm>
        </p:spPr>
        <p:txBody>
          <a:bodyPr/>
          <a:lstStyle/>
          <a:p>
            <a:r>
              <a:rPr lang="ar-YE" sz="2000" b="1"/>
              <a:t>إذا </a:t>
            </a:r>
            <a:r>
              <a:rPr lang="en-US" sz="2000" b="1"/>
              <a:t> </a:t>
            </a:r>
            <a:r>
              <a:rPr lang="ar-SA" sz="2000" b="1"/>
              <a:t>قيمة </a:t>
            </a:r>
            <a:r>
              <a:rPr lang="ar-YE" sz="2000" b="1"/>
              <a:t>تباين سنوات الخبرة في العينة هي :</a:t>
            </a:r>
            <a:endParaRPr lang="ar-SA" sz="2000" b="1"/>
          </a:p>
          <a:p>
            <a:endParaRPr lang="ar-SA" sz="2000"/>
          </a:p>
          <a:p>
            <a:endParaRPr lang="ar-SA" sz="2000"/>
          </a:p>
          <a:p>
            <a:endParaRPr lang="en-US" sz="2000" b="1"/>
          </a:p>
          <a:p>
            <a:r>
              <a:rPr lang="ar-SA" sz="2000" b="1"/>
              <a:t>فيكون الانحراف المعياري عندها </a:t>
            </a:r>
            <a:endParaRPr lang="ar-YE" sz="2400"/>
          </a:p>
        </p:txBody>
      </p:sp>
      <p:graphicFrame>
        <p:nvGraphicFramePr>
          <p:cNvPr id="3" name="جدول 2"/>
          <p:cNvGraphicFramePr>
            <a:graphicFrameLocks noGrp="1"/>
          </p:cNvGraphicFramePr>
          <p:nvPr/>
        </p:nvGraphicFramePr>
        <p:xfrm>
          <a:off x="2216150" y="1125538"/>
          <a:ext cx="6480175" cy="3010024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5833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368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6005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91502">
                <a:tc>
                  <a:txBody>
                    <a:bodyPr/>
                    <a:lstStyle/>
                    <a:p>
                      <a:pPr rtl="1"/>
                      <a:r>
                        <a:rPr lang="ar-SA" sz="1800" dirty="0"/>
                        <a:t>سنوات الخبرة</a:t>
                      </a:r>
                    </a:p>
                    <a:p>
                      <a:pPr algn="ctr" rtl="1"/>
                      <a:r>
                        <a:rPr lang="en-US" sz="1800" dirty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x</a:t>
                      </a:r>
                      <a:endParaRPr lang="ar-YE" sz="1800" dirty="0">
                        <a:solidFill>
                          <a:schemeClr val="accent5">
                            <a:lumMod val="10000"/>
                          </a:schemeClr>
                        </a:solidFill>
                      </a:endParaRPr>
                    </a:p>
                  </a:txBody>
                  <a:tcPr marL="91432" marR="91432" marT="45686" marB="45686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YE" sz="1800" dirty="0"/>
                    </a:p>
                  </a:txBody>
                  <a:tcPr marL="91432" marR="91432" marT="45686" marB="45686"/>
                </a:tc>
                <a:tc>
                  <a:txBody>
                    <a:bodyPr/>
                    <a:lstStyle/>
                    <a:p>
                      <a:pPr algn="ctr" rtl="1"/>
                      <a:endParaRPr lang="ar-YE" sz="1800" dirty="0"/>
                    </a:p>
                  </a:txBody>
                  <a:tcPr marL="91432" marR="91432" marT="45686" marB="45686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566">
                <a:tc>
                  <a:txBody>
                    <a:bodyPr/>
                    <a:lstStyle/>
                    <a:p>
                      <a:pPr algn="ctr" rtl="1"/>
                      <a:r>
                        <a:rPr lang="en-US" sz="1800" dirty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8</a:t>
                      </a:r>
                      <a:endParaRPr lang="ar-YE" sz="1800" dirty="0">
                        <a:solidFill>
                          <a:schemeClr val="accent5">
                            <a:lumMod val="10000"/>
                          </a:schemeClr>
                        </a:solidFill>
                      </a:endParaRPr>
                    </a:p>
                  </a:txBody>
                  <a:tcPr marL="91432" marR="91432" marT="45686" marB="45686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800" dirty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-1</a:t>
                      </a:r>
                      <a:r>
                        <a:rPr lang="ar-SA" sz="1800" dirty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 = </a:t>
                      </a:r>
                      <a:r>
                        <a:rPr lang="en-US" sz="1800" dirty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9</a:t>
                      </a:r>
                      <a:r>
                        <a:rPr lang="ar-SA" sz="1800" dirty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- </a:t>
                      </a:r>
                      <a:r>
                        <a:rPr lang="en-US" sz="1800" dirty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8</a:t>
                      </a:r>
                      <a:endParaRPr lang="ar-YE" sz="1800" dirty="0">
                        <a:solidFill>
                          <a:schemeClr val="accent5">
                            <a:lumMod val="10000"/>
                          </a:schemeClr>
                        </a:solidFill>
                      </a:endParaRPr>
                    </a:p>
                  </a:txBody>
                  <a:tcPr marL="91432" marR="91432" marT="45686" marB="45686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800" baseline="0" dirty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1</a:t>
                      </a:r>
                      <a:endParaRPr lang="ar-YE" sz="1800" dirty="0">
                        <a:solidFill>
                          <a:schemeClr val="accent5">
                            <a:lumMod val="10000"/>
                          </a:schemeClr>
                        </a:solidFill>
                      </a:endParaRPr>
                    </a:p>
                  </a:txBody>
                  <a:tcPr marL="91432" marR="91432" marT="45686" marB="45686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566">
                <a:tc>
                  <a:txBody>
                    <a:bodyPr/>
                    <a:lstStyle/>
                    <a:p>
                      <a:pPr algn="ctr" rtl="1"/>
                      <a:r>
                        <a:rPr lang="en-US" sz="1800" dirty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13</a:t>
                      </a:r>
                      <a:endParaRPr lang="ar-YE" sz="1800" dirty="0">
                        <a:solidFill>
                          <a:schemeClr val="accent5">
                            <a:lumMod val="10000"/>
                          </a:schemeClr>
                        </a:solidFill>
                      </a:endParaRPr>
                    </a:p>
                  </a:txBody>
                  <a:tcPr marL="91432" marR="91432" marT="45686" marB="45686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800" dirty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4</a:t>
                      </a:r>
                      <a:r>
                        <a:rPr lang="ar-SA" sz="1800" dirty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 = </a:t>
                      </a:r>
                      <a:r>
                        <a:rPr lang="en-US" sz="1800" dirty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9</a:t>
                      </a:r>
                      <a:r>
                        <a:rPr lang="ar-SA" sz="1800" dirty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- </a:t>
                      </a:r>
                      <a:r>
                        <a:rPr lang="en-US" sz="1800" dirty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13</a:t>
                      </a:r>
                      <a:endParaRPr lang="ar-YE" sz="1800" dirty="0">
                        <a:solidFill>
                          <a:schemeClr val="accent5">
                            <a:lumMod val="10000"/>
                          </a:schemeClr>
                        </a:solidFill>
                      </a:endParaRPr>
                    </a:p>
                  </a:txBody>
                  <a:tcPr marL="91432" marR="91432" marT="45686" marB="45686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800" dirty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16</a:t>
                      </a:r>
                      <a:endParaRPr lang="ar-YE" sz="1800" dirty="0">
                        <a:solidFill>
                          <a:schemeClr val="accent5">
                            <a:lumMod val="10000"/>
                          </a:schemeClr>
                        </a:solidFill>
                      </a:endParaRPr>
                    </a:p>
                  </a:txBody>
                  <a:tcPr marL="91432" marR="91432" marT="45686" marB="45686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566">
                <a:tc>
                  <a:txBody>
                    <a:bodyPr/>
                    <a:lstStyle/>
                    <a:p>
                      <a:pPr algn="ctr" rtl="1"/>
                      <a:r>
                        <a:rPr lang="en-US" sz="1800" dirty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10</a:t>
                      </a:r>
                      <a:endParaRPr lang="ar-YE" sz="1800" dirty="0">
                        <a:solidFill>
                          <a:schemeClr val="accent5">
                            <a:lumMod val="10000"/>
                          </a:schemeClr>
                        </a:solidFill>
                      </a:endParaRPr>
                    </a:p>
                  </a:txBody>
                  <a:tcPr marL="91432" marR="91432" marT="45686" marB="45686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800" dirty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1</a:t>
                      </a:r>
                      <a:r>
                        <a:rPr lang="ar-SA" sz="1800" dirty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 = </a:t>
                      </a:r>
                      <a:r>
                        <a:rPr lang="en-US" sz="1800" dirty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9</a:t>
                      </a:r>
                      <a:r>
                        <a:rPr lang="ar-SA" sz="1800" dirty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- </a:t>
                      </a:r>
                      <a:r>
                        <a:rPr lang="en-US" sz="1800" dirty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10</a:t>
                      </a:r>
                      <a:endParaRPr lang="ar-YE" sz="1800" dirty="0">
                        <a:solidFill>
                          <a:schemeClr val="accent5">
                            <a:lumMod val="10000"/>
                          </a:schemeClr>
                        </a:solidFill>
                      </a:endParaRPr>
                    </a:p>
                  </a:txBody>
                  <a:tcPr marL="91432" marR="91432" marT="45686" marB="45686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800" baseline="0" dirty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1</a:t>
                      </a:r>
                      <a:endParaRPr lang="ar-YE" sz="1800" dirty="0">
                        <a:solidFill>
                          <a:schemeClr val="accent5">
                            <a:lumMod val="10000"/>
                          </a:schemeClr>
                        </a:solidFill>
                      </a:endParaRPr>
                    </a:p>
                  </a:txBody>
                  <a:tcPr marL="91432" marR="91432" marT="45686" marB="45686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566">
                <a:tc>
                  <a:txBody>
                    <a:bodyPr/>
                    <a:lstStyle/>
                    <a:p>
                      <a:pPr algn="ctr" rtl="1"/>
                      <a:r>
                        <a:rPr lang="en-US" sz="1800" dirty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5</a:t>
                      </a:r>
                      <a:endParaRPr lang="ar-YE" sz="1800" dirty="0">
                        <a:solidFill>
                          <a:schemeClr val="accent5">
                            <a:lumMod val="10000"/>
                          </a:schemeClr>
                        </a:solidFill>
                      </a:endParaRPr>
                    </a:p>
                  </a:txBody>
                  <a:tcPr marL="91432" marR="91432" marT="45686" marB="45686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800" dirty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-4</a:t>
                      </a:r>
                      <a:r>
                        <a:rPr lang="ar-SA" sz="1800" dirty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 = </a:t>
                      </a:r>
                      <a:r>
                        <a:rPr lang="en-US" sz="1800" dirty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9</a:t>
                      </a:r>
                      <a:r>
                        <a:rPr lang="ar-SA" sz="1800" dirty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 - </a:t>
                      </a:r>
                      <a:r>
                        <a:rPr lang="en-US" sz="1800" dirty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5</a:t>
                      </a:r>
                      <a:endParaRPr lang="ar-YE" sz="1800" dirty="0">
                        <a:solidFill>
                          <a:schemeClr val="accent5">
                            <a:lumMod val="10000"/>
                          </a:schemeClr>
                        </a:solidFill>
                      </a:endParaRPr>
                    </a:p>
                  </a:txBody>
                  <a:tcPr marL="91432" marR="91432" marT="45686" marB="45686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800" dirty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16</a:t>
                      </a:r>
                      <a:endParaRPr lang="ar-YE" sz="1800" dirty="0">
                        <a:solidFill>
                          <a:schemeClr val="accent5">
                            <a:lumMod val="10000"/>
                          </a:schemeClr>
                        </a:solidFill>
                      </a:endParaRPr>
                    </a:p>
                  </a:txBody>
                  <a:tcPr marL="91432" marR="91432" marT="45686" marB="45686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570">
                <a:tc>
                  <a:txBody>
                    <a:bodyPr/>
                    <a:lstStyle/>
                    <a:p>
                      <a:pPr algn="ctr" rtl="1"/>
                      <a:r>
                        <a:rPr lang="en-US" sz="1800" dirty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9</a:t>
                      </a:r>
                      <a:endParaRPr lang="ar-YE" sz="1800" dirty="0">
                        <a:solidFill>
                          <a:schemeClr val="accent5">
                            <a:lumMod val="10000"/>
                          </a:schemeClr>
                        </a:solidFill>
                      </a:endParaRPr>
                    </a:p>
                  </a:txBody>
                  <a:tcPr marL="91432" marR="91432" marT="45686" marB="45686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800" dirty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0</a:t>
                      </a:r>
                      <a:r>
                        <a:rPr lang="ar-SA" sz="1800" dirty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  = </a:t>
                      </a:r>
                      <a:r>
                        <a:rPr lang="en-US" sz="1800" dirty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9</a:t>
                      </a:r>
                      <a:r>
                        <a:rPr lang="ar-SA" sz="1800" dirty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- </a:t>
                      </a:r>
                      <a:r>
                        <a:rPr lang="en-US" sz="1800" dirty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9</a:t>
                      </a:r>
                      <a:endParaRPr lang="ar-YE" sz="1800" dirty="0">
                        <a:solidFill>
                          <a:schemeClr val="accent5">
                            <a:lumMod val="10000"/>
                          </a:schemeClr>
                        </a:solidFill>
                      </a:endParaRPr>
                    </a:p>
                  </a:txBody>
                  <a:tcPr marL="91432" marR="91432" marT="45686" marB="45686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800" dirty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 </a:t>
                      </a:r>
                      <a:r>
                        <a:rPr lang="en-US" sz="1800" baseline="0" dirty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0</a:t>
                      </a:r>
                      <a:endParaRPr lang="ar-YE" sz="1800" dirty="0">
                        <a:solidFill>
                          <a:schemeClr val="accent5">
                            <a:lumMod val="10000"/>
                          </a:schemeClr>
                        </a:solidFill>
                      </a:endParaRPr>
                    </a:p>
                  </a:txBody>
                  <a:tcPr marL="91432" marR="91432" marT="45686" marB="45686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566">
                <a:tc>
                  <a:txBody>
                    <a:bodyPr/>
                    <a:lstStyle/>
                    <a:p>
                      <a:pPr algn="r" rtl="1"/>
                      <a:r>
                        <a:rPr lang="ar-SA" sz="1800" dirty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المجموع : </a:t>
                      </a:r>
                      <a:r>
                        <a:rPr lang="en-US" sz="1800" dirty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45</a:t>
                      </a:r>
                      <a:endParaRPr lang="ar-YE" sz="1800" dirty="0">
                        <a:solidFill>
                          <a:schemeClr val="accent5">
                            <a:lumMod val="10000"/>
                          </a:schemeClr>
                        </a:solidFill>
                      </a:endParaRPr>
                    </a:p>
                  </a:txBody>
                  <a:tcPr marL="91432" marR="91432" marT="45686" marB="45686"/>
                </a:tc>
                <a:tc>
                  <a:txBody>
                    <a:bodyPr/>
                    <a:lstStyle/>
                    <a:p>
                      <a:pPr algn="ctr" rtl="0"/>
                      <a:endParaRPr lang="ar-YE" sz="1800" dirty="0">
                        <a:solidFill>
                          <a:schemeClr val="accent5">
                            <a:lumMod val="10000"/>
                          </a:schemeClr>
                        </a:solidFill>
                      </a:endParaRPr>
                    </a:p>
                  </a:txBody>
                  <a:tcPr marL="91432" marR="91432" marT="45686" marB="45686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800" dirty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34</a:t>
                      </a:r>
                      <a:endParaRPr lang="ar-YE" sz="1800" dirty="0">
                        <a:solidFill>
                          <a:schemeClr val="accent5">
                            <a:lumMod val="10000"/>
                          </a:schemeClr>
                        </a:solidFill>
                      </a:endParaRPr>
                    </a:p>
                  </a:txBody>
                  <a:tcPr marL="91432" marR="91432" marT="45686" marB="45686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29734" name="كائن 3"/>
          <p:cNvGraphicFramePr>
            <a:graphicFrameLocks noChangeAspect="1"/>
          </p:cNvGraphicFramePr>
          <p:nvPr/>
        </p:nvGraphicFramePr>
        <p:xfrm>
          <a:off x="5229225" y="1700213"/>
          <a:ext cx="711200" cy="29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711000" imgH="291960" progId="Equation.DSMT4">
                  <p:embed/>
                </p:oleObj>
              </mc:Choice>
              <mc:Fallback>
                <p:oleObj name="Equation" r:id="rId2" imgW="711000" imgH="291960" progId="Equation.DSMT4">
                  <p:embed/>
                  <p:pic>
                    <p:nvPicPr>
                      <p:cNvPr id="0" name="كائن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29225" y="1700213"/>
                        <a:ext cx="711200" cy="292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735" name="كائن 5"/>
          <p:cNvGraphicFramePr>
            <a:graphicFrameLocks noChangeAspect="1"/>
          </p:cNvGraphicFramePr>
          <p:nvPr/>
        </p:nvGraphicFramePr>
        <p:xfrm>
          <a:off x="2832100" y="1700213"/>
          <a:ext cx="81280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812520" imgH="406080" progId="Equation.DSMT4">
                  <p:embed/>
                </p:oleObj>
              </mc:Choice>
              <mc:Fallback>
                <p:oleObj name="Equation" r:id="rId4" imgW="812520" imgH="406080" progId="Equation.DSMT4">
                  <p:embed/>
                  <p:pic>
                    <p:nvPicPr>
                      <p:cNvPr id="0" name="كائن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32100" y="1700213"/>
                        <a:ext cx="812800" cy="406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كائن 3"/>
          <p:cNvGraphicFramePr>
            <a:graphicFrameLocks noChangeAspect="1"/>
          </p:cNvGraphicFramePr>
          <p:nvPr/>
        </p:nvGraphicFramePr>
        <p:xfrm>
          <a:off x="468313" y="5732463"/>
          <a:ext cx="5141912" cy="433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2273040" imgH="368280" progId="Equation.DSMT4">
                  <p:embed/>
                </p:oleObj>
              </mc:Choice>
              <mc:Fallback>
                <p:oleObj name="Equation" r:id="rId6" imgW="2273040" imgH="368280" progId="Equation.DSMT4">
                  <p:embed/>
                  <p:pic>
                    <p:nvPicPr>
                      <p:cNvPr id="0" name="كائن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8313" y="5732463"/>
                        <a:ext cx="5141912" cy="433387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ln w="9525">
                        <a:solidFill>
                          <a:schemeClr val="tx2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كائن 10"/>
          <p:cNvGraphicFramePr>
            <a:graphicFrameLocks noChangeAspect="1"/>
          </p:cNvGraphicFramePr>
          <p:nvPr/>
        </p:nvGraphicFramePr>
        <p:xfrm>
          <a:off x="3492500" y="4724400"/>
          <a:ext cx="4883150" cy="865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2603160" imgH="723600" progId="Equation.DSMT4">
                  <p:embed/>
                </p:oleObj>
              </mc:Choice>
              <mc:Fallback>
                <p:oleObj name="Equation" r:id="rId8" imgW="2603160" imgH="723600" progId="Equation.DSMT4">
                  <p:embed/>
                  <p:pic>
                    <p:nvPicPr>
                      <p:cNvPr id="0" name="كائن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92500" y="4724400"/>
                        <a:ext cx="4883150" cy="865188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ln w="9525">
                        <a:solidFill>
                          <a:schemeClr val="tx2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34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34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0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ar-SA" b="1"/>
              <a:t>تبسيط العمليات الحسابية</a:t>
            </a:r>
            <a:endParaRPr lang="en-US" b="1"/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ar-YE" sz="3600" b="1" dirty="0"/>
              <a:t>إذا كانت البيانات تحتوي على قيم كسرية،</a:t>
            </a:r>
            <a:r>
              <a:rPr lang="ar-SA" sz="3600" b="1" dirty="0"/>
              <a:t> فيمكن </a:t>
            </a:r>
            <a:r>
              <a:rPr lang="ar-YE" sz="3600" b="1" dirty="0"/>
              <a:t>تبسيط الصيغة الرياضية لتباين العينة</a:t>
            </a:r>
            <a:r>
              <a:rPr lang="ar-SA" sz="3600" b="1" dirty="0"/>
              <a:t> كالتالي :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ar-YE" sz="3600" b="1" dirty="0"/>
              <a:t> </a:t>
            </a:r>
            <a:endParaRPr lang="ar-SA" sz="3600" dirty="0"/>
          </a:p>
        </p:txBody>
      </p:sp>
      <p:graphicFrame>
        <p:nvGraphicFramePr>
          <p:cNvPr id="2" name="كائن 1"/>
          <p:cNvGraphicFramePr>
            <a:graphicFrameLocks noChangeAspect="1"/>
          </p:cNvGraphicFramePr>
          <p:nvPr/>
        </p:nvGraphicFramePr>
        <p:xfrm>
          <a:off x="2625725" y="3835400"/>
          <a:ext cx="4249738" cy="1885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815840" imgH="1054080" progId="Equation.DSMT4">
                  <p:embed/>
                </p:oleObj>
              </mc:Choice>
              <mc:Fallback>
                <p:oleObj name="Equation" r:id="rId2" imgW="1815840" imgH="1054080" progId="Equation.DSMT4">
                  <p:embed/>
                  <p:pic>
                    <p:nvPicPr>
                      <p:cNvPr id="0" name="كائن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25725" y="3835400"/>
                        <a:ext cx="4249738" cy="1885950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ln w="9525">
                        <a:solidFill>
                          <a:schemeClr val="tx2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2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2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2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2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07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ar-SA" sz="3600" b="1"/>
              <a:t>مثال (</a:t>
            </a:r>
            <a:r>
              <a:rPr lang="en-US" sz="3600" b="1"/>
              <a:t>5-4</a:t>
            </a:r>
            <a:r>
              <a:rPr lang="ar-SA" sz="3600" b="1"/>
              <a:t>) </a:t>
            </a:r>
            <a:endParaRPr lang="en-US" sz="3500"/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57263" y="1700213"/>
            <a:ext cx="7632700" cy="1368425"/>
          </a:xfrm>
        </p:spPr>
        <p:txBody>
          <a:bodyPr/>
          <a:lstStyle/>
          <a:p>
            <a:pPr>
              <a:defRPr/>
            </a:pPr>
            <a:r>
              <a:rPr lang="ar-YE" sz="2400" b="1" dirty="0"/>
              <a:t>بالتطبيق على بيانات المثال السابق ، نجد أن </a:t>
            </a:r>
            <a:endParaRPr lang="en-US" sz="2400" b="1" dirty="0"/>
          </a:p>
          <a:p>
            <a:pPr>
              <a:defRPr/>
            </a:pPr>
            <a:endParaRPr lang="ar-SA" sz="2400" b="1" dirty="0"/>
          </a:p>
          <a:p>
            <a:pPr eaLnBrk="1" hangingPunct="1">
              <a:defRPr/>
            </a:pPr>
            <a:endParaRPr lang="ar-SA" sz="2400" b="1" dirty="0"/>
          </a:p>
          <a:p>
            <a:pPr eaLnBrk="1" hangingPunct="1">
              <a:defRPr/>
            </a:pPr>
            <a:endParaRPr lang="ar-SA" sz="2400" b="1" dirty="0"/>
          </a:p>
          <a:p>
            <a:pPr eaLnBrk="1" hangingPunct="1">
              <a:defRPr/>
            </a:pPr>
            <a:endParaRPr lang="ar-SA" sz="2400" b="1" dirty="0"/>
          </a:p>
          <a:p>
            <a:pPr eaLnBrk="1" hangingPunct="1">
              <a:defRPr/>
            </a:pPr>
            <a:r>
              <a:rPr lang="ar-YE" sz="2400" b="1" dirty="0"/>
              <a:t>تباين العينة</a:t>
            </a:r>
            <a:r>
              <a:rPr lang="ar-SA" sz="2400" b="1" dirty="0"/>
              <a:t> هو </a:t>
            </a:r>
          </a:p>
          <a:p>
            <a:pPr eaLnBrk="1" hangingPunct="1">
              <a:defRPr/>
            </a:pPr>
            <a:endParaRPr lang="ar-SA" sz="2400" b="1" dirty="0"/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ar-SA" sz="2400" b="1" dirty="0"/>
          </a:p>
          <a:p>
            <a:pPr>
              <a:defRPr/>
            </a:pPr>
            <a:endParaRPr lang="en-US" sz="2400" b="1" i="1" dirty="0"/>
          </a:p>
        </p:txBody>
      </p:sp>
      <p:pic>
        <p:nvPicPr>
          <p:cNvPr id="31748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450" y="4508500"/>
            <a:ext cx="7302500" cy="1354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2" name="جدول 1"/>
          <p:cNvGraphicFramePr>
            <a:graphicFrameLocks noGrp="1"/>
          </p:cNvGraphicFramePr>
          <p:nvPr/>
        </p:nvGraphicFramePr>
        <p:xfrm>
          <a:off x="1116012" y="2276475"/>
          <a:ext cx="7632701" cy="1235075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2697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10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9038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9038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9038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9038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9038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864193">
                <a:tc>
                  <a:txBody>
                    <a:bodyPr/>
                    <a:lstStyle/>
                    <a:p>
                      <a:pPr rtl="1"/>
                      <a:r>
                        <a:rPr lang="ar-SA" sz="1800" dirty="0"/>
                        <a:t>سنوات الخبرة</a:t>
                      </a:r>
                    </a:p>
                    <a:p>
                      <a:pPr algn="ctr" rtl="1"/>
                      <a:r>
                        <a:rPr lang="en-US" sz="1800" dirty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x</a:t>
                      </a:r>
                      <a:endParaRPr lang="ar-YE" sz="1800" dirty="0">
                        <a:solidFill>
                          <a:schemeClr val="accent5">
                            <a:lumMod val="10000"/>
                          </a:schemeClr>
                        </a:solidFill>
                      </a:endParaRPr>
                    </a:p>
                  </a:txBody>
                  <a:tcPr marL="91438" marR="91438" marT="45725" marB="45725"/>
                </a:tc>
                <a:tc>
                  <a:txBody>
                    <a:bodyPr/>
                    <a:lstStyle/>
                    <a:p>
                      <a:pPr algn="ctr" rtl="1"/>
                      <a:endParaRPr lang="en-US" sz="1800" dirty="0"/>
                    </a:p>
                    <a:p>
                      <a:pPr algn="ctr" rtl="1"/>
                      <a:r>
                        <a:rPr lang="en-US" sz="1800" dirty="0"/>
                        <a:t>8</a:t>
                      </a:r>
                      <a:endParaRPr lang="ar-YE" sz="1800" dirty="0"/>
                    </a:p>
                  </a:txBody>
                  <a:tcPr marL="91438" marR="91438" marT="45725" marB="45725"/>
                </a:tc>
                <a:tc>
                  <a:txBody>
                    <a:bodyPr/>
                    <a:lstStyle/>
                    <a:p>
                      <a:pPr algn="ctr" rtl="1"/>
                      <a:endParaRPr lang="en-US" sz="1800" dirty="0"/>
                    </a:p>
                    <a:p>
                      <a:pPr algn="ctr" rtl="1"/>
                      <a:r>
                        <a:rPr lang="en-US" sz="1800" dirty="0"/>
                        <a:t>13</a:t>
                      </a:r>
                      <a:endParaRPr lang="ar-YE" sz="1800" dirty="0"/>
                    </a:p>
                  </a:txBody>
                  <a:tcPr marL="91438" marR="91438" marT="45725" marB="45725"/>
                </a:tc>
                <a:tc>
                  <a:txBody>
                    <a:bodyPr/>
                    <a:lstStyle/>
                    <a:p>
                      <a:pPr algn="ctr" rtl="1"/>
                      <a:endParaRPr lang="en-US" sz="1800" dirty="0"/>
                    </a:p>
                    <a:p>
                      <a:pPr algn="ctr" rtl="1"/>
                      <a:r>
                        <a:rPr lang="en-US" sz="1800" dirty="0"/>
                        <a:t>10</a:t>
                      </a:r>
                      <a:endParaRPr lang="ar-YE" sz="1800" dirty="0"/>
                    </a:p>
                  </a:txBody>
                  <a:tcPr marL="91438" marR="91438" marT="45725" marB="45725"/>
                </a:tc>
                <a:tc>
                  <a:txBody>
                    <a:bodyPr/>
                    <a:lstStyle/>
                    <a:p>
                      <a:pPr algn="ctr" rtl="1"/>
                      <a:endParaRPr lang="en-US" sz="1800" dirty="0"/>
                    </a:p>
                    <a:p>
                      <a:pPr algn="ctr" rtl="1"/>
                      <a:r>
                        <a:rPr lang="en-US" sz="1800" dirty="0"/>
                        <a:t>5</a:t>
                      </a:r>
                      <a:endParaRPr lang="ar-YE" sz="1800" dirty="0"/>
                    </a:p>
                  </a:txBody>
                  <a:tcPr marL="91438" marR="91438" marT="45725" marB="45725"/>
                </a:tc>
                <a:tc>
                  <a:txBody>
                    <a:bodyPr/>
                    <a:lstStyle/>
                    <a:p>
                      <a:pPr algn="ctr" rtl="1"/>
                      <a:endParaRPr lang="en-US" sz="1800" dirty="0"/>
                    </a:p>
                    <a:p>
                      <a:pPr algn="ctr" rtl="1"/>
                      <a:r>
                        <a:rPr lang="en-US" sz="1800" dirty="0"/>
                        <a:t>9</a:t>
                      </a:r>
                      <a:endParaRPr lang="ar-YE" sz="1800" dirty="0"/>
                    </a:p>
                  </a:txBody>
                  <a:tcPr marL="91438" marR="91438" marT="45725" marB="45725"/>
                </a:tc>
                <a:tc>
                  <a:txBody>
                    <a:bodyPr/>
                    <a:lstStyle/>
                    <a:p>
                      <a:pPr algn="ctr" rtl="1"/>
                      <a:endParaRPr lang="en-US" sz="1800" dirty="0"/>
                    </a:p>
                    <a:p>
                      <a:pPr algn="ctr" rtl="1"/>
                      <a:r>
                        <a:rPr lang="en-US" sz="1800" dirty="0"/>
                        <a:t>45</a:t>
                      </a:r>
                      <a:endParaRPr lang="ar-YE" sz="1800" dirty="0"/>
                    </a:p>
                  </a:txBody>
                  <a:tcPr marL="91438" marR="91438" marT="45725" marB="457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82">
                <a:tc>
                  <a:txBody>
                    <a:bodyPr/>
                    <a:lstStyle/>
                    <a:p>
                      <a:pPr algn="ctr" rtl="1"/>
                      <a:r>
                        <a:rPr lang="en-US" sz="1800" b="1" kern="1200" dirty="0">
                          <a:solidFill>
                            <a:schemeClr val="accent5">
                              <a:lumMod val="1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r>
                        <a:rPr lang="en-US" sz="1800" b="1" kern="1200" baseline="30000" dirty="0">
                          <a:solidFill>
                            <a:schemeClr val="accent5">
                              <a:lumMod val="1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ar-YE" sz="1800" dirty="0">
                        <a:solidFill>
                          <a:schemeClr val="accent5">
                            <a:lumMod val="10000"/>
                          </a:schemeClr>
                        </a:solidFill>
                      </a:endParaRPr>
                    </a:p>
                  </a:txBody>
                  <a:tcPr marL="91438" marR="91438" marT="45725" marB="45725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800" dirty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64</a:t>
                      </a:r>
                      <a:endParaRPr lang="ar-YE" sz="1800" dirty="0">
                        <a:solidFill>
                          <a:schemeClr val="accent5">
                            <a:lumMod val="10000"/>
                          </a:schemeClr>
                        </a:solidFill>
                      </a:endParaRPr>
                    </a:p>
                  </a:txBody>
                  <a:tcPr marL="91438" marR="91438" marT="45725" marB="45725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800" dirty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169</a:t>
                      </a:r>
                      <a:endParaRPr lang="ar-YE" sz="1800" dirty="0">
                        <a:solidFill>
                          <a:schemeClr val="accent5">
                            <a:lumMod val="10000"/>
                          </a:schemeClr>
                        </a:solidFill>
                      </a:endParaRPr>
                    </a:p>
                  </a:txBody>
                  <a:tcPr marL="91438" marR="91438" marT="45725" marB="45725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800" dirty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100</a:t>
                      </a:r>
                      <a:endParaRPr lang="ar-YE" sz="1800" dirty="0">
                        <a:solidFill>
                          <a:schemeClr val="accent5">
                            <a:lumMod val="10000"/>
                          </a:schemeClr>
                        </a:solidFill>
                      </a:endParaRPr>
                    </a:p>
                  </a:txBody>
                  <a:tcPr marL="91438" marR="91438" marT="45725" marB="45725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800" dirty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25</a:t>
                      </a:r>
                      <a:endParaRPr lang="ar-YE" sz="1800" dirty="0">
                        <a:solidFill>
                          <a:schemeClr val="accent5">
                            <a:lumMod val="10000"/>
                          </a:schemeClr>
                        </a:solidFill>
                      </a:endParaRPr>
                    </a:p>
                  </a:txBody>
                  <a:tcPr marL="91438" marR="91438" marT="45725" marB="45725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800" dirty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81</a:t>
                      </a:r>
                      <a:endParaRPr lang="ar-YE" sz="1800" dirty="0">
                        <a:solidFill>
                          <a:schemeClr val="accent5">
                            <a:lumMod val="10000"/>
                          </a:schemeClr>
                        </a:solidFill>
                      </a:endParaRPr>
                    </a:p>
                  </a:txBody>
                  <a:tcPr marL="91438" marR="91438" marT="45725" marB="45725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800" dirty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439</a:t>
                      </a:r>
                      <a:endParaRPr lang="ar-YE" sz="1800" dirty="0">
                        <a:solidFill>
                          <a:schemeClr val="accent5">
                            <a:lumMod val="10000"/>
                          </a:schemeClr>
                        </a:solidFill>
                      </a:endParaRPr>
                    </a:p>
                  </a:txBody>
                  <a:tcPr marL="91438" marR="91438" marT="45725" marB="457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34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34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34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34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34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34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0" grpId="0"/>
      <p:bldP spid="63491" grpId="0" build="p"/>
      <p:bldP spid="63491" grpI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br>
              <a:rPr lang="ar-SA" sz="3500"/>
            </a:br>
            <a:r>
              <a:rPr lang="ar-SA" sz="4000" u="sng"/>
              <a:t>المجموعة الأولى</a:t>
            </a:r>
            <a:r>
              <a:rPr lang="ar-SA" sz="4000"/>
              <a:t>: </a:t>
            </a:r>
            <a:br>
              <a:rPr lang="ar-SA" sz="3500"/>
            </a:br>
            <a:endParaRPr lang="en-US" sz="3500"/>
          </a:p>
        </p:txBody>
      </p:sp>
      <p:graphicFrame>
        <p:nvGraphicFramePr>
          <p:cNvPr id="47114" name="Object 10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148312689"/>
              </p:ext>
            </p:extLst>
          </p:nvPr>
        </p:nvGraphicFramePr>
        <p:xfrm>
          <a:off x="1803400" y="3125788"/>
          <a:ext cx="5768975" cy="585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628720" imgH="266400" progId="Equation.DSMT4">
                  <p:embed/>
                </p:oleObj>
              </mc:Choice>
              <mc:Fallback>
                <p:oleObj name="Equation" r:id="rId2" imgW="2628720" imgH="26640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03400" y="3125788"/>
                        <a:ext cx="5768975" cy="585787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4710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7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7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8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1692275" y="333375"/>
            <a:ext cx="7010400" cy="1150938"/>
          </a:xfrm>
        </p:spPr>
        <p:txBody>
          <a:bodyPr/>
          <a:lstStyle/>
          <a:p>
            <a:pPr algn="ctr" eaLnBrk="1" hangingPunct="1"/>
            <a:r>
              <a:rPr lang="ar-SA" sz="4000" b="1"/>
              <a:t>التباين في حالة الجداول التكرارية   </a:t>
            </a:r>
            <a:endParaRPr lang="en-US" sz="4000" b="1"/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258888" y="1700213"/>
            <a:ext cx="7488237" cy="936625"/>
          </a:xfrm>
        </p:spPr>
        <p:txBody>
          <a:bodyPr/>
          <a:lstStyle/>
          <a:p>
            <a:pPr>
              <a:defRPr/>
            </a:pPr>
            <a:r>
              <a:rPr lang="ar-YE" sz="2400" b="1" dirty="0"/>
              <a:t>إذا كانت بيانات الظاهرة ، مبوبة في جدول توزيع تكراري ، فإن </a:t>
            </a:r>
            <a:r>
              <a:rPr lang="ar-SA" sz="2400" b="1" dirty="0"/>
              <a:t>التباين </a:t>
            </a:r>
            <a:r>
              <a:rPr lang="ar-YE" sz="2400" b="1" dirty="0"/>
              <a:t> يحسب</a:t>
            </a:r>
            <a:r>
              <a:rPr lang="ar-SA" sz="2400" b="1" dirty="0"/>
              <a:t> </a:t>
            </a:r>
            <a:r>
              <a:rPr lang="ar-YE" sz="2400" b="1" dirty="0"/>
              <a:t>بتطبيق المعادلة التالية </a:t>
            </a:r>
            <a:r>
              <a:rPr lang="ar-SA" sz="2400" b="1" dirty="0"/>
              <a:t>: </a:t>
            </a:r>
            <a:endParaRPr lang="ar-SA" sz="2400" dirty="0"/>
          </a:p>
          <a:p>
            <a:pPr marL="0" indent="0" eaLnBrk="1" hangingPunct="1">
              <a:buFont typeface="Wingdings" pitchFamily="2" charset="2"/>
              <a:buNone/>
              <a:defRPr/>
            </a:pPr>
            <a:br>
              <a:rPr lang="ar-SA" sz="2400" dirty="0"/>
            </a:br>
            <a:endParaRPr lang="ar-SA" sz="2400" dirty="0"/>
          </a:p>
          <a:p>
            <a:pPr marL="0" indent="0" algn="ctr" eaLnBrk="1" hangingPunct="1">
              <a:buFont typeface="Wingdings" pitchFamily="2" charset="2"/>
              <a:buNone/>
              <a:defRPr/>
            </a:pPr>
            <a:endParaRPr lang="ar-SA" sz="2400" dirty="0"/>
          </a:p>
          <a:p>
            <a:pPr marL="0" indent="0" algn="ctr" eaLnBrk="1" hangingPunct="1">
              <a:buFont typeface="Wingdings" pitchFamily="2" charset="2"/>
              <a:buNone/>
              <a:defRPr/>
            </a:pPr>
            <a:r>
              <a:rPr lang="ar-SA" sz="2400" dirty="0"/>
              <a:t>أو </a:t>
            </a:r>
            <a:r>
              <a:rPr lang="en-US" sz="2400" dirty="0"/>
              <a:t> 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ar-SA" sz="2400" dirty="0"/>
          </a:p>
          <a:p>
            <a:pPr eaLnBrk="1" hangingPunct="1">
              <a:defRPr/>
            </a:pPr>
            <a:endParaRPr lang="ar-SA" sz="2400" dirty="0"/>
          </a:p>
          <a:p>
            <a:pPr eaLnBrk="1" hangingPunct="1">
              <a:defRPr/>
            </a:pPr>
            <a:r>
              <a:rPr lang="ar-SA" sz="2400" dirty="0"/>
              <a:t>حيث ان </a:t>
            </a:r>
          </a:p>
        </p:txBody>
      </p:sp>
      <p:graphicFrame>
        <p:nvGraphicFramePr>
          <p:cNvPr id="2" name="كائن 1"/>
          <p:cNvGraphicFramePr>
            <a:graphicFrameLocks noChangeAspect="1"/>
          </p:cNvGraphicFramePr>
          <p:nvPr/>
        </p:nvGraphicFramePr>
        <p:xfrm>
          <a:off x="1279525" y="2535238"/>
          <a:ext cx="3590925" cy="1068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726920" imgH="672840" progId="Equation.DSMT4">
                  <p:embed/>
                </p:oleObj>
              </mc:Choice>
              <mc:Fallback>
                <p:oleObj name="Equation" r:id="rId2" imgW="1726920" imgH="672840" progId="Equation.DSMT4">
                  <p:embed/>
                  <p:pic>
                    <p:nvPicPr>
                      <p:cNvPr id="0" name="كائن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79525" y="2535238"/>
                        <a:ext cx="3590925" cy="1068387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ln w="9525">
                        <a:solidFill>
                          <a:schemeClr val="tx2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كائن 3"/>
          <p:cNvGraphicFramePr>
            <a:graphicFrameLocks noChangeAspect="1"/>
          </p:cNvGraphicFramePr>
          <p:nvPr/>
        </p:nvGraphicFramePr>
        <p:xfrm>
          <a:off x="1204913" y="3860800"/>
          <a:ext cx="3736975" cy="1050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726920" imgH="634680" progId="Equation.DSMT4">
                  <p:embed/>
                </p:oleObj>
              </mc:Choice>
              <mc:Fallback>
                <p:oleObj name="Equation" r:id="rId4" imgW="1726920" imgH="634680" progId="Equation.DSMT4">
                  <p:embed/>
                  <p:pic>
                    <p:nvPicPr>
                      <p:cNvPr id="0" name="كائن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04913" y="3860800"/>
                        <a:ext cx="3736975" cy="1050925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ln w="9525">
                        <a:solidFill>
                          <a:schemeClr val="tx2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كائن 4"/>
          <p:cNvGraphicFramePr>
            <a:graphicFrameLocks noChangeAspect="1"/>
          </p:cNvGraphicFramePr>
          <p:nvPr/>
        </p:nvGraphicFramePr>
        <p:xfrm>
          <a:off x="5540375" y="5013325"/>
          <a:ext cx="1912938" cy="695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850680" imgH="545760" progId="Equation.DSMT4">
                  <p:embed/>
                </p:oleObj>
              </mc:Choice>
              <mc:Fallback>
                <p:oleObj name="Equation" r:id="rId6" imgW="850680" imgH="545760" progId="Equation.DSMT4">
                  <p:embed/>
                  <p:pic>
                    <p:nvPicPr>
                      <p:cNvPr id="0" name="كائن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40375" y="5013325"/>
                        <a:ext cx="1912938" cy="695325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ln w="9525">
                        <a:solidFill>
                          <a:schemeClr val="tx2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34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34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3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3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3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3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34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34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3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3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3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3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34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34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0" grpId="0"/>
      <p:bldP spid="63491" grpId="0" build="p"/>
      <p:bldP spid="63491" grpId="1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ar-SA" sz="3600" b="1"/>
              <a:t>مثال (</a:t>
            </a:r>
            <a:r>
              <a:rPr lang="en-US" sz="3600" b="1"/>
              <a:t>6-4</a:t>
            </a:r>
            <a:r>
              <a:rPr lang="ar-SA" sz="3600" b="1"/>
              <a:t>) </a:t>
            </a:r>
            <a:endParaRPr lang="en-US" sz="3500"/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71550" y="1628775"/>
            <a:ext cx="7632700" cy="1368425"/>
          </a:xfrm>
        </p:spPr>
        <p:txBody>
          <a:bodyPr/>
          <a:lstStyle/>
          <a:p>
            <a:pPr>
              <a:defRPr/>
            </a:pPr>
            <a:r>
              <a:rPr lang="ar-YE" sz="2400" b="1" dirty="0"/>
              <a:t>يبين الجدول التكراري التالي توزيع </a:t>
            </a:r>
            <a:r>
              <a:rPr lang="en-US" sz="2400" dirty="0"/>
              <a:t>40 </a:t>
            </a:r>
            <a:r>
              <a:rPr lang="ar-YE" sz="2400" dirty="0"/>
              <a:t> </a:t>
            </a:r>
            <a:r>
              <a:rPr lang="ar-YE" sz="2400" b="1" dirty="0"/>
              <a:t>أسرة حسب الإنفاق الشهري بالألف </a:t>
            </a:r>
            <a:r>
              <a:rPr lang="ar-SA" sz="2400" b="1" dirty="0"/>
              <a:t>شيكل</a:t>
            </a:r>
            <a:r>
              <a:rPr lang="ar-YE" sz="2400" b="1" dirty="0"/>
              <a:t>.</a:t>
            </a:r>
            <a:endParaRPr lang="ar-SA" sz="2400" b="1" dirty="0"/>
          </a:p>
          <a:p>
            <a:pPr>
              <a:defRPr/>
            </a:pPr>
            <a:endParaRPr lang="ar-SA" sz="2400" b="1" dirty="0"/>
          </a:p>
          <a:p>
            <a:pPr>
              <a:defRPr/>
            </a:pPr>
            <a:endParaRPr lang="ar-SA" sz="2400" b="1" dirty="0"/>
          </a:p>
          <a:p>
            <a:pPr>
              <a:defRPr/>
            </a:pPr>
            <a:endParaRPr lang="ar-SA" sz="2400" b="1" dirty="0"/>
          </a:p>
          <a:p>
            <a:pPr>
              <a:defRPr/>
            </a:pPr>
            <a:r>
              <a:rPr lang="ar-SA" sz="2400" b="1" dirty="0"/>
              <a:t>ا</a:t>
            </a:r>
            <a:r>
              <a:rPr lang="ar-YE" sz="2400" b="1" dirty="0"/>
              <a:t>حسب</a:t>
            </a:r>
            <a:r>
              <a:rPr lang="ar-SA" sz="2400" b="1" dirty="0"/>
              <a:t> </a:t>
            </a:r>
            <a:r>
              <a:rPr lang="ar-YE" sz="2400" b="1" dirty="0"/>
              <a:t>الانحراف المعياري للإنفاق الشهري .</a:t>
            </a:r>
            <a:endParaRPr lang="ar-SA" sz="2400" b="1" dirty="0"/>
          </a:p>
          <a:p>
            <a:pPr marL="0" indent="0" algn="ctr">
              <a:buFont typeface="Wingdings" pitchFamily="2" charset="2"/>
              <a:buNone/>
              <a:defRPr/>
            </a:pPr>
            <a:r>
              <a:rPr lang="ar-SA" sz="2400" b="1" dirty="0"/>
              <a:t>الحل</a:t>
            </a:r>
          </a:p>
          <a:p>
            <a:pPr marL="0" indent="0" algn="ctr">
              <a:buFont typeface="Wingdings" pitchFamily="2" charset="2"/>
              <a:buNone/>
              <a:defRPr/>
            </a:pPr>
            <a:endParaRPr lang="ar-SA" sz="2400" b="1" dirty="0"/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ar-SA" sz="2400" b="1" dirty="0">
                <a:solidFill>
                  <a:schemeClr val="bg2">
                    <a:lumMod val="50000"/>
                  </a:schemeClr>
                </a:solidFill>
              </a:rPr>
              <a:t>أولا: </a:t>
            </a:r>
            <a:r>
              <a:rPr lang="ar-YE" sz="2400" b="1" dirty="0"/>
              <a:t>لحساب قيمة </a:t>
            </a:r>
            <a:r>
              <a:rPr lang="ar-SA" sz="2400" b="1" dirty="0"/>
              <a:t>الانحراف المعياري يتم </a:t>
            </a:r>
            <a:r>
              <a:rPr lang="ar-YE" sz="2400" b="1" dirty="0"/>
              <a:t>تكوين الجدول التالي :</a:t>
            </a:r>
            <a:endParaRPr lang="ar-SA" sz="2400" b="1" dirty="0"/>
          </a:p>
          <a:p>
            <a:pPr eaLnBrk="1" hangingPunct="1">
              <a:defRPr/>
            </a:pPr>
            <a:endParaRPr lang="ar-SA" sz="2400" dirty="0"/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ar-SA" sz="2400" b="1" dirty="0"/>
          </a:p>
          <a:p>
            <a:pPr eaLnBrk="1" hangingPunct="1">
              <a:defRPr/>
            </a:pPr>
            <a:endParaRPr lang="ar-SA" sz="2400" b="1" dirty="0"/>
          </a:p>
          <a:p>
            <a:pPr>
              <a:defRPr/>
            </a:pPr>
            <a:endParaRPr lang="en-US" sz="2400" b="1" i="1" dirty="0"/>
          </a:p>
        </p:txBody>
      </p:sp>
      <p:graphicFrame>
        <p:nvGraphicFramePr>
          <p:cNvPr id="3" name="جدول 2"/>
          <p:cNvGraphicFramePr>
            <a:graphicFrameLocks noGrp="1"/>
          </p:cNvGraphicFramePr>
          <p:nvPr/>
        </p:nvGraphicFramePr>
        <p:xfrm>
          <a:off x="971549" y="2565400"/>
          <a:ext cx="7129464" cy="1008063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1882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322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4424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8824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8824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8824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00556">
                <a:tc>
                  <a:txBody>
                    <a:bodyPr/>
                    <a:lstStyle/>
                    <a:p>
                      <a:pPr rtl="1"/>
                      <a:r>
                        <a:rPr lang="ar-SA" sz="1800" dirty="0"/>
                        <a:t>فئات الانفاق</a:t>
                      </a:r>
                      <a:endParaRPr lang="ar-YE" sz="1800" dirty="0"/>
                    </a:p>
                  </a:txBody>
                  <a:tcPr marL="91449" marR="91449" marT="45718" marB="45718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800" dirty="0"/>
                        <a:t>2</a:t>
                      </a:r>
                      <a:r>
                        <a:rPr lang="en-US" sz="1800" baseline="0" dirty="0"/>
                        <a:t> </a:t>
                      </a:r>
                      <a:r>
                        <a:rPr lang="ar-SA" sz="1800" baseline="0" dirty="0"/>
                        <a:t> - </a:t>
                      </a:r>
                      <a:r>
                        <a:rPr lang="en-US" sz="1800" baseline="0" dirty="0"/>
                        <a:t> 5</a:t>
                      </a:r>
                      <a:endParaRPr lang="ar-YE" sz="1800" dirty="0"/>
                    </a:p>
                  </a:txBody>
                  <a:tcPr marL="91449" marR="91449" marT="45718" marB="45718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800" dirty="0"/>
                        <a:t>5 </a:t>
                      </a:r>
                      <a:r>
                        <a:rPr lang="ar-SA" sz="1800" dirty="0"/>
                        <a:t>  - </a:t>
                      </a:r>
                      <a:r>
                        <a:rPr lang="en-US" sz="1800" dirty="0"/>
                        <a:t> 8</a:t>
                      </a:r>
                      <a:endParaRPr lang="ar-YE" sz="1800" dirty="0"/>
                    </a:p>
                  </a:txBody>
                  <a:tcPr marL="91449" marR="91449" marT="45718" marB="45718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800" dirty="0"/>
                        <a:t> </a:t>
                      </a:r>
                      <a:r>
                        <a:rPr lang="en-US" sz="1800" dirty="0"/>
                        <a:t>8</a:t>
                      </a:r>
                      <a:r>
                        <a:rPr lang="en-US" sz="1800" baseline="0" dirty="0"/>
                        <a:t> </a:t>
                      </a:r>
                      <a:r>
                        <a:rPr lang="ar-SA" sz="1800" baseline="0" dirty="0"/>
                        <a:t> - </a:t>
                      </a:r>
                      <a:r>
                        <a:rPr lang="en-US" sz="1800" baseline="0" dirty="0"/>
                        <a:t>11</a:t>
                      </a:r>
                      <a:endParaRPr lang="ar-YE" sz="1800" dirty="0"/>
                    </a:p>
                  </a:txBody>
                  <a:tcPr marL="91449" marR="91449" marT="45718" marB="45718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800" dirty="0"/>
                        <a:t> </a:t>
                      </a:r>
                      <a:r>
                        <a:rPr lang="en-US" sz="1800" dirty="0"/>
                        <a:t>11</a:t>
                      </a:r>
                      <a:r>
                        <a:rPr lang="en-US" sz="1800" baseline="0" dirty="0"/>
                        <a:t> </a:t>
                      </a:r>
                      <a:r>
                        <a:rPr lang="ar-SA" sz="1800" baseline="0" dirty="0"/>
                        <a:t> - </a:t>
                      </a:r>
                      <a:r>
                        <a:rPr lang="en-US" sz="1800" baseline="0" dirty="0"/>
                        <a:t>14</a:t>
                      </a:r>
                      <a:endParaRPr lang="ar-YE" sz="1800" dirty="0"/>
                    </a:p>
                  </a:txBody>
                  <a:tcPr marL="91449" marR="91449" marT="45718" marB="45718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800" dirty="0"/>
                        <a:t>14  </a:t>
                      </a:r>
                      <a:r>
                        <a:rPr lang="ar-SA" sz="1800" dirty="0"/>
                        <a:t> - </a:t>
                      </a:r>
                      <a:r>
                        <a:rPr lang="en-US" sz="1800" dirty="0"/>
                        <a:t>17</a:t>
                      </a:r>
                      <a:endParaRPr lang="ar-YE" sz="1800" dirty="0"/>
                    </a:p>
                  </a:txBody>
                  <a:tcPr marL="91449" marR="91449" marT="45718" marB="45718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7507">
                <a:tc>
                  <a:txBody>
                    <a:bodyPr/>
                    <a:lstStyle/>
                    <a:p>
                      <a:pPr rtl="1"/>
                      <a:r>
                        <a:rPr lang="ar-SA" sz="1800" b="1" dirty="0">
                          <a:solidFill>
                            <a:srgbClr val="002060"/>
                          </a:solidFill>
                        </a:rPr>
                        <a:t>عدد الاسرة</a:t>
                      </a:r>
                      <a:endParaRPr lang="ar-YE" sz="1800" b="1" dirty="0">
                        <a:solidFill>
                          <a:srgbClr val="002060"/>
                        </a:solidFill>
                      </a:endParaRPr>
                    </a:p>
                  </a:txBody>
                  <a:tcPr marL="91449" marR="91449" marT="45718" marB="45718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800" dirty="0">
                          <a:solidFill>
                            <a:srgbClr val="002060"/>
                          </a:solidFill>
                        </a:rPr>
                        <a:t>1</a:t>
                      </a:r>
                      <a:endParaRPr lang="ar-YE" sz="1800" dirty="0">
                        <a:solidFill>
                          <a:srgbClr val="002060"/>
                        </a:solidFill>
                      </a:endParaRPr>
                    </a:p>
                  </a:txBody>
                  <a:tcPr marL="91449" marR="91449" marT="45718" marB="45718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800" dirty="0">
                          <a:solidFill>
                            <a:srgbClr val="002060"/>
                          </a:solidFill>
                        </a:rPr>
                        <a:t>8</a:t>
                      </a:r>
                      <a:endParaRPr lang="ar-YE" sz="1800" dirty="0">
                        <a:solidFill>
                          <a:srgbClr val="002060"/>
                        </a:solidFill>
                      </a:endParaRPr>
                    </a:p>
                  </a:txBody>
                  <a:tcPr marL="91449" marR="91449" marT="45718" marB="45718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800" dirty="0">
                          <a:solidFill>
                            <a:srgbClr val="002060"/>
                          </a:solidFill>
                        </a:rPr>
                        <a:t>13</a:t>
                      </a:r>
                      <a:endParaRPr lang="ar-YE" sz="1800" dirty="0">
                        <a:solidFill>
                          <a:srgbClr val="002060"/>
                        </a:solidFill>
                      </a:endParaRPr>
                    </a:p>
                  </a:txBody>
                  <a:tcPr marL="91449" marR="91449" marT="45718" marB="45718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800" dirty="0">
                          <a:solidFill>
                            <a:srgbClr val="002060"/>
                          </a:solidFill>
                        </a:rPr>
                        <a:t>10</a:t>
                      </a:r>
                      <a:endParaRPr lang="ar-YE" sz="1800" dirty="0">
                        <a:solidFill>
                          <a:srgbClr val="002060"/>
                        </a:solidFill>
                      </a:endParaRPr>
                    </a:p>
                  </a:txBody>
                  <a:tcPr marL="91449" marR="91449" marT="45718" marB="45718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800" dirty="0">
                          <a:solidFill>
                            <a:srgbClr val="002060"/>
                          </a:solidFill>
                        </a:rPr>
                        <a:t>8</a:t>
                      </a:r>
                      <a:endParaRPr lang="ar-YE" sz="1800" dirty="0">
                        <a:solidFill>
                          <a:srgbClr val="002060"/>
                        </a:solidFill>
                      </a:endParaRPr>
                    </a:p>
                  </a:txBody>
                  <a:tcPr marL="91449" marR="91449" marT="45718" marB="45718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34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34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3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3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34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34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34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34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3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3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34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34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34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34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0" grpId="0"/>
      <p:bldP spid="63491" grpId="0" build="p"/>
      <p:bldP spid="63491" grpId="1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ar-SA" sz="3600" b="1"/>
              <a:t>تابع مثال (</a:t>
            </a:r>
            <a:r>
              <a:rPr lang="en-US" sz="3600" b="1"/>
              <a:t>6-4</a:t>
            </a:r>
            <a:r>
              <a:rPr lang="ar-SA" sz="3600" b="1"/>
              <a:t>) </a:t>
            </a:r>
            <a:endParaRPr lang="en-US" sz="3500"/>
          </a:p>
        </p:txBody>
      </p:sp>
      <p:sp>
        <p:nvSpPr>
          <p:cNvPr id="2" name="مستطيل 1"/>
          <p:cNvSpPr/>
          <p:nvPr/>
        </p:nvSpPr>
        <p:spPr>
          <a:xfrm>
            <a:off x="2373313" y="4740275"/>
            <a:ext cx="6173787" cy="73818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ar-SA" sz="2400" b="1" dirty="0">
                <a:solidFill>
                  <a:schemeClr val="bg2">
                    <a:lumMod val="50000"/>
                  </a:schemeClr>
                </a:solidFill>
              </a:rPr>
              <a:t>ثانيا:  </a:t>
            </a:r>
            <a:r>
              <a:rPr lang="ar-SA" sz="2400" b="1" dirty="0"/>
              <a:t>نجد </a:t>
            </a:r>
            <a:r>
              <a:rPr lang="ar-YE" sz="2400" b="1" dirty="0"/>
              <a:t>الوسط الحسابي</a:t>
            </a:r>
            <a:r>
              <a:rPr lang="ar-SA" sz="2400" b="1" dirty="0"/>
              <a:t> من خلال القانون </a:t>
            </a:r>
            <a:r>
              <a:rPr lang="ar-YE" sz="2400" b="1" dirty="0"/>
              <a:t>:</a:t>
            </a:r>
            <a:r>
              <a:rPr lang="ar-SA" sz="2400" dirty="0"/>
              <a:t>  </a:t>
            </a:r>
          </a:p>
          <a:p>
            <a:pPr>
              <a:defRPr/>
            </a:pPr>
            <a:endParaRPr lang="ar-SA" b="1" dirty="0"/>
          </a:p>
        </p:txBody>
      </p:sp>
      <p:graphicFrame>
        <p:nvGraphicFramePr>
          <p:cNvPr id="3" name="كائن 2"/>
          <p:cNvGraphicFramePr>
            <a:graphicFrameLocks noChangeAspect="1"/>
          </p:cNvGraphicFramePr>
          <p:nvPr/>
        </p:nvGraphicFramePr>
        <p:xfrm>
          <a:off x="2493963" y="5365750"/>
          <a:ext cx="4341812" cy="695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930320" imgH="545760" progId="Equation.DSMT4">
                  <p:embed/>
                </p:oleObj>
              </mc:Choice>
              <mc:Fallback>
                <p:oleObj name="Equation" r:id="rId2" imgW="1930320" imgH="545760" progId="Equation.DSMT4">
                  <p:embed/>
                  <p:pic>
                    <p:nvPicPr>
                      <p:cNvPr id="0" name="كائن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93963" y="5365750"/>
                        <a:ext cx="4341812" cy="695325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ln w="9525">
                        <a:solidFill>
                          <a:schemeClr val="tx2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جدول 4"/>
          <p:cNvGraphicFramePr>
            <a:graphicFrameLocks noGrp="1"/>
          </p:cNvGraphicFramePr>
          <p:nvPr/>
        </p:nvGraphicFramePr>
        <p:xfrm>
          <a:off x="1547813" y="1700213"/>
          <a:ext cx="6480175" cy="2938463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3051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051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051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0512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5965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56465">
                <a:tc>
                  <a:txBody>
                    <a:bodyPr/>
                    <a:lstStyle/>
                    <a:p>
                      <a:pPr algn="ctr" rtl="1"/>
                      <a:r>
                        <a:rPr lang="ar-SA" sz="1800" dirty="0"/>
                        <a:t>فئات الانفاق</a:t>
                      </a:r>
                      <a:endParaRPr lang="ar-YE" sz="1800" dirty="0"/>
                    </a:p>
                  </a:txBody>
                  <a:tcPr marL="91432" marR="91432" marT="45741" marB="45741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800" dirty="0"/>
                        <a:t>عدد الاسرة</a:t>
                      </a:r>
                    </a:p>
                    <a:p>
                      <a:pPr algn="ctr" rtl="1"/>
                      <a:r>
                        <a:rPr lang="en-US" sz="1800" dirty="0">
                          <a:latin typeface="Andalus" pitchFamily="18" charset="-78"/>
                          <a:cs typeface="Andalus" pitchFamily="18" charset="-78"/>
                        </a:rPr>
                        <a:t>f</a:t>
                      </a:r>
                      <a:endParaRPr lang="ar-YE" sz="1800" dirty="0">
                        <a:latin typeface="Andalus" pitchFamily="18" charset="-78"/>
                        <a:cs typeface="Andalus" pitchFamily="18" charset="-78"/>
                      </a:endParaRPr>
                    </a:p>
                  </a:txBody>
                  <a:tcPr marL="91432" marR="91432" marT="45741" marB="45741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800" dirty="0"/>
                        <a:t>مركز الفئة</a:t>
                      </a:r>
                    </a:p>
                    <a:p>
                      <a:pPr algn="ctr" rtl="1"/>
                      <a:r>
                        <a:rPr lang="en-US" sz="1800" dirty="0"/>
                        <a:t>x</a:t>
                      </a:r>
                      <a:endParaRPr lang="ar-YE" sz="1800" dirty="0"/>
                    </a:p>
                  </a:txBody>
                  <a:tcPr marL="91432" marR="91432" marT="45741" marB="45741"/>
                </a:tc>
                <a:tc>
                  <a:txBody>
                    <a:bodyPr/>
                    <a:lstStyle/>
                    <a:p>
                      <a:pPr algn="ctr" rtl="1"/>
                      <a:endParaRPr lang="en-US" sz="1800" dirty="0"/>
                    </a:p>
                    <a:p>
                      <a:pPr algn="ctr" rtl="1"/>
                      <a:r>
                        <a:rPr lang="en-US" sz="1800" dirty="0" err="1">
                          <a:latin typeface="Andalus" pitchFamily="18" charset="-78"/>
                          <a:cs typeface="Andalus" pitchFamily="18" charset="-78"/>
                        </a:rPr>
                        <a:t>xf</a:t>
                      </a:r>
                      <a:endParaRPr lang="ar-YE" sz="1800" dirty="0">
                        <a:latin typeface="Andalus" pitchFamily="18" charset="-78"/>
                        <a:cs typeface="Andalus" pitchFamily="18" charset="-78"/>
                      </a:endParaRPr>
                    </a:p>
                  </a:txBody>
                  <a:tcPr marL="91432" marR="91432" marT="45741" marB="45741"/>
                </a:tc>
                <a:tc>
                  <a:txBody>
                    <a:bodyPr/>
                    <a:lstStyle/>
                    <a:p>
                      <a:pPr algn="ctr" rtl="1"/>
                      <a:endParaRPr lang="en-US" sz="1800" dirty="0"/>
                    </a:p>
                    <a:p>
                      <a:pPr algn="ctr" rtl="1"/>
                      <a:r>
                        <a:rPr lang="en-US" sz="1800" dirty="0"/>
                        <a:t>x</a:t>
                      </a:r>
                      <a:r>
                        <a:rPr lang="en-US" sz="1800" baseline="30000" dirty="0"/>
                        <a:t>2</a:t>
                      </a:r>
                      <a:r>
                        <a:rPr lang="en-US" sz="1800" dirty="0"/>
                        <a:t>f</a:t>
                      </a:r>
                      <a:endParaRPr lang="ar-YE" sz="1800" dirty="0"/>
                    </a:p>
                  </a:txBody>
                  <a:tcPr marL="91432" marR="91432" marT="45741" marB="45741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0333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solidFill>
                            <a:srgbClr val="002060"/>
                          </a:solidFill>
                        </a:rPr>
                        <a:t>2</a:t>
                      </a:r>
                      <a:r>
                        <a:rPr lang="en-US" sz="1800" baseline="0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ar-SA" sz="1800" baseline="0" dirty="0">
                          <a:solidFill>
                            <a:srgbClr val="002060"/>
                          </a:solidFill>
                        </a:rPr>
                        <a:t> - </a:t>
                      </a:r>
                      <a:r>
                        <a:rPr lang="en-US" sz="1800" baseline="0" dirty="0">
                          <a:solidFill>
                            <a:srgbClr val="002060"/>
                          </a:solidFill>
                        </a:rPr>
                        <a:t>  5</a:t>
                      </a:r>
                      <a:endParaRPr lang="ar-YE" sz="1800" dirty="0">
                        <a:solidFill>
                          <a:srgbClr val="002060"/>
                        </a:solidFill>
                      </a:endParaRPr>
                    </a:p>
                  </a:txBody>
                  <a:tcPr marL="91432" marR="91432" marT="45741" marB="45741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800" dirty="0">
                          <a:solidFill>
                            <a:srgbClr val="002060"/>
                          </a:solidFill>
                        </a:rPr>
                        <a:t>1</a:t>
                      </a:r>
                      <a:endParaRPr lang="ar-YE" sz="1800" dirty="0">
                        <a:solidFill>
                          <a:srgbClr val="002060"/>
                        </a:solidFill>
                      </a:endParaRPr>
                    </a:p>
                  </a:txBody>
                  <a:tcPr marL="91432" marR="91432" marT="45741" marB="45741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800" dirty="0">
                          <a:solidFill>
                            <a:srgbClr val="002060"/>
                          </a:solidFill>
                        </a:rPr>
                        <a:t>3.5</a:t>
                      </a:r>
                      <a:endParaRPr lang="ar-YE" sz="1800" dirty="0">
                        <a:solidFill>
                          <a:srgbClr val="002060"/>
                        </a:solidFill>
                      </a:endParaRPr>
                    </a:p>
                  </a:txBody>
                  <a:tcPr marL="91432" marR="91432" marT="45741" marB="45741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800" dirty="0">
                          <a:solidFill>
                            <a:srgbClr val="002060"/>
                          </a:solidFill>
                        </a:rPr>
                        <a:t>3.5</a:t>
                      </a:r>
                      <a:endParaRPr lang="ar-YE" sz="1800" dirty="0">
                        <a:solidFill>
                          <a:srgbClr val="002060"/>
                        </a:solidFill>
                      </a:endParaRPr>
                    </a:p>
                  </a:txBody>
                  <a:tcPr marL="91432" marR="91432" marT="45741" marB="45741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800" dirty="0">
                          <a:solidFill>
                            <a:srgbClr val="002060"/>
                          </a:solidFill>
                        </a:rPr>
                        <a:t>12.25</a:t>
                      </a:r>
                      <a:endParaRPr lang="ar-YE" sz="1800" dirty="0">
                        <a:solidFill>
                          <a:srgbClr val="002060"/>
                        </a:solidFill>
                      </a:endParaRPr>
                    </a:p>
                  </a:txBody>
                  <a:tcPr marL="91432" marR="91432" marT="45741" marB="45741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0333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solidFill>
                            <a:srgbClr val="002060"/>
                          </a:solidFill>
                        </a:rPr>
                        <a:t>5 </a:t>
                      </a:r>
                      <a:r>
                        <a:rPr lang="ar-SA" sz="1800" dirty="0">
                          <a:solidFill>
                            <a:srgbClr val="002060"/>
                          </a:solidFill>
                        </a:rPr>
                        <a:t>  - </a:t>
                      </a:r>
                      <a:r>
                        <a:rPr lang="en-US" sz="1800" dirty="0">
                          <a:solidFill>
                            <a:srgbClr val="002060"/>
                          </a:solidFill>
                        </a:rPr>
                        <a:t> 8</a:t>
                      </a:r>
                      <a:endParaRPr lang="ar-YE" sz="1800" dirty="0">
                        <a:solidFill>
                          <a:srgbClr val="002060"/>
                        </a:solidFill>
                      </a:endParaRPr>
                    </a:p>
                  </a:txBody>
                  <a:tcPr marL="91432" marR="91432" marT="45741" marB="45741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800" dirty="0">
                          <a:solidFill>
                            <a:srgbClr val="002060"/>
                          </a:solidFill>
                        </a:rPr>
                        <a:t>8</a:t>
                      </a:r>
                      <a:endParaRPr lang="ar-YE" sz="1800" dirty="0">
                        <a:solidFill>
                          <a:srgbClr val="002060"/>
                        </a:solidFill>
                      </a:endParaRPr>
                    </a:p>
                  </a:txBody>
                  <a:tcPr marL="91432" marR="91432" marT="45741" marB="45741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800" dirty="0">
                          <a:solidFill>
                            <a:srgbClr val="002060"/>
                          </a:solidFill>
                        </a:rPr>
                        <a:t>6.5</a:t>
                      </a:r>
                      <a:endParaRPr lang="ar-YE" sz="1800" dirty="0">
                        <a:solidFill>
                          <a:srgbClr val="002060"/>
                        </a:solidFill>
                      </a:endParaRPr>
                    </a:p>
                  </a:txBody>
                  <a:tcPr marL="91432" marR="91432" marT="45741" marB="45741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800" dirty="0">
                          <a:solidFill>
                            <a:srgbClr val="002060"/>
                          </a:solidFill>
                        </a:rPr>
                        <a:t>52</a:t>
                      </a:r>
                      <a:endParaRPr lang="ar-YE" sz="1800" dirty="0">
                        <a:solidFill>
                          <a:srgbClr val="002060"/>
                        </a:solidFill>
                      </a:endParaRPr>
                    </a:p>
                  </a:txBody>
                  <a:tcPr marL="91432" marR="91432" marT="45741" marB="45741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800" dirty="0">
                          <a:solidFill>
                            <a:srgbClr val="002060"/>
                          </a:solidFill>
                        </a:rPr>
                        <a:t>338</a:t>
                      </a:r>
                      <a:endParaRPr lang="ar-YE" sz="1800" dirty="0">
                        <a:solidFill>
                          <a:srgbClr val="002060"/>
                        </a:solidFill>
                      </a:endParaRPr>
                    </a:p>
                  </a:txBody>
                  <a:tcPr marL="91432" marR="91432" marT="45741" marB="45741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0333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solidFill>
                            <a:srgbClr val="002060"/>
                          </a:solidFill>
                        </a:rPr>
                        <a:t>8</a:t>
                      </a:r>
                      <a:r>
                        <a:rPr lang="en-US" sz="1800" baseline="0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ar-SA" sz="1800" baseline="0" dirty="0">
                          <a:solidFill>
                            <a:srgbClr val="002060"/>
                          </a:solidFill>
                        </a:rPr>
                        <a:t> - </a:t>
                      </a:r>
                      <a:r>
                        <a:rPr lang="en-US" sz="1800" baseline="0" dirty="0">
                          <a:solidFill>
                            <a:srgbClr val="002060"/>
                          </a:solidFill>
                        </a:rPr>
                        <a:t>11</a:t>
                      </a:r>
                      <a:endParaRPr lang="ar-YE" sz="1800" dirty="0">
                        <a:solidFill>
                          <a:srgbClr val="002060"/>
                        </a:solidFill>
                      </a:endParaRPr>
                    </a:p>
                  </a:txBody>
                  <a:tcPr marL="91432" marR="91432" marT="45741" marB="45741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800" dirty="0">
                          <a:solidFill>
                            <a:srgbClr val="002060"/>
                          </a:solidFill>
                        </a:rPr>
                        <a:t>13</a:t>
                      </a:r>
                      <a:endParaRPr lang="ar-YE" sz="1800" dirty="0">
                        <a:solidFill>
                          <a:srgbClr val="002060"/>
                        </a:solidFill>
                      </a:endParaRPr>
                    </a:p>
                  </a:txBody>
                  <a:tcPr marL="91432" marR="91432" marT="45741" marB="45741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800" dirty="0">
                          <a:solidFill>
                            <a:srgbClr val="002060"/>
                          </a:solidFill>
                        </a:rPr>
                        <a:t>9.5</a:t>
                      </a:r>
                      <a:endParaRPr lang="ar-YE" sz="1800" dirty="0">
                        <a:solidFill>
                          <a:srgbClr val="002060"/>
                        </a:solidFill>
                      </a:endParaRPr>
                    </a:p>
                  </a:txBody>
                  <a:tcPr marL="91432" marR="91432" marT="45741" marB="45741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800" dirty="0">
                          <a:solidFill>
                            <a:srgbClr val="002060"/>
                          </a:solidFill>
                        </a:rPr>
                        <a:t>123.5</a:t>
                      </a:r>
                      <a:endParaRPr lang="ar-YE" sz="1800" dirty="0">
                        <a:solidFill>
                          <a:srgbClr val="002060"/>
                        </a:solidFill>
                      </a:endParaRPr>
                    </a:p>
                  </a:txBody>
                  <a:tcPr marL="91432" marR="91432" marT="45741" marB="45741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800" dirty="0">
                          <a:solidFill>
                            <a:srgbClr val="002060"/>
                          </a:solidFill>
                        </a:rPr>
                        <a:t>1173.25</a:t>
                      </a:r>
                      <a:endParaRPr lang="ar-YE" sz="1800" dirty="0">
                        <a:solidFill>
                          <a:srgbClr val="002060"/>
                        </a:solidFill>
                      </a:endParaRPr>
                    </a:p>
                  </a:txBody>
                  <a:tcPr marL="91432" marR="91432" marT="45741" marB="45741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0333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solidFill>
                            <a:srgbClr val="002060"/>
                          </a:solidFill>
                        </a:rPr>
                        <a:t>11</a:t>
                      </a:r>
                      <a:r>
                        <a:rPr lang="en-US" sz="1800" baseline="0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ar-SA" sz="1800" baseline="0" dirty="0">
                          <a:solidFill>
                            <a:srgbClr val="002060"/>
                          </a:solidFill>
                        </a:rPr>
                        <a:t> - </a:t>
                      </a:r>
                      <a:r>
                        <a:rPr lang="en-US" sz="1800" baseline="0" dirty="0">
                          <a:solidFill>
                            <a:srgbClr val="002060"/>
                          </a:solidFill>
                        </a:rPr>
                        <a:t>14</a:t>
                      </a:r>
                      <a:endParaRPr lang="ar-YE" sz="1800" dirty="0">
                        <a:solidFill>
                          <a:srgbClr val="002060"/>
                        </a:solidFill>
                      </a:endParaRPr>
                    </a:p>
                  </a:txBody>
                  <a:tcPr marL="91432" marR="91432" marT="45741" marB="45741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800" dirty="0">
                          <a:solidFill>
                            <a:srgbClr val="002060"/>
                          </a:solidFill>
                        </a:rPr>
                        <a:t>10</a:t>
                      </a:r>
                      <a:endParaRPr lang="ar-YE" sz="1800" dirty="0">
                        <a:solidFill>
                          <a:srgbClr val="002060"/>
                        </a:solidFill>
                      </a:endParaRPr>
                    </a:p>
                  </a:txBody>
                  <a:tcPr marL="91432" marR="91432" marT="45741" marB="45741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800" dirty="0">
                          <a:solidFill>
                            <a:srgbClr val="002060"/>
                          </a:solidFill>
                        </a:rPr>
                        <a:t>12.5</a:t>
                      </a:r>
                      <a:endParaRPr lang="ar-YE" sz="1800" dirty="0">
                        <a:solidFill>
                          <a:srgbClr val="002060"/>
                        </a:solidFill>
                      </a:endParaRPr>
                    </a:p>
                  </a:txBody>
                  <a:tcPr marL="91432" marR="91432" marT="45741" marB="45741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800" dirty="0">
                          <a:solidFill>
                            <a:srgbClr val="002060"/>
                          </a:solidFill>
                        </a:rPr>
                        <a:t>125</a:t>
                      </a:r>
                      <a:endParaRPr lang="ar-YE" sz="1800" dirty="0">
                        <a:solidFill>
                          <a:srgbClr val="002060"/>
                        </a:solidFill>
                      </a:endParaRPr>
                    </a:p>
                  </a:txBody>
                  <a:tcPr marL="91432" marR="91432" marT="45741" marB="45741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800" dirty="0">
                          <a:solidFill>
                            <a:srgbClr val="002060"/>
                          </a:solidFill>
                        </a:rPr>
                        <a:t>1562.5</a:t>
                      </a:r>
                      <a:endParaRPr lang="ar-YE" sz="1800" dirty="0">
                        <a:solidFill>
                          <a:srgbClr val="002060"/>
                        </a:solidFill>
                      </a:endParaRPr>
                    </a:p>
                  </a:txBody>
                  <a:tcPr marL="91432" marR="91432" marT="45741" marB="45741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0333">
                <a:tc>
                  <a:txBody>
                    <a:bodyPr/>
                    <a:lstStyle/>
                    <a:p>
                      <a:pPr algn="ctr" rtl="1"/>
                      <a:r>
                        <a:rPr lang="en-US" sz="1800" dirty="0">
                          <a:solidFill>
                            <a:srgbClr val="002060"/>
                          </a:solidFill>
                        </a:rPr>
                        <a:t>14  </a:t>
                      </a:r>
                      <a:r>
                        <a:rPr lang="ar-SA" sz="1800" dirty="0">
                          <a:solidFill>
                            <a:srgbClr val="002060"/>
                          </a:solidFill>
                        </a:rPr>
                        <a:t>- </a:t>
                      </a:r>
                      <a:r>
                        <a:rPr lang="en-US" sz="1800" dirty="0">
                          <a:solidFill>
                            <a:srgbClr val="002060"/>
                          </a:solidFill>
                        </a:rPr>
                        <a:t>    17</a:t>
                      </a:r>
                      <a:endParaRPr lang="ar-YE" sz="1800" dirty="0">
                        <a:solidFill>
                          <a:srgbClr val="002060"/>
                        </a:solidFill>
                      </a:endParaRPr>
                    </a:p>
                  </a:txBody>
                  <a:tcPr marL="91432" marR="91432" marT="45741" marB="45741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800" dirty="0">
                          <a:solidFill>
                            <a:srgbClr val="002060"/>
                          </a:solidFill>
                        </a:rPr>
                        <a:t>8</a:t>
                      </a:r>
                      <a:endParaRPr lang="ar-YE" sz="1800" dirty="0">
                        <a:solidFill>
                          <a:srgbClr val="002060"/>
                        </a:solidFill>
                      </a:endParaRPr>
                    </a:p>
                  </a:txBody>
                  <a:tcPr marL="91432" marR="91432" marT="45741" marB="45741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800" dirty="0">
                          <a:solidFill>
                            <a:srgbClr val="002060"/>
                          </a:solidFill>
                        </a:rPr>
                        <a:t>15.5</a:t>
                      </a:r>
                      <a:endParaRPr lang="ar-YE" sz="1800" dirty="0">
                        <a:solidFill>
                          <a:srgbClr val="002060"/>
                        </a:solidFill>
                      </a:endParaRPr>
                    </a:p>
                  </a:txBody>
                  <a:tcPr marL="91432" marR="91432" marT="45741" marB="45741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800" dirty="0">
                          <a:solidFill>
                            <a:srgbClr val="002060"/>
                          </a:solidFill>
                        </a:rPr>
                        <a:t>124</a:t>
                      </a:r>
                      <a:endParaRPr lang="ar-YE" sz="1800" dirty="0">
                        <a:solidFill>
                          <a:srgbClr val="002060"/>
                        </a:solidFill>
                      </a:endParaRPr>
                    </a:p>
                  </a:txBody>
                  <a:tcPr marL="91432" marR="91432" marT="45741" marB="45741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800" dirty="0">
                          <a:solidFill>
                            <a:srgbClr val="002060"/>
                          </a:solidFill>
                        </a:rPr>
                        <a:t>1922</a:t>
                      </a:r>
                      <a:endParaRPr lang="ar-YE" sz="1800" dirty="0">
                        <a:solidFill>
                          <a:srgbClr val="002060"/>
                        </a:solidFill>
                      </a:endParaRPr>
                    </a:p>
                  </a:txBody>
                  <a:tcPr marL="91432" marR="91432" marT="45741" marB="45741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0333">
                <a:tc>
                  <a:txBody>
                    <a:bodyPr/>
                    <a:lstStyle/>
                    <a:p>
                      <a:pPr rtl="1"/>
                      <a:r>
                        <a:rPr lang="ar-SA" sz="1800" dirty="0">
                          <a:solidFill>
                            <a:srgbClr val="002060"/>
                          </a:solidFill>
                        </a:rPr>
                        <a:t>المجموع</a:t>
                      </a:r>
                      <a:endParaRPr lang="ar-YE" sz="1800" dirty="0">
                        <a:solidFill>
                          <a:srgbClr val="002060"/>
                        </a:solidFill>
                      </a:endParaRPr>
                    </a:p>
                  </a:txBody>
                  <a:tcPr marL="91432" marR="91432" marT="45741" marB="45741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800" dirty="0">
                          <a:solidFill>
                            <a:srgbClr val="002060"/>
                          </a:solidFill>
                        </a:rPr>
                        <a:t>40</a:t>
                      </a:r>
                      <a:endParaRPr lang="ar-YE" sz="1800" dirty="0">
                        <a:solidFill>
                          <a:srgbClr val="002060"/>
                        </a:solidFill>
                      </a:endParaRPr>
                    </a:p>
                  </a:txBody>
                  <a:tcPr marL="91432" marR="91432" marT="45741" marB="45741"/>
                </a:tc>
                <a:tc>
                  <a:txBody>
                    <a:bodyPr/>
                    <a:lstStyle/>
                    <a:p>
                      <a:pPr algn="ctr" rtl="1"/>
                      <a:endParaRPr lang="ar-YE" sz="1800" dirty="0">
                        <a:solidFill>
                          <a:srgbClr val="002060"/>
                        </a:solidFill>
                      </a:endParaRPr>
                    </a:p>
                  </a:txBody>
                  <a:tcPr marL="91432" marR="91432" marT="45741" marB="45741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800" dirty="0">
                          <a:solidFill>
                            <a:srgbClr val="002060"/>
                          </a:solidFill>
                        </a:rPr>
                        <a:t>428</a:t>
                      </a:r>
                      <a:endParaRPr lang="ar-YE" sz="1800" dirty="0">
                        <a:solidFill>
                          <a:srgbClr val="002060"/>
                        </a:solidFill>
                      </a:endParaRPr>
                    </a:p>
                  </a:txBody>
                  <a:tcPr marL="91432" marR="91432" marT="45741" marB="45741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800" dirty="0">
                          <a:solidFill>
                            <a:srgbClr val="002060"/>
                          </a:solidFill>
                        </a:rPr>
                        <a:t>5008</a:t>
                      </a:r>
                      <a:endParaRPr lang="ar-YE" sz="1800" dirty="0">
                        <a:solidFill>
                          <a:srgbClr val="002060"/>
                        </a:solidFill>
                      </a:endParaRPr>
                    </a:p>
                  </a:txBody>
                  <a:tcPr marL="91432" marR="91432" marT="45741" marB="45741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34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34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0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ar-SA" sz="3600" b="1"/>
              <a:t>تابع مثال (</a:t>
            </a:r>
            <a:r>
              <a:rPr lang="en-US" sz="3600" b="1"/>
              <a:t>6-4</a:t>
            </a:r>
            <a:r>
              <a:rPr lang="ar-SA" sz="3600" b="1"/>
              <a:t>) </a:t>
            </a:r>
            <a:endParaRPr lang="en-US" sz="3500"/>
          </a:p>
        </p:txBody>
      </p:sp>
      <p:sp>
        <p:nvSpPr>
          <p:cNvPr id="2" name="مستطيل 1"/>
          <p:cNvSpPr/>
          <p:nvPr/>
        </p:nvSpPr>
        <p:spPr>
          <a:xfrm>
            <a:off x="1331913" y="1628775"/>
            <a:ext cx="7516812" cy="73818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ar-SA" sz="2400" b="1" dirty="0">
                <a:solidFill>
                  <a:schemeClr val="bg2">
                    <a:lumMod val="50000"/>
                  </a:schemeClr>
                </a:solidFill>
              </a:rPr>
              <a:t>ثالثا : </a:t>
            </a:r>
            <a:r>
              <a:rPr lang="ar-SA" sz="2400" b="1" dirty="0">
                <a:solidFill>
                  <a:schemeClr val="tx1">
                    <a:lumMod val="95000"/>
                  </a:schemeClr>
                </a:solidFill>
              </a:rPr>
              <a:t>نطب</a:t>
            </a:r>
            <a:r>
              <a:rPr lang="ar-YE" sz="2400" b="1" dirty="0">
                <a:solidFill>
                  <a:schemeClr val="tx1">
                    <a:lumMod val="95000"/>
                  </a:schemeClr>
                </a:solidFill>
              </a:rPr>
              <a:t>ق </a:t>
            </a:r>
            <a:r>
              <a:rPr lang="ar-SA" sz="2400" b="1" dirty="0"/>
              <a:t>الصيغة (</a:t>
            </a:r>
            <a:r>
              <a:rPr lang="en-US" sz="2400" b="1" dirty="0"/>
              <a:t> ( 2  </a:t>
            </a:r>
            <a:r>
              <a:rPr lang="ar-YE" sz="2400" b="1" dirty="0"/>
              <a:t> </a:t>
            </a:r>
            <a:r>
              <a:rPr lang="ar-SA" sz="2400" b="1" dirty="0"/>
              <a:t>لإيجاد  </a:t>
            </a:r>
            <a:r>
              <a:rPr lang="ar-YE" sz="2400" b="1" dirty="0"/>
              <a:t>الانحراف المعياري</a:t>
            </a:r>
            <a:r>
              <a:rPr lang="ar-SA" sz="2400" b="1" dirty="0"/>
              <a:t> كالتالي </a:t>
            </a:r>
            <a:r>
              <a:rPr lang="ar-YE" sz="2400" b="1" dirty="0"/>
              <a:t> :</a:t>
            </a:r>
            <a:r>
              <a:rPr lang="ar-SA" sz="2400" dirty="0"/>
              <a:t>  </a:t>
            </a:r>
          </a:p>
          <a:p>
            <a:pPr>
              <a:defRPr/>
            </a:pPr>
            <a:endParaRPr lang="ar-SA" b="1" dirty="0"/>
          </a:p>
        </p:txBody>
      </p:sp>
      <p:graphicFrame>
        <p:nvGraphicFramePr>
          <p:cNvPr id="7" name="كائن 6"/>
          <p:cNvGraphicFramePr>
            <a:graphicFrameLocks noChangeAspect="1"/>
          </p:cNvGraphicFramePr>
          <p:nvPr/>
        </p:nvGraphicFramePr>
        <p:xfrm>
          <a:off x="1403350" y="3500438"/>
          <a:ext cx="7121525" cy="950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4076640" imgH="660240" progId="Equation.DSMT4">
                  <p:embed/>
                </p:oleObj>
              </mc:Choice>
              <mc:Fallback>
                <p:oleObj name="Equation" r:id="rId2" imgW="4076640" imgH="660240" progId="Equation.DSMT4">
                  <p:embed/>
                  <p:pic>
                    <p:nvPicPr>
                      <p:cNvPr id="0" name="كائن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3350" y="3500438"/>
                        <a:ext cx="7121525" cy="950912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ln w="9525">
                        <a:solidFill>
                          <a:schemeClr val="tx2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كائن 12"/>
          <p:cNvGraphicFramePr>
            <a:graphicFrameLocks noChangeAspect="1"/>
          </p:cNvGraphicFramePr>
          <p:nvPr/>
        </p:nvGraphicFramePr>
        <p:xfrm>
          <a:off x="1366838" y="2420938"/>
          <a:ext cx="3367087" cy="1006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904760" imgH="698400" progId="Equation.DSMT4">
                  <p:embed/>
                </p:oleObj>
              </mc:Choice>
              <mc:Fallback>
                <p:oleObj name="Equation" r:id="rId4" imgW="1904760" imgH="698400" progId="Equation.DSMT4">
                  <p:embed/>
                  <p:pic>
                    <p:nvPicPr>
                      <p:cNvPr id="0" name="كائن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66838" y="2420938"/>
                        <a:ext cx="3367087" cy="1006475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ln w="9525">
                        <a:solidFill>
                          <a:schemeClr val="tx2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كائن 8"/>
          <p:cNvGraphicFramePr>
            <a:graphicFrameLocks noChangeAspect="1"/>
          </p:cNvGraphicFramePr>
          <p:nvPr/>
        </p:nvGraphicFramePr>
        <p:xfrm>
          <a:off x="1403350" y="4581525"/>
          <a:ext cx="5164138" cy="931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2920680" imgH="647640" progId="Equation.DSMT4">
                  <p:embed/>
                </p:oleObj>
              </mc:Choice>
              <mc:Fallback>
                <p:oleObj name="Equation" r:id="rId6" imgW="2920680" imgH="647640" progId="Equation.DSMT4">
                  <p:embed/>
                  <p:pic>
                    <p:nvPicPr>
                      <p:cNvPr id="0" name="كائن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3350" y="4581525"/>
                        <a:ext cx="5164138" cy="931863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ln w="9525">
                        <a:solidFill>
                          <a:schemeClr val="tx2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34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34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0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ar-SA" sz="4400" b="1"/>
              <a:t>اختبر نفسك  </a:t>
            </a:r>
            <a:endParaRPr lang="en-US" sz="4000"/>
          </a:p>
        </p:txBody>
      </p:sp>
      <p:sp>
        <p:nvSpPr>
          <p:cNvPr id="2" name="مستطيل 1"/>
          <p:cNvSpPr/>
          <p:nvPr/>
        </p:nvSpPr>
        <p:spPr>
          <a:xfrm>
            <a:off x="1476375" y="2366963"/>
            <a:ext cx="7181850" cy="862012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>
              <a:buFont typeface="Wingdings" pitchFamily="2" charset="2"/>
              <a:buChar char="q"/>
              <a:defRPr/>
            </a:pPr>
            <a:r>
              <a:rPr lang="ar-SA" sz="3200" b="1" dirty="0">
                <a:solidFill>
                  <a:schemeClr val="bg2">
                    <a:lumMod val="50000"/>
                  </a:schemeClr>
                </a:solidFill>
              </a:rPr>
              <a:t>أعد حل المثال السابق باستخدام  الصيغة  </a:t>
            </a:r>
            <a:endParaRPr lang="ar-SA" sz="3200" dirty="0">
              <a:solidFill>
                <a:schemeClr val="bg2">
                  <a:lumMod val="50000"/>
                </a:schemeClr>
              </a:solidFill>
            </a:endParaRPr>
          </a:p>
          <a:p>
            <a:pPr>
              <a:defRPr/>
            </a:pPr>
            <a:endParaRPr lang="ar-SA" b="1" dirty="0"/>
          </a:p>
        </p:txBody>
      </p:sp>
      <p:graphicFrame>
        <p:nvGraphicFramePr>
          <p:cNvPr id="3" name="كائن 2"/>
          <p:cNvGraphicFramePr>
            <a:graphicFrameLocks noChangeAspect="1"/>
          </p:cNvGraphicFramePr>
          <p:nvPr/>
        </p:nvGraphicFramePr>
        <p:xfrm>
          <a:off x="2916238" y="3084513"/>
          <a:ext cx="4062412" cy="1208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726451" imgH="672808" progId="Equation.DSMT4">
                  <p:embed/>
                </p:oleObj>
              </mc:Choice>
              <mc:Fallback>
                <p:oleObj name="Equation" r:id="rId2" imgW="1726451" imgH="672808" progId="Equation.DSMT4">
                  <p:embed/>
                  <p:pic>
                    <p:nvPicPr>
                      <p:cNvPr id="0" name="كائن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16238" y="3084513"/>
                        <a:ext cx="4062412" cy="1208087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ln w="9525">
                        <a:solidFill>
                          <a:schemeClr val="tx2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34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34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0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YE" sz="4000" b="1"/>
              <a:t>مزايا وعيوب</a:t>
            </a:r>
            <a:r>
              <a:rPr lang="ar-SA" sz="4000" b="1"/>
              <a:t> الانحراف المعياري </a:t>
            </a:r>
            <a:br>
              <a:rPr lang="ar-YE" sz="4000" b="1"/>
            </a:br>
            <a:endParaRPr lang="en-US" sz="3600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50825" y="1844675"/>
            <a:ext cx="8353425" cy="1368425"/>
          </a:xfrm>
        </p:spPr>
        <p:txBody>
          <a:bodyPr/>
          <a:lstStyle/>
          <a:p>
            <a:r>
              <a:rPr lang="ar-YE" sz="3600" b="1"/>
              <a:t>من مزايا الانحراف </a:t>
            </a:r>
            <a:r>
              <a:rPr lang="ar-SA" sz="3600" b="1"/>
              <a:t>المعياري </a:t>
            </a:r>
            <a:r>
              <a:rPr lang="ar-YE" sz="3600" b="1"/>
              <a:t> </a:t>
            </a:r>
            <a:endParaRPr lang="ar-SA" sz="3600" b="1"/>
          </a:p>
          <a:p>
            <a:pPr lvl="1"/>
            <a:r>
              <a:rPr lang="ar-YE" sz="3300" b="1"/>
              <a:t>أنه أكثر مقاييس التشتت استخداما .</a:t>
            </a:r>
          </a:p>
          <a:p>
            <a:pPr lvl="1"/>
            <a:r>
              <a:rPr lang="ar-YE" sz="3300" b="1"/>
              <a:t>يسهل التعامل معه رياضيا .</a:t>
            </a:r>
          </a:p>
          <a:p>
            <a:pPr lvl="1"/>
            <a:r>
              <a:rPr lang="ar-YE" sz="3300" b="1"/>
              <a:t> يأخذ كل القيم في الاعتبار .</a:t>
            </a:r>
          </a:p>
          <a:p>
            <a:r>
              <a:rPr lang="ar-YE" sz="3600" b="1"/>
              <a:t>ومن عيوبه ، أنه يتأثر بالقيم الشاذة .</a:t>
            </a:r>
            <a:endParaRPr lang="ar-SA" sz="3600"/>
          </a:p>
          <a:p>
            <a:endParaRPr lang="ar-YE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34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34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0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ar-SA" sz="3600"/>
              <a:t>ثانيا : مقاييس التشتت النسبية </a:t>
            </a:r>
            <a:br>
              <a:rPr lang="ar-SA" sz="3600"/>
            </a:br>
            <a:r>
              <a:rPr lang="ar-SA" sz="3600"/>
              <a:t>(</a:t>
            </a:r>
            <a:r>
              <a:rPr lang="ar-SA" sz="3600" b="1"/>
              <a:t>معامل الاختلاف )</a:t>
            </a:r>
            <a:endParaRPr lang="en-US" sz="3600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981200"/>
            <a:ext cx="8435975" cy="4114800"/>
          </a:xfrm>
        </p:spPr>
        <p:txBody>
          <a:bodyPr/>
          <a:lstStyle/>
          <a:p>
            <a:pPr marL="342900" lvl="1" indent="-342900" eaLnBrk="1" hangingPunct="1">
              <a:buSzPct val="85000"/>
              <a:buFont typeface="Wingdings" pitchFamily="2" charset="2"/>
              <a:buChar char="o"/>
              <a:defRPr/>
            </a:pPr>
            <a:r>
              <a:rPr lang="ar-SA" sz="2600" b="1" dirty="0"/>
              <a:t>تستخدم للمقارنة بين تشتت مجموعتين مختلفتين في وحدة القياس </a:t>
            </a:r>
          </a:p>
          <a:p>
            <a:pPr marL="342900" lvl="1" indent="-342900" eaLnBrk="1" hangingPunct="1">
              <a:buSzPct val="85000"/>
              <a:buFont typeface="Wingdings" pitchFamily="2" charset="2"/>
              <a:buChar char="o"/>
              <a:defRPr/>
            </a:pPr>
            <a:r>
              <a:rPr lang="ar-SA" sz="2600" b="1" dirty="0"/>
              <a:t>أي تقيس تشتت اكثر من ظاهرة  واحدة.</a:t>
            </a:r>
            <a:endParaRPr lang="en-US" sz="2600" b="1" dirty="0"/>
          </a:p>
          <a:p>
            <a:pPr eaLnBrk="1" hangingPunct="1">
              <a:defRPr/>
            </a:pPr>
            <a:r>
              <a:rPr lang="ar-SA" sz="2600" b="1" dirty="0"/>
              <a:t>ومن أهم هذه المقاييس معامل الاختلاف </a:t>
            </a:r>
          </a:p>
          <a:p>
            <a:pPr eaLnBrk="1" hangingPunct="1">
              <a:defRPr/>
            </a:pPr>
            <a:r>
              <a:rPr lang="ar-SA" sz="2600" b="1" dirty="0"/>
              <a:t>معامل الاختلاف يرمز له بالرمز </a:t>
            </a:r>
            <a:r>
              <a:rPr lang="en-US" sz="2600" b="1" dirty="0"/>
              <a:t>CV </a:t>
            </a:r>
            <a:r>
              <a:rPr lang="ar-SA" sz="2600" b="1" dirty="0"/>
              <a:t>  </a:t>
            </a:r>
          </a:p>
          <a:p>
            <a:pPr eaLnBrk="1" hangingPunct="1">
              <a:defRPr/>
            </a:pPr>
            <a:r>
              <a:rPr lang="ar-SA" sz="2600" b="1" dirty="0"/>
              <a:t> ويعرف على انه نسبة الانحراف المعياري مقسوما على الوسط الحسابي.  </a:t>
            </a:r>
          </a:p>
          <a:p>
            <a:pPr eaLnBrk="1" hangingPunct="1">
              <a:defRPr/>
            </a:pPr>
            <a:r>
              <a:rPr lang="ar-SA" sz="2600" b="1" dirty="0"/>
              <a:t>فان معامل الاختلاف للعينة يعطى بالقانون الاتي:</a:t>
            </a:r>
          </a:p>
          <a:p>
            <a:pPr marL="457200" lvl="1" indent="0" eaLnBrk="1" hangingPunct="1">
              <a:buFont typeface="Wingdings" pitchFamily="2" charset="2"/>
              <a:buNone/>
              <a:defRPr/>
            </a:pPr>
            <a:r>
              <a:rPr lang="ar-SA" sz="2800" dirty="0"/>
              <a:t>                                          </a:t>
            </a:r>
            <a:r>
              <a:rPr lang="en-US" dirty="0"/>
              <a:t>      </a:t>
            </a:r>
            <a:endParaRPr lang="ar-SA" dirty="0"/>
          </a:p>
        </p:txBody>
      </p:sp>
      <p:graphicFrame>
        <p:nvGraphicFramePr>
          <p:cNvPr id="38916" name="كائن 1"/>
          <p:cNvGraphicFramePr>
            <a:graphicFrameLocks noChangeAspect="1"/>
          </p:cNvGraphicFramePr>
          <p:nvPr/>
        </p:nvGraphicFramePr>
        <p:xfrm>
          <a:off x="3708400" y="4941888"/>
          <a:ext cx="3673475" cy="1049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562040" imgH="583920" progId="Equation.DSMT4">
                  <p:embed/>
                </p:oleObj>
              </mc:Choice>
              <mc:Fallback>
                <p:oleObj name="Equation" r:id="rId2" imgW="1562040" imgH="583920" progId="Equation.DSMT4">
                  <p:embed/>
                  <p:pic>
                    <p:nvPicPr>
                      <p:cNvPr id="0" name="كائن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08400" y="4941888"/>
                        <a:ext cx="3673475" cy="1049337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ln w="9525">
                        <a:solidFill>
                          <a:schemeClr val="tx2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614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1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1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1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1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1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1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14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14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14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14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14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14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614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614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2" grpId="0"/>
      <p:bldP spid="61443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ar-SA" sz="3600"/>
              <a:t>مثال </a:t>
            </a:r>
            <a:r>
              <a:rPr lang="ar-SA" sz="3600" b="1"/>
              <a:t>(</a:t>
            </a:r>
            <a:r>
              <a:rPr lang="en-US" sz="3600" b="1"/>
              <a:t>7-4</a:t>
            </a:r>
            <a:r>
              <a:rPr lang="ar-SA" sz="3600" b="1"/>
              <a:t>) </a:t>
            </a:r>
            <a:endParaRPr lang="en-US" sz="3600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981200"/>
            <a:ext cx="8435975" cy="4114800"/>
          </a:xfrm>
        </p:spPr>
        <p:txBody>
          <a:bodyPr/>
          <a:lstStyle/>
          <a:p>
            <a:pPr marL="342900" lvl="1" indent="-342900" eaLnBrk="1" hangingPunct="1">
              <a:buSzPct val="85000"/>
              <a:buFont typeface="Wingdings" pitchFamily="2" charset="2"/>
              <a:buChar char="o"/>
              <a:defRPr/>
            </a:pPr>
            <a:r>
              <a:rPr lang="ar-SA" sz="2800" b="1" dirty="0"/>
              <a:t>في دراسة لمستوى أداء الطلاب في المرحلة الثانوية في المدارس الحكومية والخاصة في اختبار القدرات والقياس, تم أخد عينتين عشوائيتين فكانت النتائج الافتراضية التالية : </a:t>
            </a:r>
          </a:p>
          <a:p>
            <a:pPr marL="342900" lvl="1" indent="-342900" eaLnBrk="1" hangingPunct="1">
              <a:buSzPct val="85000"/>
              <a:buFont typeface="Wingdings" pitchFamily="2" charset="2"/>
              <a:buChar char="o"/>
              <a:defRPr/>
            </a:pPr>
            <a:endParaRPr lang="ar-SA" sz="2800" b="1" dirty="0"/>
          </a:p>
          <a:p>
            <a:pPr marL="342900" lvl="1" indent="-342900" eaLnBrk="1" hangingPunct="1">
              <a:buSzPct val="85000"/>
              <a:buFont typeface="Wingdings" pitchFamily="2" charset="2"/>
              <a:buChar char="o"/>
              <a:defRPr/>
            </a:pPr>
            <a:endParaRPr lang="ar-SA" sz="2800" b="1" dirty="0"/>
          </a:p>
          <a:p>
            <a:pPr marL="342900" lvl="1" indent="-342900" eaLnBrk="1" hangingPunct="1">
              <a:buSzPct val="85000"/>
              <a:buFont typeface="Wingdings" pitchFamily="2" charset="2"/>
              <a:buChar char="o"/>
              <a:defRPr/>
            </a:pPr>
            <a:endParaRPr lang="ar-SA" sz="2800" b="1" dirty="0"/>
          </a:p>
          <a:p>
            <a:pPr marL="342900" lvl="1" indent="-342900" eaLnBrk="1" hangingPunct="1">
              <a:buSzPct val="85000"/>
              <a:buFont typeface="Wingdings" pitchFamily="2" charset="2"/>
              <a:buChar char="o"/>
              <a:defRPr/>
            </a:pPr>
            <a:endParaRPr lang="ar-SA" sz="2800" b="1" dirty="0"/>
          </a:p>
          <a:p>
            <a:pPr marL="342900" lvl="1" indent="-342900" eaLnBrk="1" hangingPunct="1">
              <a:buSzPct val="85000"/>
              <a:buFont typeface="Wingdings" pitchFamily="2" charset="2"/>
              <a:buChar char="o"/>
              <a:defRPr/>
            </a:pPr>
            <a:r>
              <a:rPr lang="ar-SA" sz="2800" b="1" dirty="0"/>
              <a:t>أيهما أكثر تشتت مجتمع طلاب المدارس الحكومية أم طلاب المدارس الخاصة؟</a:t>
            </a:r>
            <a:endParaRPr lang="en-US" sz="2800" dirty="0"/>
          </a:p>
          <a:p>
            <a:pPr marL="0" lvl="1" indent="0" algn="ctr" eaLnBrk="1" hangingPunct="1">
              <a:buSzPct val="85000"/>
              <a:buFont typeface="Wingdings" pitchFamily="2" charset="2"/>
              <a:buNone/>
              <a:defRPr/>
            </a:pPr>
            <a:endParaRPr lang="ar-SA" sz="2600" b="1" dirty="0"/>
          </a:p>
          <a:p>
            <a:pPr marL="457200" lvl="1" indent="0" eaLnBrk="1" hangingPunct="1">
              <a:buFont typeface="Wingdings" pitchFamily="2" charset="2"/>
              <a:buNone/>
              <a:defRPr/>
            </a:pPr>
            <a:r>
              <a:rPr lang="ar-SA" sz="2800" dirty="0"/>
              <a:t>                                          </a:t>
            </a:r>
            <a:r>
              <a:rPr lang="en-US" dirty="0"/>
              <a:t>      </a:t>
            </a:r>
            <a:endParaRPr lang="ar-SA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6" name="جدول 5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445993205"/>
                  </p:ext>
                </p:extLst>
              </p:nvPr>
            </p:nvGraphicFramePr>
            <p:xfrm>
              <a:off x="1403648" y="3429000"/>
              <a:ext cx="6696744" cy="1728193"/>
            </p:xfrm>
            <a:graphic>
              <a:graphicData uri="http://schemas.openxmlformats.org/drawingml/2006/table">
                <a:tbl>
                  <a:tblPr rtl="1" firstRow="1" bandRow="1">
                    <a:tableStyleId>{5C22544A-7EE6-4342-B048-85BDC9FD1C3A}</a:tableStyleId>
                  </a:tblPr>
                  <a:tblGrid>
                    <a:gridCol w="2566747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1841647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2288350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</a:tblGrid>
                  <a:tr h="571027"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ar-SA" sz="2000" b="1" dirty="0"/>
                            <a:t>نوع المدارس </a:t>
                          </a:r>
                          <a:endParaRPr lang="ar-YE" sz="2000" b="1" dirty="0">
                            <a:solidFill>
                              <a:schemeClr val="accent5">
                                <a:lumMod val="10000"/>
                              </a:schemeClr>
                            </a:solidFill>
                          </a:endParaRPr>
                        </a:p>
                      </a:txBody>
                      <a:tcPr marL="91451" marR="91451" marT="45681" marB="45681"/>
                    </a:tc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ar-SA" sz="2000" b="1" dirty="0"/>
                            <a:t>الوسط</a:t>
                          </a:r>
                          <a:r>
                            <a:rPr lang="ar-SA" sz="2000" b="1" baseline="0" dirty="0"/>
                            <a:t> </a:t>
                          </a:r>
                          <a:r>
                            <a:rPr lang="ar-SA" sz="2000" b="1" dirty="0"/>
                            <a:t>الحسابي </a:t>
                          </a:r>
                          <a:endParaRPr lang="ar-YE" sz="2000" b="1" dirty="0">
                            <a:solidFill>
                              <a:schemeClr val="accent5">
                                <a:lumMod val="10000"/>
                              </a:schemeClr>
                            </a:solidFill>
                          </a:endParaRPr>
                        </a:p>
                      </a:txBody>
                      <a:tcPr marL="91451" marR="91451" marT="45681" marB="45681"/>
                    </a:tc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ar-SA" sz="2000" b="1" dirty="0"/>
                            <a:t>الانحراف المعياري </a:t>
                          </a:r>
                          <a:endParaRPr lang="ar-YE" sz="2000" b="1" dirty="0"/>
                        </a:p>
                      </a:txBody>
                      <a:tcPr marL="91451" marR="91451" marT="45681" marB="45681"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578583">
                    <a:tc>
                      <a:txBody>
                        <a:bodyPr/>
                        <a:lstStyle/>
                        <a:p>
                          <a:pPr algn="ctr" rtl="1"/>
                          <a14:m>
                            <m:oMath xmlns:m="http://schemas.openxmlformats.org/officeDocument/2006/math">
                              <m:d>
                                <m:dPr>
                                  <m:ctrlPr>
                                    <a:rPr lang="ar-YE" sz="2000" b="1" i="1" kern="1200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</m:ctrlPr>
                                </m:dPr>
                                <m:e>
                                  <m:r>
                                    <a:rPr lang="ar-YE" sz="2000" b="1" i="1" kern="1200">
                                      <a:solidFill>
                                        <a:srgbClr val="002060"/>
                                      </a:solidFill>
                                      <a:latin typeface="Cambria Math"/>
                                      <a:ea typeface="+mn-ea"/>
                                      <a:cs typeface="+mn-cs"/>
                                    </a:rPr>
                                    <m:t>𝒂</m:t>
                                  </m:r>
                                </m:e>
                              </m:d>
                            </m:oMath>
                          </a14:m>
                          <a:r>
                            <a:rPr lang="ar-SA" sz="2000" b="1" dirty="0">
                              <a:solidFill>
                                <a:srgbClr val="002060"/>
                              </a:solidFill>
                            </a:rPr>
                            <a:t> المدارس الحكومية</a:t>
                          </a:r>
                          <a:endParaRPr lang="ar-YE" sz="2000" b="1" dirty="0">
                            <a:solidFill>
                              <a:srgbClr val="002060"/>
                            </a:solidFill>
                          </a:endParaRPr>
                        </a:p>
                      </a:txBody>
                      <a:tcPr marL="91451" marR="91451" marT="45681" marB="45681"/>
                    </a:tc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en-US" sz="2000" b="1" dirty="0">
                              <a:solidFill>
                                <a:srgbClr val="002060"/>
                              </a:solidFill>
                            </a:rPr>
                            <a:t>72</a:t>
                          </a:r>
                          <a:endParaRPr lang="ar-YE" sz="2000" b="1" dirty="0">
                            <a:solidFill>
                              <a:srgbClr val="002060"/>
                            </a:solidFill>
                          </a:endParaRPr>
                        </a:p>
                      </a:txBody>
                      <a:tcPr marL="91451" marR="91451" marT="45681" marB="45681"/>
                    </a:tc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en-US" sz="2000" b="1" dirty="0">
                              <a:solidFill>
                                <a:srgbClr val="002060"/>
                              </a:solidFill>
                            </a:rPr>
                            <a:t>9</a:t>
                          </a:r>
                          <a:endParaRPr lang="ar-YE" sz="2000" b="1" dirty="0">
                            <a:solidFill>
                              <a:srgbClr val="002060"/>
                            </a:solidFill>
                          </a:endParaRPr>
                        </a:p>
                      </a:txBody>
                      <a:tcPr marL="91451" marR="91451" marT="45681" marB="45681"/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578583">
                    <a:tc>
                      <a:txBody>
                        <a:bodyPr/>
                        <a:lstStyle/>
                        <a:p>
                          <a:pPr algn="ctr" rtl="1"/>
                          <a14:m>
                            <m:oMath xmlns:m="http://schemas.openxmlformats.org/officeDocument/2006/math">
                              <m:d>
                                <m:dPr>
                                  <m:ctrlPr>
                                    <a:rPr lang="ar-YE" sz="2000" b="1" i="1" kern="1200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</m:ctrlPr>
                                </m:dPr>
                                <m:e>
                                  <m:r>
                                    <a:rPr lang="ar-YE" sz="2000" b="1" i="1" kern="1200">
                                      <a:solidFill>
                                        <a:srgbClr val="002060"/>
                                      </a:solidFill>
                                      <a:latin typeface="Cambria Math"/>
                                      <a:ea typeface="+mn-ea"/>
                                      <a:cs typeface="+mn-cs"/>
                                    </a:rPr>
                                    <m:t>𝒃</m:t>
                                  </m:r>
                                </m:e>
                              </m:d>
                            </m:oMath>
                          </a14:m>
                          <a:r>
                            <a:rPr lang="ar-SA" sz="2000" b="1" dirty="0">
                              <a:solidFill>
                                <a:srgbClr val="002060"/>
                              </a:solidFill>
                            </a:rPr>
                            <a:t>  المدارس الخاصة</a:t>
                          </a:r>
                          <a:endParaRPr lang="ar-YE" sz="2000" b="1" dirty="0">
                            <a:solidFill>
                              <a:srgbClr val="002060"/>
                            </a:solidFill>
                          </a:endParaRPr>
                        </a:p>
                      </a:txBody>
                      <a:tcPr marL="91451" marR="91451" marT="45681" marB="45681"/>
                    </a:tc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en-US" sz="2000" b="1" dirty="0">
                              <a:solidFill>
                                <a:srgbClr val="002060"/>
                              </a:solidFill>
                            </a:rPr>
                            <a:t>85</a:t>
                          </a:r>
                          <a:endParaRPr lang="ar-YE" sz="2000" b="1" dirty="0">
                            <a:solidFill>
                              <a:srgbClr val="002060"/>
                            </a:solidFill>
                          </a:endParaRPr>
                        </a:p>
                      </a:txBody>
                      <a:tcPr marL="91451" marR="91451" marT="45681" marB="45681"/>
                    </a:tc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en-US" sz="2000" b="1" dirty="0">
                              <a:solidFill>
                                <a:srgbClr val="002060"/>
                              </a:solidFill>
                            </a:rPr>
                            <a:t>15</a:t>
                          </a:r>
                          <a:endParaRPr lang="ar-YE" sz="2000" b="1" dirty="0">
                            <a:solidFill>
                              <a:srgbClr val="002060"/>
                            </a:solidFill>
                          </a:endParaRPr>
                        </a:p>
                      </a:txBody>
                      <a:tcPr marL="91451" marR="91451" marT="45681" marB="45681"/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6" name="جدول 5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445993205"/>
                  </p:ext>
                </p:extLst>
              </p:nvPr>
            </p:nvGraphicFramePr>
            <p:xfrm>
              <a:off x="1403648" y="3429000"/>
              <a:ext cx="6696744" cy="1728193"/>
            </p:xfrm>
            <a:graphic>
              <a:graphicData uri="http://schemas.openxmlformats.org/drawingml/2006/table">
                <a:tbl>
                  <a:tblPr rtl="1" firstRow="1" bandRow="1">
                    <a:tableStyleId>{5C22544A-7EE6-4342-B048-85BDC9FD1C3A}</a:tableStyleId>
                  </a:tblPr>
                  <a:tblGrid>
                    <a:gridCol w="2566747"/>
                    <a:gridCol w="1841647"/>
                    <a:gridCol w="2288350"/>
                  </a:tblGrid>
                  <a:tr h="571027"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ar-SA" sz="2000" b="1" dirty="0" smtClean="0"/>
                            <a:t>نوع المدارس </a:t>
                          </a:r>
                          <a:endParaRPr lang="ar-YE" sz="2000" b="1" dirty="0" smtClean="0">
                            <a:solidFill>
                              <a:schemeClr val="accent5">
                                <a:lumMod val="10000"/>
                              </a:schemeClr>
                            </a:solidFill>
                          </a:endParaRPr>
                        </a:p>
                      </a:txBody>
                      <a:tcPr marL="91451" marR="91451" marT="45681" marB="45681"/>
                    </a:tc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ar-SA" sz="2000" b="1" dirty="0" smtClean="0"/>
                            <a:t>الوسط</a:t>
                          </a:r>
                          <a:r>
                            <a:rPr lang="ar-SA" sz="2000" b="1" baseline="0" dirty="0" smtClean="0"/>
                            <a:t> </a:t>
                          </a:r>
                          <a:r>
                            <a:rPr lang="ar-SA" sz="2000" b="1" dirty="0" smtClean="0"/>
                            <a:t>الحسابي </a:t>
                          </a:r>
                          <a:endParaRPr lang="ar-YE" sz="2000" b="1" dirty="0" smtClean="0">
                            <a:solidFill>
                              <a:schemeClr val="accent5">
                                <a:lumMod val="10000"/>
                              </a:schemeClr>
                            </a:solidFill>
                          </a:endParaRPr>
                        </a:p>
                      </a:txBody>
                      <a:tcPr marL="91451" marR="91451" marT="45681" marB="45681"/>
                    </a:tc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ar-SA" sz="2000" b="1" dirty="0" smtClean="0"/>
                            <a:t>الانحراف المعياري </a:t>
                          </a:r>
                          <a:endParaRPr lang="ar-YE" sz="2000" b="1" dirty="0"/>
                        </a:p>
                      </a:txBody>
                      <a:tcPr marL="91451" marR="91451" marT="45681" marB="45681"/>
                    </a:tc>
                  </a:tr>
                  <a:tr h="578583">
                    <a:tc>
                      <a:txBody>
                        <a:bodyPr/>
                        <a:lstStyle/>
                        <a:p>
                          <a:endParaRPr lang="ar-SA"/>
                        </a:p>
                      </a:txBody>
                      <a:tcPr marL="91451" marR="91451" marT="45681" marB="45681">
                        <a:blipFill rotWithShape="1">
                          <a:blip r:embed="rId2"/>
                          <a:stretch>
                            <a:fillRect t="-105319" r="-161045" b="-10106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en-US" sz="2000" b="1" dirty="0" smtClean="0">
                              <a:solidFill>
                                <a:srgbClr val="002060"/>
                              </a:solidFill>
                            </a:rPr>
                            <a:t>72</a:t>
                          </a:r>
                          <a:endParaRPr lang="ar-YE" sz="2000" b="1" dirty="0">
                            <a:solidFill>
                              <a:srgbClr val="002060"/>
                            </a:solidFill>
                          </a:endParaRPr>
                        </a:p>
                      </a:txBody>
                      <a:tcPr marL="91451" marR="91451" marT="45681" marB="45681"/>
                    </a:tc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en-US" sz="2000" b="1" dirty="0" smtClean="0">
                              <a:solidFill>
                                <a:srgbClr val="002060"/>
                              </a:solidFill>
                            </a:rPr>
                            <a:t>9</a:t>
                          </a:r>
                          <a:endParaRPr lang="ar-YE" sz="2000" b="1" dirty="0">
                            <a:solidFill>
                              <a:srgbClr val="002060"/>
                            </a:solidFill>
                          </a:endParaRPr>
                        </a:p>
                      </a:txBody>
                      <a:tcPr marL="91451" marR="91451" marT="45681" marB="45681"/>
                    </a:tc>
                  </a:tr>
                  <a:tr h="578583">
                    <a:tc>
                      <a:txBody>
                        <a:bodyPr/>
                        <a:lstStyle/>
                        <a:p>
                          <a:endParaRPr lang="ar-SA"/>
                        </a:p>
                      </a:txBody>
                      <a:tcPr marL="91451" marR="91451" marT="45681" marB="45681">
                        <a:blipFill rotWithShape="1">
                          <a:blip r:embed="rId2"/>
                          <a:stretch>
                            <a:fillRect t="-203158" r="-16104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en-US" sz="2000" b="1" dirty="0" smtClean="0">
                              <a:solidFill>
                                <a:srgbClr val="002060"/>
                              </a:solidFill>
                            </a:rPr>
                            <a:t>85</a:t>
                          </a:r>
                          <a:endParaRPr lang="ar-YE" sz="2000" b="1" dirty="0">
                            <a:solidFill>
                              <a:srgbClr val="002060"/>
                            </a:solidFill>
                          </a:endParaRPr>
                        </a:p>
                      </a:txBody>
                      <a:tcPr marL="91451" marR="91451" marT="45681" marB="45681"/>
                    </a:tc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en-US" sz="2000" b="1" dirty="0" smtClean="0">
                              <a:solidFill>
                                <a:srgbClr val="002060"/>
                              </a:solidFill>
                            </a:rPr>
                            <a:t>15</a:t>
                          </a:r>
                          <a:endParaRPr lang="ar-YE" sz="2000" b="1" dirty="0">
                            <a:solidFill>
                              <a:srgbClr val="002060"/>
                            </a:solidFill>
                          </a:endParaRPr>
                        </a:p>
                      </a:txBody>
                      <a:tcPr marL="91451" marR="91451" marT="45681" marB="45681"/>
                    </a:tc>
                  </a:tr>
                </a:tbl>
              </a:graphicData>
            </a:graphic>
          </p:graphicFrame>
        </mc:Fallback>
      </mc:AlternateContent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614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1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1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14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14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4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14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2" grpId="0"/>
      <p:bldP spid="61443" grpId="0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ar-SA" sz="3600" dirty="0"/>
              <a:t>حل مثال </a:t>
            </a:r>
            <a:r>
              <a:rPr lang="ar-SA" sz="3600" b="1" dirty="0"/>
              <a:t>(</a:t>
            </a:r>
            <a:r>
              <a:rPr lang="en-US" sz="3600" b="1" dirty="0"/>
              <a:t>7-4</a:t>
            </a:r>
            <a:r>
              <a:rPr lang="ar-SA" sz="3600" b="1" dirty="0"/>
              <a:t>) </a:t>
            </a:r>
            <a:endParaRPr lang="en-US" sz="3600" dirty="0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981200"/>
            <a:ext cx="8435975" cy="4114800"/>
          </a:xfrm>
        </p:spPr>
        <p:txBody>
          <a:bodyPr/>
          <a:lstStyle/>
          <a:p>
            <a:pPr marL="342900" lvl="1" indent="-342900" eaLnBrk="1" hangingPunct="1">
              <a:buSzPct val="85000"/>
              <a:buFont typeface="Wingdings" pitchFamily="2" charset="2"/>
              <a:buChar char="o"/>
              <a:defRPr/>
            </a:pPr>
            <a:endParaRPr lang="ar-SA" sz="2800" b="1" dirty="0"/>
          </a:p>
          <a:p>
            <a:pPr marL="342900" lvl="1" indent="-342900" eaLnBrk="1" hangingPunct="1">
              <a:buSzPct val="85000"/>
              <a:buFont typeface="Wingdings" pitchFamily="2" charset="2"/>
              <a:buChar char="o"/>
              <a:defRPr/>
            </a:pPr>
            <a:endParaRPr lang="ar-SA" sz="2800" b="1" dirty="0"/>
          </a:p>
          <a:p>
            <a:pPr marL="342900" lvl="1" indent="-342900" eaLnBrk="1" hangingPunct="1">
              <a:buSzPct val="85000"/>
              <a:buFont typeface="Wingdings" pitchFamily="2" charset="2"/>
              <a:buChar char="o"/>
              <a:defRPr/>
            </a:pPr>
            <a:endParaRPr lang="ar-SA" sz="2800" b="1" dirty="0"/>
          </a:p>
          <a:p>
            <a:pPr marL="342900" lvl="1" indent="-342900" eaLnBrk="1" hangingPunct="1">
              <a:buSzPct val="85000"/>
              <a:buFont typeface="Wingdings" pitchFamily="2" charset="2"/>
              <a:buChar char="o"/>
              <a:defRPr/>
            </a:pPr>
            <a:endParaRPr lang="ar-SA" sz="2800" b="1" dirty="0"/>
          </a:p>
          <a:p>
            <a:pPr marL="342900" lvl="1" indent="-342900" eaLnBrk="1" hangingPunct="1">
              <a:buSzPct val="85000"/>
              <a:buFont typeface="Wingdings" pitchFamily="2" charset="2"/>
              <a:buChar char="o"/>
              <a:defRPr/>
            </a:pPr>
            <a:endParaRPr lang="ar-SA" sz="2800" b="1" dirty="0"/>
          </a:p>
          <a:p>
            <a:pPr marL="342900" lvl="1" indent="-342900" eaLnBrk="1" hangingPunct="1">
              <a:buSzPct val="85000"/>
              <a:buFont typeface="Wingdings" pitchFamily="2" charset="2"/>
              <a:buChar char="o"/>
              <a:defRPr/>
            </a:pPr>
            <a:endParaRPr lang="ar-SA" sz="2800" b="1" dirty="0"/>
          </a:p>
          <a:p>
            <a:pPr marL="0" lvl="1" indent="0" eaLnBrk="1" hangingPunct="1">
              <a:buSzPct val="85000"/>
              <a:buFont typeface="Wingdings" pitchFamily="2" charset="2"/>
              <a:buNone/>
              <a:defRPr/>
            </a:pPr>
            <a:r>
              <a:rPr lang="ar-SA" sz="2800" b="1" dirty="0"/>
              <a:t>   درجات طلاب المرحلة الثانوية في المدارس الخاصة أكثر تشتت( أقل تجانس) من درجات طلاب المرحلة الثانوية في المدارس الحكومية</a:t>
            </a:r>
          </a:p>
          <a:p>
            <a:pPr marL="457200" lvl="1" indent="0" eaLnBrk="1" hangingPunct="1">
              <a:buFont typeface="Wingdings" pitchFamily="2" charset="2"/>
              <a:buNone/>
              <a:defRPr/>
            </a:pPr>
            <a:r>
              <a:rPr lang="ar-SA" sz="2800" dirty="0"/>
              <a:t>                                          </a:t>
            </a:r>
            <a:r>
              <a:rPr lang="en-US" dirty="0"/>
              <a:t>      </a:t>
            </a:r>
            <a:endParaRPr lang="ar-SA" dirty="0"/>
          </a:p>
        </p:txBody>
      </p:sp>
      <p:graphicFrame>
        <p:nvGraphicFramePr>
          <p:cNvPr id="40964" name="كائن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07028041"/>
              </p:ext>
            </p:extLst>
          </p:nvPr>
        </p:nvGraphicFramePr>
        <p:xfrm>
          <a:off x="684213" y="2349500"/>
          <a:ext cx="5387975" cy="887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603160" imgH="583920" progId="Equation.DSMT4">
                  <p:embed/>
                </p:oleObj>
              </mc:Choice>
              <mc:Fallback>
                <p:oleObj name="Equation" r:id="rId2" imgW="2603160" imgH="583920" progId="Equation.DSMT4">
                  <p:embed/>
                  <p:pic>
                    <p:nvPicPr>
                      <p:cNvPr id="0" name="كائن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4213" y="2349500"/>
                        <a:ext cx="5387975" cy="887413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ln w="9525">
                        <a:solidFill>
                          <a:schemeClr val="tx2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965" name="كائن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60051736"/>
              </p:ext>
            </p:extLst>
          </p:nvPr>
        </p:nvGraphicFramePr>
        <p:xfrm>
          <a:off x="684213" y="3573463"/>
          <a:ext cx="5678487" cy="887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2743200" imgH="583920" progId="Equation.DSMT4">
                  <p:embed/>
                </p:oleObj>
              </mc:Choice>
              <mc:Fallback>
                <p:oleObj name="Equation" r:id="rId4" imgW="2743200" imgH="583920" progId="Equation.DSMT4">
                  <p:embed/>
                  <p:pic>
                    <p:nvPicPr>
                      <p:cNvPr id="0" name="كائن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4213" y="3573463"/>
                        <a:ext cx="5678487" cy="887412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ln w="9525">
                        <a:solidFill>
                          <a:schemeClr val="tx2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966" name="كائن 3"/>
          <p:cNvGraphicFramePr>
            <a:graphicFrameLocks noChangeAspect="1"/>
          </p:cNvGraphicFramePr>
          <p:nvPr/>
        </p:nvGraphicFramePr>
        <p:xfrm>
          <a:off x="4500563" y="4581525"/>
          <a:ext cx="4364037" cy="425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2108160" imgH="279360" progId="Equation.DSMT4">
                  <p:embed/>
                </p:oleObj>
              </mc:Choice>
              <mc:Fallback>
                <p:oleObj name="Equation" r:id="rId6" imgW="2108160" imgH="279360" progId="Equation.DSMT4">
                  <p:embed/>
                  <p:pic>
                    <p:nvPicPr>
                      <p:cNvPr id="0" name="كائن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0563" y="4581525"/>
                        <a:ext cx="4364037" cy="425450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ln w="9525">
                        <a:solidFill>
                          <a:schemeClr val="tx2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967" name="كائن 4"/>
          <p:cNvGraphicFramePr>
            <a:graphicFrameLocks noChangeAspect="1"/>
          </p:cNvGraphicFramePr>
          <p:nvPr/>
        </p:nvGraphicFramePr>
        <p:xfrm>
          <a:off x="8459788" y="5157788"/>
          <a:ext cx="368300" cy="269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177480" imgH="177480" progId="Equation.DSMT4">
                  <p:embed/>
                </p:oleObj>
              </mc:Choice>
              <mc:Fallback>
                <p:oleObj name="Equation" r:id="rId8" imgW="177480" imgH="177480" progId="Equation.DSMT4">
                  <p:embed/>
                  <p:pic>
                    <p:nvPicPr>
                      <p:cNvPr id="0" name="كائن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59788" y="5157788"/>
                        <a:ext cx="368300" cy="269875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ln w="9525">
                        <a:solidFill>
                          <a:schemeClr val="tx2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614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14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14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14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14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2" grpId="0"/>
      <p:bldP spid="6144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ar-SA" sz="4800" u="sng"/>
              <a:t>والمجموعة الثانية</a:t>
            </a:r>
            <a:r>
              <a:rPr lang="ar-SA" sz="4800"/>
              <a:t>:</a:t>
            </a:r>
            <a:endParaRPr lang="en-US" sz="4800"/>
          </a:p>
        </p:txBody>
      </p:sp>
      <p:graphicFrame>
        <p:nvGraphicFramePr>
          <p:cNvPr id="54275" name="Object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40894456"/>
              </p:ext>
            </p:extLst>
          </p:nvPr>
        </p:nvGraphicFramePr>
        <p:xfrm>
          <a:off x="1116013" y="3384550"/>
          <a:ext cx="6264275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743200" imgH="266400" progId="Equation.DSMT4">
                  <p:embed/>
                </p:oleObj>
              </mc:Choice>
              <mc:Fallback>
                <p:oleObj name="Equation" r:id="rId2" imgW="2743200" imgH="2664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6013" y="3384550"/>
                        <a:ext cx="6264275" cy="609600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5427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42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42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ar-SA"/>
              <a:t>نلاحظ في المجموعتين السابقتين ان </a:t>
            </a:r>
            <a:endParaRPr lang="en-US"/>
          </a:p>
        </p:txBody>
      </p:sp>
      <p:graphicFrame>
        <p:nvGraphicFramePr>
          <p:cNvPr id="25617" name="Object 17"/>
          <p:cNvGraphicFramePr>
            <a:graphicFrameLocks noGrp="1" noChangeAspect="1"/>
          </p:cNvGraphicFramePr>
          <p:nvPr>
            <p:ph idx="1"/>
          </p:nvPr>
        </p:nvGraphicFramePr>
        <p:xfrm>
          <a:off x="3729038" y="3419475"/>
          <a:ext cx="2901950" cy="1235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596641" imgH="253890" progId="Equation.DSMT4">
                  <p:embed/>
                </p:oleObj>
              </mc:Choice>
              <mc:Fallback>
                <p:oleObj name="Equation" r:id="rId2" imgW="596641" imgH="253890" progId="Equation.DSMT4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29038" y="3419475"/>
                        <a:ext cx="2901950" cy="1235075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56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56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457200"/>
            <a:ext cx="8002587" cy="1295400"/>
          </a:xfrm>
        </p:spPr>
        <p:txBody>
          <a:bodyPr/>
          <a:lstStyle/>
          <a:p>
            <a:pPr algn="r" eaLnBrk="1" hangingPunct="1"/>
            <a:r>
              <a:rPr lang="ar-SA"/>
              <a:t>أي ان المجموعتين لهما نفس الوسط الحسابي</a:t>
            </a:r>
            <a:endParaRPr lang="en-US"/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ar-SA" dirty="0"/>
          </a:p>
          <a:p>
            <a:pPr eaLnBrk="1" hangingPunct="1"/>
            <a:r>
              <a:rPr lang="ar-SA" dirty="0"/>
              <a:t>هل بما أن المجموعتين لهما وسطين حسابيين متساويين نستطيع القول ان عناصر المجموعتين ايضا متساويتين؟</a:t>
            </a:r>
          </a:p>
          <a:p>
            <a:pPr eaLnBrk="1" hangingPunct="1"/>
            <a:endParaRPr lang="ar-SA" dirty="0"/>
          </a:p>
          <a:p>
            <a:pPr algn="ctr" eaLnBrk="1" hangingPunct="1"/>
            <a:r>
              <a:rPr lang="ar-SA" dirty="0"/>
              <a:t>لا تقلب الصفحة الى بعد التفكير جيدا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5837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8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8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8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8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0" grpId="0"/>
      <p:bldP spid="58371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ar-SA"/>
              <a:t>الإجابة بصوره عامه لا</a:t>
            </a:r>
            <a:endParaRPr lang="en-US"/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ar-SA"/>
              <a:t>لماذا؟  </a:t>
            </a:r>
          </a:p>
          <a:p>
            <a:pPr eaLnBrk="1" hangingPunct="1"/>
            <a:r>
              <a:rPr lang="ar-SA"/>
              <a:t>لأن ذلك يعتمد على تقارب(تجانس)وتباعد(تشتت)البيانات عن بعضهما البعض فى كل مجموعة على حدى.</a:t>
            </a:r>
          </a:p>
          <a:p>
            <a:pPr eaLnBrk="1" hangingPunct="1"/>
            <a:endParaRPr lang="ar-SA"/>
          </a:p>
          <a:p>
            <a:pPr eaLnBrk="1" hangingPunct="1"/>
            <a:r>
              <a:rPr lang="ar-SA"/>
              <a:t>ما هو الحل اذن؟</a:t>
            </a:r>
          </a:p>
          <a:p>
            <a:pPr eaLnBrk="1" hangingPunct="1"/>
            <a:r>
              <a:rPr lang="ar-SA"/>
              <a:t>بعد التفكير في الحل اقلب الصفحة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5939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9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9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9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9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4" grpId="0"/>
      <p:bldP spid="5939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ar-SA"/>
              <a:t>الحل هو ايجاد مقياس احصائى اخر لقياس التقارب والتباعد بين هذه البيانات</a:t>
            </a:r>
            <a:endParaRPr lang="en-US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9592" y="1981200"/>
            <a:ext cx="7787208" cy="4114800"/>
          </a:xfrm>
        </p:spPr>
        <p:txBody>
          <a:bodyPr/>
          <a:lstStyle/>
          <a:p>
            <a:pPr eaLnBrk="1" hangingPunct="1"/>
            <a:r>
              <a:rPr lang="ar-SA" sz="3200" dirty="0"/>
              <a:t>ومن هنا نشأت فكره ايجاد مقاييس إحصائية لقياس التباعد والتقارب بين البيانات سواء مجموعة واحده  او اكثر</a:t>
            </a:r>
          </a:p>
          <a:p>
            <a:pPr eaLnBrk="1" hangingPunct="1"/>
            <a:r>
              <a:rPr lang="ar-SA" sz="3200" dirty="0"/>
              <a:t>ويطلق على مثل هذه المقاييس بمقاييس التشتت.</a:t>
            </a:r>
          </a:p>
          <a:p>
            <a:r>
              <a:rPr lang="ar-SA" sz="3200" dirty="0"/>
              <a:t>هناك نوعين من مقاييس التشتت : </a:t>
            </a:r>
          </a:p>
          <a:p>
            <a:pPr lvl="1"/>
            <a:r>
              <a:rPr lang="ar-SA" sz="2800" dirty="0"/>
              <a:t>مقاييس تشتت مطلقة:  تستخدم لقياس تشتت ظاهرة  واحدة</a:t>
            </a:r>
          </a:p>
          <a:p>
            <a:pPr lvl="1"/>
            <a:r>
              <a:rPr lang="ar-SA" sz="2800" dirty="0"/>
              <a:t> مقاييس تشتت نسبية: تقيس تشتت اكثر من ظاهرة  واحدة</a:t>
            </a:r>
          </a:p>
          <a:p>
            <a:pPr marL="457200" lvl="1" indent="0">
              <a:buNone/>
            </a:pP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604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0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0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0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0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8" grpId="0"/>
      <p:bldP spid="60419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ar-SA"/>
              <a:t>أولا : مقاييس التشتت المطلقة</a:t>
            </a:r>
            <a:endParaRPr lang="en-US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ar-SA" b="1" dirty="0"/>
              <a:t>ومن هذه المقاييس </a:t>
            </a:r>
            <a:endParaRPr lang="ar-SA" dirty="0"/>
          </a:p>
          <a:p>
            <a:pPr lvl="1" eaLnBrk="1" hangingPunct="1"/>
            <a:r>
              <a:rPr lang="ar-SA" sz="2800" dirty="0"/>
              <a:t>المدى                                               </a:t>
            </a:r>
            <a:endParaRPr lang="en-US" sz="2800" dirty="0"/>
          </a:p>
          <a:p>
            <a:pPr lvl="1" eaLnBrk="1" hangingPunct="1"/>
            <a:r>
              <a:rPr lang="ar-SA" sz="2800" dirty="0"/>
              <a:t>المدى الربيعي</a:t>
            </a:r>
          </a:p>
          <a:p>
            <a:pPr lvl="1" eaLnBrk="1" hangingPunct="1"/>
            <a:r>
              <a:rPr lang="ar-SA" sz="2800" dirty="0"/>
              <a:t>الانحراف المتوسط</a:t>
            </a:r>
          </a:p>
          <a:p>
            <a:pPr lvl="1" eaLnBrk="1" hangingPunct="1"/>
            <a:r>
              <a:rPr lang="ar-SA" sz="2800" dirty="0"/>
              <a:t>التباين </a:t>
            </a:r>
          </a:p>
          <a:p>
            <a:pPr lvl="1" eaLnBrk="1" hangingPunct="1"/>
            <a:r>
              <a:rPr lang="ar-SA" sz="2800" dirty="0"/>
              <a:t>الانحراف المعياري</a:t>
            </a:r>
            <a:r>
              <a:rPr lang="en-US" sz="2800" dirty="0"/>
              <a:t>                                  </a:t>
            </a:r>
            <a:r>
              <a:rPr lang="en-US" dirty="0"/>
              <a:t> </a:t>
            </a:r>
            <a:endParaRPr lang="ar-SA" dirty="0"/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614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1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1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1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1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1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14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14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14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14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14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14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2" grpId="0"/>
      <p:bldP spid="61443" grpId="0" build="p"/>
    </p:bldLst>
  </p:timing>
</p:sld>
</file>

<file path=ppt/theme/theme1.xml><?xml version="1.0" encoding="utf-8"?>
<a:theme xmlns:a="http://schemas.openxmlformats.org/drawingml/2006/main" name="Cascade">
  <a:themeElements>
    <a:clrScheme name="Cascade 4">
      <a:dk1>
        <a:srgbClr val="FFFFCC"/>
      </a:dk1>
      <a:lt1>
        <a:srgbClr val="FFFFFF"/>
      </a:lt1>
      <a:dk2>
        <a:srgbClr val="000066"/>
      </a:dk2>
      <a:lt2>
        <a:srgbClr val="FFFFFF"/>
      </a:lt2>
      <a:accent1>
        <a:srgbClr val="0078F0"/>
      </a:accent1>
      <a:accent2>
        <a:srgbClr val="CCECFF"/>
      </a:accent2>
      <a:accent3>
        <a:srgbClr val="AAAAB8"/>
      </a:accent3>
      <a:accent4>
        <a:srgbClr val="DADADA"/>
      </a:accent4>
      <a:accent5>
        <a:srgbClr val="AABEF6"/>
      </a:accent5>
      <a:accent6>
        <a:srgbClr val="B9D6E7"/>
      </a:accent6>
      <a:hlink>
        <a:srgbClr val="3399FF"/>
      </a:hlink>
      <a:folHlink>
        <a:srgbClr val="FFCC00"/>
      </a:folHlink>
    </a:clrScheme>
    <a:fontScheme name="Cascad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ascade 1">
        <a:dk1>
          <a:srgbClr val="C0C0C0"/>
        </a:dk1>
        <a:lt1>
          <a:srgbClr val="FFFFFF"/>
        </a:lt1>
        <a:dk2>
          <a:srgbClr val="000000"/>
        </a:dk2>
        <a:lt2>
          <a:srgbClr val="FFFFFF"/>
        </a:lt2>
        <a:accent1>
          <a:srgbClr val="FF3300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FFADAA"/>
        </a:accent5>
        <a:accent6>
          <a:srgbClr val="5C5C8A"/>
        </a:accent6>
        <a:hlink>
          <a:srgbClr val="FFFF99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scade 2">
        <a:dk1>
          <a:srgbClr val="CC99FF"/>
        </a:dk1>
        <a:lt1>
          <a:srgbClr val="FFFFFF"/>
        </a:lt1>
        <a:dk2>
          <a:srgbClr val="400040"/>
        </a:dk2>
        <a:lt2>
          <a:srgbClr val="FFFFFF"/>
        </a:lt2>
        <a:accent1>
          <a:srgbClr val="FF66FF"/>
        </a:accent1>
        <a:accent2>
          <a:srgbClr val="CC00CC"/>
        </a:accent2>
        <a:accent3>
          <a:srgbClr val="AFAAAF"/>
        </a:accent3>
        <a:accent4>
          <a:srgbClr val="DADADA"/>
        </a:accent4>
        <a:accent5>
          <a:srgbClr val="FFB8FF"/>
        </a:accent5>
        <a:accent6>
          <a:srgbClr val="B900B9"/>
        </a:accent6>
        <a:hlink>
          <a:srgbClr val="FF7C80"/>
        </a:hlink>
        <a:folHlink>
          <a:srgbClr val="9900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scade 3">
        <a:dk1>
          <a:srgbClr val="CC99FF"/>
        </a:dk1>
        <a:lt1>
          <a:srgbClr val="FFFFFF"/>
        </a:lt1>
        <a:dk2>
          <a:srgbClr val="34022D"/>
        </a:dk2>
        <a:lt2>
          <a:srgbClr val="FFFFFF"/>
        </a:lt2>
        <a:accent1>
          <a:srgbClr val="775EC8"/>
        </a:accent1>
        <a:accent2>
          <a:srgbClr val="9933FF"/>
        </a:accent2>
        <a:accent3>
          <a:srgbClr val="AEAAAD"/>
        </a:accent3>
        <a:accent4>
          <a:srgbClr val="DADADA"/>
        </a:accent4>
        <a:accent5>
          <a:srgbClr val="BDB6E0"/>
        </a:accent5>
        <a:accent6>
          <a:srgbClr val="8A2DE7"/>
        </a:accent6>
        <a:hlink>
          <a:srgbClr val="993366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scade 4">
        <a:dk1>
          <a:srgbClr val="FFFFCC"/>
        </a:dk1>
        <a:lt1>
          <a:srgbClr val="FFFFFF"/>
        </a:lt1>
        <a:dk2>
          <a:srgbClr val="000066"/>
        </a:dk2>
        <a:lt2>
          <a:srgbClr val="FFFFFF"/>
        </a:lt2>
        <a:accent1>
          <a:srgbClr val="0078F0"/>
        </a:accent1>
        <a:accent2>
          <a:srgbClr val="CCECFF"/>
        </a:accent2>
        <a:accent3>
          <a:srgbClr val="AAAAB8"/>
        </a:accent3>
        <a:accent4>
          <a:srgbClr val="DADADA"/>
        </a:accent4>
        <a:accent5>
          <a:srgbClr val="AABEF6"/>
        </a:accent5>
        <a:accent6>
          <a:srgbClr val="B9D6E7"/>
        </a:accent6>
        <a:hlink>
          <a:srgbClr val="3399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scade 5">
        <a:dk1>
          <a:srgbClr val="00FFFF"/>
        </a:dk1>
        <a:lt1>
          <a:srgbClr val="FFFFFF"/>
        </a:lt1>
        <a:dk2>
          <a:srgbClr val="4E009C"/>
        </a:dk2>
        <a:lt2>
          <a:srgbClr val="FFFFFF"/>
        </a:lt2>
        <a:accent1>
          <a:srgbClr val="00A8A4"/>
        </a:accent1>
        <a:accent2>
          <a:srgbClr val="3399FF"/>
        </a:accent2>
        <a:accent3>
          <a:srgbClr val="B2AACB"/>
        </a:accent3>
        <a:accent4>
          <a:srgbClr val="DADADA"/>
        </a:accent4>
        <a:accent5>
          <a:srgbClr val="AAD1CF"/>
        </a:accent5>
        <a:accent6>
          <a:srgbClr val="2D8A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scade 6">
        <a:dk1>
          <a:srgbClr val="CCCC33"/>
        </a:dk1>
        <a:lt1>
          <a:srgbClr val="FFFFFF"/>
        </a:lt1>
        <a:dk2>
          <a:srgbClr val="003300"/>
        </a:dk2>
        <a:lt2>
          <a:srgbClr val="FFFFCC"/>
        </a:lt2>
        <a:accent1>
          <a:srgbClr val="008000"/>
        </a:accent1>
        <a:accent2>
          <a:srgbClr val="669900"/>
        </a:accent2>
        <a:accent3>
          <a:srgbClr val="AAADAA"/>
        </a:accent3>
        <a:accent4>
          <a:srgbClr val="DADADA"/>
        </a:accent4>
        <a:accent5>
          <a:srgbClr val="AAC0AA"/>
        </a:accent5>
        <a:accent6>
          <a:srgbClr val="5C8A00"/>
        </a:accent6>
        <a:hlink>
          <a:srgbClr val="FF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scade 7">
        <a:dk1>
          <a:srgbClr val="CCCC99"/>
        </a:dk1>
        <a:lt1>
          <a:srgbClr val="FFFFFF"/>
        </a:lt1>
        <a:dk2>
          <a:srgbClr val="800000"/>
        </a:dk2>
        <a:lt2>
          <a:srgbClr val="FFFFFF"/>
        </a:lt2>
        <a:accent1>
          <a:srgbClr val="CC9900"/>
        </a:accent1>
        <a:accent2>
          <a:srgbClr val="996633"/>
        </a:accent2>
        <a:accent3>
          <a:srgbClr val="C0AAAA"/>
        </a:accent3>
        <a:accent4>
          <a:srgbClr val="DADADA"/>
        </a:accent4>
        <a:accent5>
          <a:srgbClr val="E2CAAA"/>
        </a:accent5>
        <a:accent6>
          <a:srgbClr val="8A5C2D"/>
        </a:accent6>
        <a:hlink>
          <a:srgbClr val="FFFFCC"/>
        </a:hlink>
        <a:folHlink>
          <a:srgbClr val="DDD8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scade 8">
        <a:dk1>
          <a:srgbClr val="204162"/>
        </a:dk1>
        <a:lt1>
          <a:srgbClr val="FFFFFF"/>
        </a:lt1>
        <a:dk2>
          <a:srgbClr val="204162"/>
        </a:dk2>
        <a:lt2>
          <a:srgbClr val="003300"/>
        </a:lt2>
        <a:accent1>
          <a:srgbClr val="99CC00"/>
        </a:accent1>
        <a:accent2>
          <a:srgbClr val="336633"/>
        </a:accent2>
        <a:accent3>
          <a:srgbClr val="FFFFFF"/>
        </a:accent3>
        <a:accent4>
          <a:srgbClr val="1A3653"/>
        </a:accent4>
        <a:accent5>
          <a:srgbClr val="CAE2AA"/>
        </a:accent5>
        <a:accent6>
          <a:srgbClr val="2D5C2D"/>
        </a:accent6>
        <a:hlink>
          <a:srgbClr val="6666FF"/>
        </a:hlink>
        <a:folHlink>
          <a:srgbClr val="C5C2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scade 9">
        <a:dk1>
          <a:srgbClr val="000000"/>
        </a:dk1>
        <a:lt1>
          <a:srgbClr val="FFFFFF"/>
        </a:lt1>
        <a:dk2>
          <a:srgbClr val="1C1C34"/>
        </a:dk2>
        <a:lt2>
          <a:srgbClr val="000066"/>
        </a:lt2>
        <a:accent1>
          <a:srgbClr val="DDDDDD"/>
        </a:accent1>
        <a:accent2>
          <a:srgbClr val="6699CC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5C8AB9"/>
        </a:accent6>
        <a:hlink>
          <a:srgbClr val="005A58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Textured</Template>
  <TotalTime>1833</TotalTime>
  <Words>1491</Words>
  <Application>Microsoft Office PowerPoint</Application>
  <PresentationFormat>On-screen Show (4:3)</PresentationFormat>
  <Paragraphs>363</Paragraphs>
  <Slides>38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45" baseType="lpstr">
      <vt:lpstr>Andalus</vt:lpstr>
      <vt:lpstr>Arial</vt:lpstr>
      <vt:lpstr>Calibri</vt:lpstr>
      <vt:lpstr>Cambria Math</vt:lpstr>
      <vt:lpstr>Wingdings</vt:lpstr>
      <vt:lpstr>Cascade</vt:lpstr>
      <vt:lpstr>Equation</vt:lpstr>
      <vt:lpstr> الفصل الرابع مقاييس التشتت  </vt:lpstr>
      <vt:lpstr>             مقاييس التشتت</vt:lpstr>
      <vt:lpstr> المجموعة الأولى:  </vt:lpstr>
      <vt:lpstr>والمجموعة الثانية:</vt:lpstr>
      <vt:lpstr>نلاحظ في المجموعتين السابقتين ان </vt:lpstr>
      <vt:lpstr>أي ان المجموعتين لهما نفس الوسط الحسابي</vt:lpstr>
      <vt:lpstr>الإجابة بصوره عامه لا</vt:lpstr>
      <vt:lpstr>الحل هو ايجاد مقياس احصائى اخر لقياس التقارب والتباعد بين هذه البيانات</vt:lpstr>
      <vt:lpstr>أولا : مقاييس التشتت المطلقة</vt:lpstr>
      <vt:lpstr>المدى </vt:lpstr>
      <vt:lpstr>ثانيا:  المدى  للجداول التكرارية</vt:lpstr>
      <vt:lpstr>مثال (4-2) </vt:lpstr>
      <vt:lpstr>مزايا وعيوب المدى</vt:lpstr>
      <vt:lpstr>ما هو الملاحظ من استخدام المدى؟</vt:lpstr>
      <vt:lpstr> الحل هو استخدام المدى الربيعي</vt:lpstr>
      <vt:lpstr> مثال على المدى الربيعي</vt:lpstr>
      <vt:lpstr>مزايا وعيوب المدى الربيعي </vt:lpstr>
      <vt:lpstr>الانحراف المتوسط</vt:lpstr>
      <vt:lpstr>الانحراف المتوسط للقيم المفردة </vt:lpstr>
      <vt:lpstr>مثال (3- 4) </vt:lpstr>
      <vt:lpstr> تابع - مثال (3- 4)   </vt:lpstr>
      <vt:lpstr>مزايا وعيوب الانحراف المتوسط  </vt:lpstr>
      <vt:lpstr>التباين  </vt:lpstr>
      <vt:lpstr>التباين في حالة القيم المفردة  </vt:lpstr>
      <vt:lpstr>اما بالنسبة للانحراف المعيارى فهو عبارة عن الجذر التربيعى للتباين كما يلى:  </vt:lpstr>
      <vt:lpstr>مثال (4-4) </vt:lpstr>
      <vt:lpstr> تابع - مثال (4-4)   </vt:lpstr>
      <vt:lpstr>تبسيط العمليات الحسابية</vt:lpstr>
      <vt:lpstr>مثال (5-4) </vt:lpstr>
      <vt:lpstr>التباين في حالة الجداول التكرارية   </vt:lpstr>
      <vt:lpstr>مثال (6-4) </vt:lpstr>
      <vt:lpstr>تابع مثال (6-4) </vt:lpstr>
      <vt:lpstr>تابع مثال (6-4) </vt:lpstr>
      <vt:lpstr>اختبر نفسك  </vt:lpstr>
      <vt:lpstr>مزايا وعيوب الانحراف المعياري  </vt:lpstr>
      <vt:lpstr>ثانيا : مقاييس التشتت النسبية  (معامل الاختلاف )</vt:lpstr>
      <vt:lpstr>مثال (7-4) </vt:lpstr>
      <vt:lpstr>حل مثال (7-4) </vt:lpstr>
    </vt:vector>
  </TitlesOfParts>
  <Company>TAIBA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درس فى الإحصاء باستخدام البور بوربوينت (التباين الانحراف المعاينه)</dc:title>
  <dc:creator>tu1</dc:creator>
  <cp:lastModifiedBy>ADAMTech</cp:lastModifiedBy>
  <cp:revision>74</cp:revision>
  <dcterms:created xsi:type="dcterms:W3CDTF">2007-09-27T22:16:39Z</dcterms:created>
  <dcterms:modified xsi:type="dcterms:W3CDTF">2024-08-12T15:53:04Z</dcterms:modified>
</cp:coreProperties>
</file>