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9" r:id="rId1"/>
  </p:sldMasterIdLst>
  <p:notesMasterIdLst>
    <p:notesMasterId r:id="rId40"/>
  </p:notesMasterIdLst>
  <p:sldIdLst>
    <p:sldId id="256" r:id="rId2"/>
    <p:sldId id="260" r:id="rId3"/>
    <p:sldId id="259" r:id="rId4"/>
    <p:sldId id="261" r:id="rId5"/>
    <p:sldId id="258" r:id="rId6"/>
    <p:sldId id="262" r:id="rId7"/>
    <p:sldId id="263" r:id="rId8"/>
    <p:sldId id="264" r:id="rId9"/>
    <p:sldId id="265" r:id="rId10"/>
    <p:sldId id="266" r:id="rId11"/>
    <p:sldId id="273" r:id="rId12"/>
    <p:sldId id="274" r:id="rId13"/>
    <p:sldId id="267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71" r:id="rId26"/>
    <p:sldId id="287" r:id="rId27"/>
    <p:sldId id="288" r:id="rId28"/>
    <p:sldId id="272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ar-Y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5EF5CC37-7C42-4624-AD1F-9A983990E8BD}" type="datetimeFigureOut">
              <a:rPr lang="ar-YE"/>
              <a:pPr>
                <a:defRPr/>
              </a:pPr>
              <a:t>07/02/1446</a:t>
            </a:fld>
            <a:endParaRPr lang="ar-Y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YE" noProof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/>
              <a:t>انقر لتحرير أنماط النص الرئيسي</a:t>
            </a:r>
          </a:p>
          <a:p>
            <a:pPr lvl="1"/>
            <a:r>
              <a:rPr lang="ar-SA" noProof="0"/>
              <a:t>المستوى الثاني</a:t>
            </a:r>
          </a:p>
          <a:p>
            <a:pPr lvl="2"/>
            <a:r>
              <a:rPr lang="ar-SA" noProof="0"/>
              <a:t>المستوى الثالث</a:t>
            </a:r>
          </a:p>
          <a:p>
            <a:pPr lvl="3"/>
            <a:r>
              <a:rPr lang="ar-SA" noProof="0"/>
              <a:t>المستوى الرابع</a:t>
            </a:r>
          </a:p>
          <a:p>
            <a:pPr lvl="4"/>
            <a:r>
              <a:rPr lang="ar-SA" noProof="0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ar-Y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7A331221-FB0E-48F6-92D2-6A974BCE0F68}" type="slidenum">
              <a:rPr lang="ar-YE"/>
              <a:pPr>
                <a:defRPr/>
              </a:pPr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27357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YE"/>
          </a:p>
        </p:txBody>
      </p:sp>
      <p:sp>
        <p:nvSpPr>
          <p:cNvPr id="44036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701655A-8BA9-4B89-91B1-32B62A3841E4}" type="slidenum">
              <a:rPr lang="ar-YE" smtClean="0"/>
              <a:pPr eaLnBrk="1" hangingPunct="1"/>
              <a:t>10</a:t>
            </a:fld>
            <a:endParaRPr lang="ar-Y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YE"/>
          </a:p>
        </p:txBody>
      </p:sp>
      <p:sp>
        <p:nvSpPr>
          <p:cNvPr id="4506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627E689-728D-4E48-B973-BF825F2A2FE1}" type="slidenum">
              <a:rPr lang="ar-YE" smtClean="0"/>
              <a:pPr eaLnBrk="1" hangingPunct="1"/>
              <a:t>11</a:t>
            </a:fld>
            <a:endParaRPr lang="ar-Y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YE"/>
          </a:p>
        </p:txBody>
      </p:sp>
      <p:sp>
        <p:nvSpPr>
          <p:cNvPr id="46084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0CDB90E-2739-4D88-967C-24A10EE13A6C}" type="slidenum">
              <a:rPr lang="ar-YE" smtClean="0"/>
              <a:pPr eaLnBrk="1" hangingPunct="1"/>
              <a:t>12</a:t>
            </a:fld>
            <a:endParaRPr lang="ar-Y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YE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YE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pPr lvl="0"/>
            <a:r>
              <a:rPr lang="ar-SA" noProof="0"/>
              <a:t>انقر لتحرير نمط العنوان الرئيسي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pPr lvl="0"/>
            <a:r>
              <a:rPr lang="ar-SA" noProof="0"/>
              <a:t>انقر لتحرير نمط العنوان الثانوي الرئيسي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44809-089C-40E3-AC45-570F6AD1F7F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1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1F931-6456-43B0-BAE8-C9F11DA1213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5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5EBEA-C476-443B-BB9F-83E05AD26FA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97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04815-8B30-4B07-A09B-DE3E01CC92B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6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4C9AF-7A0E-4587-A9EE-3DFED2817E6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0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90C86-F5B7-49FA-9BBC-0DB70915DF7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5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E27B2-E4BA-435D-ADF6-588D4F75A29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9845D-4B31-452A-8EC6-D9323AF1546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72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85072-78E3-4055-9E01-E3F0424B2E7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89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84BBA-D64A-4A81-A4C6-B35E5584053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83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A73BD-E984-4E83-AF5F-66057F8E356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8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7AE9D-F2B3-455E-8E0D-5909922C330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5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7B819E1-2B8A-4F48-9355-3784297375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YE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YE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038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039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040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041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042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043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044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045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046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</p:grpSp>
      <p:sp>
        <p:nvSpPr>
          <p:cNvPr id="19478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4" Type="http://schemas.openxmlformats.org/officeDocument/2006/relationships/oleObject" Target="../embeddings/oleObject1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15.wmf"/><Relationship Id="rId7" Type="http://schemas.openxmlformats.org/officeDocument/2006/relationships/image" Target="../media/image17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8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3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1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7.w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5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29.wmf"/><Relationship Id="rId7" Type="http://schemas.openxmlformats.org/officeDocument/2006/relationships/image" Target="../media/image31.w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br>
              <a:rPr lang="ar-SA" sz="4100"/>
            </a:br>
            <a:r>
              <a:rPr lang="ar-SA" sz="4100"/>
              <a:t>الفصل الرابع</a:t>
            </a:r>
            <a:br>
              <a:rPr lang="ar-SA" sz="4100"/>
            </a:br>
            <a:r>
              <a:rPr lang="ar-SA" sz="4100"/>
              <a:t>مقاييس التشتت </a:t>
            </a:r>
            <a:br>
              <a:rPr lang="ar-SA" sz="4100"/>
            </a:br>
            <a:endParaRPr lang="en-US" sz="41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16238" y="3860800"/>
            <a:ext cx="5791200" cy="1447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ar-SA" sz="2400" dirty="0"/>
              <a:t>اعداد </a:t>
            </a:r>
          </a:p>
          <a:p>
            <a:pPr algn="ctr" eaLnBrk="1" hangingPunct="1">
              <a:lnSpc>
                <a:spcPct val="80000"/>
              </a:lnSpc>
            </a:pPr>
            <a:r>
              <a:rPr lang="ar-SA" sz="2400" dirty="0"/>
              <a:t>د. بشير عبد الله </a:t>
            </a:r>
          </a:p>
          <a:p>
            <a:pPr algn="ctr" eaLnBrk="1" hangingPunct="1">
              <a:lnSpc>
                <a:spcPct val="80000"/>
              </a:lnSpc>
            </a:pPr>
            <a:r>
              <a:rPr lang="ar-SA" sz="2400" dirty="0"/>
              <a:t>د . كمال درويش </a:t>
            </a:r>
          </a:p>
          <a:p>
            <a:pPr algn="ctr" eaLnBrk="1" hangingPunct="1">
              <a:lnSpc>
                <a:spcPct val="80000"/>
              </a:lnSpc>
            </a:pPr>
            <a:r>
              <a:rPr lang="ar-SA" sz="2400" dirty="0"/>
              <a:t>قسم الرياضيات -  كليه العلوم التطبيقية </a:t>
            </a:r>
          </a:p>
          <a:p>
            <a:pPr algn="ctr" eaLnBrk="1" hangingPunct="1">
              <a:lnSpc>
                <a:spcPct val="80000"/>
              </a:lnSpc>
            </a:pPr>
            <a:r>
              <a:rPr lang="ar-SA" sz="2400" dirty="0"/>
              <a:t>جامعة  فلسطين التقنية -خضوري</a:t>
            </a:r>
          </a:p>
        </p:txBody>
      </p:sp>
    </p:spTree>
  </p:cSld>
  <p:clrMapOvr>
    <a:masterClrMapping/>
  </p:clrMapOvr>
  <p:transition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dirty="0"/>
              <a:t>المدى </a:t>
            </a:r>
            <a:endParaRPr lang="en-US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700213"/>
            <a:ext cx="749935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ar-SA" dirty="0"/>
              <a:t>المدى و يرمز له بالرمز( </a:t>
            </a:r>
            <a:r>
              <a:rPr lang="en-US" dirty="0"/>
              <a:t> R</a:t>
            </a:r>
            <a:r>
              <a:rPr lang="ar-SA" dirty="0"/>
              <a:t>) هو </a:t>
            </a:r>
            <a:r>
              <a:rPr lang="ar-YE" b="1" dirty="0"/>
              <a:t>أبسط مقاييس التشتت</a:t>
            </a:r>
            <a:endParaRPr lang="ar-SA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ar-SA" sz="2400" b="1" dirty="0"/>
              <a:t>أولا : حساب </a:t>
            </a:r>
            <a:r>
              <a:rPr lang="ar-YE" sz="2400" b="1" dirty="0"/>
              <a:t>المدى في حالة </a:t>
            </a:r>
            <a:r>
              <a:rPr lang="ar-SA" sz="2400" b="1" dirty="0"/>
              <a:t>القيم المفردة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ar-SA" sz="2400" b="1" dirty="0"/>
              <a:t> يحسب المدى </a:t>
            </a:r>
            <a:r>
              <a:rPr lang="ar-YE" sz="2400" b="1" dirty="0"/>
              <a:t>بتطبيق المعادلة التالية</a:t>
            </a:r>
            <a:r>
              <a:rPr lang="ar-SA" sz="2400" b="1" dirty="0"/>
              <a:t> : </a:t>
            </a:r>
            <a:r>
              <a:rPr lang="ar-YE" sz="2400" b="1" dirty="0"/>
              <a:t> </a:t>
            </a:r>
            <a:endParaRPr lang="ar-SA" sz="24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ar-SA" sz="2400" dirty="0"/>
              <a:t>المدى = القيمة العظمى – القيمة الصغرى</a:t>
            </a:r>
          </a:p>
          <a:p>
            <a:pPr>
              <a:defRPr/>
            </a:pPr>
            <a:r>
              <a:rPr lang="ar-SA" dirty="0"/>
              <a:t>مثال (4-1) : </a:t>
            </a:r>
            <a:r>
              <a:rPr lang="ar-SA" sz="2400" dirty="0"/>
              <a:t> </a:t>
            </a:r>
            <a:r>
              <a:rPr lang="ar-YE" sz="2400" b="1" dirty="0"/>
              <a:t>فيما يلي بيانات كمية الإنتاج من القمح بالطن/ هكتار .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ar-SA" sz="2400" dirty="0"/>
              <a:t> </a:t>
            </a:r>
            <a:r>
              <a:rPr lang="ar-YE" sz="2400" dirty="0"/>
              <a:t>4.8 </a:t>
            </a:r>
            <a:r>
              <a:rPr lang="ar-SA" sz="2400" dirty="0"/>
              <a:t> </a:t>
            </a:r>
            <a:r>
              <a:rPr lang="ar-YE" sz="2400" dirty="0"/>
              <a:t>6.21 </a:t>
            </a:r>
            <a:r>
              <a:rPr lang="ar-SA" sz="2400" dirty="0"/>
              <a:t> </a:t>
            </a:r>
            <a:r>
              <a:rPr lang="ar-YE" sz="2400" dirty="0"/>
              <a:t>5.4 </a:t>
            </a:r>
            <a:r>
              <a:rPr lang="ar-SA" sz="2400" dirty="0"/>
              <a:t> </a:t>
            </a:r>
            <a:r>
              <a:rPr lang="ar-YE" sz="2400" dirty="0"/>
              <a:t>5.18</a:t>
            </a:r>
            <a:r>
              <a:rPr lang="ar-SA" sz="2400" dirty="0"/>
              <a:t>  </a:t>
            </a:r>
            <a:r>
              <a:rPr lang="ar-YE" sz="2400" dirty="0"/>
              <a:t> 5.29</a:t>
            </a:r>
            <a:r>
              <a:rPr lang="ar-SA" sz="2400" dirty="0"/>
              <a:t> </a:t>
            </a:r>
            <a:r>
              <a:rPr lang="ar-YE" sz="2400" dirty="0"/>
              <a:t> 5.18</a:t>
            </a:r>
            <a:r>
              <a:rPr lang="ar-SA" sz="2400" dirty="0"/>
              <a:t> </a:t>
            </a:r>
            <a:r>
              <a:rPr lang="ar-YE" sz="2400" dirty="0"/>
              <a:t> 5.08</a:t>
            </a:r>
            <a:r>
              <a:rPr lang="ar-SA" sz="2400" dirty="0"/>
              <a:t> </a:t>
            </a:r>
            <a:r>
              <a:rPr lang="ar-YE" sz="2400" dirty="0"/>
              <a:t> 4.63</a:t>
            </a:r>
            <a:r>
              <a:rPr lang="ar-SA" sz="2400" dirty="0"/>
              <a:t> </a:t>
            </a:r>
            <a:r>
              <a:rPr lang="ar-YE" sz="2400" dirty="0"/>
              <a:t> 5.03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ar-YE" sz="2400" b="1" dirty="0"/>
              <a:t>والمطلوب حساب المدى .</a:t>
            </a:r>
            <a:endParaRPr lang="ar-SA" sz="2400" b="1" dirty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ar-YE" sz="2400" b="1" dirty="0"/>
              <a:t>الحل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ar-YE" sz="2400" b="1" dirty="0"/>
              <a:t>المدى = </a:t>
            </a:r>
            <a:r>
              <a:rPr lang="ar-SA" sz="2400" b="1" dirty="0"/>
              <a:t>القيمة العظمى </a:t>
            </a:r>
            <a:r>
              <a:rPr lang="ar-YE" sz="2400" b="1" dirty="0"/>
              <a:t>– </a:t>
            </a:r>
            <a:r>
              <a:rPr lang="ar-SA" sz="2400" b="1" dirty="0"/>
              <a:t>القيمة الصغرى </a:t>
            </a:r>
            <a:endParaRPr lang="ar-YE" sz="2400" b="1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ar-SA" sz="2400" b="1" dirty="0"/>
              <a:t>          </a:t>
            </a:r>
            <a:r>
              <a:rPr lang="ar-YE" sz="2400" b="1" dirty="0"/>
              <a:t>طن / هكتار </a:t>
            </a:r>
            <a:r>
              <a:rPr lang="en-US" sz="2400" dirty="0"/>
              <a:t>6.21- 4.63 =1.58</a:t>
            </a:r>
            <a:r>
              <a:rPr lang="ar-SA" sz="2400" dirty="0"/>
              <a:t> = </a:t>
            </a:r>
            <a:r>
              <a:rPr lang="en-US" sz="2400" dirty="0"/>
              <a:t>R</a:t>
            </a:r>
            <a:endParaRPr lang="ar-SA" sz="2400" dirty="0"/>
          </a:p>
          <a:p>
            <a:pPr eaLnBrk="1" hangingPunct="1">
              <a:lnSpc>
                <a:spcPct val="90000"/>
              </a:lnSpc>
              <a:defRPr/>
            </a:pPr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496300" cy="37449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ar-SA" sz="24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ar-YE" sz="2400" b="1" dirty="0"/>
              <a:t>أما المدى في حالة </a:t>
            </a:r>
            <a:r>
              <a:rPr lang="ar-SA" sz="2400" b="1" dirty="0"/>
              <a:t>الجداول التكرارية فيحسب من خلال المعا</a:t>
            </a:r>
            <a:r>
              <a:rPr lang="ar-YE" sz="2400" b="1" dirty="0"/>
              <a:t>دلة التالية:</a:t>
            </a:r>
            <a:endParaRPr lang="ar-SA" sz="2400" b="1" dirty="0"/>
          </a:p>
          <a:p>
            <a:pPr eaLnBrk="1" hangingPunct="1">
              <a:lnSpc>
                <a:spcPct val="90000"/>
              </a:lnSpc>
              <a:defRPr/>
            </a:pPr>
            <a:endParaRPr lang="ar-SA" sz="24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ar-SA" sz="2400" b="1" dirty="0"/>
              <a:t>المدى = </a:t>
            </a:r>
            <a:r>
              <a:rPr lang="ar-SA" sz="2400" b="1" kern="1200" dirty="0">
                <a:solidFill>
                  <a:schemeClr val="tx1"/>
                </a:solidFill>
              </a:rPr>
              <a:t>الحد الأعلى للفئة الأخيرة - الحد الأدنى للفئة الأولى  (للجدول المتصل)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ar-SA" sz="2400" b="1" kern="1200" dirty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ar-SA" sz="2400" b="1" dirty="0"/>
              <a:t>المدى = </a:t>
            </a:r>
            <a:r>
              <a:rPr lang="ar-SA" sz="2400" b="1" kern="1200" dirty="0">
                <a:solidFill>
                  <a:schemeClr val="tx1"/>
                </a:solidFill>
              </a:rPr>
              <a:t>الحد الأعلى الفعلي للفئة الأخيرة - الحد الأدنى  الفعلي  للفئة الأولى  (للجدول المنفصل)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ar-YE" sz="2400" dirty="0"/>
          </a:p>
          <a:p>
            <a:pPr eaLnBrk="1" hangingPunct="1">
              <a:lnSpc>
                <a:spcPct val="90000"/>
              </a:lnSpc>
              <a:defRPr/>
            </a:pPr>
            <a:endParaRPr lang="ar-SA" sz="2400" dirty="0"/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ar-SA" sz="2400" dirty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dirty="0"/>
              <a:t>ثانيا:  المدى  للجداول التكرارية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981075"/>
            <a:ext cx="7499350" cy="4535488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endParaRPr lang="ar-YE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ar-SA" sz="2400" dirty="0"/>
              <a:t>: </a:t>
            </a:r>
            <a:r>
              <a:rPr lang="ar-YE" sz="2400" b="1" dirty="0"/>
              <a:t>الجدول التكراري التالي يبين توزيع </a:t>
            </a:r>
            <a:r>
              <a:rPr lang="ar-SA" sz="2400" b="1" dirty="0"/>
              <a:t>60 مزرعة </a:t>
            </a:r>
            <a:r>
              <a:rPr lang="ar-YE" sz="2400" b="1" dirty="0"/>
              <a:t>حسب المساحة الم</a:t>
            </a:r>
            <a:r>
              <a:rPr lang="ar-SA" sz="2400" b="1" dirty="0"/>
              <a:t>ز</a:t>
            </a:r>
            <a:r>
              <a:rPr lang="ar-YE" sz="2400" b="1" dirty="0"/>
              <a:t>ر</a:t>
            </a:r>
            <a:r>
              <a:rPr lang="ar-SA" sz="2400" b="1" dirty="0"/>
              <a:t>و</a:t>
            </a:r>
            <a:r>
              <a:rPr lang="ar-YE" sz="2400" b="1" dirty="0" err="1"/>
              <a:t>عة</a:t>
            </a:r>
            <a:r>
              <a:rPr lang="ar-YE" sz="2400" b="1" dirty="0"/>
              <a:t> بالذرة بالألف دونم .</a:t>
            </a:r>
            <a:endParaRPr lang="ar-SA" sz="2400" b="1" dirty="0"/>
          </a:p>
          <a:p>
            <a:pPr eaLnBrk="1" hangingPunct="1">
              <a:lnSpc>
                <a:spcPct val="90000"/>
              </a:lnSpc>
              <a:defRPr/>
            </a:pPr>
            <a:endParaRPr lang="ar-SA" sz="2400" dirty="0"/>
          </a:p>
          <a:p>
            <a:pPr eaLnBrk="1" hangingPunct="1">
              <a:lnSpc>
                <a:spcPct val="90000"/>
              </a:lnSpc>
              <a:defRPr/>
            </a:pPr>
            <a:endParaRPr lang="ar-SA" sz="2400" dirty="0"/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ar-SA" sz="2400" dirty="0"/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ar-YE" sz="2400" b="1" dirty="0"/>
              <a:t>والمطلوب حساب المدى للمساحة الم</a:t>
            </a:r>
            <a:r>
              <a:rPr lang="ar-SA" sz="2400" b="1" dirty="0" err="1"/>
              <a:t>زرو</a:t>
            </a:r>
            <a:r>
              <a:rPr lang="ar-YE" sz="2400" b="1" dirty="0" err="1"/>
              <a:t>عة</a:t>
            </a:r>
            <a:r>
              <a:rPr lang="ar-YE" sz="2400" b="1" dirty="0"/>
              <a:t> بالذرة</a:t>
            </a:r>
            <a:endParaRPr lang="ar-SA" sz="2400" dirty="0"/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ar-SA" sz="2400" dirty="0"/>
              <a:t>الحل</a:t>
            </a:r>
          </a:p>
          <a:p>
            <a:pPr>
              <a:defRPr/>
            </a:pPr>
            <a:r>
              <a:rPr lang="ar-YE" sz="2400" b="1" dirty="0"/>
              <a:t>المدى = </a:t>
            </a:r>
            <a:r>
              <a:rPr lang="ar-SA" sz="2400" b="1" kern="1200" dirty="0">
                <a:solidFill>
                  <a:schemeClr val="tx1"/>
                </a:solidFill>
              </a:rPr>
              <a:t>الحد الأعلى للفئة الأخيرة - الحد الأدنى للفئة الأولى 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2400" b="1" dirty="0"/>
              <a:t>R = 45 -15 = 30 </a:t>
            </a:r>
            <a:endParaRPr lang="ar-YE" sz="2400" dirty="0"/>
          </a:p>
          <a:p>
            <a:pPr>
              <a:defRPr/>
            </a:pPr>
            <a:r>
              <a:rPr lang="ar-YE" sz="2400" b="1" dirty="0"/>
              <a:t>أي أن المدى قيمته تساوي </a:t>
            </a:r>
            <a:r>
              <a:rPr lang="en-US" sz="2400" dirty="0"/>
              <a:t>30</a:t>
            </a:r>
            <a:r>
              <a:rPr lang="ar-YE" sz="2400" dirty="0"/>
              <a:t> </a:t>
            </a:r>
            <a:r>
              <a:rPr lang="ar-YE" sz="2400" b="1" dirty="0"/>
              <a:t>دونم</a:t>
            </a:r>
            <a:endParaRPr lang="ar-SA" sz="2400" dirty="0"/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235200"/>
            <a:ext cx="7632700" cy="90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620713"/>
            <a:ext cx="7002462" cy="936625"/>
          </a:xfrm>
        </p:spPr>
        <p:txBody>
          <a:bodyPr/>
          <a:lstStyle/>
          <a:p>
            <a:pPr algn="ctr" eaLnBrk="1" hangingPunct="1"/>
            <a:r>
              <a:rPr lang="ar-SA"/>
              <a:t>مثال (4-2) 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YE" sz="3600" b="1"/>
              <a:t>مزايا وعيوب المدى</a:t>
            </a:r>
            <a:endParaRPr lang="en-US" sz="35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844675"/>
            <a:ext cx="8353425" cy="1368425"/>
          </a:xfrm>
        </p:spPr>
        <p:txBody>
          <a:bodyPr/>
          <a:lstStyle/>
          <a:p>
            <a:pPr>
              <a:defRPr/>
            </a:pPr>
            <a:r>
              <a:rPr lang="ar-YE" sz="2400" b="1" dirty="0"/>
              <a:t>من مزايا المدى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ar-YE" sz="2400" b="1" dirty="0"/>
              <a:t> أنه بسيط وسهل الحساب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ar-SA" sz="2400" b="1" dirty="0"/>
              <a:t>يستخدم في </a:t>
            </a:r>
            <a:r>
              <a:rPr lang="ar-YE" sz="2400" b="1" dirty="0"/>
              <a:t>حالات الطقس، و المناخ الجو</a:t>
            </a:r>
            <a:r>
              <a:rPr lang="ar-SA" sz="2400" b="1" dirty="0"/>
              <a:t>ي </a:t>
            </a:r>
            <a:r>
              <a:rPr lang="ar-YE" sz="2400" b="1" dirty="0"/>
              <a:t>.</a:t>
            </a:r>
            <a:endParaRPr lang="ar-SA" sz="2400" b="1" dirty="0"/>
          </a:p>
          <a:p>
            <a:pPr marL="457200" indent="-457200">
              <a:buFont typeface="+mj-lt"/>
              <a:buAutoNum type="arabicParenR"/>
              <a:defRPr/>
            </a:pPr>
            <a:endParaRPr lang="ar-YE" sz="2400" b="1" dirty="0"/>
          </a:p>
          <a:p>
            <a:pPr>
              <a:defRPr/>
            </a:pPr>
            <a:r>
              <a:rPr lang="ar-YE" sz="2400" b="1" dirty="0"/>
              <a:t>من عيوبه</a:t>
            </a:r>
            <a:endParaRPr lang="ar-SA" sz="240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ar-YE" sz="2400" b="1" dirty="0"/>
              <a:t>أنه يعتمد على قيمتين فقط ، ولا يأخذ جميع القيم في الحسبان . </a:t>
            </a:r>
            <a:r>
              <a:rPr lang="ar-YE" sz="2400" dirty="0"/>
              <a:t>·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ar-YE" sz="2400" b="1" dirty="0"/>
              <a:t>يتأثر بالقيم الشاذة</a:t>
            </a:r>
            <a:endParaRPr lang="ar-SA" sz="2400" dirty="0"/>
          </a:p>
          <a:p>
            <a:pPr eaLnBrk="1" hangingPunct="1">
              <a:defRPr/>
            </a:pP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  <p:bldP spid="63491" grpI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620713"/>
            <a:ext cx="7010400" cy="1295400"/>
          </a:xfrm>
        </p:spPr>
        <p:txBody>
          <a:bodyPr/>
          <a:lstStyle/>
          <a:p>
            <a:pPr algn="ctr" eaLnBrk="1" hangingPunct="1"/>
            <a:r>
              <a:rPr lang="ar-SA" sz="4000" b="1"/>
              <a:t>ما هو الملاحظ من استخدام المدى؟</a:t>
            </a:r>
            <a:endParaRPr lang="en-US" sz="4000" b="1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844675"/>
            <a:ext cx="8353425" cy="1368425"/>
          </a:xfrm>
        </p:spPr>
        <p:txBody>
          <a:bodyPr/>
          <a:lstStyle/>
          <a:p>
            <a:pPr>
              <a:defRPr/>
            </a:pPr>
            <a:r>
              <a:rPr lang="ar-SA" b="1" dirty="0"/>
              <a:t>ان المدى </a:t>
            </a:r>
            <a:r>
              <a:rPr lang="ar-YE" b="1" dirty="0"/>
              <a:t>يعتمد</a:t>
            </a:r>
            <a:r>
              <a:rPr lang="ar-SA" b="1" dirty="0"/>
              <a:t> في حسابه </a:t>
            </a:r>
            <a:r>
              <a:rPr lang="ar-YE" b="1" dirty="0"/>
              <a:t>على قيمتين</a:t>
            </a:r>
            <a:r>
              <a:rPr lang="ar-SA" b="1" dirty="0"/>
              <a:t> فقط  :</a:t>
            </a:r>
          </a:p>
          <a:p>
            <a:pPr lvl="1">
              <a:defRPr/>
            </a:pPr>
            <a:r>
              <a:rPr lang="ar-YE" sz="2400" b="1" dirty="0"/>
              <a:t>هما </a:t>
            </a:r>
            <a:r>
              <a:rPr lang="ar-SA" sz="2400" b="1" dirty="0"/>
              <a:t> </a:t>
            </a:r>
            <a:r>
              <a:rPr lang="ar-YE" sz="2400" b="1" dirty="0"/>
              <a:t>أصغر</a:t>
            </a:r>
            <a:r>
              <a:rPr lang="ar-SA" sz="2400" b="1" dirty="0"/>
              <a:t> </a:t>
            </a:r>
            <a:r>
              <a:rPr lang="ar-YE" sz="2400" b="1" dirty="0"/>
              <a:t> </a:t>
            </a:r>
            <a:r>
              <a:rPr lang="ar-SA" sz="2400" b="1" dirty="0"/>
              <a:t>قيمة</a:t>
            </a:r>
            <a:r>
              <a:rPr lang="ar-YE" sz="2400" b="1" dirty="0"/>
              <a:t> ، </a:t>
            </a:r>
            <a:r>
              <a:rPr lang="ar-SA" sz="2400" b="1" dirty="0"/>
              <a:t> </a:t>
            </a:r>
            <a:r>
              <a:rPr lang="ar-YE" sz="2400" b="1" dirty="0"/>
              <a:t>وأكبر </a:t>
            </a:r>
            <a:r>
              <a:rPr lang="ar-SA" sz="2400" b="1" dirty="0"/>
              <a:t>قيمة</a:t>
            </a:r>
          </a:p>
          <a:p>
            <a:pPr>
              <a:defRPr/>
            </a:pPr>
            <a:r>
              <a:rPr lang="ar-YE" b="1" dirty="0"/>
              <a:t>فإذا كان هناك قيم</a:t>
            </a:r>
            <a:r>
              <a:rPr lang="ar-SA" b="1" dirty="0"/>
              <a:t> </a:t>
            </a:r>
            <a:r>
              <a:rPr lang="ar-YE" b="1" dirty="0"/>
              <a:t>شاذة، ترتب على استخدامه كمقياس للتشتت نتائج غير </a:t>
            </a:r>
            <a:r>
              <a:rPr lang="ar-SA" b="1" dirty="0"/>
              <a:t> </a:t>
            </a:r>
            <a:r>
              <a:rPr lang="ar-YE" b="1" dirty="0"/>
              <a:t>دقيقة</a:t>
            </a:r>
            <a:r>
              <a:rPr lang="ar-SA" b="1" dirty="0"/>
              <a:t>.</a:t>
            </a:r>
            <a:r>
              <a:rPr lang="ar-YE" b="1" dirty="0"/>
              <a:t> </a:t>
            </a:r>
            <a:endParaRPr lang="ar-SA" b="1" dirty="0"/>
          </a:p>
          <a:p>
            <a:pPr>
              <a:defRPr/>
            </a:pPr>
            <a:endParaRPr lang="ar-SA" b="1" dirty="0"/>
          </a:p>
          <a:p>
            <a:pPr eaLnBrk="1" hangingPunct="1">
              <a:defRPr/>
            </a:pPr>
            <a:r>
              <a:rPr lang="ar-SA" b="1" dirty="0"/>
              <a:t> هل يمكن حل هذه المشكلة ؟ </a:t>
            </a:r>
          </a:p>
          <a:p>
            <a:pPr eaLnBrk="1" hangingPunct="1">
              <a:defRPr/>
            </a:pPr>
            <a:r>
              <a:rPr lang="ar-SA" b="1" dirty="0"/>
              <a:t>ما هو الحل اذن؟</a:t>
            </a:r>
          </a:p>
          <a:p>
            <a:pPr eaLnBrk="1" hangingPunct="1">
              <a:defRPr/>
            </a:pPr>
            <a:r>
              <a:rPr lang="ar-SA" b="1" dirty="0"/>
              <a:t>بعد التفكير في الحل اقلب الصفحة</a:t>
            </a:r>
            <a:endParaRPr lang="en-US" b="1" dirty="0"/>
          </a:p>
          <a:p>
            <a:pPr>
              <a:defRPr/>
            </a:pPr>
            <a:endParaRPr lang="en-US" dirty="0"/>
          </a:p>
          <a:p>
            <a:pPr marL="0" indent="0">
              <a:buFont typeface="Wingdings" pitchFamily="2" charset="2"/>
              <a:buNone/>
              <a:defRPr/>
            </a:pPr>
            <a:endParaRPr lang="ar-SA" sz="3200" b="1" dirty="0"/>
          </a:p>
          <a:p>
            <a:pPr>
              <a:defRPr/>
            </a:pPr>
            <a:endParaRPr lang="ar-SA" sz="2400" dirty="0"/>
          </a:p>
          <a:p>
            <a:pPr eaLnBrk="1" hangingPunct="1">
              <a:defRPr/>
            </a:pP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  <p:bldP spid="63491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3600"/>
              <a:t> الحل هو استخدام المدى الربيعي</a:t>
            </a:r>
            <a:endParaRPr lang="en-US" sz="35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844675"/>
            <a:ext cx="8353425" cy="1368425"/>
          </a:xfrm>
        </p:spPr>
        <p:txBody>
          <a:bodyPr/>
          <a:lstStyle/>
          <a:p>
            <a:pPr>
              <a:defRPr/>
            </a:pPr>
            <a:r>
              <a:rPr lang="ar-SA" sz="2400" b="1" dirty="0"/>
              <a:t>المدى الربيعي  و يرمز له بالرمز (</a:t>
            </a:r>
            <a:r>
              <a:rPr lang="en-US" sz="2400" b="1" dirty="0"/>
              <a:t>IR</a:t>
            </a:r>
            <a:r>
              <a:rPr lang="ar-SA" sz="2400" b="1" dirty="0"/>
              <a:t>) </a:t>
            </a:r>
            <a:r>
              <a:rPr lang="ar-YE" sz="2400" b="1" dirty="0"/>
              <a:t>مقياس للتشتت يعتمد على نصف عدد القيم الوسطى، ويهمل نصف عدد القيم المتطرفة</a:t>
            </a:r>
            <a:r>
              <a:rPr lang="ar-SA" sz="2400" b="1" dirty="0"/>
              <a:t>. </a:t>
            </a:r>
            <a:endParaRPr lang="ar-YE" sz="2400" b="1" dirty="0"/>
          </a:p>
          <a:p>
            <a:pPr>
              <a:defRPr/>
            </a:pPr>
            <a:r>
              <a:rPr lang="ar-SA" sz="2400" b="1" dirty="0"/>
              <a:t> و يحسب</a:t>
            </a:r>
            <a:r>
              <a:rPr lang="ar-YE" sz="2400" b="1" dirty="0"/>
              <a:t> بتطبيق المعادلة التالية </a:t>
            </a:r>
            <a:r>
              <a:rPr lang="ar-SA" sz="2400" b="1" dirty="0"/>
              <a:t>: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ar-SA" sz="2400" b="1" dirty="0"/>
              <a:t>المدى الربيعي = الربيع الاعلى – الربيع الادنى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ar-SA" sz="2400" dirty="0"/>
              <a:t>أي ان  </a:t>
            </a:r>
            <a:r>
              <a:rPr lang="en-US" sz="2400" dirty="0"/>
              <a:t>IR= Q</a:t>
            </a:r>
            <a:r>
              <a:rPr lang="en-US" sz="2400" baseline="-25000" dirty="0"/>
              <a:t>3</a:t>
            </a:r>
            <a:r>
              <a:rPr lang="en-US" sz="2400" dirty="0"/>
              <a:t>- Q</a:t>
            </a:r>
            <a:r>
              <a:rPr lang="en-US" sz="2400" baseline="-25000" dirty="0"/>
              <a:t>1</a:t>
            </a:r>
            <a:endParaRPr lang="ar-SA" sz="2400" baseline="-25000" dirty="0"/>
          </a:p>
          <a:p>
            <a:pPr eaLnBrk="1" hangingPunct="1">
              <a:defRPr/>
            </a:pPr>
            <a:endParaRPr lang="ar-SA" sz="2400" baseline="-25000" dirty="0"/>
          </a:p>
          <a:p>
            <a:pPr eaLnBrk="1" hangingPunct="1">
              <a:defRPr/>
            </a:pPr>
            <a:r>
              <a:rPr lang="ar-SA" sz="2400" dirty="0"/>
              <a:t>حيث ان </a:t>
            </a:r>
            <a:r>
              <a:rPr lang="en-US" sz="2400" dirty="0"/>
              <a:t>Q</a:t>
            </a:r>
            <a:r>
              <a:rPr lang="en-US" sz="2400" baseline="-25000" dirty="0"/>
              <a:t>3</a:t>
            </a:r>
            <a:r>
              <a:rPr lang="ar-SA" sz="2400" baseline="-25000" dirty="0"/>
              <a:t> </a:t>
            </a:r>
            <a:r>
              <a:rPr lang="ar-SA" sz="2400" dirty="0"/>
              <a:t>: الربيع الاعلى </a:t>
            </a:r>
          </a:p>
          <a:p>
            <a:pPr eaLnBrk="1" hangingPunct="1">
              <a:defRPr/>
            </a:pPr>
            <a:r>
              <a:rPr lang="en-US" sz="2400" dirty="0"/>
              <a:t>Q</a:t>
            </a:r>
            <a:r>
              <a:rPr lang="en-US" sz="2400" baseline="-25000" dirty="0"/>
              <a:t>1</a:t>
            </a:r>
            <a:r>
              <a:rPr lang="ar-SA" sz="2400" baseline="-25000" dirty="0"/>
              <a:t> </a:t>
            </a:r>
            <a:r>
              <a:rPr lang="ar-SA" sz="2400" dirty="0"/>
              <a:t>: الربيع الادنى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  <p:bldP spid="63491" grpI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3600"/>
              <a:t> مثال على المدى الربيعي</a:t>
            </a:r>
            <a:endParaRPr lang="en-US" sz="35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844675"/>
            <a:ext cx="8353425" cy="1368425"/>
          </a:xfrm>
        </p:spPr>
        <p:txBody>
          <a:bodyPr/>
          <a:lstStyle/>
          <a:p>
            <a:pPr>
              <a:defRPr/>
            </a:pPr>
            <a:r>
              <a:rPr lang="ar-SA" sz="2400" b="1" dirty="0"/>
              <a:t>بالرجوع الى مثال (4-2) </a:t>
            </a:r>
          </a:p>
          <a:p>
            <a:pPr>
              <a:defRPr/>
            </a:pPr>
            <a:r>
              <a:rPr lang="ar-SA" sz="2400" b="1" dirty="0"/>
              <a:t>اذا حسبت القيم  ( راجع كيفية حساب الربيعات من الفصل السابق )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2400" dirty="0"/>
              <a:t>Q</a:t>
            </a:r>
            <a:r>
              <a:rPr lang="en-US" sz="2400" baseline="-25000" dirty="0"/>
              <a:t>3 </a:t>
            </a:r>
            <a:r>
              <a:rPr lang="en-US" sz="2400" dirty="0"/>
              <a:t>= 35</a:t>
            </a:r>
            <a:endParaRPr lang="ar-SA" sz="2400" baseline="-25000" dirty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ar-SA" sz="2400" baseline="-25000" dirty="0"/>
              <a:t>  </a:t>
            </a:r>
            <a:r>
              <a:rPr lang="en-US" sz="2400" dirty="0"/>
              <a:t>Q</a:t>
            </a:r>
            <a:r>
              <a:rPr lang="en-US" sz="2400" baseline="-25000" dirty="0"/>
              <a:t>1 </a:t>
            </a:r>
            <a:r>
              <a:rPr lang="en-US" sz="2400" dirty="0"/>
              <a:t>= 26</a:t>
            </a:r>
            <a:endParaRPr lang="en-US" sz="2400" baseline="-25000" dirty="0"/>
          </a:p>
          <a:p>
            <a:pPr>
              <a:defRPr/>
            </a:pPr>
            <a:r>
              <a:rPr lang="ar-SA" sz="2400" dirty="0"/>
              <a:t>فيكون  المدى الربيعي عندها  :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2400" dirty="0"/>
              <a:t>IR= Q</a:t>
            </a:r>
            <a:r>
              <a:rPr lang="en-US" sz="2400" baseline="-25000" dirty="0"/>
              <a:t>3  </a:t>
            </a:r>
            <a:r>
              <a:rPr lang="en-US" sz="2400" dirty="0"/>
              <a:t>- Q</a:t>
            </a:r>
            <a:r>
              <a:rPr lang="en-US" sz="2400" baseline="-25000" dirty="0"/>
              <a:t>1</a:t>
            </a:r>
            <a:endParaRPr lang="ar-SA" sz="2400" baseline="-25000" dirty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2400" dirty="0"/>
              <a:t>35 – 26 = 9</a:t>
            </a:r>
            <a:r>
              <a:rPr lang="ar-SA" sz="2400" dirty="0"/>
              <a:t> </a:t>
            </a:r>
            <a:r>
              <a:rPr lang="en-US" sz="2400" dirty="0"/>
              <a:t>IR=</a:t>
            </a:r>
            <a:endParaRPr lang="ar-SA" sz="2400" dirty="0"/>
          </a:p>
          <a:p>
            <a:pPr>
              <a:defRPr/>
            </a:pPr>
            <a:r>
              <a:rPr lang="ar-YE" sz="2400" b="1" dirty="0"/>
              <a:t>إذا</a:t>
            </a:r>
            <a:r>
              <a:rPr lang="ar-SA" sz="2400" b="1" dirty="0"/>
              <a:t> المدى </a:t>
            </a:r>
            <a:r>
              <a:rPr lang="ar-YE" sz="2400" b="1" dirty="0"/>
              <a:t>الربيعي للمساحة </a:t>
            </a:r>
            <a:r>
              <a:rPr lang="en-US" sz="2400" dirty="0"/>
              <a:t>9</a:t>
            </a:r>
            <a:r>
              <a:rPr lang="ar-SA" sz="2400" dirty="0"/>
              <a:t> </a:t>
            </a:r>
            <a:r>
              <a:rPr lang="ar-YE" sz="2400" b="1" dirty="0"/>
              <a:t>ألف دونم.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  <p:bldP spid="63491" grpI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YE" sz="3600" b="1"/>
              <a:t>مزايا وعيوب </a:t>
            </a:r>
            <a:r>
              <a:rPr lang="ar-SA" sz="3600" b="1"/>
              <a:t>المدى </a:t>
            </a:r>
            <a:r>
              <a:rPr lang="ar-YE" sz="3600" b="1"/>
              <a:t>الربيعي</a:t>
            </a:r>
            <a:br>
              <a:rPr lang="ar-YE" sz="3600" b="1"/>
            </a:br>
            <a:endParaRPr lang="en-US" sz="35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844675"/>
            <a:ext cx="8353425" cy="1368425"/>
          </a:xfrm>
        </p:spPr>
        <p:txBody>
          <a:bodyPr/>
          <a:lstStyle/>
          <a:p>
            <a:r>
              <a:rPr lang="ar-YE" b="1"/>
              <a:t>من مزايا </a:t>
            </a:r>
            <a:r>
              <a:rPr lang="ar-SA" b="1"/>
              <a:t>المدى</a:t>
            </a:r>
            <a:r>
              <a:rPr lang="ar-YE" b="1"/>
              <a:t> الربيعي</a:t>
            </a:r>
            <a:r>
              <a:rPr lang="ar-SA" b="1"/>
              <a:t> :</a:t>
            </a:r>
          </a:p>
          <a:p>
            <a:pPr lvl="1"/>
            <a:r>
              <a:rPr lang="ar-YE" sz="2400" b="1"/>
              <a:t> يفضل استخدامه كمقياس للتشتت في حالة وجود قيم شاذة ، </a:t>
            </a:r>
            <a:endParaRPr lang="ar-SA" sz="2400" b="1"/>
          </a:p>
          <a:p>
            <a:pPr lvl="1"/>
            <a:r>
              <a:rPr lang="ar-YE" sz="2400" b="1"/>
              <a:t>كما</a:t>
            </a:r>
            <a:r>
              <a:rPr lang="ar-SA" sz="2400" b="1"/>
              <a:t> </a:t>
            </a:r>
            <a:r>
              <a:rPr lang="ar-YE" sz="2400" b="1"/>
              <a:t>أنه بسيط وسهل في الحساب</a:t>
            </a:r>
            <a:endParaRPr lang="ar-SA" sz="2400" b="1"/>
          </a:p>
          <a:p>
            <a:pPr lvl="1"/>
            <a:endParaRPr lang="ar-SA" sz="2400" b="1"/>
          </a:p>
          <a:p>
            <a:r>
              <a:rPr lang="ar-YE" b="1"/>
              <a:t> ومن عيوبه </a:t>
            </a:r>
            <a:r>
              <a:rPr lang="ar-SA" b="1"/>
              <a:t>:</a:t>
            </a:r>
          </a:p>
          <a:p>
            <a:pPr lvl="1"/>
            <a:r>
              <a:rPr lang="ar-YE" sz="2400" b="1"/>
              <a:t>أنه لا يأخذ كل القيم في الاعتبار .</a:t>
            </a:r>
            <a:endParaRPr lang="ar-SA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YE" sz="3600" b="1"/>
              <a:t>الانحراف المتوسط</a:t>
            </a:r>
            <a:endParaRPr lang="en-US" sz="35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628775"/>
            <a:ext cx="7632700" cy="1368425"/>
          </a:xfrm>
        </p:spPr>
        <p:txBody>
          <a:bodyPr/>
          <a:lstStyle/>
          <a:p>
            <a:r>
              <a:rPr lang="ar-YE" b="1"/>
              <a:t>هو أحد مقاييس التشتت، </a:t>
            </a:r>
            <a:r>
              <a:rPr lang="ar-SA" b="1"/>
              <a:t>و يرمز له بالرمز </a:t>
            </a:r>
            <a:r>
              <a:rPr lang="en-US" b="1"/>
              <a:t>MD </a:t>
            </a:r>
            <a:endParaRPr lang="ar-SA" b="1"/>
          </a:p>
          <a:p>
            <a:endParaRPr lang="en-US" b="1"/>
          </a:p>
          <a:p>
            <a:r>
              <a:rPr lang="ar-SA" b="1"/>
              <a:t>و يعرف على انه </a:t>
            </a:r>
            <a:r>
              <a:rPr lang="ar-YE" b="1"/>
              <a:t>متوسط الانحرافات المطلقة للقيم عن وسطها الحسابي ،</a:t>
            </a:r>
            <a:endParaRPr lang="ar-SA" b="1"/>
          </a:p>
          <a:p>
            <a:endParaRPr lang="ar-YE" b="1"/>
          </a:p>
          <a:p>
            <a:pPr eaLnBrk="1" hangingPunct="1"/>
            <a:r>
              <a:rPr lang="ar-SA"/>
              <a:t> و يمكن حساب الانحراف المتوسط  في </a:t>
            </a:r>
          </a:p>
          <a:p>
            <a:pPr lvl="1" eaLnBrk="1" hangingPunct="1"/>
            <a:r>
              <a:rPr lang="ar-SA" sz="2400"/>
              <a:t>حالة القيم المفردة</a:t>
            </a:r>
          </a:p>
          <a:p>
            <a:pPr lvl="1" eaLnBrk="1" hangingPunct="1"/>
            <a:r>
              <a:rPr lang="ar-SA" sz="2400"/>
              <a:t>حالة الجداول التكرارية .</a:t>
            </a:r>
          </a:p>
          <a:p>
            <a:pPr lvl="1" eaLnBrk="1" hangingPunct="1"/>
            <a:endParaRPr lang="ar-SA" sz="2400"/>
          </a:p>
          <a:p>
            <a:pPr eaLnBrk="1" hangingPunct="1"/>
            <a:endParaRPr lang="ar-SA" sz="2400"/>
          </a:p>
          <a:p>
            <a:endParaRPr lang="en-US" sz="24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  <p:bldP spid="63491" grpI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YE" sz="3600" b="1"/>
              <a:t>الانحراف المتوسط</a:t>
            </a:r>
            <a:r>
              <a:rPr lang="ar-SA" sz="3600" b="1"/>
              <a:t> للقيم المفردة </a:t>
            </a:r>
            <a:endParaRPr lang="en-US" sz="35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628775"/>
            <a:ext cx="7632700" cy="1368425"/>
          </a:xfrm>
        </p:spPr>
        <p:txBody>
          <a:bodyPr/>
          <a:lstStyle/>
          <a:p>
            <a:pPr eaLnBrk="1" hangingPunct="1"/>
            <a:r>
              <a:rPr lang="ar-SA" sz="2400" b="1"/>
              <a:t>فإذا كان لدينا عينه عشوائية ذات الحجم </a:t>
            </a:r>
            <a:r>
              <a:rPr lang="en-US" sz="2400" b="1"/>
              <a:t>n</a:t>
            </a:r>
            <a:r>
              <a:rPr lang="ar-SA" sz="2400" b="1"/>
              <a:t> مفرداتها على الصورة :</a:t>
            </a:r>
          </a:p>
          <a:p>
            <a:pPr eaLnBrk="1" hangingPunct="1"/>
            <a:endParaRPr lang="ar-SA" sz="2400" b="1"/>
          </a:p>
          <a:p>
            <a:pPr eaLnBrk="1" hangingPunct="1"/>
            <a:endParaRPr lang="ar-SA" sz="2400" b="1"/>
          </a:p>
          <a:p>
            <a:endParaRPr lang="en-US" sz="2400" b="1" i="1"/>
          </a:p>
          <a:p>
            <a:pPr eaLnBrk="1" hangingPunct="1"/>
            <a:r>
              <a:rPr lang="ar-SA" sz="2400" b="1"/>
              <a:t>فان الانحراف المتوسط للعينة يعطى بالقانون الاتي:</a:t>
            </a:r>
            <a:br>
              <a:rPr lang="ar-SA" sz="2400" b="1"/>
            </a:br>
            <a:endParaRPr lang="ar-SA" sz="2400" b="1"/>
          </a:p>
          <a:p>
            <a:pPr eaLnBrk="1" hangingPunct="1"/>
            <a:endParaRPr lang="ar-SA" sz="2400"/>
          </a:p>
        </p:txBody>
      </p:sp>
      <p:graphicFrame>
        <p:nvGraphicFramePr>
          <p:cNvPr id="21508" name="كائن 2"/>
          <p:cNvGraphicFramePr>
            <a:graphicFrameLocks noChangeAspect="1"/>
          </p:cNvGraphicFramePr>
          <p:nvPr/>
        </p:nvGraphicFramePr>
        <p:xfrm>
          <a:off x="3132138" y="2205038"/>
          <a:ext cx="410368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93800" imgH="292100" progId="Equation.3">
                  <p:embed/>
                </p:oleObj>
              </mc:Choice>
              <mc:Fallback>
                <p:oleObj name="Equation" r:id="rId2" imgW="1193800" imgH="292100" progId="Equation.3">
                  <p:embed/>
                  <p:pic>
                    <p:nvPicPr>
                      <p:cNvPr id="0" name="كائن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2205038"/>
                        <a:ext cx="4103687" cy="72072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كائن 3"/>
          <p:cNvGraphicFramePr>
            <a:graphicFrameLocks noChangeAspect="1"/>
          </p:cNvGraphicFramePr>
          <p:nvPr/>
        </p:nvGraphicFramePr>
        <p:xfrm>
          <a:off x="3995738" y="4076700"/>
          <a:ext cx="2592387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43000" imgH="698500" progId="Equation.DSMT4">
                  <p:embed/>
                </p:oleObj>
              </mc:Choice>
              <mc:Fallback>
                <p:oleObj name="Equation" r:id="rId4" imgW="1143000" imgH="698500" progId="Equation.DSMT4">
                  <p:embed/>
                  <p:pic>
                    <p:nvPicPr>
                      <p:cNvPr id="0" name="كائن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076700"/>
                        <a:ext cx="2592387" cy="133032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مستطيل 1"/>
          <p:cNvSpPr>
            <a:spLocks noChangeArrowheads="1"/>
          </p:cNvSpPr>
          <p:nvPr/>
        </p:nvSpPr>
        <p:spPr bwMode="auto">
          <a:xfrm>
            <a:off x="3997325" y="5661025"/>
            <a:ext cx="4338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sz="2400"/>
              <a:t> حيث ان        الوسط الحسابي لهذه العينة </a:t>
            </a:r>
            <a:endParaRPr lang="ar-YE" sz="2400"/>
          </a:p>
        </p:txBody>
      </p:sp>
      <p:graphicFrame>
        <p:nvGraphicFramePr>
          <p:cNvPr id="9" name="كائن 8"/>
          <p:cNvGraphicFramePr>
            <a:graphicFrameLocks noChangeAspect="1"/>
          </p:cNvGraphicFramePr>
          <p:nvPr/>
        </p:nvGraphicFramePr>
        <p:xfrm>
          <a:off x="6869113" y="5695950"/>
          <a:ext cx="241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9700" imgH="228600" progId="Equation.DSMT4">
                  <p:embed/>
                </p:oleObj>
              </mc:Choice>
              <mc:Fallback>
                <p:oleObj name="Equation" r:id="rId6" imgW="139700" imgH="228600" progId="Equation.DSMT4">
                  <p:embed/>
                  <p:pic>
                    <p:nvPicPr>
                      <p:cNvPr id="0" name="كائن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9113" y="5695950"/>
                        <a:ext cx="241300" cy="3937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  <p:bldP spid="63491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br>
              <a:rPr lang="ar-SA" sz="4800"/>
            </a:br>
            <a:r>
              <a:rPr lang="ar-SA" sz="4800"/>
              <a:t>            مقاييس التشتت</a:t>
            </a:r>
            <a:endParaRPr lang="en-US" sz="3600" u="sng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81200"/>
            <a:ext cx="7859712" cy="4114800"/>
          </a:xfrm>
        </p:spPr>
        <p:txBody>
          <a:bodyPr/>
          <a:lstStyle/>
          <a:p>
            <a:pPr eaLnBrk="1" hangingPunct="1"/>
            <a:r>
              <a:rPr lang="ar-SA" b="1"/>
              <a:t>مقاييس التشتت تقيس مدى تقارب وتباعد البيانات من بعضها البعض، أو مدى تباعد أو تقارب القيم عن مقياس النزعة المركزية. </a:t>
            </a:r>
            <a:endParaRPr lang="en-US"/>
          </a:p>
          <a:p>
            <a:pPr eaLnBrk="1" hangingPunct="1"/>
            <a:r>
              <a:rPr lang="ar-SA" b="1"/>
              <a:t>لتوضيح أهمية  مقاييس التشتت نذكر المثال التالي:</a:t>
            </a:r>
          </a:p>
          <a:p>
            <a:pPr eaLnBrk="1" hangingPunct="1"/>
            <a:r>
              <a:rPr lang="ar-YE" b="1"/>
              <a:t>إذا كان لدينا مجموعتين من الطلاب ،</a:t>
            </a:r>
            <a:r>
              <a:rPr lang="ar-SA" b="1"/>
              <a:t> </a:t>
            </a:r>
            <a:r>
              <a:rPr lang="ar-YE" b="1"/>
              <a:t>وكان </a:t>
            </a:r>
            <a:r>
              <a:rPr lang="ar-SA" b="1"/>
              <a:t>علامات المجمو</a:t>
            </a:r>
            <a:r>
              <a:rPr lang="ar-YE" b="1"/>
              <a:t>عتين كالتالي :</a:t>
            </a:r>
            <a:endParaRPr lang="ar-SA"/>
          </a:p>
          <a:p>
            <a:pPr eaLnBrk="1" hangingPunct="1"/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3600" b="1"/>
              <a:t>مثال (</a:t>
            </a:r>
            <a:r>
              <a:rPr lang="en-US" sz="3600" b="1"/>
              <a:t>3- 4</a:t>
            </a:r>
            <a:r>
              <a:rPr lang="ar-SA" sz="3600" b="1"/>
              <a:t>) </a:t>
            </a:r>
            <a:endParaRPr lang="en-US" sz="35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628775"/>
            <a:ext cx="7632700" cy="1368425"/>
          </a:xfrm>
        </p:spPr>
        <p:txBody>
          <a:bodyPr/>
          <a:lstStyle/>
          <a:p>
            <a:pPr>
              <a:defRPr/>
            </a:pPr>
            <a:r>
              <a:rPr lang="ar-YE" sz="2400" b="1" dirty="0"/>
              <a:t>إذا كانت الطاقة التصديرية لخمس محطات لتحلية المياه بالمليون متر مكعب كما يلي:</a:t>
            </a:r>
            <a:r>
              <a:rPr lang="ar-SA" sz="2400" b="1" dirty="0"/>
              <a:t>   </a:t>
            </a:r>
            <a:r>
              <a:rPr lang="en-US" sz="2400" b="1" dirty="0"/>
              <a:t> </a:t>
            </a:r>
            <a:r>
              <a:rPr lang="ar-YE" sz="2400" b="1" dirty="0"/>
              <a:t>4</a:t>
            </a:r>
            <a:r>
              <a:rPr lang="en-US" sz="2400" b="1" dirty="0"/>
              <a:t> ,  </a:t>
            </a:r>
            <a:r>
              <a:rPr lang="ar-YE" sz="2400" b="1" dirty="0"/>
              <a:t>5</a:t>
            </a:r>
            <a:r>
              <a:rPr lang="en-US" sz="2400" b="1" dirty="0"/>
              <a:t>, </a:t>
            </a:r>
            <a:r>
              <a:rPr lang="ar-YE" sz="2400" b="1" dirty="0"/>
              <a:t> 2</a:t>
            </a:r>
            <a:r>
              <a:rPr lang="en-US" sz="2400" b="1" dirty="0"/>
              <a:t> , </a:t>
            </a:r>
            <a:r>
              <a:rPr lang="ar-YE" sz="2400" b="1" dirty="0"/>
              <a:t>10</a:t>
            </a:r>
            <a:r>
              <a:rPr lang="en-US" sz="2400" b="1" dirty="0"/>
              <a:t>, </a:t>
            </a:r>
            <a:r>
              <a:rPr lang="ar-YE" sz="2400" b="1" dirty="0"/>
              <a:t> 7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ar-YE" sz="2400" b="1" dirty="0"/>
              <a:t>أوجد قيمة الانحراف المتوسط للطاقة التصديرية</a:t>
            </a:r>
            <a:endParaRPr lang="ar-SA" sz="2400" b="1" dirty="0"/>
          </a:p>
          <a:p>
            <a:pPr eaLnBrk="1" hangingPunct="1">
              <a:defRPr/>
            </a:pPr>
            <a:endParaRPr lang="ar-SA" sz="2400" b="1" dirty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ar-SA" sz="2400" b="1" dirty="0"/>
              <a:t>الحل </a:t>
            </a:r>
          </a:p>
          <a:p>
            <a:pPr eaLnBrk="1" hangingPunct="1">
              <a:defRPr/>
            </a:pPr>
            <a:r>
              <a:rPr lang="ar-YE" sz="2400" b="1" dirty="0"/>
              <a:t>الوسط الحسابي :</a:t>
            </a:r>
            <a:r>
              <a:rPr lang="ar-SA" sz="2400" dirty="0"/>
              <a:t>  </a:t>
            </a:r>
            <a:endParaRPr lang="ar-SA" sz="2400" b="1" dirty="0"/>
          </a:p>
          <a:p>
            <a:pPr eaLnBrk="1" hangingPunct="1">
              <a:defRPr/>
            </a:pPr>
            <a:endParaRPr lang="ar-SA" sz="2400" b="1" dirty="0"/>
          </a:p>
          <a:p>
            <a:pPr eaLnBrk="1" hangingPunct="1">
              <a:defRPr/>
            </a:pPr>
            <a:endParaRPr lang="ar-SA" sz="2400" b="1" dirty="0"/>
          </a:p>
          <a:p>
            <a:pPr eaLnBrk="1" hangingPunct="1">
              <a:defRPr/>
            </a:pPr>
            <a:r>
              <a:rPr lang="ar-YE" sz="2400" b="1" dirty="0"/>
              <a:t>لحساب قيمة الانحراف المتوسط</a:t>
            </a:r>
            <a:r>
              <a:rPr lang="ar-SA" sz="2400" b="1" dirty="0"/>
              <a:t> يتم </a:t>
            </a:r>
            <a:r>
              <a:rPr lang="ar-YE" sz="2400" b="1" dirty="0"/>
              <a:t>تكوين الجدول التالي :</a:t>
            </a:r>
            <a:endParaRPr lang="ar-SA" sz="2400" b="1" dirty="0"/>
          </a:p>
          <a:p>
            <a:pPr eaLnBrk="1" hangingPunct="1">
              <a:defRPr/>
            </a:pPr>
            <a:endParaRPr lang="ar-SA" sz="2400" b="1" dirty="0"/>
          </a:p>
          <a:p>
            <a:pPr>
              <a:defRPr/>
            </a:pPr>
            <a:endParaRPr lang="en-US" sz="2400" b="1" i="1" dirty="0"/>
          </a:p>
        </p:txBody>
      </p:sp>
      <p:graphicFrame>
        <p:nvGraphicFramePr>
          <p:cNvPr id="5" name="كائن 4"/>
          <p:cNvGraphicFramePr>
            <a:graphicFrameLocks noChangeAspect="1"/>
          </p:cNvGraphicFramePr>
          <p:nvPr/>
        </p:nvGraphicFramePr>
        <p:xfrm>
          <a:off x="3702050" y="3990975"/>
          <a:ext cx="24130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394" imgH="495085" progId="Equation.DSMT4">
                  <p:embed/>
                </p:oleObj>
              </mc:Choice>
              <mc:Fallback>
                <p:oleObj name="Equation" r:id="rId2" imgW="1396394" imgH="495085" progId="Equation.DSMT4">
                  <p:embed/>
                  <p:pic>
                    <p:nvPicPr>
                      <p:cNvPr id="0" name="كائن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2050" y="3990975"/>
                        <a:ext cx="2413000" cy="8540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  <p:bldP spid="63491" grpI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549275"/>
            <a:ext cx="7010400" cy="1295400"/>
          </a:xfrm>
        </p:spPr>
        <p:txBody>
          <a:bodyPr/>
          <a:lstStyle/>
          <a:p>
            <a:pPr algn="ctr" eaLnBrk="1" hangingPunct="1"/>
            <a:r>
              <a:rPr lang="ar-SA" sz="3600" b="1"/>
              <a:t> تابع - مثال (</a:t>
            </a:r>
            <a:r>
              <a:rPr lang="en-US" sz="3600" b="1"/>
              <a:t>3- 4</a:t>
            </a:r>
            <a:r>
              <a:rPr lang="ar-SA" sz="3600" b="1"/>
              <a:t>)</a:t>
            </a:r>
            <a:br>
              <a:rPr lang="ar-SA" sz="3600" b="1"/>
            </a:br>
            <a:br>
              <a:rPr lang="ar-SA" sz="3600" b="1"/>
            </a:br>
            <a:r>
              <a:rPr lang="ar-SA" sz="3600" b="1"/>
              <a:t> </a:t>
            </a:r>
            <a:endParaRPr lang="en-US" sz="3500"/>
          </a:p>
        </p:txBody>
      </p:sp>
      <p:sp>
        <p:nvSpPr>
          <p:cNvPr id="23555" name="عنصر نائب للنص 1"/>
          <p:cNvSpPr>
            <a:spLocks noGrp="1"/>
          </p:cNvSpPr>
          <p:nvPr>
            <p:ph type="body" sz="half" idx="1"/>
          </p:nvPr>
        </p:nvSpPr>
        <p:spPr>
          <a:xfrm>
            <a:off x="1187450" y="4437063"/>
            <a:ext cx="7389813" cy="1811337"/>
          </a:xfrm>
        </p:spPr>
        <p:txBody>
          <a:bodyPr/>
          <a:lstStyle/>
          <a:p>
            <a:r>
              <a:rPr lang="ar-YE"/>
              <a:t>إذا الانحراف المتوسط قيمته هي :</a:t>
            </a:r>
            <a:endParaRPr lang="ar-SA"/>
          </a:p>
          <a:p>
            <a:endParaRPr lang="ar-SA"/>
          </a:p>
          <a:p>
            <a:endParaRPr lang="ar-YE"/>
          </a:p>
        </p:txBody>
      </p:sp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25" y="5084762"/>
            <a:ext cx="5486400" cy="792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2555875" y="1341438"/>
          <a:ext cx="6096000" cy="30162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9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4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1857">
                <a:tc>
                  <a:txBody>
                    <a:bodyPr/>
                    <a:lstStyle/>
                    <a:p>
                      <a:pPr rtl="1"/>
                      <a:r>
                        <a:rPr lang="ar-SA" sz="1800" dirty="0"/>
                        <a:t>الطاقة التصديرية</a:t>
                      </a:r>
                    </a:p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x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الانحرافات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/>
                        <a:t> </a:t>
                      </a:r>
                      <a:endParaRPr lang="ar-YE" sz="18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dirty="0"/>
                        <a:t>الانحرافات</a:t>
                      </a:r>
                      <a:r>
                        <a:rPr lang="ar-SA" sz="1800" baseline="0" dirty="0"/>
                        <a:t> المطلقة </a:t>
                      </a:r>
                    </a:p>
                    <a:p>
                      <a:pPr rtl="1"/>
                      <a:endParaRPr lang="ar-YE" sz="18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2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4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4</a:t>
                      </a:r>
                      <a:r>
                        <a:rPr lang="en-US" sz="1800" baseline="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-  5.6</a:t>
                      </a:r>
                      <a:r>
                        <a:rPr lang="en-US" sz="1800" baseline="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= -1.6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aseline="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1.6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32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  - 5.6 = -0.6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0.6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32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2</a:t>
                      </a:r>
                      <a:r>
                        <a:rPr lang="en-US" sz="1800" baseline="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- 5.6 = -3.6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aseline="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3.6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32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10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10  - 5.6 = 4.4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4.4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32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7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7</a:t>
                      </a:r>
                      <a:r>
                        <a:rPr lang="en-US" sz="1800" baseline="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-  5.6  = 1.4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1800" baseline="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1.4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32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المجموع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 rtl="0"/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11.6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591" name="كائن 3"/>
          <p:cNvGraphicFramePr>
            <a:graphicFrameLocks noChangeAspect="1"/>
          </p:cNvGraphicFramePr>
          <p:nvPr/>
        </p:nvGraphicFramePr>
        <p:xfrm>
          <a:off x="4959350" y="1668463"/>
          <a:ext cx="1816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16100" imgH="292100" progId="Equation.DSMT4">
                  <p:embed/>
                </p:oleObj>
              </mc:Choice>
              <mc:Fallback>
                <p:oleObj name="Equation" r:id="rId3" imgW="1816100" imgH="292100" progId="Equation.DSMT4">
                  <p:embed/>
                  <p:pic>
                    <p:nvPicPr>
                      <p:cNvPr id="0" name="كائن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9350" y="1668463"/>
                        <a:ext cx="18161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92" name="كائن 5"/>
          <p:cNvGraphicFramePr>
            <a:graphicFrameLocks noChangeAspect="1"/>
          </p:cNvGraphicFramePr>
          <p:nvPr/>
        </p:nvGraphicFramePr>
        <p:xfrm>
          <a:off x="3298825" y="1741488"/>
          <a:ext cx="7747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74364" imgH="355446" progId="Equation.DSMT4">
                  <p:embed/>
                </p:oleObj>
              </mc:Choice>
              <mc:Fallback>
                <p:oleObj name="Equation" r:id="rId5" imgW="774364" imgH="355446" progId="Equation.DSMT4">
                  <p:embed/>
                  <p:pic>
                    <p:nvPicPr>
                      <p:cNvPr id="0" name="كائن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8825" y="1741488"/>
                        <a:ext cx="7747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YE" sz="3600" b="1"/>
              <a:t>مزايا وعيوب</a:t>
            </a:r>
            <a:r>
              <a:rPr lang="ar-SA" sz="3600" b="1"/>
              <a:t> الانحراف المتوسط </a:t>
            </a:r>
            <a:br>
              <a:rPr lang="ar-YE" sz="3600" b="1"/>
            </a:br>
            <a:endParaRPr lang="en-US" sz="35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844675"/>
            <a:ext cx="8353425" cy="1368425"/>
          </a:xfrm>
        </p:spPr>
        <p:txBody>
          <a:bodyPr/>
          <a:lstStyle/>
          <a:p>
            <a:r>
              <a:rPr lang="ar-YE" b="1"/>
              <a:t>من مزايا الانحراف المتوسط </a:t>
            </a:r>
            <a:endParaRPr lang="ar-SA" b="1"/>
          </a:p>
          <a:p>
            <a:pPr lvl="1"/>
            <a:r>
              <a:rPr lang="ar-YE" b="1"/>
              <a:t>أنه يأخذ كل القيم في الاعتبار</a:t>
            </a:r>
            <a:endParaRPr lang="ar-SA" b="1"/>
          </a:p>
          <a:p>
            <a:r>
              <a:rPr lang="ar-YE" b="1"/>
              <a:t>ولكن يعاب عليه ما يلي:</a:t>
            </a:r>
          </a:p>
          <a:p>
            <a:pPr lvl="1"/>
            <a:r>
              <a:rPr lang="ar-YE" b="1"/>
              <a:t>يتأثر بالقيم الشاذة .</a:t>
            </a:r>
            <a:endParaRPr lang="ar-SA" b="1"/>
          </a:p>
          <a:p>
            <a:pPr lvl="1"/>
            <a:r>
              <a:rPr lang="ar-SA" b="1"/>
              <a:t>يصعب التعامل معه رياضيا.</a:t>
            </a:r>
            <a:endParaRPr lang="ar-YE" b="1"/>
          </a:p>
          <a:p>
            <a:endParaRPr lang="ar-YE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4000" b="1"/>
              <a:t>التباين  </a:t>
            </a:r>
            <a:endParaRPr lang="en-US" sz="4000" b="1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2276475"/>
            <a:ext cx="7489825" cy="1368425"/>
          </a:xfrm>
        </p:spPr>
        <p:txBody>
          <a:bodyPr/>
          <a:lstStyle/>
          <a:p>
            <a:pPr eaLnBrk="1" hangingPunct="1"/>
            <a:r>
              <a:rPr lang="ar-SA" sz="2400" b="1"/>
              <a:t>يعرف التباين على انه متوسط مجموع مربعات الانحرافات عن الوسط الحسابي.</a:t>
            </a:r>
          </a:p>
          <a:p>
            <a:pPr eaLnBrk="1" hangingPunct="1"/>
            <a:endParaRPr lang="ar-SA" sz="2400" b="1"/>
          </a:p>
          <a:p>
            <a:pPr eaLnBrk="1" hangingPunct="1"/>
            <a:r>
              <a:rPr lang="ar-SA"/>
              <a:t>و يمكن حساب التباين في </a:t>
            </a:r>
          </a:p>
          <a:p>
            <a:pPr lvl="1" eaLnBrk="1" hangingPunct="1"/>
            <a:r>
              <a:rPr lang="ar-SA" sz="2400"/>
              <a:t>حالة القيم المفردة</a:t>
            </a:r>
          </a:p>
          <a:p>
            <a:pPr lvl="1" eaLnBrk="1" hangingPunct="1"/>
            <a:r>
              <a:rPr lang="ar-SA" sz="2400"/>
              <a:t>حالة الجداول التكرارية .</a:t>
            </a:r>
          </a:p>
          <a:p>
            <a:pPr eaLnBrk="1" hangingPunct="1"/>
            <a:endParaRPr lang="ar-SA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  <p:bldP spid="63491" grpI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4000" b="1"/>
              <a:t>التباين في حالة القيم المفردة  </a:t>
            </a:r>
            <a:endParaRPr lang="en-US" sz="4000" b="1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16013" y="1844675"/>
            <a:ext cx="7488237" cy="936625"/>
          </a:xfrm>
        </p:spPr>
        <p:txBody>
          <a:bodyPr/>
          <a:lstStyle/>
          <a:p>
            <a:pPr eaLnBrk="1" hangingPunct="1"/>
            <a:r>
              <a:rPr lang="ar-SA" sz="2400"/>
              <a:t>فإذا كان لدينا عينه عشوائية ذات الحجم </a:t>
            </a:r>
            <a:r>
              <a:rPr lang="en-US" sz="2400"/>
              <a:t>n</a:t>
            </a:r>
            <a:r>
              <a:rPr lang="ar-SA" sz="2400"/>
              <a:t> مفرداتها على الصورة:</a:t>
            </a:r>
          </a:p>
          <a:p>
            <a:pPr eaLnBrk="1" hangingPunct="1"/>
            <a:endParaRPr lang="ar-SA" sz="2400"/>
          </a:p>
          <a:p>
            <a:pPr eaLnBrk="1" hangingPunct="1"/>
            <a:endParaRPr lang="ar-SA" sz="2400"/>
          </a:p>
          <a:p>
            <a:pPr eaLnBrk="1" hangingPunct="1"/>
            <a:endParaRPr lang="ar-SA" sz="2400"/>
          </a:p>
          <a:p>
            <a:pPr eaLnBrk="1" hangingPunct="1"/>
            <a:r>
              <a:rPr lang="ar-SA" sz="2400"/>
              <a:t>فان التباين للعينة يعطى بالقانون الاتي:</a:t>
            </a:r>
            <a:br>
              <a:rPr lang="ar-SA" sz="2400"/>
            </a:br>
            <a:endParaRPr lang="ar-SA" sz="2400"/>
          </a:p>
          <a:p>
            <a:pPr eaLnBrk="1" hangingPunct="1"/>
            <a:endParaRPr lang="ar-SA" sz="2400"/>
          </a:p>
          <a:p>
            <a:pPr eaLnBrk="1" hangingPunct="1"/>
            <a:endParaRPr lang="ar-SA" sz="2400"/>
          </a:p>
          <a:p>
            <a:pPr eaLnBrk="1" hangingPunct="1"/>
            <a:endParaRPr lang="ar-SA" sz="2400"/>
          </a:p>
        </p:txBody>
      </p:sp>
      <p:graphicFrame>
        <p:nvGraphicFramePr>
          <p:cNvPr id="26628" name="Object 10"/>
          <p:cNvGraphicFramePr>
            <a:graphicFrameLocks noGrp="1" noChangeAspect="1"/>
          </p:cNvGraphicFramePr>
          <p:nvPr>
            <p:ph sz="half" idx="2"/>
          </p:nvPr>
        </p:nvGraphicFramePr>
        <p:xfrm>
          <a:off x="3059113" y="2492375"/>
          <a:ext cx="4510087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93800" imgH="292100" progId="Equation.3">
                  <p:embed/>
                </p:oleObj>
              </mc:Choice>
              <mc:Fallback>
                <p:oleObj name="Equation" r:id="rId2" imgW="1193800" imgH="2921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492375"/>
                        <a:ext cx="4510087" cy="7921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كائن 1"/>
          <p:cNvGraphicFramePr>
            <a:graphicFrameLocks noChangeAspect="1"/>
          </p:cNvGraphicFramePr>
          <p:nvPr/>
        </p:nvGraphicFramePr>
        <p:xfrm>
          <a:off x="3203575" y="4564063"/>
          <a:ext cx="3600450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95400" imgH="698500" progId="Equation.DSMT4">
                  <p:embed/>
                </p:oleObj>
              </mc:Choice>
              <mc:Fallback>
                <p:oleObj name="Equation" r:id="rId4" imgW="1295400" imgH="698500" progId="Equation.DSMT4">
                  <p:embed/>
                  <p:pic>
                    <p:nvPicPr>
                      <p:cNvPr id="0" name="كائن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4564063"/>
                        <a:ext cx="3600450" cy="148272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  <p:bldP spid="63491" grpI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/>
              <a:t>اما بالنسبة للانحراف المعيارى فهو عبارة عن الجذر التربيعى للتباين كما يلى:  </a:t>
            </a:r>
            <a:endParaRPr lang="en-US"/>
          </a:p>
        </p:txBody>
      </p:sp>
      <p:graphicFrame>
        <p:nvGraphicFramePr>
          <p:cNvPr id="7066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692275" y="1916113"/>
          <a:ext cx="6767513" cy="338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57400" imgH="736600" progId="Equation.3">
                  <p:embed/>
                </p:oleObj>
              </mc:Choice>
              <mc:Fallback>
                <p:oleObj name="Equation" r:id="rId2" imgW="2057400" imgH="736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916113"/>
                        <a:ext cx="6767513" cy="33845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779170"/>
              </p:ext>
            </p:extLst>
          </p:nvPr>
        </p:nvGraphicFramePr>
        <p:xfrm>
          <a:off x="1692275" y="2023827"/>
          <a:ext cx="6552133" cy="3276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57400" imgH="736600" progId="Equation.3">
                  <p:embed/>
                </p:oleObj>
              </mc:Choice>
              <mc:Fallback>
                <p:oleObj name="Equation" r:id="rId4" imgW="2057400" imgH="736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023827"/>
                        <a:ext cx="6552133" cy="327683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3600" b="1"/>
              <a:t>مثال (</a:t>
            </a:r>
            <a:r>
              <a:rPr lang="en-US" sz="3600" b="1"/>
              <a:t>4-4</a:t>
            </a:r>
            <a:r>
              <a:rPr lang="ar-SA" sz="3600" b="1"/>
              <a:t>) </a:t>
            </a:r>
            <a:endParaRPr lang="en-US" sz="35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628775"/>
            <a:ext cx="7632700" cy="1368425"/>
          </a:xfrm>
        </p:spPr>
        <p:txBody>
          <a:bodyPr/>
          <a:lstStyle/>
          <a:p>
            <a:pPr>
              <a:defRPr/>
            </a:pPr>
            <a:r>
              <a:rPr lang="ar-YE" sz="2400" b="1" dirty="0"/>
              <a:t>مصنع لتعبئة المواد الغذائية ، إذا تم سحب عينة من عمال المصنع حجمها </a:t>
            </a:r>
            <a:r>
              <a:rPr lang="ar-YE" sz="2400" dirty="0"/>
              <a:t>5 </a:t>
            </a:r>
            <a:r>
              <a:rPr lang="ar-YE" sz="2400" b="1" dirty="0"/>
              <a:t>عمال ، وسجل عدد</a:t>
            </a:r>
            <a:r>
              <a:rPr lang="ar-SA" sz="2400" b="1" dirty="0"/>
              <a:t> </a:t>
            </a:r>
            <a:r>
              <a:rPr lang="ar-YE" sz="2400" b="1" dirty="0"/>
              <a:t>سنوات الخبرة ، وكانت كالتالي .</a:t>
            </a:r>
          </a:p>
          <a:p>
            <a:pPr marL="0" indent="0" algn="ctr" rtl="0">
              <a:buFont typeface="Wingdings" pitchFamily="2" charset="2"/>
              <a:buNone/>
              <a:defRPr/>
            </a:pPr>
            <a:r>
              <a:rPr lang="ar-YE" sz="2400" dirty="0"/>
              <a:t>8</a:t>
            </a:r>
            <a:r>
              <a:rPr lang="ar-SA" sz="2400" dirty="0"/>
              <a:t> </a:t>
            </a:r>
            <a:r>
              <a:rPr lang="en-US" sz="2400" dirty="0"/>
              <a:t>,</a:t>
            </a:r>
            <a:r>
              <a:rPr lang="ar-YE" sz="2400" dirty="0"/>
              <a:t> 13 </a:t>
            </a:r>
            <a:r>
              <a:rPr lang="en-US" sz="2400" dirty="0"/>
              <a:t>,</a:t>
            </a:r>
            <a:r>
              <a:rPr lang="ar-YE" sz="2400" dirty="0"/>
              <a:t>10</a:t>
            </a:r>
            <a:r>
              <a:rPr lang="en-US" sz="2400" dirty="0"/>
              <a:t>,</a:t>
            </a:r>
            <a:r>
              <a:rPr lang="ar-YE" sz="2400" dirty="0"/>
              <a:t> 5</a:t>
            </a:r>
            <a:r>
              <a:rPr lang="en-US" sz="2400" dirty="0"/>
              <a:t>,</a:t>
            </a:r>
            <a:r>
              <a:rPr lang="ar-YE" sz="2400" dirty="0"/>
              <a:t> 9</a:t>
            </a:r>
          </a:p>
          <a:p>
            <a:pPr>
              <a:defRPr/>
            </a:pPr>
            <a:r>
              <a:rPr lang="ar-YE" sz="2400" b="1" dirty="0"/>
              <a:t>احسب تباين سنوات الخبرة في العينة .</a:t>
            </a:r>
            <a:endParaRPr lang="ar-SA" sz="2400" b="1" dirty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ar-SA" sz="2400" b="1" dirty="0"/>
              <a:t>الحل </a:t>
            </a:r>
          </a:p>
          <a:p>
            <a:pPr eaLnBrk="1" hangingPunct="1">
              <a:defRPr/>
            </a:pPr>
            <a:r>
              <a:rPr lang="ar-YE" sz="2400" b="1" dirty="0"/>
              <a:t>الوسط الحسابي :</a:t>
            </a:r>
            <a:r>
              <a:rPr lang="ar-SA" sz="2400" dirty="0"/>
              <a:t>  </a:t>
            </a:r>
            <a:endParaRPr lang="ar-SA" sz="2400" b="1" dirty="0"/>
          </a:p>
          <a:p>
            <a:pPr eaLnBrk="1" hangingPunct="1">
              <a:defRPr/>
            </a:pPr>
            <a:endParaRPr lang="ar-SA" sz="2400" b="1" dirty="0"/>
          </a:p>
          <a:p>
            <a:pPr eaLnBrk="1" hangingPunct="1">
              <a:defRPr/>
            </a:pPr>
            <a:endParaRPr lang="ar-SA" sz="2400" b="1" dirty="0"/>
          </a:p>
          <a:p>
            <a:pPr eaLnBrk="1" hangingPunct="1">
              <a:defRPr/>
            </a:pPr>
            <a:r>
              <a:rPr lang="ar-YE" sz="2400" b="1" dirty="0"/>
              <a:t>لحساب قيمة </a:t>
            </a:r>
            <a:r>
              <a:rPr lang="ar-SA" sz="2400" b="1" dirty="0"/>
              <a:t>التباين يتم </a:t>
            </a:r>
            <a:r>
              <a:rPr lang="ar-YE" sz="2400" b="1" dirty="0"/>
              <a:t>تكوين الجدول التالي :</a:t>
            </a:r>
            <a:endParaRPr lang="ar-SA" sz="2400" b="1" dirty="0"/>
          </a:p>
          <a:p>
            <a:pPr eaLnBrk="1" hangingPunct="1">
              <a:defRPr/>
            </a:pPr>
            <a:endParaRPr lang="ar-SA" sz="2400" b="1" dirty="0"/>
          </a:p>
          <a:p>
            <a:pPr>
              <a:defRPr/>
            </a:pPr>
            <a:endParaRPr lang="en-US" sz="2400" b="1" i="1" dirty="0"/>
          </a:p>
        </p:txBody>
      </p:sp>
      <p:graphicFrame>
        <p:nvGraphicFramePr>
          <p:cNvPr id="5" name="كائن 4"/>
          <p:cNvGraphicFramePr>
            <a:graphicFrameLocks noChangeAspect="1"/>
          </p:cNvGraphicFramePr>
          <p:nvPr/>
        </p:nvGraphicFramePr>
        <p:xfrm>
          <a:off x="3811588" y="3990975"/>
          <a:ext cx="21939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9720" imgH="495000" progId="Equation.DSMT4">
                  <p:embed/>
                </p:oleObj>
              </mc:Choice>
              <mc:Fallback>
                <p:oleObj name="Equation" r:id="rId2" imgW="1269720" imgH="495000" progId="Equation.DSMT4">
                  <p:embed/>
                  <p:pic>
                    <p:nvPicPr>
                      <p:cNvPr id="0" name="كائن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1588" y="3990975"/>
                        <a:ext cx="2193925" cy="8540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  <p:bldP spid="63491" grpI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549275"/>
            <a:ext cx="7010400" cy="1295400"/>
          </a:xfrm>
        </p:spPr>
        <p:txBody>
          <a:bodyPr/>
          <a:lstStyle/>
          <a:p>
            <a:pPr algn="ctr" eaLnBrk="1" hangingPunct="1"/>
            <a:r>
              <a:rPr lang="ar-SA" sz="3600" b="1"/>
              <a:t> تابع - مثال (</a:t>
            </a:r>
            <a:r>
              <a:rPr lang="en-US" sz="3600" b="1"/>
              <a:t>4-4</a:t>
            </a:r>
            <a:r>
              <a:rPr lang="ar-SA" sz="3600" b="1"/>
              <a:t>)</a:t>
            </a:r>
            <a:br>
              <a:rPr lang="ar-SA" sz="3600" b="1"/>
            </a:br>
            <a:br>
              <a:rPr lang="ar-SA" sz="3600" b="1"/>
            </a:br>
            <a:r>
              <a:rPr lang="ar-SA" sz="3600" b="1"/>
              <a:t> </a:t>
            </a:r>
            <a:endParaRPr lang="en-US" sz="3500"/>
          </a:p>
        </p:txBody>
      </p:sp>
      <p:sp>
        <p:nvSpPr>
          <p:cNvPr id="29699" name="عنصر نائب للنص 1"/>
          <p:cNvSpPr>
            <a:spLocks noGrp="1"/>
          </p:cNvSpPr>
          <p:nvPr>
            <p:ph type="body" sz="half" idx="1"/>
          </p:nvPr>
        </p:nvSpPr>
        <p:spPr>
          <a:xfrm>
            <a:off x="1303338" y="4292600"/>
            <a:ext cx="7389812" cy="2089150"/>
          </a:xfrm>
        </p:spPr>
        <p:txBody>
          <a:bodyPr/>
          <a:lstStyle/>
          <a:p>
            <a:r>
              <a:rPr lang="ar-YE" sz="2000" b="1"/>
              <a:t>إذا </a:t>
            </a:r>
            <a:r>
              <a:rPr lang="en-US" sz="2000" b="1"/>
              <a:t> </a:t>
            </a:r>
            <a:r>
              <a:rPr lang="ar-SA" sz="2000" b="1"/>
              <a:t>قيمة </a:t>
            </a:r>
            <a:r>
              <a:rPr lang="ar-YE" sz="2000" b="1"/>
              <a:t>تباين سنوات الخبرة في العينة هي :</a:t>
            </a:r>
            <a:endParaRPr lang="ar-SA" sz="2000" b="1"/>
          </a:p>
          <a:p>
            <a:endParaRPr lang="ar-SA" sz="2000"/>
          </a:p>
          <a:p>
            <a:endParaRPr lang="ar-SA" sz="2000"/>
          </a:p>
          <a:p>
            <a:endParaRPr lang="en-US" sz="2000" b="1"/>
          </a:p>
          <a:p>
            <a:r>
              <a:rPr lang="ar-SA" sz="2000" b="1"/>
              <a:t>فيكون الانحراف المعياري عندها </a:t>
            </a:r>
            <a:endParaRPr lang="ar-YE" sz="2400"/>
          </a:p>
        </p:txBody>
      </p:sp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2216150" y="1125538"/>
          <a:ext cx="6480175" cy="30100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83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1502">
                <a:tc>
                  <a:txBody>
                    <a:bodyPr/>
                    <a:lstStyle/>
                    <a:p>
                      <a:pPr rtl="1"/>
                      <a:r>
                        <a:rPr lang="ar-SA" sz="1800" dirty="0"/>
                        <a:t>سنوات الخبرة</a:t>
                      </a:r>
                    </a:p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x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800" dirty="0"/>
                    </a:p>
                  </a:txBody>
                  <a:tcPr marL="91432" marR="91432" marT="45686" marB="45686"/>
                </a:tc>
                <a:tc>
                  <a:txBody>
                    <a:bodyPr/>
                    <a:lstStyle/>
                    <a:p>
                      <a:pPr algn="ctr" rtl="1"/>
                      <a:endParaRPr lang="ar-YE" sz="1800" dirty="0"/>
                    </a:p>
                  </a:txBody>
                  <a:tcPr marL="91432" marR="91432" marT="45686" marB="4568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566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8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-1</a:t>
                      </a:r>
                      <a:r>
                        <a:rPr lang="ar-SA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= </a:t>
                      </a:r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</a:t>
                      </a:r>
                      <a:r>
                        <a:rPr lang="ar-SA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- </a:t>
                      </a:r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8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aseline="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566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13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4</a:t>
                      </a:r>
                      <a:r>
                        <a:rPr lang="ar-SA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= </a:t>
                      </a:r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</a:t>
                      </a:r>
                      <a:r>
                        <a:rPr lang="ar-SA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- </a:t>
                      </a:r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13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16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566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10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</a:t>
                      </a:r>
                      <a:r>
                        <a:rPr lang="ar-SA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= </a:t>
                      </a:r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</a:t>
                      </a:r>
                      <a:r>
                        <a:rPr lang="ar-SA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- </a:t>
                      </a:r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10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aseline="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566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-4</a:t>
                      </a:r>
                      <a:r>
                        <a:rPr lang="ar-SA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= </a:t>
                      </a:r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</a:t>
                      </a:r>
                      <a:r>
                        <a:rPr lang="ar-SA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- </a:t>
                      </a:r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16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57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0</a:t>
                      </a:r>
                      <a:r>
                        <a:rPr lang="ar-SA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 = </a:t>
                      </a:r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</a:t>
                      </a:r>
                      <a:r>
                        <a:rPr lang="ar-SA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- </a:t>
                      </a:r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1800" baseline="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566">
                <a:tc>
                  <a:txBody>
                    <a:bodyPr/>
                    <a:lstStyle/>
                    <a:p>
                      <a:pPr algn="r" rtl="1"/>
                      <a:r>
                        <a:rPr lang="ar-SA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المجموع : </a:t>
                      </a:r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45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tc>
                  <a:txBody>
                    <a:bodyPr/>
                    <a:lstStyle/>
                    <a:p>
                      <a:pPr algn="ctr" rtl="0"/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34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2" marR="91432" marT="45686" marB="4568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9734" name="كائن 3"/>
          <p:cNvGraphicFramePr>
            <a:graphicFrameLocks noChangeAspect="1"/>
          </p:cNvGraphicFramePr>
          <p:nvPr/>
        </p:nvGraphicFramePr>
        <p:xfrm>
          <a:off x="5229225" y="1700213"/>
          <a:ext cx="7112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1000" imgH="291960" progId="Equation.DSMT4">
                  <p:embed/>
                </p:oleObj>
              </mc:Choice>
              <mc:Fallback>
                <p:oleObj name="Equation" r:id="rId2" imgW="711000" imgH="291960" progId="Equation.DSMT4">
                  <p:embed/>
                  <p:pic>
                    <p:nvPicPr>
                      <p:cNvPr id="0" name="كائن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9225" y="1700213"/>
                        <a:ext cx="7112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5" name="كائن 5"/>
          <p:cNvGraphicFramePr>
            <a:graphicFrameLocks noChangeAspect="1"/>
          </p:cNvGraphicFramePr>
          <p:nvPr/>
        </p:nvGraphicFramePr>
        <p:xfrm>
          <a:off x="2832100" y="1700213"/>
          <a:ext cx="812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12520" imgH="406080" progId="Equation.DSMT4">
                  <p:embed/>
                </p:oleObj>
              </mc:Choice>
              <mc:Fallback>
                <p:oleObj name="Equation" r:id="rId4" imgW="812520" imgH="406080" progId="Equation.DSMT4">
                  <p:embed/>
                  <p:pic>
                    <p:nvPicPr>
                      <p:cNvPr id="0" name="كائن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1700213"/>
                        <a:ext cx="812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كائن 3"/>
          <p:cNvGraphicFramePr>
            <a:graphicFrameLocks noChangeAspect="1"/>
          </p:cNvGraphicFramePr>
          <p:nvPr/>
        </p:nvGraphicFramePr>
        <p:xfrm>
          <a:off x="468313" y="5732463"/>
          <a:ext cx="5141912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73040" imgH="368280" progId="Equation.DSMT4">
                  <p:embed/>
                </p:oleObj>
              </mc:Choice>
              <mc:Fallback>
                <p:oleObj name="Equation" r:id="rId6" imgW="2273040" imgH="368280" progId="Equation.DSMT4">
                  <p:embed/>
                  <p:pic>
                    <p:nvPicPr>
                      <p:cNvPr id="0" name="كائن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5732463"/>
                        <a:ext cx="5141912" cy="43338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كائن 10"/>
          <p:cNvGraphicFramePr>
            <a:graphicFrameLocks noChangeAspect="1"/>
          </p:cNvGraphicFramePr>
          <p:nvPr/>
        </p:nvGraphicFramePr>
        <p:xfrm>
          <a:off x="3492500" y="4724400"/>
          <a:ext cx="488315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603160" imgH="723600" progId="Equation.DSMT4">
                  <p:embed/>
                </p:oleObj>
              </mc:Choice>
              <mc:Fallback>
                <p:oleObj name="Equation" r:id="rId8" imgW="2603160" imgH="723600" progId="Equation.DSMT4">
                  <p:embed/>
                  <p:pic>
                    <p:nvPicPr>
                      <p:cNvPr id="0" name="كائن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4724400"/>
                        <a:ext cx="4883150" cy="8651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b="1"/>
              <a:t>تبسيط العمليات الحسابية</a:t>
            </a:r>
            <a:endParaRPr lang="en-US" b="1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ar-YE" sz="3600" b="1" dirty="0"/>
              <a:t>إذا كانت البيانات تحتوي على قيم كسرية،</a:t>
            </a:r>
            <a:r>
              <a:rPr lang="ar-SA" sz="3600" b="1" dirty="0"/>
              <a:t> فيمكن </a:t>
            </a:r>
            <a:r>
              <a:rPr lang="ar-YE" sz="3600" b="1" dirty="0"/>
              <a:t>تبسيط الصيغة الرياضية لتباين العينة</a:t>
            </a:r>
            <a:r>
              <a:rPr lang="ar-SA" sz="3600" b="1" dirty="0"/>
              <a:t> كالتالي 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ar-YE" sz="3600" b="1" dirty="0"/>
              <a:t> </a:t>
            </a:r>
            <a:endParaRPr lang="ar-SA" sz="3600" dirty="0"/>
          </a:p>
        </p:txBody>
      </p:sp>
      <p:graphicFrame>
        <p:nvGraphicFramePr>
          <p:cNvPr id="2" name="كائن 1"/>
          <p:cNvGraphicFramePr>
            <a:graphicFrameLocks noChangeAspect="1"/>
          </p:cNvGraphicFramePr>
          <p:nvPr/>
        </p:nvGraphicFramePr>
        <p:xfrm>
          <a:off x="2625725" y="3835400"/>
          <a:ext cx="4249738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15840" imgH="1054080" progId="Equation.DSMT4">
                  <p:embed/>
                </p:oleObj>
              </mc:Choice>
              <mc:Fallback>
                <p:oleObj name="Equation" r:id="rId2" imgW="1815840" imgH="1054080" progId="Equation.DSMT4">
                  <p:embed/>
                  <p:pic>
                    <p:nvPicPr>
                      <p:cNvPr id="0" name="كائن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5725" y="3835400"/>
                        <a:ext cx="4249738" cy="18859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3600" b="1"/>
              <a:t>مثال (</a:t>
            </a:r>
            <a:r>
              <a:rPr lang="en-US" sz="3600" b="1"/>
              <a:t>5-4</a:t>
            </a:r>
            <a:r>
              <a:rPr lang="ar-SA" sz="3600" b="1"/>
              <a:t>) </a:t>
            </a:r>
            <a:endParaRPr lang="en-US" sz="35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57263" y="1700213"/>
            <a:ext cx="7632700" cy="1368425"/>
          </a:xfrm>
        </p:spPr>
        <p:txBody>
          <a:bodyPr/>
          <a:lstStyle/>
          <a:p>
            <a:pPr>
              <a:defRPr/>
            </a:pPr>
            <a:r>
              <a:rPr lang="ar-YE" sz="2400" b="1" dirty="0"/>
              <a:t>بالتطبيق على بيانات المثال السابق ، نجد أن </a:t>
            </a:r>
            <a:endParaRPr lang="en-US" sz="2400" b="1" dirty="0"/>
          </a:p>
          <a:p>
            <a:pPr>
              <a:defRPr/>
            </a:pPr>
            <a:endParaRPr lang="ar-SA" sz="2400" b="1" dirty="0"/>
          </a:p>
          <a:p>
            <a:pPr eaLnBrk="1" hangingPunct="1">
              <a:defRPr/>
            </a:pPr>
            <a:endParaRPr lang="ar-SA" sz="2400" b="1" dirty="0"/>
          </a:p>
          <a:p>
            <a:pPr eaLnBrk="1" hangingPunct="1">
              <a:defRPr/>
            </a:pPr>
            <a:endParaRPr lang="ar-SA" sz="2400" b="1" dirty="0"/>
          </a:p>
          <a:p>
            <a:pPr eaLnBrk="1" hangingPunct="1">
              <a:defRPr/>
            </a:pPr>
            <a:endParaRPr lang="ar-SA" sz="2400" b="1" dirty="0"/>
          </a:p>
          <a:p>
            <a:pPr eaLnBrk="1" hangingPunct="1">
              <a:defRPr/>
            </a:pPr>
            <a:r>
              <a:rPr lang="ar-YE" sz="2400" b="1" dirty="0"/>
              <a:t>تباين العينة</a:t>
            </a:r>
            <a:r>
              <a:rPr lang="ar-SA" sz="2400" b="1" dirty="0"/>
              <a:t> هو </a:t>
            </a:r>
          </a:p>
          <a:p>
            <a:pPr eaLnBrk="1" hangingPunct="1">
              <a:defRPr/>
            </a:pPr>
            <a:endParaRPr lang="ar-SA" sz="2400" b="1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ar-SA" sz="2400" b="1" dirty="0"/>
          </a:p>
          <a:p>
            <a:pPr>
              <a:defRPr/>
            </a:pPr>
            <a:endParaRPr lang="en-US" sz="2400" b="1" i="1" dirty="0"/>
          </a:p>
        </p:txBody>
      </p:sp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508500"/>
            <a:ext cx="7302500" cy="135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116012" y="2276475"/>
          <a:ext cx="7632701" cy="123507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69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0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0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0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03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03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64193">
                <a:tc>
                  <a:txBody>
                    <a:bodyPr/>
                    <a:lstStyle/>
                    <a:p>
                      <a:pPr rtl="1"/>
                      <a:r>
                        <a:rPr lang="ar-SA" sz="1800" dirty="0"/>
                        <a:t>سنوات الخبرة</a:t>
                      </a:r>
                    </a:p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x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8" marR="91438" marT="45725" marB="45725"/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/>
                    </a:p>
                    <a:p>
                      <a:pPr algn="ctr" rtl="1"/>
                      <a:r>
                        <a:rPr lang="en-US" sz="1800" dirty="0"/>
                        <a:t>8</a:t>
                      </a:r>
                      <a:endParaRPr lang="ar-YE" sz="1800" dirty="0"/>
                    </a:p>
                  </a:txBody>
                  <a:tcPr marL="91438" marR="91438" marT="45725" marB="45725"/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/>
                    </a:p>
                    <a:p>
                      <a:pPr algn="ctr" rtl="1"/>
                      <a:r>
                        <a:rPr lang="en-US" sz="1800" dirty="0"/>
                        <a:t>13</a:t>
                      </a:r>
                      <a:endParaRPr lang="ar-YE" sz="1800" dirty="0"/>
                    </a:p>
                  </a:txBody>
                  <a:tcPr marL="91438" marR="91438" marT="45725" marB="45725"/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/>
                    </a:p>
                    <a:p>
                      <a:pPr algn="ctr" rtl="1"/>
                      <a:r>
                        <a:rPr lang="en-US" sz="1800" dirty="0"/>
                        <a:t>10</a:t>
                      </a:r>
                      <a:endParaRPr lang="ar-YE" sz="1800" dirty="0"/>
                    </a:p>
                  </a:txBody>
                  <a:tcPr marL="91438" marR="91438" marT="45725" marB="45725"/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/>
                    </a:p>
                    <a:p>
                      <a:pPr algn="ctr" rtl="1"/>
                      <a:r>
                        <a:rPr lang="en-US" sz="1800" dirty="0"/>
                        <a:t>5</a:t>
                      </a:r>
                      <a:endParaRPr lang="ar-YE" sz="1800" dirty="0"/>
                    </a:p>
                  </a:txBody>
                  <a:tcPr marL="91438" marR="91438" marT="45725" marB="45725"/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/>
                    </a:p>
                    <a:p>
                      <a:pPr algn="ctr" rtl="1"/>
                      <a:r>
                        <a:rPr lang="en-US" sz="1800" dirty="0"/>
                        <a:t>9</a:t>
                      </a:r>
                      <a:endParaRPr lang="ar-YE" sz="1800" dirty="0"/>
                    </a:p>
                  </a:txBody>
                  <a:tcPr marL="91438" marR="91438" marT="45725" marB="45725"/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/>
                    </a:p>
                    <a:p>
                      <a:pPr algn="ctr" rtl="1"/>
                      <a:r>
                        <a:rPr lang="en-US" sz="1800" dirty="0"/>
                        <a:t>45</a:t>
                      </a:r>
                      <a:endParaRPr lang="ar-YE" sz="1800" dirty="0"/>
                    </a:p>
                  </a:txBody>
                  <a:tcPr marL="91438" marR="91438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82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kern="1200" dirty="0">
                          <a:solidFill>
                            <a:schemeClr val="accent5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b="1" kern="1200" baseline="30000" dirty="0">
                          <a:solidFill>
                            <a:schemeClr val="accent5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8" marR="91438" marT="45725" marB="45725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64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8" marR="91438" marT="45725" marB="45725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169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8" marR="91438" marT="45725" marB="45725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100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8" marR="91438" marT="45725" marB="45725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25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8" marR="91438" marT="45725" marB="45725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81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8" marR="91438" marT="45725" marB="45725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439</a:t>
                      </a:r>
                      <a:endParaRPr lang="ar-YE" sz="18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1438" marR="91438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  <p:bldP spid="63491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br>
              <a:rPr lang="ar-SA" sz="3500"/>
            </a:br>
            <a:r>
              <a:rPr lang="ar-SA" sz="4000" u="sng"/>
              <a:t>المجموعة الأولى</a:t>
            </a:r>
            <a:r>
              <a:rPr lang="ar-SA" sz="4000"/>
              <a:t>: </a:t>
            </a:r>
            <a:br>
              <a:rPr lang="ar-SA" sz="3500"/>
            </a:br>
            <a:endParaRPr lang="en-US" sz="3500"/>
          </a:p>
        </p:txBody>
      </p:sp>
      <p:graphicFrame>
        <p:nvGraphicFramePr>
          <p:cNvPr id="47114" name="Object 1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48312689"/>
              </p:ext>
            </p:extLst>
          </p:nvPr>
        </p:nvGraphicFramePr>
        <p:xfrm>
          <a:off x="1803400" y="3125788"/>
          <a:ext cx="576897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28720" imgH="266400" progId="Equation.DSMT4">
                  <p:embed/>
                </p:oleObj>
              </mc:Choice>
              <mc:Fallback>
                <p:oleObj name="Equation" r:id="rId2" imgW="2628720" imgH="266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3125788"/>
                        <a:ext cx="5768975" cy="58578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333375"/>
            <a:ext cx="7010400" cy="1150938"/>
          </a:xfrm>
        </p:spPr>
        <p:txBody>
          <a:bodyPr/>
          <a:lstStyle/>
          <a:p>
            <a:pPr algn="ctr" eaLnBrk="1" hangingPunct="1"/>
            <a:r>
              <a:rPr lang="ar-SA" sz="4000" b="1"/>
              <a:t>التباين في حالة الجداول التكرارية   </a:t>
            </a:r>
            <a:endParaRPr lang="en-US" sz="4000" b="1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1700213"/>
            <a:ext cx="7488237" cy="936625"/>
          </a:xfrm>
        </p:spPr>
        <p:txBody>
          <a:bodyPr/>
          <a:lstStyle/>
          <a:p>
            <a:pPr>
              <a:defRPr/>
            </a:pPr>
            <a:r>
              <a:rPr lang="ar-YE" sz="2400" b="1" dirty="0"/>
              <a:t>إذا كانت بيانات الظاهرة ، مبوبة في جدول توزيع تكراري ، فإن </a:t>
            </a:r>
            <a:r>
              <a:rPr lang="ar-SA" sz="2400" b="1" dirty="0"/>
              <a:t>التباين </a:t>
            </a:r>
            <a:r>
              <a:rPr lang="ar-YE" sz="2400" b="1" dirty="0"/>
              <a:t> يحسب</a:t>
            </a:r>
            <a:r>
              <a:rPr lang="ar-SA" sz="2400" b="1" dirty="0"/>
              <a:t> </a:t>
            </a:r>
            <a:r>
              <a:rPr lang="ar-YE" sz="2400" b="1" dirty="0"/>
              <a:t>بتطبيق المعادلة التالية </a:t>
            </a:r>
            <a:r>
              <a:rPr lang="ar-SA" sz="2400" b="1" dirty="0"/>
              <a:t>: </a:t>
            </a:r>
            <a:endParaRPr lang="ar-SA" sz="24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br>
              <a:rPr lang="ar-SA" sz="2400" dirty="0"/>
            </a:br>
            <a:endParaRPr lang="ar-SA" sz="2400" dirty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ar-SA" sz="2400" dirty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ar-SA" sz="2400" dirty="0"/>
              <a:t>أو </a:t>
            </a:r>
            <a:r>
              <a:rPr lang="en-US" sz="2400" dirty="0"/>
              <a:t>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ar-SA" sz="2400" dirty="0"/>
          </a:p>
          <a:p>
            <a:pPr eaLnBrk="1" hangingPunct="1">
              <a:defRPr/>
            </a:pPr>
            <a:endParaRPr lang="ar-SA" sz="2400" dirty="0"/>
          </a:p>
          <a:p>
            <a:pPr eaLnBrk="1" hangingPunct="1">
              <a:defRPr/>
            </a:pPr>
            <a:r>
              <a:rPr lang="ar-SA" sz="2400" dirty="0"/>
              <a:t>حيث ان </a:t>
            </a:r>
          </a:p>
        </p:txBody>
      </p:sp>
      <p:graphicFrame>
        <p:nvGraphicFramePr>
          <p:cNvPr id="2" name="كائن 1"/>
          <p:cNvGraphicFramePr>
            <a:graphicFrameLocks noChangeAspect="1"/>
          </p:cNvGraphicFramePr>
          <p:nvPr/>
        </p:nvGraphicFramePr>
        <p:xfrm>
          <a:off x="1279525" y="2535238"/>
          <a:ext cx="3590925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26920" imgH="672840" progId="Equation.DSMT4">
                  <p:embed/>
                </p:oleObj>
              </mc:Choice>
              <mc:Fallback>
                <p:oleObj name="Equation" r:id="rId2" imgW="1726920" imgH="672840" progId="Equation.DSMT4">
                  <p:embed/>
                  <p:pic>
                    <p:nvPicPr>
                      <p:cNvPr id="0" name="كائن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525" y="2535238"/>
                        <a:ext cx="3590925" cy="106838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كائن 3"/>
          <p:cNvGraphicFramePr>
            <a:graphicFrameLocks noChangeAspect="1"/>
          </p:cNvGraphicFramePr>
          <p:nvPr/>
        </p:nvGraphicFramePr>
        <p:xfrm>
          <a:off x="1204913" y="3860800"/>
          <a:ext cx="373697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26920" imgH="634680" progId="Equation.DSMT4">
                  <p:embed/>
                </p:oleObj>
              </mc:Choice>
              <mc:Fallback>
                <p:oleObj name="Equation" r:id="rId4" imgW="1726920" imgH="634680" progId="Equation.DSMT4">
                  <p:embed/>
                  <p:pic>
                    <p:nvPicPr>
                      <p:cNvPr id="0" name="كائن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4913" y="3860800"/>
                        <a:ext cx="3736975" cy="105092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كائن 4"/>
          <p:cNvGraphicFramePr>
            <a:graphicFrameLocks noChangeAspect="1"/>
          </p:cNvGraphicFramePr>
          <p:nvPr/>
        </p:nvGraphicFramePr>
        <p:xfrm>
          <a:off x="5540375" y="5013325"/>
          <a:ext cx="191293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50680" imgH="545760" progId="Equation.DSMT4">
                  <p:embed/>
                </p:oleObj>
              </mc:Choice>
              <mc:Fallback>
                <p:oleObj name="Equation" r:id="rId6" imgW="850680" imgH="545760" progId="Equation.DSMT4">
                  <p:embed/>
                  <p:pic>
                    <p:nvPicPr>
                      <p:cNvPr id="0" name="كائن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75" y="5013325"/>
                        <a:ext cx="1912938" cy="69532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  <p:bldP spid="63491" grpI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3600" b="1"/>
              <a:t>مثال (</a:t>
            </a:r>
            <a:r>
              <a:rPr lang="en-US" sz="3600" b="1"/>
              <a:t>6-4</a:t>
            </a:r>
            <a:r>
              <a:rPr lang="ar-SA" sz="3600" b="1"/>
              <a:t>) </a:t>
            </a:r>
            <a:endParaRPr lang="en-US" sz="35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628775"/>
            <a:ext cx="7632700" cy="1368425"/>
          </a:xfrm>
        </p:spPr>
        <p:txBody>
          <a:bodyPr/>
          <a:lstStyle/>
          <a:p>
            <a:pPr>
              <a:defRPr/>
            </a:pPr>
            <a:r>
              <a:rPr lang="ar-YE" sz="2400" b="1" dirty="0"/>
              <a:t>يبين الجدول التكراري التالي توزيع </a:t>
            </a:r>
            <a:r>
              <a:rPr lang="en-US" sz="2400" dirty="0"/>
              <a:t>40 </a:t>
            </a:r>
            <a:r>
              <a:rPr lang="ar-YE" sz="2400" dirty="0"/>
              <a:t> </a:t>
            </a:r>
            <a:r>
              <a:rPr lang="ar-YE" sz="2400" b="1" dirty="0"/>
              <a:t>أسرة حسب الإنفاق الشهري بالألف </a:t>
            </a:r>
            <a:r>
              <a:rPr lang="ar-SA" sz="2400" b="1" dirty="0"/>
              <a:t>شيكل</a:t>
            </a:r>
            <a:r>
              <a:rPr lang="ar-YE" sz="2400" b="1" dirty="0"/>
              <a:t>.</a:t>
            </a:r>
            <a:endParaRPr lang="ar-SA" sz="2400" b="1" dirty="0"/>
          </a:p>
          <a:p>
            <a:pPr>
              <a:defRPr/>
            </a:pPr>
            <a:endParaRPr lang="ar-SA" sz="2400" b="1" dirty="0"/>
          </a:p>
          <a:p>
            <a:pPr>
              <a:defRPr/>
            </a:pPr>
            <a:endParaRPr lang="ar-SA" sz="2400" b="1" dirty="0"/>
          </a:p>
          <a:p>
            <a:pPr>
              <a:defRPr/>
            </a:pPr>
            <a:endParaRPr lang="ar-SA" sz="2400" b="1" dirty="0"/>
          </a:p>
          <a:p>
            <a:pPr>
              <a:defRPr/>
            </a:pPr>
            <a:r>
              <a:rPr lang="ar-SA" sz="2400" b="1" dirty="0"/>
              <a:t>ا</a:t>
            </a:r>
            <a:r>
              <a:rPr lang="ar-YE" sz="2400" b="1" dirty="0"/>
              <a:t>حسب</a:t>
            </a:r>
            <a:r>
              <a:rPr lang="ar-SA" sz="2400" b="1" dirty="0"/>
              <a:t> </a:t>
            </a:r>
            <a:r>
              <a:rPr lang="ar-YE" sz="2400" b="1" dirty="0"/>
              <a:t>الانحراف المعياري للإنفاق الشهري .</a:t>
            </a:r>
            <a:endParaRPr lang="ar-SA" sz="2400" b="1" dirty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ar-SA" sz="2400" b="1" dirty="0"/>
              <a:t>الحل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ar-SA" sz="2400" b="1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ar-SA" sz="2400" b="1" dirty="0">
                <a:solidFill>
                  <a:schemeClr val="bg2">
                    <a:lumMod val="50000"/>
                  </a:schemeClr>
                </a:solidFill>
              </a:rPr>
              <a:t>أولا: </a:t>
            </a:r>
            <a:r>
              <a:rPr lang="ar-YE" sz="2400" b="1" dirty="0"/>
              <a:t>لحساب قيمة </a:t>
            </a:r>
            <a:r>
              <a:rPr lang="ar-SA" sz="2400" b="1" dirty="0"/>
              <a:t>الانحراف المعياري يتم </a:t>
            </a:r>
            <a:r>
              <a:rPr lang="ar-YE" sz="2400" b="1" dirty="0"/>
              <a:t>تكوين الجدول التالي :</a:t>
            </a:r>
            <a:endParaRPr lang="ar-SA" sz="2400" b="1" dirty="0"/>
          </a:p>
          <a:p>
            <a:pPr eaLnBrk="1" hangingPunct="1">
              <a:defRPr/>
            </a:pPr>
            <a:endParaRPr lang="ar-SA" sz="24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ar-SA" sz="2400" b="1" dirty="0"/>
          </a:p>
          <a:p>
            <a:pPr eaLnBrk="1" hangingPunct="1">
              <a:defRPr/>
            </a:pPr>
            <a:endParaRPr lang="ar-SA" sz="2400" b="1" dirty="0"/>
          </a:p>
          <a:p>
            <a:pPr>
              <a:defRPr/>
            </a:pPr>
            <a:endParaRPr lang="en-US" sz="2400" b="1" i="1" dirty="0"/>
          </a:p>
        </p:txBody>
      </p:sp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971549" y="2565400"/>
          <a:ext cx="7129464" cy="10080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88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2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4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2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82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556">
                <a:tc>
                  <a:txBody>
                    <a:bodyPr/>
                    <a:lstStyle/>
                    <a:p>
                      <a:pPr rtl="1"/>
                      <a:r>
                        <a:rPr lang="ar-SA" sz="1800" dirty="0"/>
                        <a:t>فئات الانفاق</a:t>
                      </a:r>
                      <a:endParaRPr lang="ar-YE" sz="1800" dirty="0"/>
                    </a:p>
                  </a:txBody>
                  <a:tcPr marL="91449" marR="91449" marT="45718" marB="45718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2</a:t>
                      </a:r>
                      <a:r>
                        <a:rPr lang="en-US" sz="1800" baseline="0" dirty="0"/>
                        <a:t> </a:t>
                      </a:r>
                      <a:r>
                        <a:rPr lang="ar-SA" sz="1800" baseline="0" dirty="0"/>
                        <a:t> - </a:t>
                      </a:r>
                      <a:r>
                        <a:rPr lang="en-US" sz="1800" baseline="0" dirty="0"/>
                        <a:t> 5</a:t>
                      </a:r>
                      <a:endParaRPr lang="ar-YE" sz="1800" dirty="0"/>
                    </a:p>
                  </a:txBody>
                  <a:tcPr marL="91449" marR="91449" marT="45718" marB="45718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5 </a:t>
                      </a:r>
                      <a:r>
                        <a:rPr lang="ar-SA" sz="1800" dirty="0"/>
                        <a:t>  - </a:t>
                      </a:r>
                      <a:r>
                        <a:rPr lang="en-US" sz="1800" dirty="0"/>
                        <a:t> 8</a:t>
                      </a:r>
                      <a:endParaRPr lang="ar-YE" sz="1800" dirty="0"/>
                    </a:p>
                  </a:txBody>
                  <a:tcPr marL="91449" marR="91449" marT="45718" marB="45718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 </a:t>
                      </a:r>
                      <a:r>
                        <a:rPr lang="en-US" sz="1800" dirty="0"/>
                        <a:t>8</a:t>
                      </a:r>
                      <a:r>
                        <a:rPr lang="en-US" sz="1800" baseline="0" dirty="0"/>
                        <a:t> </a:t>
                      </a:r>
                      <a:r>
                        <a:rPr lang="ar-SA" sz="1800" baseline="0" dirty="0"/>
                        <a:t> - </a:t>
                      </a:r>
                      <a:r>
                        <a:rPr lang="en-US" sz="1800" baseline="0" dirty="0"/>
                        <a:t>11</a:t>
                      </a:r>
                      <a:endParaRPr lang="ar-YE" sz="1800" dirty="0"/>
                    </a:p>
                  </a:txBody>
                  <a:tcPr marL="91449" marR="91449" marT="45718" marB="45718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 </a:t>
                      </a:r>
                      <a:r>
                        <a:rPr lang="en-US" sz="1800" dirty="0"/>
                        <a:t>11</a:t>
                      </a:r>
                      <a:r>
                        <a:rPr lang="en-US" sz="1800" baseline="0" dirty="0"/>
                        <a:t> </a:t>
                      </a:r>
                      <a:r>
                        <a:rPr lang="ar-SA" sz="1800" baseline="0" dirty="0"/>
                        <a:t> - </a:t>
                      </a:r>
                      <a:r>
                        <a:rPr lang="en-US" sz="1800" baseline="0" dirty="0"/>
                        <a:t>14</a:t>
                      </a:r>
                      <a:endParaRPr lang="ar-YE" sz="1800" dirty="0"/>
                    </a:p>
                  </a:txBody>
                  <a:tcPr marL="91449" marR="91449" marT="45718" marB="45718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14  </a:t>
                      </a:r>
                      <a:r>
                        <a:rPr lang="ar-SA" sz="1800" dirty="0"/>
                        <a:t> - </a:t>
                      </a:r>
                      <a:r>
                        <a:rPr lang="en-US" sz="1800" dirty="0"/>
                        <a:t>17</a:t>
                      </a:r>
                      <a:endParaRPr lang="ar-YE" sz="1800" dirty="0"/>
                    </a:p>
                  </a:txBody>
                  <a:tcPr marL="91449" marR="91449" marT="45718" marB="4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507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>
                          <a:solidFill>
                            <a:srgbClr val="002060"/>
                          </a:solidFill>
                        </a:rPr>
                        <a:t>عدد الاسرة</a:t>
                      </a:r>
                      <a:endParaRPr lang="ar-Y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L="91449" marR="91449" marT="45718" marB="45718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9" marR="91449" marT="45718" marB="45718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9" marR="91449" marT="45718" marB="45718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13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9" marR="91449" marT="45718" marB="45718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10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9" marR="91449" marT="45718" marB="45718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9" marR="91449" marT="45718" marB="4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  <p:bldP spid="63491" grpI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3600" b="1"/>
              <a:t>تابع مثال (</a:t>
            </a:r>
            <a:r>
              <a:rPr lang="en-US" sz="3600" b="1"/>
              <a:t>6-4</a:t>
            </a:r>
            <a:r>
              <a:rPr lang="ar-SA" sz="3600" b="1"/>
              <a:t>) </a:t>
            </a:r>
            <a:endParaRPr lang="en-US" sz="3500"/>
          </a:p>
        </p:txBody>
      </p:sp>
      <p:sp>
        <p:nvSpPr>
          <p:cNvPr id="2" name="مستطيل 1"/>
          <p:cNvSpPr/>
          <p:nvPr/>
        </p:nvSpPr>
        <p:spPr>
          <a:xfrm>
            <a:off x="2373313" y="4740275"/>
            <a:ext cx="6173787" cy="738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ar-SA" sz="2400" b="1" dirty="0">
                <a:solidFill>
                  <a:schemeClr val="bg2">
                    <a:lumMod val="50000"/>
                  </a:schemeClr>
                </a:solidFill>
              </a:rPr>
              <a:t>ثانيا:  </a:t>
            </a:r>
            <a:r>
              <a:rPr lang="ar-SA" sz="2400" b="1" dirty="0"/>
              <a:t>نجد </a:t>
            </a:r>
            <a:r>
              <a:rPr lang="ar-YE" sz="2400" b="1" dirty="0"/>
              <a:t>الوسط الحسابي</a:t>
            </a:r>
            <a:r>
              <a:rPr lang="ar-SA" sz="2400" b="1" dirty="0"/>
              <a:t> من خلال القانون </a:t>
            </a:r>
            <a:r>
              <a:rPr lang="ar-YE" sz="2400" b="1" dirty="0"/>
              <a:t>:</a:t>
            </a:r>
            <a:r>
              <a:rPr lang="ar-SA" sz="2400" dirty="0"/>
              <a:t>  </a:t>
            </a:r>
          </a:p>
          <a:p>
            <a:pPr>
              <a:defRPr/>
            </a:pPr>
            <a:endParaRPr lang="ar-SA" b="1" dirty="0"/>
          </a:p>
        </p:txBody>
      </p:sp>
      <p:graphicFrame>
        <p:nvGraphicFramePr>
          <p:cNvPr id="3" name="كائن 2"/>
          <p:cNvGraphicFramePr>
            <a:graphicFrameLocks noChangeAspect="1"/>
          </p:cNvGraphicFramePr>
          <p:nvPr/>
        </p:nvGraphicFramePr>
        <p:xfrm>
          <a:off x="2493963" y="5365750"/>
          <a:ext cx="4341812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30320" imgH="545760" progId="Equation.DSMT4">
                  <p:embed/>
                </p:oleObj>
              </mc:Choice>
              <mc:Fallback>
                <p:oleObj name="Equation" r:id="rId2" imgW="1930320" imgH="545760" progId="Equation.DSMT4">
                  <p:embed/>
                  <p:pic>
                    <p:nvPicPr>
                      <p:cNvPr id="0" name="كائن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3" y="5365750"/>
                        <a:ext cx="4341812" cy="69532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1547813" y="1700213"/>
          <a:ext cx="6480175" cy="29384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05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5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9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6465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فئات الانفاق</a:t>
                      </a:r>
                      <a:endParaRPr lang="ar-YE" sz="1800" dirty="0"/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عدد الاسرة</a:t>
                      </a:r>
                    </a:p>
                    <a:p>
                      <a:pPr algn="ctr" rtl="1"/>
                      <a:r>
                        <a:rPr lang="en-US" sz="1800" dirty="0">
                          <a:latin typeface="Andalus" pitchFamily="18" charset="-78"/>
                          <a:cs typeface="Andalus" pitchFamily="18" charset="-78"/>
                        </a:rPr>
                        <a:t>f</a:t>
                      </a:r>
                      <a:endParaRPr lang="ar-YE" sz="18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/>
                        <a:t>مركز الفئة</a:t>
                      </a:r>
                    </a:p>
                    <a:p>
                      <a:pPr algn="ctr" rtl="1"/>
                      <a:r>
                        <a:rPr lang="en-US" sz="1800" dirty="0"/>
                        <a:t>x</a:t>
                      </a:r>
                      <a:endParaRPr lang="ar-YE" sz="1800" dirty="0"/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/>
                    </a:p>
                    <a:p>
                      <a:pPr algn="ctr" rtl="1"/>
                      <a:r>
                        <a:rPr lang="en-US" sz="1800" dirty="0" err="1">
                          <a:latin typeface="Andalus" pitchFamily="18" charset="-78"/>
                          <a:cs typeface="Andalus" pitchFamily="18" charset="-78"/>
                        </a:rPr>
                        <a:t>xf</a:t>
                      </a:r>
                      <a:endParaRPr lang="ar-YE" sz="18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/>
                    </a:p>
                    <a:p>
                      <a:pPr algn="ctr" rtl="1"/>
                      <a:r>
                        <a:rPr lang="en-US" sz="1800" dirty="0"/>
                        <a:t>x</a:t>
                      </a:r>
                      <a:r>
                        <a:rPr lang="en-US" sz="1800" baseline="30000" dirty="0"/>
                        <a:t>2</a:t>
                      </a:r>
                      <a:r>
                        <a:rPr lang="en-US" sz="1800" dirty="0"/>
                        <a:t>f</a:t>
                      </a:r>
                      <a:endParaRPr lang="ar-YE" sz="1800" dirty="0"/>
                    </a:p>
                  </a:txBody>
                  <a:tcPr marL="91432" marR="91432" marT="45741" marB="4574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33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2</a:t>
                      </a:r>
                      <a:r>
                        <a:rPr lang="en-US" sz="1800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ar-SA" sz="1800" baseline="0" dirty="0">
                          <a:solidFill>
                            <a:srgbClr val="002060"/>
                          </a:solidFill>
                        </a:rPr>
                        <a:t> - </a:t>
                      </a:r>
                      <a:r>
                        <a:rPr lang="en-US" sz="1800" baseline="0" dirty="0">
                          <a:solidFill>
                            <a:srgbClr val="002060"/>
                          </a:solidFill>
                        </a:rPr>
                        <a:t>  5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3.5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3.5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12.25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3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5 </a:t>
                      </a:r>
                      <a:r>
                        <a:rPr lang="ar-SA" sz="1800" dirty="0">
                          <a:solidFill>
                            <a:srgbClr val="002060"/>
                          </a:solidFill>
                        </a:rPr>
                        <a:t>  - 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 8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6.5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52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338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33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8</a:t>
                      </a:r>
                      <a:r>
                        <a:rPr lang="en-US" sz="1800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ar-SA" sz="1800" baseline="0" dirty="0">
                          <a:solidFill>
                            <a:srgbClr val="002060"/>
                          </a:solidFill>
                        </a:rPr>
                        <a:t> - </a:t>
                      </a:r>
                      <a:r>
                        <a:rPr lang="en-US" sz="1800" baseline="0" dirty="0">
                          <a:solidFill>
                            <a:srgbClr val="002060"/>
                          </a:solidFill>
                        </a:rPr>
                        <a:t>11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13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9.5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123.5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1173.25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33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11</a:t>
                      </a:r>
                      <a:r>
                        <a:rPr lang="en-US" sz="1800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ar-SA" sz="1800" baseline="0" dirty="0">
                          <a:solidFill>
                            <a:srgbClr val="002060"/>
                          </a:solidFill>
                        </a:rPr>
                        <a:t> - </a:t>
                      </a:r>
                      <a:r>
                        <a:rPr lang="en-US" sz="1800" baseline="0" dirty="0">
                          <a:solidFill>
                            <a:srgbClr val="002060"/>
                          </a:solidFill>
                        </a:rPr>
                        <a:t>14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10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12.5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125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1562.5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333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14  </a:t>
                      </a:r>
                      <a:r>
                        <a:rPr lang="ar-SA" sz="1800" dirty="0">
                          <a:solidFill>
                            <a:srgbClr val="002060"/>
                          </a:solidFill>
                        </a:rPr>
                        <a:t>- 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    17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15.5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124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1922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333">
                <a:tc>
                  <a:txBody>
                    <a:bodyPr/>
                    <a:lstStyle/>
                    <a:p>
                      <a:pPr rtl="1"/>
                      <a:r>
                        <a:rPr lang="ar-SA" sz="1800" dirty="0">
                          <a:solidFill>
                            <a:srgbClr val="002060"/>
                          </a:solidFill>
                        </a:rPr>
                        <a:t>المجموع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40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428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solidFill>
                            <a:srgbClr val="002060"/>
                          </a:solidFill>
                        </a:rPr>
                        <a:t>5008</a:t>
                      </a:r>
                      <a:endParaRPr lang="ar-YE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32" marR="91432" marT="45741" marB="4574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3600" b="1"/>
              <a:t>تابع مثال (</a:t>
            </a:r>
            <a:r>
              <a:rPr lang="en-US" sz="3600" b="1"/>
              <a:t>6-4</a:t>
            </a:r>
            <a:r>
              <a:rPr lang="ar-SA" sz="3600" b="1"/>
              <a:t>) </a:t>
            </a:r>
            <a:endParaRPr lang="en-US" sz="3500"/>
          </a:p>
        </p:txBody>
      </p:sp>
      <p:sp>
        <p:nvSpPr>
          <p:cNvPr id="2" name="مستطيل 1"/>
          <p:cNvSpPr/>
          <p:nvPr/>
        </p:nvSpPr>
        <p:spPr>
          <a:xfrm>
            <a:off x="1331913" y="1628775"/>
            <a:ext cx="7516812" cy="738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ar-SA" sz="2400" b="1" dirty="0">
                <a:solidFill>
                  <a:schemeClr val="bg2">
                    <a:lumMod val="50000"/>
                  </a:schemeClr>
                </a:solidFill>
              </a:rPr>
              <a:t>ثالثا : </a:t>
            </a:r>
            <a:r>
              <a:rPr lang="ar-SA" sz="2400" b="1" dirty="0">
                <a:solidFill>
                  <a:schemeClr val="tx1">
                    <a:lumMod val="95000"/>
                  </a:schemeClr>
                </a:solidFill>
              </a:rPr>
              <a:t>نطب</a:t>
            </a:r>
            <a:r>
              <a:rPr lang="ar-YE" sz="2400" b="1" dirty="0">
                <a:solidFill>
                  <a:schemeClr val="tx1">
                    <a:lumMod val="95000"/>
                  </a:schemeClr>
                </a:solidFill>
              </a:rPr>
              <a:t>ق </a:t>
            </a:r>
            <a:r>
              <a:rPr lang="ar-SA" sz="2400" b="1" dirty="0"/>
              <a:t>الصيغة (</a:t>
            </a:r>
            <a:r>
              <a:rPr lang="en-US" sz="2400" b="1" dirty="0"/>
              <a:t> ( 2  </a:t>
            </a:r>
            <a:r>
              <a:rPr lang="ar-YE" sz="2400" b="1" dirty="0"/>
              <a:t> </a:t>
            </a:r>
            <a:r>
              <a:rPr lang="ar-SA" sz="2400" b="1" dirty="0"/>
              <a:t>لإيجاد  </a:t>
            </a:r>
            <a:r>
              <a:rPr lang="ar-YE" sz="2400" b="1" dirty="0"/>
              <a:t>الانحراف المعياري</a:t>
            </a:r>
            <a:r>
              <a:rPr lang="ar-SA" sz="2400" b="1" dirty="0"/>
              <a:t> كالتالي </a:t>
            </a:r>
            <a:r>
              <a:rPr lang="ar-YE" sz="2400" b="1" dirty="0"/>
              <a:t> :</a:t>
            </a:r>
            <a:r>
              <a:rPr lang="ar-SA" sz="2400" dirty="0"/>
              <a:t>  </a:t>
            </a:r>
          </a:p>
          <a:p>
            <a:pPr>
              <a:defRPr/>
            </a:pPr>
            <a:endParaRPr lang="ar-SA" b="1" dirty="0"/>
          </a:p>
        </p:txBody>
      </p:sp>
      <p:graphicFrame>
        <p:nvGraphicFramePr>
          <p:cNvPr id="7" name="كائن 6"/>
          <p:cNvGraphicFramePr>
            <a:graphicFrameLocks noChangeAspect="1"/>
          </p:cNvGraphicFramePr>
          <p:nvPr/>
        </p:nvGraphicFramePr>
        <p:xfrm>
          <a:off x="1403350" y="3500438"/>
          <a:ext cx="7121525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76640" imgH="660240" progId="Equation.DSMT4">
                  <p:embed/>
                </p:oleObj>
              </mc:Choice>
              <mc:Fallback>
                <p:oleObj name="Equation" r:id="rId2" imgW="4076640" imgH="660240" progId="Equation.DSMT4">
                  <p:embed/>
                  <p:pic>
                    <p:nvPicPr>
                      <p:cNvPr id="0" name="كائن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500438"/>
                        <a:ext cx="7121525" cy="95091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كائن 12"/>
          <p:cNvGraphicFramePr>
            <a:graphicFrameLocks noChangeAspect="1"/>
          </p:cNvGraphicFramePr>
          <p:nvPr/>
        </p:nvGraphicFramePr>
        <p:xfrm>
          <a:off x="1366838" y="2420938"/>
          <a:ext cx="3367087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04760" imgH="698400" progId="Equation.DSMT4">
                  <p:embed/>
                </p:oleObj>
              </mc:Choice>
              <mc:Fallback>
                <p:oleObj name="Equation" r:id="rId4" imgW="1904760" imgH="698400" progId="Equation.DSMT4">
                  <p:embed/>
                  <p:pic>
                    <p:nvPicPr>
                      <p:cNvPr id="0" name="كائن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420938"/>
                        <a:ext cx="3367087" cy="10064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كائن 8"/>
          <p:cNvGraphicFramePr>
            <a:graphicFrameLocks noChangeAspect="1"/>
          </p:cNvGraphicFramePr>
          <p:nvPr/>
        </p:nvGraphicFramePr>
        <p:xfrm>
          <a:off x="1403350" y="4581525"/>
          <a:ext cx="5164138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920680" imgH="647640" progId="Equation.DSMT4">
                  <p:embed/>
                </p:oleObj>
              </mc:Choice>
              <mc:Fallback>
                <p:oleObj name="Equation" r:id="rId6" imgW="2920680" imgH="647640" progId="Equation.DSMT4">
                  <p:embed/>
                  <p:pic>
                    <p:nvPicPr>
                      <p:cNvPr id="0" name="كائن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581525"/>
                        <a:ext cx="5164138" cy="9318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4400" b="1"/>
              <a:t>اختبر نفسك  </a:t>
            </a:r>
            <a:endParaRPr lang="en-US" sz="4000"/>
          </a:p>
        </p:txBody>
      </p:sp>
      <p:sp>
        <p:nvSpPr>
          <p:cNvPr id="2" name="مستطيل 1"/>
          <p:cNvSpPr/>
          <p:nvPr/>
        </p:nvSpPr>
        <p:spPr>
          <a:xfrm>
            <a:off x="1476375" y="2366963"/>
            <a:ext cx="7181850" cy="8620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ar-SA" sz="3200" b="1" dirty="0">
                <a:solidFill>
                  <a:schemeClr val="bg2">
                    <a:lumMod val="50000"/>
                  </a:schemeClr>
                </a:solidFill>
              </a:rPr>
              <a:t>أعد حل المثال السابق باستخدام  الصيغة  </a:t>
            </a:r>
            <a:endParaRPr lang="ar-SA" sz="320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endParaRPr lang="ar-SA" b="1" dirty="0"/>
          </a:p>
        </p:txBody>
      </p:sp>
      <p:graphicFrame>
        <p:nvGraphicFramePr>
          <p:cNvPr id="3" name="كائن 2"/>
          <p:cNvGraphicFramePr>
            <a:graphicFrameLocks noChangeAspect="1"/>
          </p:cNvGraphicFramePr>
          <p:nvPr/>
        </p:nvGraphicFramePr>
        <p:xfrm>
          <a:off x="2916238" y="3084513"/>
          <a:ext cx="4062412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26451" imgH="672808" progId="Equation.DSMT4">
                  <p:embed/>
                </p:oleObj>
              </mc:Choice>
              <mc:Fallback>
                <p:oleObj name="Equation" r:id="rId2" imgW="1726451" imgH="672808" progId="Equation.DSMT4">
                  <p:embed/>
                  <p:pic>
                    <p:nvPicPr>
                      <p:cNvPr id="0" name="كائن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3084513"/>
                        <a:ext cx="4062412" cy="120808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YE" sz="4000" b="1"/>
              <a:t>مزايا وعيوب</a:t>
            </a:r>
            <a:r>
              <a:rPr lang="ar-SA" sz="4000" b="1"/>
              <a:t> الانحراف المعياري </a:t>
            </a:r>
            <a:br>
              <a:rPr lang="ar-YE" sz="4000" b="1"/>
            </a:br>
            <a:endParaRPr lang="en-US" sz="360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844675"/>
            <a:ext cx="8353425" cy="1368425"/>
          </a:xfrm>
        </p:spPr>
        <p:txBody>
          <a:bodyPr/>
          <a:lstStyle/>
          <a:p>
            <a:r>
              <a:rPr lang="ar-YE" sz="3600" b="1"/>
              <a:t>من مزايا الانحراف </a:t>
            </a:r>
            <a:r>
              <a:rPr lang="ar-SA" sz="3600" b="1"/>
              <a:t>المعياري </a:t>
            </a:r>
            <a:r>
              <a:rPr lang="ar-YE" sz="3600" b="1"/>
              <a:t> </a:t>
            </a:r>
            <a:endParaRPr lang="ar-SA" sz="3600" b="1"/>
          </a:p>
          <a:p>
            <a:pPr lvl="1"/>
            <a:r>
              <a:rPr lang="ar-YE" sz="3300" b="1"/>
              <a:t>أنه أكثر مقاييس التشتت استخداما .</a:t>
            </a:r>
          </a:p>
          <a:p>
            <a:pPr lvl="1"/>
            <a:r>
              <a:rPr lang="ar-YE" sz="3300" b="1"/>
              <a:t>يسهل التعامل معه رياضيا .</a:t>
            </a:r>
          </a:p>
          <a:p>
            <a:pPr lvl="1"/>
            <a:r>
              <a:rPr lang="ar-YE" sz="3300" b="1"/>
              <a:t> يأخذ كل القيم في الاعتبار .</a:t>
            </a:r>
          </a:p>
          <a:p>
            <a:r>
              <a:rPr lang="ar-YE" sz="3600" b="1"/>
              <a:t>ومن عيوبه ، أنه يتأثر بالقيم الشاذة .</a:t>
            </a:r>
            <a:endParaRPr lang="ar-SA" sz="3600"/>
          </a:p>
          <a:p>
            <a:endParaRPr lang="ar-YE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3600"/>
              <a:t>ثانيا : مقاييس التشتت النسبية </a:t>
            </a:r>
            <a:br>
              <a:rPr lang="ar-SA" sz="3600"/>
            </a:br>
            <a:r>
              <a:rPr lang="ar-SA" sz="3600"/>
              <a:t>(</a:t>
            </a:r>
            <a:r>
              <a:rPr lang="ar-SA" sz="3600" b="1"/>
              <a:t>معامل الاختلاف )</a:t>
            </a:r>
            <a:endParaRPr lang="en-US" sz="360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435975" cy="4114800"/>
          </a:xfrm>
        </p:spPr>
        <p:txBody>
          <a:bodyPr/>
          <a:lstStyle/>
          <a:p>
            <a:pPr marL="342900" lvl="1" indent="-342900" eaLnBrk="1" hangingPunct="1">
              <a:buSzPct val="85000"/>
              <a:buFont typeface="Wingdings" pitchFamily="2" charset="2"/>
              <a:buChar char="o"/>
              <a:defRPr/>
            </a:pPr>
            <a:r>
              <a:rPr lang="ar-SA" sz="2600" b="1" dirty="0"/>
              <a:t>تستخدم للمقارنة بين تشتت مجموعتين مختلفتين في وحدة القياس </a:t>
            </a:r>
          </a:p>
          <a:p>
            <a:pPr marL="342900" lvl="1" indent="-342900" eaLnBrk="1" hangingPunct="1">
              <a:buSzPct val="85000"/>
              <a:buFont typeface="Wingdings" pitchFamily="2" charset="2"/>
              <a:buChar char="o"/>
              <a:defRPr/>
            </a:pPr>
            <a:r>
              <a:rPr lang="ar-SA" sz="2600" b="1" dirty="0"/>
              <a:t>أي تقيس تشتت اكثر من ظاهرة  واحدة.</a:t>
            </a:r>
            <a:endParaRPr lang="en-US" sz="2600" b="1" dirty="0"/>
          </a:p>
          <a:p>
            <a:pPr eaLnBrk="1" hangingPunct="1">
              <a:defRPr/>
            </a:pPr>
            <a:r>
              <a:rPr lang="ar-SA" sz="2600" b="1" dirty="0"/>
              <a:t>ومن أهم هذه المقاييس معامل الاختلاف </a:t>
            </a:r>
          </a:p>
          <a:p>
            <a:pPr eaLnBrk="1" hangingPunct="1">
              <a:defRPr/>
            </a:pPr>
            <a:r>
              <a:rPr lang="ar-SA" sz="2600" b="1" dirty="0"/>
              <a:t>معامل الاختلاف يرمز له بالرمز </a:t>
            </a:r>
            <a:r>
              <a:rPr lang="en-US" sz="2600" b="1" dirty="0"/>
              <a:t>CV </a:t>
            </a:r>
            <a:r>
              <a:rPr lang="ar-SA" sz="2600" b="1" dirty="0"/>
              <a:t>  </a:t>
            </a:r>
          </a:p>
          <a:p>
            <a:pPr eaLnBrk="1" hangingPunct="1">
              <a:defRPr/>
            </a:pPr>
            <a:r>
              <a:rPr lang="ar-SA" sz="2600" b="1" dirty="0"/>
              <a:t> ويعرف على انه نسبة الانحراف المعياري مقسوما على الوسط الحسابي.  </a:t>
            </a:r>
          </a:p>
          <a:p>
            <a:pPr eaLnBrk="1" hangingPunct="1">
              <a:defRPr/>
            </a:pPr>
            <a:r>
              <a:rPr lang="ar-SA" sz="2600" b="1" dirty="0"/>
              <a:t>فان معامل الاختلاف للعينة يعطى بالقانون الاتي: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lang="ar-SA" sz="2800" dirty="0"/>
              <a:t>                                          </a:t>
            </a:r>
            <a:r>
              <a:rPr lang="en-US" dirty="0"/>
              <a:t>      </a:t>
            </a:r>
            <a:endParaRPr lang="ar-SA" dirty="0"/>
          </a:p>
        </p:txBody>
      </p:sp>
      <p:graphicFrame>
        <p:nvGraphicFramePr>
          <p:cNvPr id="38916" name="كائن 1"/>
          <p:cNvGraphicFramePr>
            <a:graphicFrameLocks noChangeAspect="1"/>
          </p:cNvGraphicFramePr>
          <p:nvPr/>
        </p:nvGraphicFramePr>
        <p:xfrm>
          <a:off x="3708400" y="4941888"/>
          <a:ext cx="3673475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62040" imgH="583920" progId="Equation.DSMT4">
                  <p:embed/>
                </p:oleObj>
              </mc:Choice>
              <mc:Fallback>
                <p:oleObj name="Equation" r:id="rId2" imgW="1562040" imgH="583920" progId="Equation.DSMT4">
                  <p:embed/>
                  <p:pic>
                    <p:nvPicPr>
                      <p:cNvPr id="0" name="كائن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4941888"/>
                        <a:ext cx="3673475" cy="104933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3600"/>
              <a:t>مثال </a:t>
            </a:r>
            <a:r>
              <a:rPr lang="ar-SA" sz="3600" b="1"/>
              <a:t>(</a:t>
            </a:r>
            <a:r>
              <a:rPr lang="en-US" sz="3600" b="1"/>
              <a:t>7-4</a:t>
            </a:r>
            <a:r>
              <a:rPr lang="ar-SA" sz="3600" b="1"/>
              <a:t>) </a:t>
            </a:r>
            <a:endParaRPr lang="en-US" sz="360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435975" cy="4114800"/>
          </a:xfrm>
        </p:spPr>
        <p:txBody>
          <a:bodyPr/>
          <a:lstStyle/>
          <a:p>
            <a:pPr marL="342900" lvl="1" indent="-342900" eaLnBrk="1" hangingPunct="1">
              <a:buSzPct val="85000"/>
              <a:buFont typeface="Wingdings" pitchFamily="2" charset="2"/>
              <a:buChar char="o"/>
              <a:defRPr/>
            </a:pPr>
            <a:r>
              <a:rPr lang="ar-SA" sz="2800" b="1" dirty="0"/>
              <a:t>في دراسة لمستوى أداء الطلاب في المرحلة الثانوية في المدارس الحكومية والخاصة في اختبار القدرات والقياس, تم أخد عينتين عشوائيتين فكانت النتائج الافتراضية التالية : </a:t>
            </a:r>
          </a:p>
          <a:p>
            <a:pPr marL="342900" lvl="1" indent="-342900" eaLnBrk="1" hangingPunct="1">
              <a:buSzPct val="85000"/>
              <a:buFont typeface="Wingdings" pitchFamily="2" charset="2"/>
              <a:buChar char="o"/>
              <a:defRPr/>
            </a:pPr>
            <a:endParaRPr lang="ar-SA" sz="2800" b="1" dirty="0"/>
          </a:p>
          <a:p>
            <a:pPr marL="342900" lvl="1" indent="-342900" eaLnBrk="1" hangingPunct="1">
              <a:buSzPct val="85000"/>
              <a:buFont typeface="Wingdings" pitchFamily="2" charset="2"/>
              <a:buChar char="o"/>
              <a:defRPr/>
            </a:pPr>
            <a:endParaRPr lang="ar-SA" sz="2800" b="1" dirty="0"/>
          </a:p>
          <a:p>
            <a:pPr marL="342900" lvl="1" indent="-342900" eaLnBrk="1" hangingPunct="1">
              <a:buSzPct val="85000"/>
              <a:buFont typeface="Wingdings" pitchFamily="2" charset="2"/>
              <a:buChar char="o"/>
              <a:defRPr/>
            </a:pPr>
            <a:endParaRPr lang="ar-SA" sz="2800" b="1" dirty="0"/>
          </a:p>
          <a:p>
            <a:pPr marL="342900" lvl="1" indent="-342900" eaLnBrk="1" hangingPunct="1">
              <a:buSzPct val="85000"/>
              <a:buFont typeface="Wingdings" pitchFamily="2" charset="2"/>
              <a:buChar char="o"/>
              <a:defRPr/>
            </a:pPr>
            <a:endParaRPr lang="ar-SA" sz="2800" b="1" dirty="0"/>
          </a:p>
          <a:p>
            <a:pPr marL="342900" lvl="1" indent="-342900" eaLnBrk="1" hangingPunct="1">
              <a:buSzPct val="85000"/>
              <a:buFont typeface="Wingdings" pitchFamily="2" charset="2"/>
              <a:buChar char="o"/>
              <a:defRPr/>
            </a:pPr>
            <a:r>
              <a:rPr lang="ar-SA" sz="2800" b="1" dirty="0"/>
              <a:t>أيهما أكثر تشتت مجتمع طلاب المدارس الحكومية أم طلاب المدارس الخاصة؟</a:t>
            </a:r>
            <a:endParaRPr lang="en-US" sz="2800" dirty="0"/>
          </a:p>
          <a:p>
            <a:pPr marL="0" lvl="1" indent="0" algn="ctr" eaLnBrk="1" hangingPunct="1">
              <a:buSzPct val="85000"/>
              <a:buFont typeface="Wingdings" pitchFamily="2" charset="2"/>
              <a:buNone/>
              <a:defRPr/>
            </a:pPr>
            <a:endParaRPr lang="ar-SA" sz="2600" b="1" dirty="0"/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lang="ar-SA" sz="2800" dirty="0"/>
              <a:t>                                          </a:t>
            </a:r>
            <a:r>
              <a:rPr lang="en-US" dirty="0"/>
              <a:t>      </a:t>
            </a:r>
            <a:endParaRPr lang="ar-SA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جدول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45993205"/>
                  </p:ext>
                </p:extLst>
              </p:nvPr>
            </p:nvGraphicFramePr>
            <p:xfrm>
              <a:off x="1403648" y="3429000"/>
              <a:ext cx="6696744" cy="1728193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256674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4164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8835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7102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2000" b="1" dirty="0"/>
                            <a:t>نوع المدارس </a:t>
                          </a:r>
                          <a:endParaRPr lang="ar-YE" sz="2000" b="1" dirty="0">
                            <a:solidFill>
                              <a:schemeClr val="accent5">
                                <a:lumMod val="10000"/>
                              </a:schemeClr>
                            </a:solidFill>
                          </a:endParaRPr>
                        </a:p>
                      </a:txBody>
                      <a:tcPr marL="91451" marR="91451" marT="45681" marB="45681"/>
                    </a:tc>
                    <a:tc>
                      <a:txBody>
                        <a:bodyPr/>
                        <a:lstStyle/>
                        <a:p>
                          <a:pPr rtl="1"/>
                          <a:r>
                            <a:rPr lang="ar-SA" sz="2000" b="1" dirty="0"/>
                            <a:t>الوسط</a:t>
                          </a:r>
                          <a:r>
                            <a:rPr lang="ar-SA" sz="2000" b="1" baseline="0" dirty="0"/>
                            <a:t> </a:t>
                          </a:r>
                          <a:r>
                            <a:rPr lang="ar-SA" sz="2000" b="1" dirty="0"/>
                            <a:t>الحسابي </a:t>
                          </a:r>
                          <a:endParaRPr lang="ar-YE" sz="2000" b="1" dirty="0">
                            <a:solidFill>
                              <a:schemeClr val="accent5">
                                <a:lumMod val="10000"/>
                              </a:schemeClr>
                            </a:solidFill>
                          </a:endParaRPr>
                        </a:p>
                      </a:txBody>
                      <a:tcPr marL="91451" marR="91451" marT="45681" marB="45681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2000" b="1" dirty="0"/>
                            <a:t>الانحراف المعياري </a:t>
                          </a:r>
                          <a:endParaRPr lang="ar-YE" sz="2000" b="1" dirty="0"/>
                        </a:p>
                      </a:txBody>
                      <a:tcPr marL="91451" marR="91451" marT="45681" marB="45681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78583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ar-YE" sz="2000" b="1" i="1" kern="12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lang="ar-YE" sz="2000" b="1" i="1" kern="120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𝒂</m:t>
                                  </m:r>
                                </m:e>
                              </m:d>
                            </m:oMath>
                          </a14:m>
                          <a:r>
                            <a:rPr lang="ar-SA" sz="2000" b="1" dirty="0">
                              <a:solidFill>
                                <a:srgbClr val="002060"/>
                              </a:solidFill>
                            </a:rPr>
                            <a:t> المدارس الحكومية</a:t>
                          </a:r>
                          <a:endParaRPr lang="ar-YE" sz="2000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marL="91451" marR="91451" marT="45681" marB="45681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rgbClr val="002060"/>
                              </a:solidFill>
                            </a:rPr>
                            <a:t>72</a:t>
                          </a:r>
                          <a:endParaRPr lang="ar-YE" sz="2000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marL="91451" marR="91451" marT="45681" marB="45681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rgbClr val="002060"/>
                              </a:solidFill>
                            </a:rPr>
                            <a:t>9</a:t>
                          </a:r>
                          <a:endParaRPr lang="ar-YE" sz="2000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marL="91451" marR="91451" marT="45681" marB="45681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8583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ar-YE" sz="2000" b="1" i="1" kern="12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lang="ar-YE" sz="2000" b="1" i="1" kern="120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𝒃</m:t>
                                  </m:r>
                                </m:e>
                              </m:d>
                            </m:oMath>
                          </a14:m>
                          <a:r>
                            <a:rPr lang="ar-SA" sz="2000" b="1" dirty="0">
                              <a:solidFill>
                                <a:srgbClr val="002060"/>
                              </a:solidFill>
                            </a:rPr>
                            <a:t>  المدارس الخاصة</a:t>
                          </a:r>
                          <a:endParaRPr lang="ar-YE" sz="2000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marL="91451" marR="91451" marT="45681" marB="45681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rgbClr val="002060"/>
                              </a:solidFill>
                            </a:rPr>
                            <a:t>85</a:t>
                          </a:r>
                          <a:endParaRPr lang="ar-YE" sz="2000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marL="91451" marR="91451" marT="45681" marB="45681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>
                              <a:solidFill>
                                <a:srgbClr val="002060"/>
                              </a:solidFill>
                            </a:rPr>
                            <a:t>15</a:t>
                          </a:r>
                          <a:endParaRPr lang="ar-YE" sz="2000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marL="91451" marR="91451" marT="45681" marB="45681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جدول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45993205"/>
                  </p:ext>
                </p:extLst>
              </p:nvPr>
            </p:nvGraphicFramePr>
            <p:xfrm>
              <a:off x="1403648" y="3429000"/>
              <a:ext cx="6696744" cy="1728193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2566747"/>
                    <a:gridCol w="1841647"/>
                    <a:gridCol w="2288350"/>
                  </a:tblGrid>
                  <a:tr h="57102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2000" b="1" dirty="0" smtClean="0"/>
                            <a:t>نوع المدارس </a:t>
                          </a:r>
                          <a:endParaRPr lang="ar-YE" sz="2000" b="1" dirty="0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</a:endParaRPr>
                        </a:p>
                      </a:txBody>
                      <a:tcPr marL="91451" marR="91451" marT="45681" marB="45681"/>
                    </a:tc>
                    <a:tc>
                      <a:txBody>
                        <a:bodyPr/>
                        <a:lstStyle/>
                        <a:p>
                          <a:pPr rtl="1"/>
                          <a:r>
                            <a:rPr lang="ar-SA" sz="2000" b="1" dirty="0" smtClean="0"/>
                            <a:t>الوسط</a:t>
                          </a:r>
                          <a:r>
                            <a:rPr lang="ar-SA" sz="2000" b="1" baseline="0" dirty="0" smtClean="0"/>
                            <a:t> </a:t>
                          </a:r>
                          <a:r>
                            <a:rPr lang="ar-SA" sz="2000" b="1" dirty="0" smtClean="0"/>
                            <a:t>الحسابي </a:t>
                          </a:r>
                          <a:endParaRPr lang="ar-YE" sz="2000" b="1" dirty="0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</a:endParaRPr>
                        </a:p>
                      </a:txBody>
                      <a:tcPr marL="91451" marR="91451" marT="45681" marB="45681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2000" b="1" dirty="0" smtClean="0"/>
                            <a:t>الانحراف المعياري </a:t>
                          </a:r>
                          <a:endParaRPr lang="ar-YE" sz="2000" b="1" dirty="0"/>
                        </a:p>
                      </a:txBody>
                      <a:tcPr marL="91451" marR="91451" marT="45681" marB="45681"/>
                    </a:tc>
                  </a:tr>
                  <a:tr h="578583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marL="91451" marR="91451" marT="45681" marB="45681">
                        <a:blipFill rotWithShape="1">
                          <a:blip r:embed="rId2"/>
                          <a:stretch>
                            <a:fillRect t="-105319" r="-161045" b="-1010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 smtClean="0">
                              <a:solidFill>
                                <a:srgbClr val="002060"/>
                              </a:solidFill>
                            </a:rPr>
                            <a:t>72</a:t>
                          </a:r>
                          <a:endParaRPr lang="ar-YE" sz="2000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marL="91451" marR="91451" marT="45681" marB="45681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 smtClean="0">
                              <a:solidFill>
                                <a:srgbClr val="002060"/>
                              </a:solidFill>
                            </a:rPr>
                            <a:t>9</a:t>
                          </a:r>
                          <a:endParaRPr lang="ar-YE" sz="2000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marL="91451" marR="91451" marT="45681" marB="45681"/>
                    </a:tc>
                  </a:tr>
                  <a:tr h="578583"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marL="91451" marR="91451" marT="45681" marB="45681">
                        <a:blipFill rotWithShape="1">
                          <a:blip r:embed="rId2"/>
                          <a:stretch>
                            <a:fillRect t="-203158" r="-161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 smtClean="0">
                              <a:solidFill>
                                <a:srgbClr val="002060"/>
                              </a:solidFill>
                            </a:rPr>
                            <a:t>85</a:t>
                          </a:r>
                          <a:endParaRPr lang="ar-YE" sz="2000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marL="91451" marR="91451" marT="45681" marB="45681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000" b="1" dirty="0" smtClean="0">
                              <a:solidFill>
                                <a:srgbClr val="002060"/>
                              </a:solidFill>
                            </a:rPr>
                            <a:t>15</a:t>
                          </a:r>
                          <a:endParaRPr lang="ar-YE" sz="2000" b="1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 marL="91451" marR="91451" marT="45681" marB="45681"/>
                    </a:tc>
                  </a:tr>
                </a:tbl>
              </a:graphicData>
            </a:graphic>
          </p:graphicFrame>
        </mc:Fallback>
      </mc:AlternateContent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3600" dirty="0"/>
              <a:t>حل مثال </a:t>
            </a:r>
            <a:r>
              <a:rPr lang="ar-SA" sz="3600" b="1" dirty="0"/>
              <a:t>(</a:t>
            </a:r>
            <a:r>
              <a:rPr lang="en-US" sz="3600" b="1" dirty="0"/>
              <a:t>7-4</a:t>
            </a:r>
            <a:r>
              <a:rPr lang="ar-SA" sz="3600" b="1" dirty="0"/>
              <a:t>) </a:t>
            </a:r>
            <a:endParaRPr lang="en-US" sz="3600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435975" cy="4114800"/>
          </a:xfrm>
        </p:spPr>
        <p:txBody>
          <a:bodyPr/>
          <a:lstStyle/>
          <a:p>
            <a:pPr marL="342900" lvl="1" indent="-342900" eaLnBrk="1" hangingPunct="1">
              <a:buSzPct val="85000"/>
              <a:buFont typeface="Wingdings" pitchFamily="2" charset="2"/>
              <a:buChar char="o"/>
              <a:defRPr/>
            </a:pPr>
            <a:endParaRPr lang="ar-SA" sz="2800" b="1" dirty="0"/>
          </a:p>
          <a:p>
            <a:pPr marL="342900" lvl="1" indent="-342900" eaLnBrk="1" hangingPunct="1">
              <a:buSzPct val="85000"/>
              <a:buFont typeface="Wingdings" pitchFamily="2" charset="2"/>
              <a:buChar char="o"/>
              <a:defRPr/>
            </a:pPr>
            <a:endParaRPr lang="ar-SA" sz="2800" b="1" dirty="0"/>
          </a:p>
          <a:p>
            <a:pPr marL="342900" lvl="1" indent="-342900" eaLnBrk="1" hangingPunct="1">
              <a:buSzPct val="85000"/>
              <a:buFont typeface="Wingdings" pitchFamily="2" charset="2"/>
              <a:buChar char="o"/>
              <a:defRPr/>
            </a:pPr>
            <a:endParaRPr lang="ar-SA" sz="2800" b="1" dirty="0"/>
          </a:p>
          <a:p>
            <a:pPr marL="342900" lvl="1" indent="-342900" eaLnBrk="1" hangingPunct="1">
              <a:buSzPct val="85000"/>
              <a:buFont typeface="Wingdings" pitchFamily="2" charset="2"/>
              <a:buChar char="o"/>
              <a:defRPr/>
            </a:pPr>
            <a:endParaRPr lang="ar-SA" sz="2800" b="1" dirty="0"/>
          </a:p>
          <a:p>
            <a:pPr marL="342900" lvl="1" indent="-342900" eaLnBrk="1" hangingPunct="1">
              <a:buSzPct val="85000"/>
              <a:buFont typeface="Wingdings" pitchFamily="2" charset="2"/>
              <a:buChar char="o"/>
              <a:defRPr/>
            </a:pPr>
            <a:endParaRPr lang="ar-SA" sz="2800" b="1" dirty="0"/>
          </a:p>
          <a:p>
            <a:pPr marL="342900" lvl="1" indent="-342900" eaLnBrk="1" hangingPunct="1">
              <a:buSzPct val="85000"/>
              <a:buFont typeface="Wingdings" pitchFamily="2" charset="2"/>
              <a:buChar char="o"/>
              <a:defRPr/>
            </a:pPr>
            <a:endParaRPr lang="ar-SA" sz="2800" b="1" dirty="0"/>
          </a:p>
          <a:p>
            <a:pPr marL="0" lvl="1" indent="0" eaLnBrk="1" hangingPunct="1">
              <a:buSzPct val="85000"/>
              <a:buFont typeface="Wingdings" pitchFamily="2" charset="2"/>
              <a:buNone/>
              <a:defRPr/>
            </a:pPr>
            <a:r>
              <a:rPr lang="ar-SA" sz="2800" b="1" dirty="0"/>
              <a:t>   درجات طلاب المرحلة الثانوية في المدارس الخاصة أكثر تشتت( أقل تجانس) من درجات طلاب المرحلة الثانوية في المدارس الحكومية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lang="ar-SA" sz="2800" dirty="0"/>
              <a:t>                                          </a:t>
            </a:r>
            <a:r>
              <a:rPr lang="en-US" dirty="0"/>
              <a:t>      </a:t>
            </a:r>
            <a:endParaRPr lang="ar-SA" dirty="0"/>
          </a:p>
        </p:txBody>
      </p:sp>
      <p:graphicFrame>
        <p:nvGraphicFramePr>
          <p:cNvPr id="40964" name="كائن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028041"/>
              </p:ext>
            </p:extLst>
          </p:nvPr>
        </p:nvGraphicFramePr>
        <p:xfrm>
          <a:off x="684213" y="2349500"/>
          <a:ext cx="5387975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03160" imgH="583920" progId="Equation.DSMT4">
                  <p:embed/>
                </p:oleObj>
              </mc:Choice>
              <mc:Fallback>
                <p:oleObj name="Equation" r:id="rId2" imgW="2603160" imgH="583920" progId="Equation.DSMT4">
                  <p:embed/>
                  <p:pic>
                    <p:nvPicPr>
                      <p:cNvPr id="0" name="كائن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349500"/>
                        <a:ext cx="5387975" cy="88741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كائن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051736"/>
              </p:ext>
            </p:extLst>
          </p:nvPr>
        </p:nvGraphicFramePr>
        <p:xfrm>
          <a:off x="684213" y="3573463"/>
          <a:ext cx="5678487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43200" imgH="583920" progId="Equation.DSMT4">
                  <p:embed/>
                </p:oleObj>
              </mc:Choice>
              <mc:Fallback>
                <p:oleObj name="Equation" r:id="rId4" imgW="2743200" imgH="583920" progId="Equation.DSMT4">
                  <p:embed/>
                  <p:pic>
                    <p:nvPicPr>
                      <p:cNvPr id="0" name="كائن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573463"/>
                        <a:ext cx="5678487" cy="88741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6" name="كائن 3"/>
          <p:cNvGraphicFramePr>
            <a:graphicFrameLocks noChangeAspect="1"/>
          </p:cNvGraphicFramePr>
          <p:nvPr/>
        </p:nvGraphicFramePr>
        <p:xfrm>
          <a:off x="4500563" y="4581525"/>
          <a:ext cx="4364037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08160" imgH="279360" progId="Equation.DSMT4">
                  <p:embed/>
                </p:oleObj>
              </mc:Choice>
              <mc:Fallback>
                <p:oleObj name="Equation" r:id="rId6" imgW="2108160" imgH="279360" progId="Equation.DSMT4">
                  <p:embed/>
                  <p:pic>
                    <p:nvPicPr>
                      <p:cNvPr id="0" name="كائن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4581525"/>
                        <a:ext cx="4364037" cy="4254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7" name="كائن 4"/>
          <p:cNvGraphicFramePr>
            <a:graphicFrameLocks noChangeAspect="1"/>
          </p:cNvGraphicFramePr>
          <p:nvPr/>
        </p:nvGraphicFramePr>
        <p:xfrm>
          <a:off x="8459788" y="5157788"/>
          <a:ext cx="36830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77480" imgH="177480" progId="Equation.DSMT4">
                  <p:embed/>
                </p:oleObj>
              </mc:Choice>
              <mc:Fallback>
                <p:oleObj name="Equation" r:id="rId8" imgW="177480" imgH="177480" progId="Equation.DSMT4">
                  <p:embed/>
                  <p:pic>
                    <p:nvPicPr>
                      <p:cNvPr id="0" name="كائن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9788" y="5157788"/>
                        <a:ext cx="368300" cy="2698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4800" u="sng"/>
              <a:t>والمجموعة الثانية</a:t>
            </a:r>
            <a:r>
              <a:rPr lang="ar-SA" sz="4800"/>
              <a:t>:</a:t>
            </a:r>
            <a:endParaRPr lang="en-US" sz="4800"/>
          </a:p>
        </p:txBody>
      </p:sp>
      <p:graphicFrame>
        <p:nvGraphicFramePr>
          <p:cNvPr id="54275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894456"/>
              </p:ext>
            </p:extLst>
          </p:nvPr>
        </p:nvGraphicFramePr>
        <p:xfrm>
          <a:off x="1116013" y="3384550"/>
          <a:ext cx="62642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43200" imgH="266400" progId="Equation.DSMT4">
                  <p:embed/>
                </p:oleObj>
              </mc:Choice>
              <mc:Fallback>
                <p:oleObj name="Equation" r:id="rId2" imgW="2743200" imgH="26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384550"/>
                        <a:ext cx="6264275" cy="6096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/>
              <a:t>نلاحظ في المجموعتين السابقتين ان </a:t>
            </a:r>
            <a:endParaRPr lang="en-US"/>
          </a:p>
        </p:txBody>
      </p:sp>
      <p:graphicFrame>
        <p:nvGraphicFramePr>
          <p:cNvPr id="25617" name="Object 17"/>
          <p:cNvGraphicFramePr>
            <a:graphicFrameLocks noGrp="1" noChangeAspect="1"/>
          </p:cNvGraphicFramePr>
          <p:nvPr>
            <p:ph idx="1"/>
          </p:nvPr>
        </p:nvGraphicFramePr>
        <p:xfrm>
          <a:off x="3729038" y="3419475"/>
          <a:ext cx="2901950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96641" imgH="253890" progId="Equation.DSMT4">
                  <p:embed/>
                </p:oleObj>
              </mc:Choice>
              <mc:Fallback>
                <p:oleObj name="Equation" r:id="rId2" imgW="596641" imgH="25389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9038" y="3419475"/>
                        <a:ext cx="2901950" cy="12350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57200"/>
            <a:ext cx="8002587" cy="1295400"/>
          </a:xfrm>
        </p:spPr>
        <p:txBody>
          <a:bodyPr/>
          <a:lstStyle/>
          <a:p>
            <a:pPr algn="r" eaLnBrk="1" hangingPunct="1"/>
            <a:r>
              <a:rPr lang="ar-SA"/>
              <a:t>أي ان المجموعتين لهما نفس الوسط الحسابي</a:t>
            </a: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ar-SA" dirty="0"/>
          </a:p>
          <a:p>
            <a:pPr eaLnBrk="1" hangingPunct="1"/>
            <a:r>
              <a:rPr lang="ar-SA" dirty="0"/>
              <a:t>هل بما أن المجموعتين لهما وسطين حسابيين متساويين نستطيع القول ان عناصر المجموعتين ايضا متساويتين؟</a:t>
            </a:r>
          </a:p>
          <a:p>
            <a:pPr eaLnBrk="1" hangingPunct="1"/>
            <a:endParaRPr lang="ar-SA" dirty="0"/>
          </a:p>
          <a:p>
            <a:pPr algn="ctr" eaLnBrk="1" hangingPunct="1"/>
            <a:r>
              <a:rPr lang="ar-SA" dirty="0"/>
              <a:t>لا تقلب الصفحة الى بعد التفكير جيدا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/>
              <a:t>الإجابة بصوره عامه لا</a:t>
            </a: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ar-SA"/>
              <a:t>لماذا؟  </a:t>
            </a:r>
          </a:p>
          <a:p>
            <a:pPr eaLnBrk="1" hangingPunct="1"/>
            <a:r>
              <a:rPr lang="ar-SA"/>
              <a:t>لأن ذلك يعتمد على تقارب(تجانس)وتباعد(تشتت)البيانات عن بعضهما البعض فى كل مجموعة على حدى.</a:t>
            </a:r>
          </a:p>
          <a:p>
            <a:pPr eaLnBrk="1" hangingPunct="1"/>
            <a:endParaRPr lang="ar-SA"/>
          </a:p>
          <a:p>
            <a:pPr eaLnBrk="1" hangingPunct="1"/>
            <a:r>
              <a:rPr lang="ar-SA"/>
              <a:t>ما هو الحل اذن؟</a:t>
            </a:r>
          </a:p>
          <a:p>
            <a:pPr eaLnBrk="1" hangingPunct="1"/>
            <a:r>
              <a:rPr lang="ar-SA"/>
              <a:t>بعد التفكير في الحل اقلب الصفحة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/>
              <a:t>الحل هو ايجاد مقياس احصائى اخر لقياس التقارب والتباعد بين هذه البيانات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981200"/>
            <a:ext cx="7787208" cy="4114800"/>
          </a:xfrm>
        </p:spPr>
        <p:txBody>
          <a:bodyPr/>
          <a:lstStyle/>
          <a:p>
            <a:pPr eaLnBrk="1" hangingPunct="1"/>
            <a:r>
              <a:rPr lang="ar-SA" sz="3200" dirty="0"/>
              <a:t>ومن هنا نشأت فكره ايجاد مقاييس إحصائية لقياس التباعد والتقارب بين البيانات سواء مجموعة واحده  او اكثر</a:t>
            </a:r>
          </a:p>
          <a:p>
            <a:pPr eaLnBrk="1" hangingPunct="1"/>
            <a:r>
              <a:rPr lang="ar-SA" sz="3200" dirty="0"/>
              <a:t>ويطلق على مثل هذه المقاييس بمقاييس التشتت.</a:t>
            </a:r>
          </a:p>
          <a:p>
            <a:r>
              <a:rPr lang="ar-SA" sz="3200" dirty="0"/>
              <a:t>هناك نوعين من مقاييس التشتت : </a:t>
            </a:r>
          </a:p>
          <a:p>
            <a:pPr lvl="1"/>
            <a:r>
              <a:rPr lang="ar-SA" sz="2800" dirty="0"/>
              <a:t>مقاييس تشتت مطلقة:  تستخدم لقياس تشتت ظاهرة  واحدة</a:t>
            </a:r>
          </a:p>
          <a:p>
            <a:pPr lvl="1"/>
            <a:r>
              <a:rPr lang="ar-SA" sz="2800" dirty="0"/>
              <a:t> مقاييس تشتت نسبية: تقيس تشتت اكثر من ظاهرة  واحدة</a:t>
            </a:r>
          </a:p>
          <a:p>
            <a:pPr marL="457200" lvl="1" indent="0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/>
              <a:t>أولا : مقاييس التشتت المطلقة</a:t>
            </a: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ar-SA" b="1" dirty="0"/>
              <a:t>ومن هذه المقاييس </a:t>
            </a:r>
            <a:endParaRPr lang="ar-SA" dirty="0"/>
          </a:p>
          <a:p>
            <a:pPr lvl="1" eaLnBrk="1" hangingPunct="1"/>
            <a:r>
              <a:rPr lang="ar-SA" sz="2800" dirty="0"/>
              <a:t>المدى                                               </a:t>
            </a:r>
            <a:endParaRPr lang="en-US" sz="2800" dirty="0"/>
          </a:p>
          <a:p>
            <a:pPr lvl="1" eaLnBrk="1" hangingPunct="1"/>
            <a:r>
              <a:rPr lang="ar-SA" sz="2800" dirty="0"/>
              <a:t>المدى الربيعي</a:t>
            </a:r>
          </a:p>
          <a:p>
            <a:pPr lvl="1" eaLnBrk="1" hangingPunct="1"/>
            <a:r>
              <a:rPr lang="ar-SA" sz="2800" dirty="0"/>
              <a:t>الانحراف المتوسط</a:t>
            </a:r>
          </a:p>
          <a:p>
            <a:pPr lvl="1" eaLnBrk="1" hangingPunct="1"/>
            <a:r>
              <a:rPr lang="ar-SA" sz="2800" dirty="0"/>
              <a:t>التباين </a:t>
            </a:r>
          </a:p>
          <a:p>
            <a:pPr lvl="1" eaLnBrk="1" hangingPunct="1"/>
            <a:r>
              <a:rPr lang="ar-SA" sz="2800" dirty="0"/>
              <a:t>الانحراف المعياري</a:t>
            </a:r>
            <a:r>
              <a:rPr lang="en-US" sz="2800" dirty="0"/>
              <a:t>                                  </a:t>
            </a:r>
            <a:r>
              <a:rPr lang="en-US" dirty="0"/>
              <a:t> </a:t>
            </a:r>
            <a:endParaRPr lang="ar-SA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 build="p"/>
    </p:bldLst>
  </p:timing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1833</TotalTime>
  <Words>1491</Words>
  <Application>Microsoft Office PowerPoint</Application>
  <PresentationFormat>On-screen Show (4:3)</PresentationFormat>
  <Paragraphs>363</Paragraphs>
  <Slides>38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Andalus</vt:lpstr>
      <vt:lpstr>Arial</vt:lpstr>
      <vt:lpstr>Calibri</vt:lpstr>
      <vt:lpstr>Cambria Math</vt:lpstr>
      <vt:lpstr>Wingdings</vt:lpstr>
      <vt:lpstr>Cascade</vt:lpstr>
      <vt:lpstr>Equation</vt:lpstr>
      <vt:lpstr> الفصل الرابع مقاييس التشتت  </vt:lpstr>
      <vt:lpstr>             مقاييس التشتت</vt:lpstr>
      <vt:lpstr> المجموعة الأولى:  </vt:lpstr>
      <vt:lpstr>والمجموعة الثانية:</vt:lpstr>
      <vt:lpstr>نلاحظ في المجموعتين السابقتين ان </vt:lpstr>
      <vt:lpstr>أي ان المجموعتين لهما نفس الوسط الحسابي</vt:lpstr>
      <vt:lpstr>الإجابة بصوره عامه لا</vt:lpstr>
      <vt:lpstr>الحل هو ايجاد مقياس احصائى اخر لقياس التقارب والتباعد بين هذه البيانات</vt:lpstr>
      <vt:lpstr>أولا : مقاييس التشتت المطلقة</vt:lpstr>
      <vt:lpstr>المدى </vt:lpstr>
      <vt:lpstr>ثانيا:  المدى  للجداول التكرارية</vt:lpstr>
      <vt:lpstr>مثال (4-2) </vt:lpstr>
      <vt:lpstr>مزايا وعيوب المدى</vt:lpstr>
      <vt:lpstr>ما هو الملاحظ من استخدام المدى؟</vt:lpstr>
      <vt:lpstr> الحل هو استخدام المدى الربيعي</vt:lpstr>
      <vt:lpstr> مثال على المدى الربيعي</vt:lpstr>
      <vt:lpstr>مزايا وعيوب المدى الربيعي </vt:lpstr>
      <vt:lpstr>الانحراف المتوسط</vt:lpstr>
      <vt:lpstr>الانحراف المتوسط للقيم المفردة </vt:lpstr>
      <vt:lpstr>مثال (3- 4) </vt:lpstr>
      <vt:lpstr> تابع - مثال (3- 4)   </vt:lpstr>
      <vt:lpstr>مزايا وعيوب الانحراف المتوسط  </vt:lpstr>
      <vt:lpstr>التباين  </vt:lpstr>
      <vt:lpstr>التباين في حالة القيم المفردة  </vt:lpstr>
      <vt:lpstr>اما بالنسبة للانحراف المعيارى فهو عبارة عن الجذر التربيعى للتباين كما يلى:  </vt:lpstr>
      <vt:lpstr>مثال (4-4) </vt:lpstr>
      <vt:lpstr> تابع - مثال (4-4)   </vt:lpstr>
      <vt:lpstr>تبسيط العمليات الحسابية</vt:lpstr>
      <vt:lpstr>مثال (5-4) </vt:lpstr>
      <vt:lpstr>التباين في حالة الجداول التكرارية   </vt:lpstr>
      <vt:lpstr>مثال (6-4) </vt:lpstr>
      <vt:lpstr>تابع مثال (6-4) </vt:lpstr>
      <vt:lpstr>تابع مثال (6-4) </vt:lpstr>
      <vt:lpstr>اختبر نفسك  </vt:lpstr>
      <vt:lpstr>مزايا وعيوب الانحراف المعياري  </vt:lpstr>
      <vt:lpstr>ثانيا : مقاييس التشتت النسبية  (معامل الاختلاف )</vt:lpstr>
      <vt:lpstr>مثال (7-4) </vt:lpstr>
      <vt:lpstr>حل مثال (7-4) </vt:lpstr>
    </vt:vector>
  </TitlesOfParts>
  <Company>TAIBA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فى الإحصاء باستخدام البور بوربوينت (التباين الانحراف المعاينه)</dc:title>
  <dc:creator>tu1</dc:creator>
  <cp:lastModifiedBy>ADAMTech</cp:lastModifiedBy>
  <cp:revision>74</cp:revision>
  <dcterms:created xsi:type="dcterms:W3CDTF">2007-09-27T22:16:39Z</dcterms:created>
  <dcterms:modified xsi:type="dcterms:W3CDTF">2024-08-12T15:53:04Z</dcterms:modified>
</cp:coreProperties>
</file>