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72" r:id="rId2"/>
  </p:sldMasterIdLst>
  <p:sldIdLst>
    <p:sldId id="267" r:id="rId3"/>
    <p:sldId id="278" r:id="rId4"/>
    <p:sldId id="279" r:id="rId5"/>
    <p:sldId id="268" r:id="rId6"/>
    <p:sldId id="269" r:id="rId7"/>
    <p:sldId id="270" r:id="rId8"/>
    <p:sldId id="271" r:id="rId9"/>
    <p:sldId id="272" r:id="rId10"/>
    <p:sldId id="273" r:id="rId11"/>
    <p:sldId id="274" r:id="rId12"/>
    <p:sldId id="275" r:id="rId13"/>
    <p:sldId id="276" r:id="rId14"/>
    <p:sldId id="277" r:id="rId1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241309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326355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3833776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782695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6172245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1068227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8681974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SA">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4923114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SA">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2918911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SA">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1372389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874834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6686623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9001480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40751001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600664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788390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730847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SA">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4162783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SA">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009855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SA">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4202164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4067092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424350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solidFill>
                <a:prstClr val="black">
                  <a:tint val="75000"/>
                </a:prstClr>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0539687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solidFill>
                <a:prstClr val="black">
                  <a:tint val="75000"/>
                </a:prstClr>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76347018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3900" y="2859138"/>
            <a:ext cx="7772400" cy="2082030"/>
          </a:xfrm>
        </p:spPr>
        <p:txBody>
          <a:bodyPr>
            <a:normAutofit fontScale="90000"/>
          </a:bodyPr>
          <a:lstStyle/>
          <a:p>
            <a:r>
              <a:rPr lang="ar-JO" sz="4000" b="1" dirty="0" smtClean="0">
                <a:solidFill>
                  <a:schemeClr val="dk2"/>
                </a:solidFill>
                <a:latin typeface="Arial"/>
                <a:ea typeface="Arial"/>
                <a:cs typeface="Arial"/>
              </a:rPr>
              <a:t>مبادئ التمويل </a:t>
            </a:r>
            <a:r>
              <a:rPr lang="ar-SA" sz="4000" b="1" dirty="0">
                <a:solidFill>
                  <a:schemeClr val="dk2"/>
                </a:solidFill>
                <a:latin typeface="Arial"/>
                <a:ea typeface="Arial"/>
                <a:cs typeface="Arial"/>
              </a:rPr>
              <a:t>– </a:t>
            </a:r>
            <a:r>
              <a:rPr lang="en-US" sz="4000" b="1" dirty="0">
                <a:solidFill>
                  <a:schemeClr val="dk2"/>
                </a:solidFill>
                <a:latin typeface="Arial"/>
                <a:ea typeface="Arial"/>
                <a:cs typeface="Arial"/>
                <a:sym typeface="Arial"/>
              </a:rPr>
              <a:t>الفصل </a:t>
            </a:r>
            <a:r>
              <a:rPr lang="en-US" sz="4000" b="1" dirty="0" err="1" smtClean="0">
                <a:solidFill>
                  <a:schemeClr val="dk2"/>
                </a:solidFill>
                <a:latin typeface="Arial"/>
                <a:ea typeface="Arial"/>
                <a:cs typeface="Arial"/>
                <a:sym typeface="Arial"/>
              </a:rPr>
              <a:t>ال</a:t>
            </a:r>
            <a:r>
              <a:rPr lang="ar-JO" sz="4000" b="1" dirty="0" smtClean="0">
                <a:solidFill>
                  <a:schemeClr val="dk2"/>
                </a:solidFill>
                <a:latin typeface="Arial"/>
                <a:ea typeface="Arial"/>
                <a:cs typeface="Arial"/>
                <a:sym typeface="Arial"/>
              </a:rPr>
              <a:t>سابع</a:t>
            </a:r>
            <a:r>
              <a:rPr lang="en-US" sz="4000" b="1" dirty="0" smtClean="0">
                <a:solidFill>
                  <a:schemeClr val="dk2"/>
                </a:solidFill>
                <a:latin typeface="Arial"/>
                <a:ea typeface="Arial"/>
                <a:cs typeface="Arial"/>
                <a:sym typeface="Arial"/>
              </a:rPr>
              <a:t> </a:t>
            </a:r>
            <a:r>
              <a:rPr lang="en-US" sz="4000" b="1" dirty="0" smtClean="0">
                <a:solidFill>
                  <a:schemeClr val="dk2"/>
                </a:solidFill>
                <a:latin typeface="Arial"/>
                <a:ea typeface="Arial"/>
                <a:cs typeface="Arial"/>
                <a:sym typeface="Arial"/>
              </a:rPr>
              <a:t>- </a:t>
            </a:r>
            <a:r>
              <a:rPr lang="en-US" sz="4000" b="1" dirty="0">
                <a:solidFill>
                  <a:schemeClr val="dk2"/>
                </a:solidFill>
                <a:latin typeface="Arial"/>
                <a:ea typeface="Arial"/>
                <a:cs typeface="Arial"/>
                <a:sym typeface="Arial"/>
              </a:rPr>
              <a:t>العائد والمخاطرة </a:t>
            </a:r>
            <a:br>
              <a:rPr lang="en-US" sz="4000" b="1" dirty="0">
                <a:solidFill>
                  <a:schemeClr val="dk2"/>
                </a:solidFill>
                <a:latin typeface="Arial"/>
                <a:ea typeface="Arial"/>
                <a:cs typeface="Arial"/>
                <a:sym typeface="Arial"/>
              </a:rPr>
            </a:br>
            <a:r>
              <a:rPr lang="en-US" sz="4000" b="1" dirty="0">
                <a:solidFill>
                  <a:schemeClr val="dk2"/>
                </a:solidFill>
                <a:latin typeface="Arial"/>
                <a:ea typeface="Arial"/>
                <a:cs typeface="Arial"/>
                <a:sym typeface="Arial"/>
              </a:rPr>
              <a:t>Risk and Return</a:t>
            </a:r>
            <a:r>
              <a:rPr lang="ar-JO" sz="4000" dirty="0"/>
              <a:t/>
            </a:r>
            <a:br>
              <a:rPr lang="ar-JO" sz="4000" dirty="0"/>
            </a:br>
            <a:r>
              <a:rPr lang="ar-SA" sz="2800" b="1" dirty="0" smtClean="0"/>
              <a:t>د. محمد احمد سيد احمد</a:t>
            </a:r>
            <a:endParaRPr lang="en-US" sz="2800" b="1" dirty="0"/>
          </a:p>
        </p:txBody>
      </p:sp>
      <p:sp>
        <p:nvSpPr>
          <p:cNvPr id="3" name="Subtitle 2"/>
          <p:cNvSpPr>
            <a:spLocks noGrp="1"/>
          </p:cNvSpPr>
          <p:nvPr>
            <p:ph type="subTitle" idx="1"/>
          </p:nvPr>
        </p:nvSpPr>
        <p:spPr>
          <a:xfrm>
            <a:off x="1409700" y="4725144"/>
            <a:ext cx="6400800" cy="1447056"/>
          </a:xfrm>
        </p:spPr>
        <p:txBody>
          <a:bodyPr>
            <a:normAutofit/>
          </a:bodyPr>
          <a:lstStyle/>
          <a:p>
            <a:pPr lvl="0" rtl="1"/>
            <a:endParaRPr lang="ar-SA" sz="2400" dirty="0"/>
          </a:p>
          <a:p>
            <a:pPr lvl="0" rtl="1"/>
            <a:r>
              <a:rPr lang="ar-SA" sz="2000" dirty="0"/>
              <a:t>الفصل </a:t>
            </a:r>
            <a:r>
              <a:rPr lang="ar-SA" sz="2000" dirty="0" smtClean="0"/>
              <a:t>الصيفي: </a:t>
            </a:r>
            <a:r>
              <a:rPr lang="en-US" sz="2000" dirty="0" smtClean="0"/>
              <a:t>2024-2023</a:t>
            </a:r>
            <a:endParaRPr lang="en-US" sz="2000" dirty="0"/>
          </a:p>
          <a:p>
            <a:pPr lvl="0" rtl="1"/>
            <a:r>
              <a:rPr lang="ar-JO" sz="2000" dirty="0" smtClean="0"/>
              <a:t>المحاضرة </a:t>
            </a:r>
            <a:r>
              <a:rPr lang="ar-SA" sz="2000" dirty="0" smtClean="0"/>
              <a:t>الثانية</a:t>
            </a:r>
            <a:r>
              <a:rPr lang="ar-JO" sz="2000" dirty="0" smtClean="0"/>
              <a:t>: </a:t>
            </a:r>
            <a:r>
              <a:rPr lang="en-US" sz="2000" dirty="0" smtClean="0"/>
              <a:t>2024-09-02</a:t>
            </a:r>
            <a:endParaRPr lang="en-US" sz="2000" dirty="0"/>
          </a:p>
        </p:txBody>
      </p:sp>
      <p:sp>
        <p:nvSpPr>
          <p:cNvPr id="4" name="Rectangle 3"/>
          <p:cNvSpPr/>
          <p:nvPr/>
        </p:nvSpPr>
        <p:spPr>
          <a:xfrm>
            <a:off x="1600200" y="1935809"/>
            <a:ext cx="6019800" cy="923330"/>
          </a:xfrm>
          <a:prstGeom prst="rect">
            <a:avLst/>
          </a:prstGeom>
        </p:spPr>
        <p:txBody>
          <a:bodyPr wrap="square">
            <a:spAutoFit/>
          </a:bodyPr>
          <a:lstStyle/>
          <a:p>
            <a:pPr algn="ctr"/>
            <a:r>
              <a:rPr lang="ar-SA" dirty="0" smtClean="0">
                <a:solidFill>
                  <a:prstClr val="black"/>
                </a:solidFill>
              </a:rPr>
              <a:t>كلية الأعمال والاقتصاد</a:t>
            </a:r>
            <a:endParaRPr lang="en-US" dirty="0">
              <a:solidFill>
                <a:prstClr val="black"/>
              </a:solidFill>
            </a:endParaRPr>
          </a:p>
          <a:p>
            <a:pPr algn="ctr"/>
            <a:r>
              <a:rPr lang="ar-SA" dirty="0" smtClean="0">
                <a:solidFill>
                  <a:prstClr val="black"/>
                </a:solidFill>
              </a:rPr>
              <a:t>قسم العلوم المالية</a:t>
            </a:r>
            <a:endParaRPr lang="en-US" dirty="0">
              <a:solidFill>
                <a:prstClr val="black"/>
              </a:solidFill>
            </a:endParaRPr>
          </a:p>
          <a:p>
            <a:pPr algn="ctr"/>
            <a:r>
              <a:rPr lang="ar-SA" dirty="0">
                <a:solidFill>
                  <a:prstClr val="black"/>
                </a:solidFill>
              </a:rPr>
              <a:t> </a:t>
            </a:r>
            <a:endParaRPr lang="en-US" dirty="0">
              <a:solidFill>
                <a:prstClr val="black"/>
              </a:solidFill>
            </a:endParaRPr>
          </a:p>
        </p:txBody>
      </p:sp>
      <p:pic>
        <p:nvPicPr>
          <p:cNvPr id="2050" name="Picture 2" descr="Untitl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83819" y="548680"/>
            <a:ext cx="1233488"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316720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5793507"/>
          </a:xfrm>
        </p:spPr>
        <p:txBody>
          <a:bodyPr>
            <a:normAutofit fontScale="85000" lnSpcReduction="20000"/>
          </a:bodyPr>
          <a:lstStyle/>
          <a:p>
            <a:pPr marL="0" indent="0">
              <a:buNone/>
            </a:pPr>
            <a:r>
              <a:rPr lang="ar-JO" b="1" dirty="0"/>
              <a:t>جـ. مخاطر القوة الشرائية للنقود: </a:t>
            </a:r>
            <a:endParaRPr lang="ar-JO" b="1" dirty="0" smtClean="0"/>
          </a:p>
          <a:p>
            <a:pPr>
              <a:buFontTx/>
              <a:buChar char="-"/>
            </a:pPr>
            <a:r>
              <a:rPr lang="ar-JO" dirty="0" smtClean="0"/>
              <a:t>هي </a:t>
            </a:r>
            <a:r>
              <a:rPr lang="ar-JO" dirty="0"/>
              <a:t>حالة عدم التأكد من مستقبل القوة الشرائية للمبالغ التي نتوقع استلامها من استثمار </a:t>
            </a:r>
            <a:r>
              <a:rPr lang="ar-JO" dirty="0" smtClean="0"/>
              <a:t>معين.</a:t>
            </a:r>
            <a:endParaRPr lang="ar-JO" dirty="0"/>
          </a:p>
          <a:p>
            <a:pPr>
              <a:buFontTx/>
              <a:buChar char="-"/>
            </a:pPr>
            <a:r>
              <a:rPr lang="ar-JO" dirty="0" smtClean="0"/>
              <a:t> </a:t>
            </a:r>
            <a:r>
              <a:rPr lang="ar-JO" dirty="0"/>
              <a:t>نتيجة الارتفاع العام أو الانخفاض العام في أسعار السلع </a:t>
            </a:r>
            <a:r>
              <a:rPr lang="ar-JO" dirty="0" smtClean="0"/>
              <a:t>والخدمات.</a:t>
            </a:r>
          </a:p>
          <a:p>
            <a:pPr>
              <a:buFontTx/>
              <a:buChar char="-"/>
            </a:pPr>
            <a:r>
              <a:rPr lang="ar-JO" dirty="0" smtClean="0"/>
              <a:t>ولتوضيح </a:t>
            </a:r>
            <a:r>
              <a:rPr lang="ar-JO" dirty="0"/>
              <a:t>مصدر الخطر في ارتفاع الأسعار، دعونا نفكر بعملية الاستثمار على أنهـا تأجيـل لاستهلاك حالي على أمل الحصول على استهلاك أكبر في المستقبل، </a:t>
            </a:r>
          </a:p>
          <a:p>
            <a:pPr>
              <a:buFontTx/>
              <a:buChar char="-"/>
            </a:pPr>
            <a:r>
              <a:rPr lang="ar-JO" dirty="0" smtClean="0"/>
              <a:t>فالمستثمر </a:t>
            </a:r>
            <a:r>
              <a:rPr lang="ar-JO" dirty="0"/>
              <a:t>عندما يقوم بشـراء </a:t>
            </a:r>
            <a:r>
              <a:rPr lang="ar-JO" dirty="0" smtClean="0"/>
              <a:t>سند </a:t>
            </a:r>
            <a:r>
              <a:rPr lang="ar-JO" dirty="0"/>
              <a:t>بمبلغ معين فإنه يتخلى عن استهلاك بعض السلع والخدمات التي كان يمكنه الحصول عليها بهذا المبلغ، </a:t>
            </a:r>
            <a:endParaRPr lang="ar-JO" dirty="0" smtClean="0"/>
          </a:p>
          <a:p>
            <a:pPr marL="0" indent="0">
              <a:buNone/>
            </a:pPr>
            <a:r>
              <a:rPr lang="ar-JO" dirty="0" smtClean="0"/>
              <a:t>وذلك </a:t>
            </a:r>
            <a:r>
              <a:rPr lang="ar-JO" dirty="0"/>
              <a:t>على أمل أن يحصل على سلع وخدمات أكثر في المستقبل. </a:t>
            </a:r>
            <a:endParaRPr lang="ar-JO" dirty="0" smtClean="0"/>
          </a:p>
          <a:p>
            <a:pPr>
              <a:buFontTx/>
              <a:buChar char="-"/>
            </a:pPr>
            <a:r>
              <a:rPr lang="ar-JO" dirty="0" smtClean="0"/>
              <a:t>ولكن </a:t>
            </a:r>
            <a:r>
              <a:rPr lang="ar-JO" dirty="0"/>
              <a:t>ماذا لو حصل ارتفاع في أسعار السلع والخدمات التي يحتاجها هذا الشخص خلال فترة الاستثمار، </a:t>
            </a:r>
          </a:p>
          <a:p>
            <a:pPr>
              <a:buFontTx/>
              <a:buChar char="-"/>
            </a:pPr>
            <a:r>
              <a:rPr lang="ar-JO" dirty="0" smtClean="0"/>
              <a:t>إن </a:t>
            </a:r>
            <a:r>
              <a:rPr lang="ar-JO" dirty="0"/>
              <a:t>قدرة هذا الشخص على الاستهلاك ستتآكل بمقدار الارتفاع في هذه الأسعار، وهذه هي مخاطرة تغير القوة الشرائية. </a:t>
            </a:r>
            <a:endParaRPr lang="en-US" dirty="0"/>
          </a:p>
        </p:txBody>
      </p:sp>
    </p:spTree>
    <p:extLst>
      <p:ext uri="{BB962C8B-B14F-4D97-AF65-F5344CB8AC3E}">
        <p14:creationId xmlns:p14="http://schemas.microsoft.com/office/powerpoint/2010/main" val="756305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9"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9"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6264696"/>
          </a:xfrm>
        </p:spPr>
        <p:txBody>
          <a:bodyPr>
            <a:normAutofit fontScale="70000" lnSpcReduction="20000"/>
          </a:bodyPr>
          <a:lstStyle/>
          <a:p>
            <a:pPr>
              <a:buFontTx/>
              <a:buChar char="-"/>
            </a:pPr>
            <a:r>
              <a:rPr lang="ar-JO" dirty="0" smtClean="0"/>
              <a:t>إن </a:t>
            </a:r>
            <a:r>
              <a:rPr lang="ar-JO" dirty="0"/>
              <a:t>الارتفاع العام في الأسعار يعرف بالتضخم</a:t>
            </a:r>
            <a:r>
              <a:rPr lang="ar-JO" dirty="0" smtClean="0"/>
              <a:t>،</a:t>
            </a:r>
          </a:p>
          <a:p>
            <a:pPr>
              <a:buFontTx/>
              <a:buChar char="-"/>
            </a:pPr>
            <a:r>
              <a:rPr lang="ar-JO" dirty="0" smtClean="0"/>
              <a:t> </a:t>
            </a:r>
            <a:r>
              <a:rPr lang="ar-JO" dirty="0"/>
              <a:t>ويرجع سبب هذا الارتفاع إما إلـى ارتفـاع تكاليف الإنتاج، أو إلى زيادة الطلب على السلع والخدمات عن المعـروض منهـا، </a:t>
            </a:r>
            <a:endParaRPr lang="ar-JO" dirty="0" smtClean="0"/>
          </a:p>
          <a:p>
            <a:pPr>
              <a:buFontTx/>
              <a:buChar char="-"/>
            </a:pPr>
            <a:r>
              <a:rPr lang="ar-JO" dirty="0" smtClean="0"/>
              <a:t>وعـادة </a:t>
            </a:r>
            <a:r>
              <a:rPr lang="ar-JO" dirty="0"/>
              <a:t>تكـون الاستثمارات ذات الدخل الثابت كالسندات والودائع المصرفية أكثر تأثراً بهذه المخاطرة من غيرها من الاستثمارات، </a:t>
            </a:r>
            <a:endParaRPr lang="ar-JO" dirty="0" smtClean="0"/>
          </a:p>
          <a:p>
            <a:pPr>
              <a:buFontTx/>
              <a:buChar char="-"/>
            </a:pPr>
            <a:r>
              <a:rPr lang="ar-JO" dirty="0" smtClean="0"/>
              <a:t>فإذا </a:t>
            </a:r>
            <a:r>
              <a:rPr lang="ar-JO" dirty="0"/>
              <a:t>ارتفعت معدلات التضخم فإن القيمة الحقيقية لعوائد الاستثمار تنخفض</a:t>
            </a:r>
            <a:r>
              <a:rPr lang="ar-JO" dirty="0" smtClean="0"/>
              <a:t>،</a:t>
            </a:r>
          </a:p>
          <a:p>
            <a:pPr>
              <a:buFontTx/>
              <a:buChar char="-"/>
            </a:pPr>
            <a:r>
              <a:rPr lang="ar-JO" dirty="0" smtClean="0"/>
              <a:t> </a:t>
            </a:r>
            <a:r>
              <a:rPr lang="ar-JO" dirty="0"/>
              <a:t>مما يـؤدي إلى انخفاض المعدل الحقيقي للعائد على الاستثمار عن المعدل الاسمي لهذا العائد. </a:t>
            </a:r>
            <a:endParaRPr lang="ar-JO" dirty="0" smtClean="0"/>
          </a:p>
          <a:p>
            <a:pPr>
              <a:buFontTx/>
              <a:buChar char="-"/>
            </a:pPr>
            <a:r>
              <a:rPr lang="ar-JO" dirty="0" smtClean="0"/>
              <a:t>أما </a:t>
            </a:r>
            <a:r>
              <a:rPr lang="ar-JO" dirty="0"/>
              <a:t>الاستثمار في الأسهم العادية ، فإنه يشكل في معظم الأحيان حماية للمستثمر من مخـاطر القوة الشرائية، </a:t>
            </a:r>
            <a:endParaRPr lang="ar-JO" dirty="0" smtClean="0"/>
          </a:p>
          <a:p>
            <a:pPr>
              <a:buFontTx/>
              <a:buChar char="-"/>
            </a:pPr>
            <a:r>
              <a:rPr lang="ar-JO" dirty="0" smtClean="0"/>
              <a:t>وذلك </a:t>
            </a:r>
            <a:r>
              <a:rPr lang="ar-JO" dirty="0"/>
              <a:t>لأن أسعار الأسهم في السوق المالي تستجيب غالباً للظروف التضخمية، فترتفع هي الأخرى، مما يحافظ على القيمة الحقيقية للاستثمار فيها، </a:t>
            </a:r>
            <a:endParaRPr lang="ar-JO" dirty="0" smtClean="0"/>
          </a:p>
          <a:p>
            <a:pPr>
              <a:buFontTx/>
              <a:buChar char="-"/>
            </a:pPr>
            <a:r>
              <a:rPr lang="ar-JO" dirty="0" smtClean="0"/>
              <a:t>وهي </a:t>
            </a:r>
            <a:r>
              <a:rPr lang="ar-JO" dirty="0"/>
              <a:t>بذلك تحمي المستثمر من المخاطر التي يتعرض لها حامل السند. </a:t>
            </a:r>
            <a:endParaRPr lang="ar-JO" dirty="0" smtClean="0"/>
          </a:p>
          <a:p>
            <a:pPr>
              <a:buFontTx/>
              <a:buChar char="-"/>
            </a:pPr>
            <a:r>
              <a:rPr lang="ar-JO" dirty="0" smtClean="0"/>
              <a:t>فالأسهم </a:t>
            </a:r>
            <a:r>
              <a:rPr lang="ar-JO" dirty="0"/>
              <a:t>تشكل ملكية لجزء من أصول الشركة الحقيقية التي ترتفع قيمتها في ظروف التضخم، </a:t>
            </a:r>
            <a:endParaRPr lang="ar-JO" dirty="0" smtClean="0"/>
          </a:p>
          <a:p>
            <a:pPr>
              <a:buFontTx/>
              <a:buChar char="-"/>
            </a:pPr>
            <a:r>
              <a:rPr lang="ar-JO" dirty="0" smtClean="0"/>
              <a:t>وبالتالي </a:t>
            </a:r>
            <a:r>
              <a:rPr lang="ar-JO" dirty="0"/>
              <a:t>ترتفع قيمة الأسهم التي تمثل ملكية هذه الأصول، </a:t>
            </a:r>
            <a:endParaRPr lang="ar-JO" dirty="0" smtClean="0"/>
          </a:p>
          <a:p>
            <a:pPr>
              <a:buFontTx/>
              <a:buChar char="-"/>
            </a:pPr>
            <a:r>
              <a:rPr lang="ar-JO" dirty="0" smtClean="0"/>
              <a:t>ومن </a:t>
            </a:r>
            <a:r>
              <a:rPr lang="ar-JO" dirty="0"/>
              <a:t>ناحية ثانية فإن الشركات تقوم عـادة برفع أسعار مبيعاتها في ظروف التضخم، </a:t>
            </a:r>
            <a:endParaRPr lang="ar-JO" dirty="0" smtClean="0"/>
          </a:p>
          <a:p>
            <a:pPr>
              <a:buFontTx/>
              <a:buChar char="-"/>
            </a:pPr>
            <a:r>
              <a:rPr lang="ar-JO" dirty="0" smtClean="0"/>
              <a:t>وبالتالي </a:t>
            </a:r>
            <a:r>
              <a:rPr lang="ar-JO" dirty="0"/>
              <a:t>فإن أثر التضخم لن يكون سـلبياً علـى أربـاح الشركة وتوزيعاتها وبالتالي على أسعار أسهمها. </a:t>
            </a:r>
            <a:endParaRPr lang="en-US" dirty="0"/>
          </a:p>
        </p:txBody>
      </p:sp>
    </p:spTree>
    <p:extLst>
      <p:ext uri="{BB962C8B-B14F-4D97-AF65-F5344CB8AC3E}">
        <p14:creationId xmlns:p14="http://schemas.microsoft.com/office/powerpoint/2010/main" val="562944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3"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3"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3"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3"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3"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0-#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3"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0-#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3"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1+#ppt_w/2"/>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6264696"/>
          </a:xfrm>
        </p:spPr>
        <p:txBody>
          <a:bodyPr>
            <a:normAutofit fontScale="77500" lnSpcReduction="20000"/>
          </a:bodyPr>
          <a:lstStyle/>
          <a:p>
            <a:pPr marL="0" indent="0">
              <a:buNone/>
            </a:pPr>
            <a:r>
              <a:rPr lang="ar-JO" b="1" dirty="0" smtClean="0">
                <a:solidFill>
                  <a:srgbClr val="00B0F0"/>
                </a:solidFill>
              </a:rPr>
              <a:t>ثانياً- مصادر </a:t>
            </a:r>
            <a:r>
              <a:rPr lang="ar-JO" b="1" dirty="0">
                <a:solidFill>
                  <a:srgbClr val="00B0F0"/>
                </a:solidFill>
              </a:rPr>
              <a:t>المخاطر غير النظامية: </a:t>
            </a:r>
            <a:endParaRPr lang="ar-JO" b="1" dirty="0" smtClean="0">
              <a:solidFill>
                <a:srgbClr val="00B0F0"/>
              </a:solidFill>
            </a:endParaRPr>
          </a:p>
          <a:p>
            <a:pPr marL="0" indent="0">
              <a:buNone/>
            </a:pPr>
            <a:r>
              <a:rPr lang="ar-JO" b="1" dirty="0" smtClean="0"/>
              <a:t>من </a:t>
            </a:r>
            <a:r>
              <a:rPr lang="ar-JO" b="1" dirty="0"/>
              <a:t>أهم هذه المصادر ما يلي</a:t>
            </a:r>
            <a:r>
              <a:rPr lang="ar-JO" dirty="0" smtClean="0"/>
              <a:t>:</a:t>
            </a:r>
          </a:p>
          <a:p>
            <a:pPr marL="0" indent="0">
              <a:buNone/>
            </a:pPr>
            <a:r>
              <a:rPr lang="ar-JO" b="1" dirty="0" smtClean="0"/>
              <a:t> </a:t>
            </a:r>
            <a:r>
              <a:rPr lang="ar-JO" b="1" dirty="0"/>
              <a:t>أ. مخاطر الإدارة: </a:t>
            </a:r>
            <a:endParaRPr lang="ar-JO" b="1" dirty="0" smtClean="0"/>
          </a:p>
          <a:p>
            <a:pPr>
              <a:buFontTx/>
              <a:buChar char="-"/>
            </a:pPr>
            <a:r>
              <a:rPr lang="ar-JO" dirty="0" smtClean="0"/>
              <a:t>قد </a:t>
            </a:r>
            <a:r>
              <a:rPr lang="ar-JO" dirty="0"/>
              <a:t>تتسبب الأخطاء الإدارية في شركة معينه بآثار سلبية على نتائج أعمال </a:t>
            </a:r>
            <a:r>
              <a:rPr lang="ar-JO" dirty="0" smtClean="0"/>
              <a:t>الشركة.</a:t>
            </a:r>
          </a:p>
          <a:p>
            <a:pPr>
              <a:buFontTx/>
              <a:buChar char="-"/>
            </a:pPr>
            <a:r>
              <a:rPr lang="ar-JO" dirty="0" smtClean="0"/>
              <a:t> </a:t>
            </a:r>
            <a:r>
              <a:rPr lang="ar-JO" dirty="0"/>
              <a:t>وبالتـالي على العائد على </a:t>
            </a:r>
            <a:r>
              <a:rPr lang="ar-JO" dirty="0" smtClean="0"/>
              <a:t>الاستثمار.</a:t>
            </a:r>
          </a:p>
          <a:p>
            <a:pPr>
              <a:buFontTx/>
              <a:buChar char="-"/>
            </a:pPr>
            <a:r>
              <a:rPr lang="ar-JO" dirty="0" smtClean="0"/>
              <a:t>فاتخاذ </a:t>
            </a:r>
            <a:r>
              <a:rPr lang="ar-JO" dirty="0"/>
              <a:t>قرارات خاطئة نتيجة معلومات غير مكتملة أو غير دقيقة أو نتيجة التقدير الخاطئ للموقف، </a:t>
            </a:r>
            <a:endParaRPr lang="ar-JO" dirty="0" smtClean="0"/>
          </a:p>
          <a:p>
            <a:pPr>
              <a:buFontTx/>
              <a:buChar char="-"/>
            </a:pPr>
            <a:r>
              <a:rPr lang="ar-JO" dirty="0" smtClean="0"/>
              <a:t>قد </a:t>
            </a:r>
            <a:r>
              <a:rPr lang="ar-JO" dirty="0"/>
              <a:t>يؤثر على أرباح الشركة وبالتالي على أسعار أسهمها. </a:t>
            </a:r>
            <a:endParaRPr lang="ar-JO" dirty="0" smtClean="0"/>
          </a:p>
          <a:p>
            <a:pPr>
              <a:buFontTx/>
              <a:buChar char="-"/>
            </a:pPr>
            <a:r>
              <a:rPr lang="ar-JO" dirty="0" smtClean="0"/>
              <a:t>ومن </a:t>
            </a:r>
            <a:r>
              <a:rPr lang="ar-JO" dirty="0"/>
              <a:t>الأخطاء الإدارية الشائعة سوء التصرف وعدم اتخاذ التدابير المناسـبة فـي الحـوادث الطارئة، </a:t>
            </a:r>
            <a:endParaRPr lang="ar-JO" dirty="0" smtClean="0"/>
          </a:p>
          <a:p>
            <a:pPr>
              <a:buFontTx/>
              <a:buChar char="-"/>
            </a:pPr>
            <a:r>
              <a:rPr lang="ar-JO" dirty="0" smtClean="0"/>
              <a:t>كإضرابات </a:t>
            </a:r>
            <a:r>
              <a:rPr lang="ar-JO" dirty="0"/>
              <a:t>العمال، </a:t>
            </a:r>
            <a:endParaRPr lang="ar-JO" dirty="0" smtClean="0"/>
          </a:p>
          <a:p>
            <a:pPr>
              <a:buFontTx/>
              <a:buChar char="-"/>
            </a:pPr>
            <a:r>
              <a:rPr lang="ar-JO" dirty="0" smtClean="0"/>
              <a:t>أو </a:t>
            </a:r>
            <a:r>
              <a:rPr lang="ar-JO" dirty="0"/>
              <a:t>خسارة مصنع أو حريق بعض محتوياته دون التأمين عليها، </a:t>
            </a:r>
            <a:endParaRPr lang="ar-JO" dirty="0" smtClean="0"/>
          </a:p>
          <a:p>
            <a:pPr>
              <a:buFontTx/>
              <a:buChar char="-"/>
            </a:pPr>
            <a:r>
              <a:rPr lang="ar-JO" dirty="0" smtClean="0"/>
              <a:t>أو </a:t>
            </a:r>
            <a:r>
              <a:rPr lang="ar-JO" dirty="0"/>
              <a:t>بسبب عدم تأمين حراسة كافية، </a:t>
            </a:r>
            <a:endParaRPr lang="ar-JO" dirty="0" smtClean="0"/>
          </a:p>
          <a:p>
            <a:pPr>
              <a:buFontTx/>
              <a:buChar char="-"/>
            </a:pPr>
            <a:r>
              <a:rPr lang="ar-JO" dirty="0" smtClean="0"/>
              <a:t>أو </a:t>
            </a:r>
            <a:r>
              <a:rPr lang="ar-JO" dirty="0"/>
              <a:t>عدم التعامل بحكمة مع جمعيات حماية المسـتهلك، </a:t>
            </a:r>
            <a:endParaRPr lang="ar-JO" dirty="0" smtClean="0"/>
          </a:p>
          <a:p>
            <a:pPr>
              <a:buFontTx/>
              <a:buChar char="-"/>
            </a:pPr>
            <a:r>
              <a:rPr lang="ar-JO" dirty="0" smtClean="0"/>
              <a:t>وغيـر </a:t>
            </a:r>
            <a:r>
              <a:rPr lang="ar-JO" dirty="0"/>
              <a:t>ذلـك مـن الأخطاء. </a:t>
            </a:r>
            <a:endParaRPr lang="en-US" dirty="0"/>
          </a:p>
        </p:txBody>
      </p:sp>
    </p:spTree>
    <p:extLst>
      <p:ext uri="{BB962C8B-B14F-4D97-AF65-F5344CB8AC3E}">
        <p14:creationId xmlns:p14="http://schemas.microsoft.com/office/powerpoint/2010/main" val="37838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6"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6"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6"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6"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1+#ppt_w/2"/>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6"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1+#ppt_w/2"/>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normAutofit fontScale="70000" lnSpcReduction="20000"/>
          </a:bodyPr>
          <a:lstStyle/>
          <a:p>
            <a:pPr marL="0" indent="0">
              <a:buNone/>
            </a:pPr>
            <a:r>
              <a:rPr lang="ar-JO" b="1" dirty="0"/>
              <a:t>ب. مخاطر الصناعة: </a:t>
            </a:r>
            <a:endParaRPr lang="ar-JO" b="1" dirty="0" smtClean="0"/>
          </a:p>
          <a:p>
            <a:pPr marL="0" indent="0">
              <a:buNone/>
            </a:pPr>
            <a:r>
              <a:rPr lang="ar-JO" dirty="0" smtClean="0"/>
              <a:t>- وهي </a:t>
            </a:r>
            <a:r>
              <a:rPr lang="ar-JO" dirty="0"/>
              <a:t>تلك المخاطر التي تنتج عن ظروف وعوامل خاصة بقطاع معين أو بصناعة معينة دون أن يكون لها تأثير هام خارج هذا القطاع، </a:t>
            </a:r>
            <a:endParaRPr lang="ar-JO" dirty="0" smtClean="0"/>
          </a:p>
          <a:p>
            <a:pPr>
              <a:buFontTx/>
              <a:buChar char="-"/>
            </a:pPr>
            <a:r>
              <a:rPr lang="ar-JO" b="1" dirty="0" smtClean="0"/>
              <a:t>ومن </a:t>
            </a:r>
            <a:r>
              <a:rPr lang="ar-JO" b="1" dirty="0"/>
              <a:t>الأمثلة على هذه </a:t>
            </a:r>
            <a:r>
              <a:rPr lang="ar-JO" b="1" dirty="0" smtClean="0"/>
              <a:t>المخاطر: </a:t>
            </a:r>
          </a:p>
          <a:p>
            <a:pPr>
              <a:buFontTx/>
              <a:buChar char="-"/>
            </a:pPr>
            <a:r>
              <a:rPr lang="ar-JO" dirty="0" smtClean="0"/>
              <a:t>الإضرابات </a:t>
            </a:r>
            <a:r>
              <a:rPr lang="ar-JO" dirty="0"/>
              <a:t>العمالية التـي تؤثر على الشركات التي يشملها الإضراب بالإضافة إلى زبائنها ومموليها وموردي المواد الخام لها. </a:t>
            </a:r>
            <a:endParaRPr lang="ar-JO" dirty="0" smtClean="0"/>
          </a:p>
          <a:p>
            <a:pPr>
              <a:buFontTx/>
              <a:buChar char="-"/>
            </a:pPr>
            <a:r>
              <a:rPr lang="ar-JO" dirty="0" smtClean="0"/>
              <a:t>وكذلك </a:t>
            </a:r>
            <a:r>
              <a:rPr lang="ar-JO" dirty="0"/>
              <a:t>ظهور قوانين تمس صناعات معينة مثل قوانين حماية البيئة من التلوث التي تؤثر على العديد من الصناعات وينتج عنها كميات كبيرة من المخلفات الملوثة للبيئة مثل مصافي البتـرول، </a:t>
            </a:r>
            <a:endParaRPr lang="ar-JO" dirty="0" smtClean="0"/>
          </a:p>
          <a:p>
            <a:pPr>
              <a:buFontTx/>
              <a:buChar char="-"/>
            </a:pPr>
            <a:r>
              <a:rPr lang="ar-JO" dirty="0" smtClean="0"/>
              <a:t>أو </a:t>
            </a:r>
            <a:r>
              <a:rPr lang="ar-JO" dirty="0"/>
              <a:t>زيادة الضريبة على صناعة معينة، أو إلغاء إعفاءات ضريبية أو جمركية كانت ممنوحة لها. </a:t>
            </a:r>
            <a:endParaRPr lang="ar-JO" dirty="0" smtClean="0"/>
          </a:p>
          <a:p>
            <a:pPr>
              <a:buFontTx/>
              <a:buChar char="-"/>
            </a:pPr>
            <a:r>
              <a:rPr lang="ar-JO" b="1" dirty="0" smtClean="0"/>
              <a:t>ومن </a:t>
            </a:r>
            <a:r>
              <a:rPr lang="ar-JO" b="1" dirty="0"/>
              <a:t>المخاطر </a:t>
            </a:r>
            <a:r>
              <a:rPr lang="ar-JO" b="1" dirty="0" smtClean="0"/>
              <a:t>أيضاً: </a:t>
            </a:r>
          </a:p>
          <a:p>
            <a:pPr>
              <a:buFontTx/>
              <a:buChar char="-"/>
            </a:pPr>
            <a:r>
              <a:rPr lang="ar-JO" dirty="0" smtClean="0"/>
              <a:t>تغير </a:t>
            </a:r>
            <a:r>
              <a:rPr lang="ar-JO" dirty="0"/>
              <a:t>أذواق المستهلكين أو ظهور اختراعات أحدث تؤدي إلـى تحـول المستهلكين عن منتجات الشركة، فبعد ظهور السيارات مثلاً كسدت صناعة العربات. </a:t>
            </a:r>
            <a:endParaRPr lang="ar-JO" dirty="0" smtClean="0"/>
          </a:p>
          <a:p>
            <a:pPr>
              <a:buFontTx/>
              <a:buChar char="-"/>
            </a:pPr>
            <a:r>
              <a:rPr lang="ar-JO" b="1" dirty="0" smtClean="0"/>
              <a:t>ومن </a:t>
            </a:r>
            <a:r>
              <a:rPr lang="ar-JO" b="1" dirty="0"/>
              <a:t>المخاطر كذلك</a:t>
            </a:r>
            <a:r>
              <a:rPr lang="ar-JO" dirty="0"/>
              <a:t> إزالة الحماية الجمركية التي تحد من استيراد السلع المنافسة للصـناعات المحلية، </a:t>
            </a:r>
            <a:endParaRPr lang="ar-JO" dirty="0" smtClean="0"/>
          </a:p>
          <a:p>
            <a:pPr>
              <a:buFontTx/>
              <a:buChar char="-"/>
            </a:pPr>
            <a:r>
              <a:rPr lang="ar-JO" dirty="0" smtClean="0"/>
              <a:t>فإذا </a:t>
            </a:r>
            <a:r>
              <a:rPr lang="ar-JO" dirty="0"/>
              <a:t>قامت الدولة بتخفيض الجمارك أو إلغائها على سلع معينة، فإن السلع المستوردة ستصبح منافسة بشكل أكبر لمثيلاتها المصنوعة محلياً. </a:t>
            </a:r>
            <a:endParaRPr lang="en-US" dirty="0"/>
          </a:p>
        </p:txBody>
      </p:sp>
    </p:spTree>
    <p:extLst>
      <p:ext uri="{BB962C8B-B14F-4D97-AF65-F5344CB8AC3E}">
        <p14:creationId xmlns:p14="http://schemas.microsoft.com/office/powerpoint/2010/main" val="1424036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2"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12"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Autofit/>
          </a:bodyPr>
          <a:lstStyle/>
          <a:p>
            <a:pPr algn="r"/>
            <a:r>
              <a:rPr lang="ar-JO" sz="3600" b="1" dirty="0" smtClean="0">
                <a:solidFill>
                  <a:srgbClr val="00B0F0"/>
                </a:solidFill>
              </a:rPr>
              <a:t>المبادلة بين المخاطرة والعائد:</a:t>
            </a:r>
            <a:endParaRPr lang="en-US" sz="3600" b="1" dirty="0">
              <a:solidFill>
                <a:srgbClr val="00B0F0"/>
              </a:solidFill>
            </a:endParaRPr>
          </a:p>
        </p:txBody>
      </p:sp>
      <p:sp>
        <p:nvSpPr>
          <p:cNvPr id="3" name="عنصر نائب للمحتوى 2"/>
          <p:cNvSpPr>
            <a:spLocks noGrp="1"/>
          </p:cNvSpPr>
          <p:nvPr>
            <p:ph idx="1"/>
          </p:nvPr>
        </p:nvSpPr>
        <p:spPr>
          <a:xfrm>
            <a:off x="457200" y="908720"/>
            <a:ext cx="8229600" cy="5217443"/>
          </a:xfrm>
        </p:spPr>
        <p:txBody>
          <a:bodyPr>
            <a:normAutofit fontScale="77500" lnSpcReduction="20000"/>
          </a:bodyPr>
          <a:lstStyle/>
          <a:p>
            <a:pPr>
              <a:buFontTx/>
              <a:buChar char="-"/>
            </a:pPr>
            <a:r>
              <a:rPr lang="ar-JO" dirty="0" smtClean="0"/>
              <a:t>العائد </a:t>
            </a:r>
            <a:r>
              <a:rPr lang="ar-JO" dirty="0"/>
              <a:t>والمخاطرة سمتان متلازمتان لأي استثمار لأن قرارات الاستثمار تتخذ اليـوم وتظهـر نتائجها في المستقبل، </a:t>
            </a:r>
            <a:endParaRPr lang="ar-JO" dirty="0" smtClean="0"/>
          </a:p>
          <a:p>
            <a:pPr>
              <a:buFontTx/>
              <a:buChar char="-"/>
            </a:pPr>
            <a:r>
              <a:rPr lang="ar-JO" dirty="0" smtClean="0"/>
              <a:t>والمستقبل </a:t>
            </a:r>
            <a:r>
              <a:rPr lang="ar-JO" dirty="0"/>
              <a:t>في عالم الغيب ونتائج القرار غير مؤكدة</a:t>
            </a:r>
            <a:r>
              <a:rPr lang="ar-JO" dirty="0" smtClean="0"/>
              <a:t>،</a:t>
            </a:r>
          </a:p>
          <a:p>
            <a:pPr>
              <a:buFontTx/>
              <a:buChar char="-"/>
            </a:pPr>
            <a:r>
              <a:rPr lang="ar-JO" dirty="0" smtClean="0"/>
              <a:t> </a:t>
            </a:r>
            <a:r>
              <a:rPr lang="ar-JO" sz="2800" dirty="0"/>
              <a:t>وبالتالي يواجه المسـتثمر عادةً عدة بدائل تتضمن مبادلة </a:t>
            </a:r>
            <a:r>
              <a:rPr lang="ar-JO" sz="2800" dirty="0" smtClean="0"/>
              <a:t>(</a:t>
            </a:r>
            <a:r>
              <a:rPr lang="en-US" sz="2800" dirty="0" smtClean="0"/>
              <a:t>Trade -</a:t>
            </a:r>
            <a:r>
              <a:rPr lang="en-US" sz="2800" dirty="0"/>
              <a:t> </a:t>
            </a:r>
            <a:r>
              <a:rPr lang="en-US" sz="2800" dirty="0" smtClean="0"/>
              <a:t>off</a:t>
            </a:r>
            <a:r>
              <a:rPr lang="ar-JO" dirty="0" smtClean="0"/>
              <a:t>) بين </a:t>
            </a:r>
            <a:r>
              <a:rPr lang="ar-JO" dirty="0"/>
              <a:t>عائد متوقع مرتفع ومخاطرة مرتفعة، </a:t>
            </a:r>
            <a:endParaRPr lang="ar-JO" dirty="0" smtClean="0"/>
          </a:p>
          <a:p>
            <a:pPr>
              <a:buFontTx/>
              <a:buChar char="-"/>
            </a:pPr>
            <a:r>
              <a:rPr lang="ar-JO" dirty="0" smtClean="0"/>
              <a:t>أو </a:t>
            </a:r>
            <a:r>
              <a:rPr lang="ar-JO" dirty="0"/>
              <a:t>عائـد متوقع منخفض ومخاطرة منخفضة. </a:t>
            </a:r>
            <a:endParaRPr lang="ar-JO" dirty="0" smtClean="0"/>
          </a:p>
          <a:p>
            <a:pPr>
              <a:buFontTx/>
              <a:buChar char="-"/>
            </a:pPr>
            <a:r>
              <a:rPr lang="ar-JO" dirty="0" smtClean="0"/>
              <a:t>وقد </a:t>
            </a:r>
            <a:r>
              <a:rPr lang="ar-JO" dirty="0"/>
              <a:t>أثبتت الدراسات أن معظم المستثمرين يتجنبون مثل هذه المخاطر</a:t>
            </a:r>
            <a:r>
              <a:rPr lang="ar-JO" dirty="0" smtClean="0"/>
              <a:t>،</a:t>
            </a:r>
          </a:p>
          <a:p>
            <a:pPr>
              <a:buFontTx/>
              <a:buChar char="-"/>
            </a:pPr>
            <a:r>
              <a:rPr lang="ar-JO" dirty="0" smtClean="0"/>
              <a:t> </a:t>
            </a:r>
            <a:r>
              <a:rPr lang="ar-JO" dirty="0"/>
              <a:t>لذلك فإن الاستثمارات الأكثر مخاطرة يجب أن يكون العائد المتوقع عليهـا أعلـى مـن الاسـتثمارات الأقـل مخـاطرة، </a:t>
            </a:r>
            <a:endParaRPr lang="ar-JO" dirty="0" smtClean="0"/>
          </a:p>
          <a:p>
            <a:pPr>
              <a:buFontTx/>
              <a:buChar char="-"/>
            </a:pPr>
            <a:r>
              <a:rPr lang="ar-JO" dirty="0" smtClean="0"/>
              <a:t>فالمستثمرون </a:t>
            </a:r>
            <a:r>
              <a:rPr lang="ar-JO" dirty="0"/>
              <a:t>يطلبون علاقة طردية بين العائد المتوقع ومخاطرة الاستثمار. </a:t>
            </a:r>
            <a:endParaRPr lang="ar-JO" dirty="0" smtClean="0"/>
          </a:p>
          <a:p>
            <a:pPr>
              <a:buFontTx/>
              <a:buChar char="-"/>
            </a:pPr>
            <a:r>
              <a:rPr lang="ar-JO" dirty="0" smtClean="0"/>
              <a:t>وتؤكد </a:t>
            </a:r>
            <a:r>
              <a:rPr lang="ar-JO" dirty="0"/>
              <a:t>الدراسات الميدانية صحة النتائج السابقة، </a:t>
            </a:r>
            <a:endParaRPr lang="ar-JO" dirty="0" smtClean="0"/>
          </a:p>
          <a:p>
            <a:pPr>
              <a:buFontTx/>
              <a:buChar char="-"/>
            </a:pPr>
            <a:r>
              <a:rPr lang="ar-JO" dirty="0" smtClean="0"/>
              <a:t>فمن </a:t>
            </a:r>
            <a:r>
              <a:rPr lang="ar-JO" dirty="0"/>
              <a:t>خلال فحص ودراسة متوسـط العوائـد السنوية على أدوات الاستثمار المختلفة في الولايات المتحدة الأمريكية ودرجة الانحراف المعيـاري لها (كمقياس للمخاطرة) خلال السنوات </a:t>
            </a:r>
            <a:r>
              <a:rPr lang="en-US" dirty="0" smtClean="0"/>
              <a:t>1926</a:t>
            </a:r>
            <a:r>
              <a:rPr lang="ar-JO" dirty="0" smtClean="0"/>
              <a:t>-</a:t>
            </a:r>
            <a:r>
              <a:rPr lang="en-US" dirty="0" smtClean="0"/>
              <a:t>1992</a:t>
            </a:r>
            <a:r>
              <a:rPr lang="ar-JO" dirty="0" smtClean="0"/>
              <a:t> </a:t>
            </a:r>
            <a:r>
              <a:rPr lang="ar-JO" dirty="0"/>
              <a:t>تبينت النتائج التالية: </a:t>
            </a:r>
            <a:endParaRPr lang="en-US" dirty="0"/>
          </a:p>
        </p:txBody>
      </p:sp>
    </p:spTree>
    <p:extLst>
      <p:ext uri="{BB962C8B-B14F-4D97-AF65-F5344CB8AC3E}">
        <p14:creationId xmlns:p14="http://schemas.microsoft.com/office/powerpoint/2010/main" val="1337789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1"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229600" cy="5937523"/>
          </a:xfrm>
        </p:spPr>
        <p:txBody>
          <a:bodyPr>
            <a:normAutofit fontScale="85000" lnSpcReduction="10000"/>
          </a:bodyPr>
          <a:lstStyle/>
          <a:p>
            <a:endParaRPr lang="ar-JO" dirty="0" smtClean="0"/>
          </a:p>
          <a:p>
            <a:endParaRPr lang="ar-JO" dirty="0"/>
          </a:p>
          <a:p>
            <a:endParaRPr lang="ar-JO" dirty="0" smtClean="0"/>
          </a:p>
          <a:p>
            <a:endParaRPr lang="ar-JO" dirty="0"/>
          </a:p>
          <a:p>
            <a:endParaRPr lang="ar-JO" dirty="0" smtClean="0"/>
          </a:p>
          <a:p>
            <a:pPr marL="0" indent="0">
              <a:buNone/>
            </a:pPr>
            <a:endParaRPr lang="ar-JO" dirty="0"/>
          </a:p>
          <a:p>
            <a:pPr>
              <a:buFontTx/>
              <a:buChar char="-"/>
            </a:pPr>
            <a:r>
              <a:rPr lang="ar-JO" dirty="0" smtClean="0"/>
              <a:t>ويمكن </a:t>
            </a:r>
            <a:r>
              <a:rPr lang="ar-JO" dirty="0"/>
              <a:t>أن نلخص المبادئ الأساسية في اتخاذ القرارات الاستثمارية، لمستثمر متجنب للمخاطرة، كما يلي</a:t>
            </a:r>
            <a:r>
              <a:rPr lang="ar-JO" dirty="0" smtClean="0"/>
              <a:t>:</a:t>
            </a:r>
          </a:p>
          <a:p>
            <a:pPr>
              <a:buFontTx/>
              <a:buChar char="-"/>
            </a:pPr>
            <a:r>
              <a:rPr lang="ar-JO" dirty="0" smtClean="0"/>
              <a:t> </a:t>
            </a:r>
            <a:r>
              <a:rPr lang="ar-JO" dirty="0"/>
              <a:t>أولاً: تفضيل المستثمر للعائد المتوقع الأعلى في حالة تساوي المخاطر</a:t>
            </a:r>
            <a:r>
              <a:rPr lang="ar-JO" dirty="0" smtClean="0"/>
              <a:t>.</a:t>
            </a:r>
          </a:p>
          <a:p>
            <a:pPr>
              <a:buFontTx/>
              <a:buChar char="-"/>
            </a:pPr>
            <a:r>
              <a:rPr lang="ar-JO" dirty="0" smtClean="0"/>
              <a:t> </a:t>
            </a:r>
            <a:r>
              <a:rPr lang="ar-JO" dirty="0"/>
              <a:t>ثانياً: تفضيل مستوى مخاطرة أقل في حالة تساوي العوائد المتوقعة. </a:t>
            </a:r>
            <a:endParaRPr lang="ar-JO" dirty="0" smtClean="0"/>
          </a:p>
          <a:p>
            <a:pPr>
              <a:buFontTx/>
              <a:buChar char="-"/>
            </a:pPr>
            <a:r>
              <a:rPr lang="ar-JO" dirty="0" smtClean="0"/>
              <a:t>ثالثاً</a:t>
            </a:r>
            <a:r>
              <a:rPr lang="ar-JO" dirty="0"/>
              <a:t>: في أغلب الأحوال لا بد من عمل مبادلة بين المخاطر والعوائد، فمن يريد عائداً أعلى، عليـه أن يتحمل مخاطرة أعلى، والعكس صحيح. </a:t>
            </a:r>
            <a:endParaRPr lang="en-US" dirty="0"/>
          </a:p>
        </p:txBody>
      </p:sp>
      <p:graphicFrame>
        <p:nvGraphicFramePr>
          <p:cNvPr id="4" name="جدول 3"/>
          <p:cNvGraphicFramePr>
            <a:graphicFrameLocks noGrp="1"/>
          </p:cNvGraphicFramePr>
          <p:nvPr>
            <p:extLst>
              <p:ext uri="{D42A27DB-BD31-4B8C-83A1-F6EECF244321}">
                <p14:modId xmlns:p14="http://schemas.microsoft.com/office/powerpoint/2010/main" val="1073138319"/>
              </p:ext>
            </p:extLst>
          </p:nvPr>
        </p:nvGraphicFramePr>
        <p:xfrm>
          <a:off x="1619671" y="332656"/>
          <a:ext cx="6408713" cy="2520282"/>
        </p:xfrm>
        <a:graphic>
          <a:graphicData uri="http://schemas.openxmlformats.org/drawingml/2006/table">
            <a:tbl>
              <a:tblPr firstRow="1" bandRow="1">
                <a:tableStyleId>{5C22544A-7EE6-4342-B048-85BDC9FD1C3A}</a:tableStyleId>
              </a:tblPr>
              <a:tblGrid>
                <a:gridCol w="1583328"/>
                <a:gridCol w="1668564"/>
                <a:gridCol w="3156821"/>
              </a:tblGrid>
              <a:tr h="420047">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JO" sz="1400" b="1" kern="1200" dirty="0" smtClean="0">
                          <a:solidFill>
                            <a:schemeClr val="lt1"/>
                          </a:solidFill>
                          <a:latin typeface="+mn-lt"/>
                          <a:ea typeface="+mn-ea"/>
                          <a:cs typeface="+mn-cs"/>
                        </a:rPr>
                        <a:t>الانحراف المعياري %</a:t>
                      </a:r>
                      <a:endParaRPr lang="en-US" sz="1400" b="1" kern="1200" dirty="0">
                        <a:solidFill>
                          <a:schemeClr val="lt1"/>
                        </a:solidFill>
                        <a:latin typeface="+mn-lt"/>
                        <a:ea typeface="+mn-ea"/>
                        <a:cs typeface="+mn-cs"/>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JO" sz="1400" b="1" kern="1200" dirty="0" smtClean="0">
                          <a:solidFill>
                            <a:schemeClr val="lt1"/>
                          </a:solidFill>
                          <a:latin typeface="+mn-lt"/>
                          <a:ea typeface="+mn-ea"/>
                          <a:cs typeface="+mn-cs"/>
                        </a:rPr>
                        <a:t>متوسط العائد السنوي%</a:t>
                      </a:r>
                      <a:endParaRPr lang="en-US" sz="1400" b="1" kern="1200" dirty="0" smtClean="0">
                        <a:solidFill>
                          <a:schemeClr val="lt1"/>
                        </a:solidFill>
                        <a:latin typeface="+mn-lt"/>
                        <a:ea typeface="+mn-ea"/>
                        <a:cs typeface="+mn-cs"/>
                      </a:endParaRPr>
                    </a:p>
                  </a:txBody>
                  <a:tcPr/>
                </a:tc>
                <a:tc>
                  <a:txBody>
                    <a:bodyPr/>
                    <a:lstStyle/>
                    <a:p>
                      <a:pPr marL="0" algn="r" defTabSz="914400" rtl="1" eaLnBrk="1" latinLnBrk="0" hangingPunct="1"/>
                      <a:r>
                        <a:rPr lang="ar-JO" sz="1800" b="1" kern="1200" dirty="0" smtClean="0">
                          <a:solidFill>
                            <a:schemeClr val="lt1"/>
                          </a:solidFill>
                          <a:latin typeface="+mn-lt"/>
                          <a:ea typeface="+mn-ea"/>
                          <a:cs typeface="+mn-cs"/>
                        </a:rPr>
                        <a:t>الأداة الاستثمارية</a:t>
                      </a:r>
                      <a:endParaRPr lang="en-US" sz="1800" b="1" kern="1200" dirty="0">
                        <a:solidFill>
                          <a:schemeClr val="lt1"/>
                        </a:solidFill>
                        <a:latin typeface="+mn-lt"/>
                        <a:ea typeface="+mn-ea"/>
                        <a:cs typeface="+mn-cs"/>
                      </a:endParaRPr>
                    </a:p>
                  </a:txBody>
                  <a:tcPr/>
                </a:tc>
              </a:tr>
              <a:tr h="420047">
                <a:tc>
                  <a:txBody>
                    <a:bodyPr/>
                    <a:lstStyle/>
                    <a:p>
                      <a:pPr algn="ctr"/>
                      <a:r>
                        <a:rPr lang="en-US" dirty="0" smtClean="0"/>
                        <a:t>20.6</a:t>
                      </a:r>
                      <a:endParaRPr lang="en-US" dirty="0"/>
                    </a:p>
                  </a:txBody>
                  <a:tcPr/>
                </a:tc>
                <a:tc>
                  <a:txBody>
                    <a:bodyPr/>
                    <a:lstStyle/>
                    <a:p>
                      <a:pPr algn="ctr"/>
                      <a:r>
                        <a:rPr lang="en-US" dirty="0" smtClean="0"/>
                        <a:t>12.4</a:t>
                      </a:r>
                      <a:endParaRPr lang="en-US" dirty="0"/>
                    </a:p>
                  </a:txBody>
                  <a:tcPr/>
                </a:tc>
                <a:tc>
                  <a:txBody>
                    <a:bodyPr/>
                    <a:lstStyle/>
                    <a:p>
                      <a:r>
                        <a:rPr lang="ar-JO" dirty="0" smtClean="0"/>
                        <a:t>الأسهم العادية / شركات كبرى</a:t>
                      </a:r>
                      <a:endParaRPr lang="en-US" dirty="0"/>
                    </a:p>
                  </a:txBody>
                  <a:tcPr/>
                </a:tc>
              </a:tr>
              <a:tr h="420047">
                <a:tc>
                  <a:txBody>
                    <a:bodyPr/>
                    <a:lstStyle/>
                    <a:p>
                      <a:pPr algn="ctr"/>
                      <a:r>
                        <a:rPr lang="en-US" dirty="0" smtClean="0"/>
                        <a:t>35</a:t>
                      </a:r>
                      <a:endParaRPr lang="en-US" dirty="0"/>
                    </a:p>
                  </a:txBody>
                  <a:tcPr/>
                </a:tc>
                <a:tc>
                  <a:txBody>
                    <a:bodyPr/>
                    <a:lstStyle/>
                    <a:p>
                      <a:pPr algn="ctr"/>
                      <a:r>
                        <a:rPr lang="en-US" dirty="0" smtClean="0"/>
                        <a:t>17.6</a:t>
                      </a:r>
                      <a:endParaRPr lang="en-US" dirty="0"/>
                    </a:p>
                  </a:txBody>
                  <a:tcPr/>
                </a:tc>
                <a:tc>
                  <a:txBody>
                    <a:bodyPr/>
                    <a:lstStyle/>
                    <a:p>
                      <a:r>
                        <a:rPr lang="ar-JO" dirty="0" smtClean="0"/>
                        <a:t>الأسهم العادية / شركات صغرى</a:t>
                      </a:r>
                      <a:endParaRPr lang="en-US" dirty="0"/>
                    </a:p>
                  </a:txBody>
                  <a:tcPr/>
                </a:tc>
              </a:tr>
              <a:tr h="420047">
                <a:tc>
                  <a:txBody>
                    <a:bodyPr/>
                    <a:lstStyle/>
                    <a:p>
                      <a:pPr algn="ctr"/>
                      <a:r>
                        <a:rPr lang="en-US" dirty="0" smtClean="0"/>
                        <a:t>8.5</a:t>
                      </a:r>
                      <a:endParaRPr lang="en-US" dirty="0"/>
                    </a:p>
                  </a:txBody>
                  <a:tcPr/>
                </a:tc>
                <a:tc>
                  <a:txBody>
                    <a:bodyPr/>
                    <a:lstStyle/>
                    <a:p>
                      <a:pPr algn="ctr"/>
                      <a:r>
                        <a:rPr lang="en-US" dirty="0" smtClean="0"/>
                        <a:t>5.8</a:t>
                      </a:r>
                      <a:endParaRPr lang="en-US" dirty="0"/>
                    </a:p>
                  </a:txBody>
                  <a:tcPr/>
                </a:tc>
                <a:tc>
                  <a:txBody>
                    <a:bodyPr/>
                    <a:lstStyle/>
                    <a:p>
                      <a:r>
                        <a:rPr lang="ar-JO" dirty="0" smtClean="0"/>
                        <a:t>سندات قروض</a:t>
                      </a:r>
                      <a:r>
                        <a:rPr lang="ar-JO" baseline="0" dirty="0" smtClean="0"/>
                        <a:t> شركات مساهمة</a:t>
                      </a:r>
                      <a:endParaRPr lang="en-US" dirty="0"/>
                    </a:p>
                  </a:txBody>
                  <a:tcPr/>
                </a:tc>
              </a:tr>
              <a:tr h="420047">
                <a:tc>
                  <a:txBody>
                    <a:bodyPr/>
                    <a:lstStyle/>
                    <a:p>
                      <a:pPr algn="ctr"/>
                      <a:r>
                        <a:rPr lang="en-US" dirty="0" smtClean="0"/>
                        <a:t>8.6</a:t>
                      </a:r>
                      <a:endParaRPr lang="en-US" dirty="0"/>
                    </a:p>
                  </a:txBody>
                  <a:tcPr/>
                </a:tc>
                <a:tc>
                  <a:txBody>
                    <a:bodyPr/>
                    <a:lstStyle/>
                    <a:p>
                      <a:pPr algn="ctr"/>
                      <a:r>
                        <a:rPr lang="en-US" dirty="0" smtClean="0"/>
                        <a:t>5.2</a:t>
                      </a:r>
                      <a:endParaRPr lang="en-US" dirty="0"/>
                    </a:p>
                  </a:txBody>
                  <a:tcPr/>
                </a:tc>
                <a:tc>
                  <a:txBody>
                    <a:bodyPr/>
                    <a:lstStyle/>
                    <a:p>
                      <a:r>
                        <a:rPr lang="ar-JO" dirty="0" smtClean="0"/>
                        <a:t>سندات قروض حكومية / طويلة الأجل</a:t>
                      </a:r>
                      <a:endParaRPr lang="en-US" dirty="0"/>
                    </a:p>
                  </a:txBody>
                  <a:tcPr/>
                </a:tc>
              </a:tr>
              <a:tr h="420047">
                <a:tc>
                  <a:txBody>
                    <a:bodyPr/>
                    <a:lstStyle/>
                    <a:p>
                      <a:pPr algn="ctr"/>
                      <a:r>
                        <a:rPr lang="en-US" dirty="0" smtClean="0"/>
                        <a:t>3.3</a:t>
                      </a:r>
                      <a:endParaRPr lang="en-US" dirty="0"/>
                    </a:p>
                  </a:txBody>
                  <a:tcPr/>
                </a:tc>
                <a:tc>
                  <a:txBody>
                    <a:bodyPr/>
                    <a:lstStyle/>
                    <a:p>
                      <a:pPr algn="ctr"/>
                      <a:r>
                        <a:rPr lang="en-US" dirty="0" smtClean="0"/>
                        <a:t>3.6</a:t>
                      </a:r>
                      <a:endParaRPr lang="en-US" dirty="0"/>
                    </a:p>
                  </a:txBody>
                  <a:tcPr/>
                </a:tc>
                <a:tc>
                  <a:txBody>
                    <a:bodyPr/>
                    <a:lstStyle/>
                    <a:p>
                      <a:r>
                        <a:rPr lang="ar-JO" dirty="0" smtClean="0"/>
                        <a:t>أذونات خزينة أمريكية</a:t>
                      </a:r>
                      <a:endParaRPr lang="en-US" dirty="0"/>
                    </a:p>
                  </a:txBody>
                  <a:tcPr/>
                </a:tc>
              </a:tr>
            </a:tbl>
          </a:graphicData>
        </a:graphic>
      </p:graphicFrame>
    </p:spTree>
    <p:extLst>
      <p:ext uri="{BB962C8B-B14F-4D97-AF65-F5344CB8AC3E}">
        <p14:creationId xmlns:p14="http://schemas.microsoft.com/office/powerpoint/2010/main" val="1424589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9" fill="hold" grpId="0"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 calcmode="lin" valueType="num">
                                      <p:cBhvr additive="base">
                                        <p:cTn id="12"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9" fill="hold" grpId="0" nodeType="click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 calcmode="lin" valueType="num">
                                      <p:cBhvr additive="base">
                                        <p:cTn id="18"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9" fill="hold" grpId="0" nodeType="click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anim calcmode="lin" valueType="num">
                                      <p:cBhvr additive="base">
                                        <p:cTn id="24"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9" fill="hold" grpId="0" nodeType="clickEffect">
                                  <p:stCondLst>
                                    <p:cond delay="0"/>
                                  </p:stCondLst>
                                  <p:childTnLst>
                                    <p:set>
                                      <p:cBhvr>
                                        <p:cTn id="29" dur="1" fill="hold">
                                          <p:stCondLst>
                                            <p:cond delay="0"/>
                                          </p:stCondLst>
                                        </p:cTn>
                                        <p:tgtEl>
                                          <p:spTgt spid="3">
                                            <p:txEl>
                                              <p:pRg st="9" end="9"/>
                                            </p:txEl>
                                          </p:spTgt>
                                        </p:tgtEl>
                                        <p:attrNameLst>
                                          <p:attrName>style.visibility</p:attrName>
                                        </p:attrNameLst>
                                      </p:cBhvr>
                                      <p:to>
                                        <p:strVal val="visible"/>
                                      </p:to>
                                    </p:set>
                                    <p:anim calcmode="lin" valueType="num">
                                      <p:cBhvr additive="base">
                                        <p:cTn id="30"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3">
                                            <p:txEl>
                                              <p:pRg st="9" end="9"/>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88640"/>
            <a:ext cx="8229600" cy="490066"/>
          </a:xfrm>
        </p:spPr>
        <p:txBody>
          <a:bodyPr>
            <a:noAutofit/>
          </a:bodyPr>
          <a:lstStyle/>
          <a:p>
            <a:pPr algn="r"/>
            <a:r>
              <a:rPr lang="ar-JO" sz="3600" b="1" dirty="0" smtClean="0">
                <a:solidFill>
                  <a:srgbClr val="00B0F0"/>
                </a:solidFill>
              </a:rPr>
              <a:t>أنواع مخاطر الاستثمار:</a:t>
            </a:r>
            <a:endParaRPr lang="en-US" sz="3600" b="1" dirty="0">
              <a:solidFill>
                <a:srgbClr val="00B0F0"/>
              </a:solidFill>
            </a:endParaRPr>
          </a:p>
        </p:txBody>
      </p:sp>
      <p:sp>
        <p:nvSpPr>
          <p:cNvPr id="3" name="عنصر نائب للمحتوى 2"/>
          <p:cNvSpPr>
            <a:spLocks noGrp="1"/>
          </p:cNvSpPr>
          <p:nvPr>
            <p:ph idx="1"/>
          </p:nvPr>
        </p:nvSpPr>
        <p:spPr>
          <a:xfrm>
            <a:off x="395536" y="620688"/>
            <a:ext cx="8229600" cy="6364088"/>
          </a:xfrm>
        </p:spPr>
        <p:txBody>
          <a:bodyPr>
            <a:normAutofit fontScale="55000" lnSpcReduction="20000"/>
          </a:bodyPr>
          <a:lstStyle/>
          <a:p>
            <a:pPr marL="0" indent="0">
              <a:buNone/>
            </a:pPr>
            <a:r>
              <a:rPr lang="ar-SA" dirty="0" smtClean="0"/>
              <a:t>- </a:t>
            </a:r>
            <a:r>
              <a:rPr lang="ar-JO" dirty="0" smtClean="0"/>
              <a:t>تقسم </a:t>
            </a:r>
            <a:r>
              <a:rPr lang="ar-JO" dirty="0"/>
              <a:t>مخاطر الاستثمار إلى قسمين: </a:t>
            </a:r>
            <a:endParaRPr lang="ar-JO" dirty="0" smtClean="0"/>
          </a:p>
          <a:p>
            <a:pPr marL="0" indent="0">
              <a:buNone/>
            </a:pPr>
            <a:r>
              <a:rPr lang="en-US" dirty="0" smtClean="0"/>
              <a:t>1</a:t>
            </a:r>
            <a:r>
              <a:rPr lang="ar-JO" dirty="0" smtClean="0"/>
              <a:t>- المخاطر </a:t>
            </a:r>
            <a:r>
              <a:rPr lang="ar-JO" dirty="0"/>
              <a:t>النظامية (أو السوقية أو العادية) </a:t>
            </a:r>
            <a:r>
              <a:rPr lang="en-US" dirty="0"/>
              <a:t>Risk </a:t>
            </a:r>
            <a:r>
              <a:rPr lang="en-US" dirty="0" smtClean="0"/>
              <a:t>Systematic</a:t>
            </a:r>
            <a:endParaRPr lang="ar-JO" dirty="0" smtClean="0"/>
          </a:p>
          <a:p>
            <a:pPr marL="0" indent="0">
              <a:buNone/>
            </a:pPr>
            <a:r>
              <a:rPr lang="en-US" dirty="0" smtClean="0"/>
              <a:t>2</a:t>
            </a:r>
            <a:r>
              <a:rPr lang="ar-JO" dirty="0" smtClean="0"/>
              <a:t>- المخاطر غير النظامية: </a:t>
            </a:r>
            <a:r>
              <a:rPr lang="en-US" dirty="0" smtClean="0"/>
              <a:t>Risk Unsystematic </a:t>
            </a:r>
            <a:r>
              <a:rPr lang="ar-SA" dirty="0" smtClean="0"/>
              <a:t> </a:t>
            </a:r>
          </a:p>
          <a:p>
            <a:pPr>
              <a:buFontTx/>
              <a:buChar char="-"/>
            </a:pPr>
            <a:r>
              <a:rPr lang="ar-JO" dirty="0" smtClean="0"/>
              <a:t>تعود المخاطرة النظامية لذلك الجزء من التباين بين العوائد المحققة والعوائد المتوقعة، </a:t>
            </a:r>
            <a:endParaRPr lang="ar-SA" dirty="0" smtClean="0"/>
          </a:p>
          <a:p>
            <a:pPr>
              <a:buFontTx/>
              <a:buChar char="-"/>
            </a:pPr>
            <a:r>
              <a:rPr lang="ar-JO" dirty="0" smtClean="0"/>
              <a:t>الـذي يحدث بسبب عوامل تؤثر على أسعار جميع الأوراق المالية بوجه عام، ولا يقتصر تأثيرهـا علـى شركة معينة أو قطاع معين، </a:t>
            </a:r>
            <a:endParaRPr lang="ar-SA" dirty="0" smtClean="0"/>
          </a:p>
          <a:p>
            <a:pPr>
              <a:buFontTx/>
              <a:buChar char="-"/>
            </a:pPr>
            <a:r>
              <a:rPr lang="ar-JO" dirty="0" smtClean="0"/>
              <a:t>وتعتبر التغيرات الاقتصادية والسياسية والاجتماعيـة مسـببات لهـذه المخاطرة، </a:t>
            </a:r>
            <a:endParaRPr lang="ar-SA" dirty="0" smtClean="0"/>
          </a:p>
          <a:p>
            <a:pPr>
              <a:buFontTx/>
              <a:buChar char="-"/>
            </a:pPr>
            <a:r>
              <a:rPr lang="ar-JO" dirty="0" smtClean="0"/>
              <a:t>ويكون دور هذه التغيرات بإحداث تحرك في أسعار معظم الأوراق المالية في البورصـة</a:t>
            </a:r>
            <a:r>
              <a:rPr lang="ar-SA" dirty="0" smtClean="0"/>
              <a:t> </a:t>
            </a:r>
            <a:r>
              <a:rPr lang="ar-JO" dirty="0" smtClean="0"/>
              <a:t>بنفس </a:t>
            </a:r>
            <a:r>
              <a:rPr lang="ar-JO" dirty="0"/>
              <a:t>الاتجاه، </a:t>
            </a:r>
            <a:endParaRPr lang="ar-SA" dirty="0" smtClean="0"/>
          </a:p>
          <a:p>
            <a:pPr>
              <a:buFontTx/>
              <a:buChar char="-"/>
            </a:pPr>
            <a:r>
              <a:rPr lang="ar-JO" dirty="0" smtClean="0"/>
              <a:t>ولكن </a:t>
            </a:r>
            <a:r>
              <a:rPr lang="ar-JO" dirty="0"/>
              <a:t>بدرجات متفاوتة، حسب طبيعة نشاط الشركة ومدى تـأثر مبيعاتهـا وأرباحهـا وبالتالي أسعار أسهمها بالتغيرات المستجدة </a:t>
            </a:r>
            <a:r>
              <a:rPr lang="ar-JO" dirty="0" smtClean="0"/>
              <a:t>،سواء </a:t>
            </a:r>
            <a:r>
              <a:rPr lang="ar-JO" dirty="0"/>
              <a:t>أكانت اقتصادية أم اجتماعية أم سياسية، </a:t>
            </a:r>
            <a:endParaRPr lang="ar-SA" dirty="0" smtClean="0"/>
          </a:p>
          <a:p>
            <a:pPr>
              <a:buFontTx/>
              <a:buChar char="-"/>
            </a:pPr>
            <a:r>
              <a:rPr lang="ar-JO" dirty="0" smtClean="0"/>
              <a:t>وكـذلك </a:t>
            </a:r>
            <a:r>
              <a:rPr lang="ar-JO" dirty="0"/>
              <a:t>مدى تأثر أسعار أسهمها بمستوى النشاط في سوق الأوراق المالية</a:t>
            </a:r>
            <a:r>
              <a:rPr lang="ar-JO" dirty="0" smtClean="0"/>
              <a:t>.</a:t>
            </a:r>
            <a:endParaRPr lang="ar-SA" dirty="0" smtClean="0"/>
          </a:p>
          <a:p>
            <a:pPr>
              <a:buFontTx/>
              <a:buChar char="-"/>
            </a:pPr>
            <a:r>
              <a:rPr lang="ar-JO" dirty="0" smtClean="0"/>
              <a:t>وهذه </a:t>
            </a:r>
            <a:r>
              <a:rPr lang="ar-JO" dirty="0"/>
              <a:t>المخاطر لا يمكن الـتخلص منها بالتنويع، إذ أنها تصيب جميع الاستثمارات في السوق ،لذلك يطلق عليها المخاطر غير القابلـة للتنويع</a:t>
            </a:r>
            <a:r>
              <a:rPr lang="ar-JO" dirty="0" smtClean="0"/>
              <a:t>.</a:t>
            </a:r>
            <a:endParaRPr lang="ar-SA" dirty="0" smtClean="0"/>
          </a:p>
          <a:p>
            <a:pPr>
              <a:buFontTx/>
              <a:buChar char="-"/>
            </a:pPr>
            <a:r>
              <a:rPr lang="ar-JO" dirty="0" smtClean="0"/>
              <a:t>وتقاس </a:t>
            </a:r>
            <a:r>
              <a:rPr lang="ar-JO" dirty="0"/>
              <a:t>هذه المخاطر بمقياس يطلق عليه معامل بيتا ، </a:t>
            </a:r>
            <a:endParaRPr lang="ar-SA" dirty="0" smtClean="0"/>
          </a:p>
          <a:p>
            <a:pPr>
              <a:buFontTx/>
              <a:buChar char="-"/>
            </a:pPr>
            <a:r>
              <a:rPr lang="ar-JO" dirty="0" smtClean="0"/>
              <a:t>وهذا </a:t>
            </a:r>
            <a:r>
              <a:rPr lang="ar-JO" dirty="0"/>
              <a:t>المعامل هو عبارة عن معامل خط الانحدار في معادلة خطية تربط بين عائد السوق كمتغير مستقل وعائد السهم المعني كمتغير تابع. </a:t>
            </a:r>
            <a:endParaRPr lang="ar-SA" dirty="0" smtClean="0"/>
          </a:p>
          <a:p>
            <a:pPr>
              <a:buFontTx/>
              <a:buChar char="-"/>
            </a:pPr>
            <a:r>
              <a:rPr lang="ar-JO" dirty="0" smtClean="0"/>
              <a:t>أما </a:t>
            </a:r>
            <a:r>
              <a:rPr lang="ar-JO" dirty="0"/>
              <a:t>المخاطر غير النظامية فهي ذلك الجزء من المخاطرة الكلية الناتجة عن عوامـل تتعلـق بشركة معينة أو قطاع معين </a:t>
            </a:r>
            <a:r>
              <a:rPr lang="ar-JO" dirty="0" smtClean="0"/>
              <a:t>،</a:t>
            </a:r>
            <a:endParaRPr lang="ar-SA" dirty="0" smtClean="0"/>
          </a:p>
          <a:p>
            <a:pPr>
              <a:buFontTx/>
              <a:buChar char="-"/>
            </a:pPr>
            <a:r>
              <a:rPr lang="ar-JO" dirty="0" smtClean="0"/>
              <a:t>وتكون </a:t>
            </a:r>
            <a:r>
              <a:rPr lang="ar-JO" dirty="0"/>
              <a:t>مستقلة عن العوامل المؤثرة في النشاط الاقتصادي ككل، </a:t>
            </a:r>
            <a:endParaRPr lang="ar-SA" dirty="0" smtClean="0"/>
          </a:p>
          <a:p>
            <a:pPr>
              <a:buFontTx/>
              <a:buChar char="-"/>
            </a:pPr>
            <a:r>
              <a:rPr lang="ar-JO" dirty="0" smtClean="0"/>
              <a:t>وهـذه </a:t>
            </a:r>
            <a:r>
              <a:rPr lang="ar-JO" dirty="0"/>
              <a:t>المخاطرة ترتبط بأحداث إدارية أو مالية أو تسويقية أو إنتاجية أو فنية لشركة معينـة، تـؤثر علـى مبيعات الشركة وأرباحها وبالتالي على أسعار أسهمها، </a:t>
            </a:r>
            <a:endParaRPr lang="ar-SA" dirty="0" smtClean="0"/>
          </a:p>
          <a:p>
            <a:pPr>
              <a:buFontTx/>
              <a:buChar char="-"/>
            </a:pPr>
            <a:r>
              <a:rPr lang="ar-JO" dirty="0" smtClean="0"/>
              <a:t>وبما </a:t>
            </a:r>
            <a:r>
              <a:rPr lang="ar-JO" dirty="0"/>
              <a:t>أن هذه المخاطر تؤثر على أدوات بعينها فإنه يمكن تجنبها أو على الأقل تخفيض آثارها عن طريق تنويع الاستثمارات، </a:t>
            </a:r>
            <a:endParaRPr lang="ar-SA" dirty="0" smtClean="0"/>
          </a:p>
          <a:p>
            <a:pPr>
              <a:buFontTx/>
              <a:buChar char="-"/>
            </a:pPr>
            <a:r>
              <a:rPr lang="ar-JO" dirty="0" smtClean="0"/>
              <a:t>وهذه </a:t>
            </a:r>
            <a:r>
              <a:rPr lang="ar-JO" dirty="0"/>
              <a:t>المخاطر يطلـق عليها المخاطر الممكن تنويعها. </a:t>
            </a:r>
            <a:endParaRPr lang="en-US" dirty="0"/>
          </a:p>
        </p:txBody>
      </p:sp>
    </p:spTree>
    <p:extLst>
      <p:ext uri="{BB962C8B-B14F-4D97-AF65-F5344CB8AC3E}">
        <p14:creationId xmlns:p14="http://schemas.microsoft.com/office/powerpoint/2010/main" val="991766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2"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12"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12"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12"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12"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12"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12" fill="hold" grpId="0"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 calcmode="lin" valueType="num">
                                      <p:cBhvr additive="base">
                                        <p:cTn id="91" dur="500" fill="hold"/>
                                        <p:tgtEl>
                                          <p:spTgt spid="3">
                                            <p:txEl>
                                              <p:pRg st="13" end="13"/>
                                            </p:txEl>
                                          </p:spTgt>
                                        </p:tgtEl>
                                        <p:attrNameLst>
                                          <p:attrName>ppt_x</p:attrName>
                                        </p:attrNameLst>
                                      </p:cBhvr>
                                      <p:tavLst>
                                        <p:tav tm="0">
                                          <p:val>
                                            <p:strVal val="0-#ppt_w/2"/>
                                          </p:val>
                                        </p:tav>
                                        <p:tav tm="100000">
                                          <p:val>
                                            <p:strVal val="#ppt_x"/>
                                          </p:val>
                                        </p:tav>
                                      </p:tavLst>
                                    </p:anim>
                                    <p:anim calcmode="lin" valueType="num">
                                      <p:cBhvr additive="base">
                                        <p:cTn id="92"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12" fill="hold" grpId="0" nodeType="clickEffect">
                                  <p:stCondLst>
                                    <p:cond delay="0"/>
                                  </p:stCondLst>
                                  <p:childTnLst>
                                    <p:set>
                                      <p:cBhvr>
                                        <p:cTn id="96" dur="1" fill="hold">
                                          <p:stCondLst>
                                            <p:cond delay="0"/>
                                          </p:stCondLst>
                                        </p:cTn>
                                        <p:tgtEl>
                                          <p:spTgt spid="3">
                                            <p:txEl>
                                              <p:pRg st="14" end="14"/>
                                            </p:txEl>
                                          </p:spTgt>
                                        </p:tgtEl>
                                        <p:attrNameLst>
                                          <p:attrName>style.visibility</p:attrName>
                                        </p:attrNameLst>
                                      </p:cBhvr>
                                      <p:to>
                                        <p:strVal val="visible"/>
                                      </p:to>
                                    </p:set>
                                    <p:anim calcmode="lin" valueType="num">
                                      <p:cBhvr additive="base">
                                        <p:cTn id="97" dur="500" fill="hold"/>
                                        <p:tgtEl>
                                          <p:spTgt spid="3">
                                            <p:txEl>
                                              <p:pRg st="14" end="14"/>
                                            </p:txEl>
                                          </p:spTgt>
                                        </p:tgtEl>
                                        <p:attrNameLst>
                                          <p:attrName>ppt_x</p:attrName>
                                        </p:attrNameLst>
                                      </p:cBhvr>
                                      <p:tavLst>
                                        <p:tav tm="0">
                                          <p:val>
                                            <p:strVal val="0-#ppt_w/2"/>
                                          </p:val>
                                        </p:tav>
                                        <p:tav tm="100000">
                                          <p:val>
                                            <p:strVal val="#ppt_x"/>
                                          </p:val>
                                        </p:tav>
                                      </p:tavLst>
                                    </p:anim>
                                    <p:anim calcmode="lin" valueType="num">
                                      <p:cBhvr additive="base">
                                        <p:cTn id="98"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12" fill="hold" grpId="0" nodeType="clickEffect">
                                  <p:stCondLst>
                                    <p:cond delay="0"/>
                                  </p:stCondLst>
                                  <p:childTnLst>
                                    <p:set>
                                      <p:cBhvr>
                                        <p:cTn id="102" dur="1" fill="hold">
                                          <p:stCondLst>
                                            <p:cond delay="0"/>
                                          </p:stCondLst>
                                        </p:cTn>
                                        <p:tgtEl>
                                          <p:spTgt spid="3">
                                            <p:txEl>
                                              <p:pRg st="15" end="15"/>
                                            </p:txEl>
                                          </p:spTgt>
                                        </p:tgtEl>
                                        <p:attrNameLst>
                                          <p:attrName>style.visibility</p:attrName>
                                        </p:attrNameLst>
                                      </p:cBhvr>
                                      <p:to>
                                        <p:strVal val="visible"/>
                                      </p:to>
                                    </p:set>
                                    <p:anim calcmode="lin" valueType="num">
                                      <p:cBhvr additive="base">
                                        <p:cTn id="103" dur="500" fill="hold"/>
                                        <p:tgtEl>
                                          <p:spTgt spid="3">
                                            <p:txEl>
                                              <p:pRg st="15" end="15"/>
                                            </p:txEl>
                                          </p:spTgt>
                                        </p:tgtEl>
                                        <p:attrNameLst>
                                          <p:attrName>ppt_x</p:attrName>
                                        </p:attrNameLst>
                                      </p:cBhvr>
                                      <p:tavLst>
                                        <p:tav tm="0">
                                          <p:val>
                                            <p:strVal val="0-#ppt_w/2"/>
                                          </p:val>
                                        </p:tav>
                                        <p:tav tm="100000">
                                          <p:val>
                                            <p:strVal val="#ppt_x"/>
                                          </p:val>
                                        </p:tav>
                                      </p:tavLst>
                                    </p:anim>
                                    <p:anim calcmode="lin" valueType="num">
                                      <p:cBhvr additive="base">
                                        <p:cTn id="104"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12" fill="hold" grpId="0" nodeType="clickEffect">
                                  <p:stCondLst>
                                    <p:cond delay="0"/>
                                  </p:stCondLst>
                                  <p:childTnLst>
                                    <p:set>
                                      <p:cBhvr>
                                        <p:cTn id="108" dur="1" fill="hold">
                                          <p:stCondLst>
                                            <p:cond delay="0"/>
                                          </p:stCondLst>
                                        </p:cTn>
                                        <p:tgtEl>
                                          <p:spTgt spid="3">
                                            <p:txEl>
                                              <p:pRg st="16" end="16"/>
                                            </p:txEl>
                                          </p:spTgt>
                                        </p:tgtEl>
                                        <p:attrNameLst>
                                          <p:attrName>style.visibility</p:attrName>
                                        </p:attrNameLst>
                                      </p:cBhvr>
                                      <p:to>
                                        <p:strVal val="visible"/>
                                      </p:to>
                                    </p:set>
                                    <p:anim calcmode="lin" valueType="num">
                                      <p:cBhvr additive="base">
                                        <p:cTn id="109" dur="500" fill="hold"/>
                                        <p:tgtEl>
                                          <p:spTgt spid="3">
                                            <p:txEl>
                                              <p:pRg st="16" end="16"/>
                                            </p:txEl>
                                          </p:spTgt>
                                        </p:tgtEl>
                                        <p:attrNameLst>
                                          <p:attrName>ppt_x</p:attrName>
                                        </p:attrNameLst>
                                      </p:cBhvr>
                                      <p:tavLst>
                                        <p:tav tm="0">
                                          <p:val>
                                            <p:strVal val="0-#ppt_w/2"/>
                                          </p:val>
                                        </p:tav>
                                        <p:tav tm="100000">
                                          <p:val>
                                            <p:strVal val="#ppt_x"/>
                                          </p:val>
                                        </p:tav>
                                      </p:tavLst>
                                    </p:anim>
                                    <p:anim calcmode="lin" valueType="num">
                                      <p:cBhvr additive="base">
                                        <p:cTn id="110" dur="500" fill="hold"/>
                                        <p:tgtEl>
                                          <p:spTgt spid="3">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Autofit/>
          </a:bodyPr>
          <a:lstStyle/>
          <a:p>
            <a:pPr algn="r"/>
            <a:r>
              <a:rPr lang="ar-SA" sz="3600" b="1" dirty="0" smtClean="0">
                <a:solidFill>
                  <a:srgbClr val="00B0F0"/>
                </a:solidFill>
              </a:rPr>
              <a:t>مصادر مخاطر الاستثمار:</a:t>
            </a:r>
            <a:endParaRPr lang="en-US" sz="3600" b="1" dirty="0">
              <a:solidFill>
                <a:srgbClr val="00B0F0"/>
              </a:solidFill>
            </a:endParaRPr>
          </a:p>
        </p:txBody>
      </p:sp>
      <p:sp>
        <p:nvSpPr>
          <p:cNvPr id="3" name="عنصر نائب للمحتوى 2"/>
          <p:cNvSpPr>
            <a:spLocks noGrp="1"/>
          </p:cNvSpPr>
          <p:nvPr>
            <p:ph idx="1"/>
          </p:nvPr>
        </p:nvSpPr>
        <p:spPr>
          <a:xfrm>
            <a:off x="457200" y="908720"/>
            <a:ext cx="8229600" cy="5832648"/>
          </a:xfrm>
        </p:spPr>
        <p:txBody>
          <a:bodyPr>
            <a:normAutofit fontScale="70000" lnSpcReduction="20000"/>
          </a:bodyPr>
          <a:lstStyle/>
          <a:p>
            <a:pPr>
              <a:buFontTx/>
              <a:buChar char="-"/>
            </a:pPr>
            <a:r>
              <a:rPr lang="ar-JO" dirty="0" smtClean="0"/>
              <a:t>هناك </a:t>
            </a:r>
            <a:r>
              <a:rPr lang="ar-JO" dirty="0"/>
              <a:t>عدة مصادر لمخاطر الاستثمار ،ولكن يمكن تقسيم هذه المصادر حسب نوع المخـاطرة التي تسببها</a:t>
            </a:r>
            <a:r>
              <a:rPr lang="ar-JO" dirty="0" smtClean="0"/>
              <a:t>، </a:t>
            </a:r>
            <a:endParaRPr lang="ar-SA" dirty="0"/>
          </a:p>
          <a:p>
            <a:pPr>
              <a:buFontTx/>
              <a:buChar char="-"/>
            </a:pPr>
            <a:r>
              <a:rPr lang="ar-JO" dirty="0" smtClean="0"/>
              <a:t>فهناك </a:t>
            </a:r>
            <a:r>
              <a:rPr lang="ar-JO" dirty="0"/>
              <a:t>عوامل تسبب المخاطر المنتظمة، وهناك عوامل تسبب المخاطر غير المنتظمة. </a:t>
            </a:r>
            <a:endParaRPr lang="ar-SA" dirty="0" smtClean="0"/>
          </a:p>
          <a:p>
            <a:pPr marL="0" indent="0">
              <a:buNone/>
            </a:pPr>
            <a:r>
              <a:rPr lang="ar-JO" b="1" dirty="0" smtClean="0">
                <a:solidFill>
                  <a:srgbClr val="00B0F0"/>
                </a:solidFill>
              </a:rPr>
              <a:t>أولاً</a:t>
            </a:r>
            <a:r>
              <a:rPr lang="ar-JO" b="1" dirty="0">
                <a:solidFill>
                  <a:srgbClr val="00B0F0"/>
                </a:solidFill>
              </a:rPr>
              <a:t>: مصادر المخاطر النظامية: </a:t>
            </a:r>
            <a:endParaRPr lang="ar-SA" b="1" dirty="0" smtClean="0">
              <a:solidFill>
                <a:srgbClr val="00B0F0"/>
              </a:solidFill>
            </a:endParaRPr>
          </a:p>
          <a:p>
            <a:pPr>
              <a:buFontTx/>
              <a:buChar char="-"/>
            </a:pPr>
            <a:r>
              <a:rPr lang="ar-JO" dirty="0" smtClean="0"/>
              <a:t>هناك </a:t>
            </a:r>
            <a:r>
              <a:rPr lang="ar-JO" dirty="0"/>
              <a:t>العديد من التغيرات الاقتصادية والسياسية والاجتماعية تشكل مصدراً للمخاطر النظامية، ولعل أهم هذه التغيرات ما يلي: </a:t>
            </a:r>
            <a:endParaRPr lang="ar-SA" dirty="0" smtClean="0"/>
          </a:p>
          <a:p>
            <a:pPr marL="0" indent="0">
              <a:buNone/>
            </a:pPr>
            <a:r>
              <a:rPr lang="ar-JO" b="1" dirty="0" smtClean="0"/>
              <a:t>أ</a:t>
            </a:r>
            <a:r>
              <a:rPr lang="ar-JO" b="1" dirty="0"/>
              <a:t>. مخاطر السوق: </a:t>
            </a:r>
            <a:endParaRPr lang="ar-SA" b="1" dirty="0" smtClean="0"/>
          </a:p>
          <a:p>
            <a:pPr>
              <a:buFontTx/>
              <a:buChar char="-"/>
            </a:pPr>
            <a:r>
              <a:rPr lang="ar-JO" dirty="0" smtClean="0"/>
              <a:t>تتمثل </a:t>
            </a:r>
            <a:r>
              <a:rPr lang="ar-JO" dirty="0"/>
              <a:t>مخاطر السوق بتلك المخاطر التي تصاحب وقوع أحداث غير متوقعه، وكيفيـة إدراك المستثمرين واستيعابهم لهذه </a:t>
            </a:r>
            <a:r>
              <a:rPr lang="ar-JO" dirty="0" smtClean="0"/>
              <a:t>الأحداث</a:t>
            </a:r>
            <a:r>
              <a:rPr lang="ar-SA" dirty="0" smtClean="0"/>
              <a:t>.</a:t>
            </a:r>
          </a:p>
          <a:p>
            <a:pPr>
              <a:buFontTx/>
              <a:buChar char="-"/>
            </a:pPr>
            <a:r>
              <a:rPr lang="ar-JO" dirty="0" smtClean="0"/>
              <a:t> </a:t>
            </a:r>
            <a:r>
              <a:rPr lang="ar-JO" dirty="0"/>
              <a:t>ويكون تعرض حملة الأسهم العادية لهذا النوع من المخـاطر أكثر من غيرهم من المستثمرين. </a:t>
            </a:r>
            <a:endParaRPr lang="ar-SA" dirty="0" smtClean="0"/>
          </a:p>
          <a:p>
            <a:pPr>
              <a:buFontTx/>
              <a:buChar char="-"/>
            </a:pPr>
            <a:r>
              <a:rPr lang="ar-JO" dirty="0" smtClean="0"/>
              <a:t>والأحداث </a:t>
            </a:r>
            <a:r>
              <a:rPr lang="ar-JO" dirty="0"/>
              <a:t>التي تصل معلوماتها للسوق تؤثر على توقعات المستثمرين، وبالتالي علـى حجـم العرض والطلب بالنسبة للأسهم ومن ثم على أسعارها </a:t>
            </a:r>
            <a:r>
              <a:rPr lang="ar-SA" dirty="0" smtClean="0"/>
              <a:t>.</a:t>
            </a:r>
          </a:p>
          <a:p>
            <a:pPr>
              <a:buFontTx/>
              <a:buChar char="-"/>
            </a:pPr>
            <a:r>
              <a:rPr lang="ar-JO" dirty="0" smtClean="0"/>
              <a:t>قد </a:t>
            </a:r>
            <a:r>
              <a:rPr lang="ar-JO" dirty="0"/>
              <a:t>تكون أحداثاً ملموسة ومنطقيـة كتوقـع انخفاض مستوى الأرباح للشركات ككل، أو توقع ارتفاع أسعار الفائدة، أو توقع حـدوث كسـاد أو غيرها من العوامل السياسية والاجتماعية والاقتصادية. </a:t>
            </a:r>
            <a:endParaRPr lang="ar-SA" dirty="0" smtClean="0"/>
          </a:p>
          <a:p>
            <a:pPr>
              <a:buFontTx/>
              <a:buChar char="-"/>
            </a:pPr>
            <a:r>
              <a:rPr lang="ar-JO" dirty="0"/>
              <a:t>وقد تكون هذه الأحداث أحداثاً غير ملموسة تتعلق بسيكولوجية السوق، والتي تتعلـق بـردود الفعل غير المبينة على أساس منطقي من قبل المستثمرين، أو أحياناً ردود الفعل المبالغ فيها لحوادث معينة. </a:t>
            </a:r>
            <a:endParaRPr lang="en-US" dirty="0"/>
          </a:p>
        </p:txBody>
      </p:sp>
    </p:spTree>
    <p:extLst>
      <p:ext uri="{BB962C8B-B14F-4D97-AF65-F5344CB8AC3E}">
        <p14:creationId xmlns:p14="http://schemas.microsoft.com/office/powerpoint/2010/main" val="2207718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9"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9"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9"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9"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9"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normAutofit fontScale="92500" lnSpcReduction="10000"/>
          </a:bodyPr>
          <a:lstStyle/>
          <a:p>
            <a:pPr>
              <a:buFontTx/>
              <a:buChar char="-"/>
            </a:pPr>
            <a:r>
              <a:rPr lang="ar-JO" dirty="0" smtClean="0"/>
              <a:t>فمثلاً </a:t>
            </a:r>
            <a:r>
              <a:rPr lang="ar-JO" dirty="0"/>
              <a:t>حدوث انخفاض في الأسعار على فترتين متتاليتين قد تحفز المستثمرين الآخرين على بيع أسهمهم خوفاً من مزيد من الانخفاض في الأسعار مما يؤدي إلى الانخفاض العام في الأسـعار إلـى مستويات قد لا تكون حقيقية. </a:t>
            </a:r>
            <a:endParaRPr lang="ar-SA" dirty="0" smtClean="0"/>
          </a:p>
          <a:p>
            <a:pPr>
              <a:buFontTx/>
              <a:buChar char="-"/>
            </a:pPr>
            <a:r>
              <a:rPr lang="ar-JO" dirty="0" smtClean="0"/>
              <a:t>ومن </a:t>
            </a:r>
            <a:r>
              <a:rPr lang="ar-JO" dirty="0"/>
              <a:t>الأمثلة على الحوادث غير الملموسة حوادث الاغتيال السياسي مثلما حدث عـام </a:t>
            </a:r>
            <a:r>
              <a:rPr lang="en-US" dirty="0" smtClean="0"/>
              <a:t>1963</a:t>
            </a:r>
            <a:r>
              <a:rPr lang="ar-JO" dirty="0" smtClean="0"/>
              <a:t> </a:t>
            </a:r>
            <a:r>
              <a:rPr lang="ar-JO" dirty="0"/>
              <a:t>عندما وصلت أنباء اغتيال الرئيس الأمريكي كندي، فقد حدثت عمليات بيـع هسـتيرية اضـطرت المسؤولين إلى إغلاق </a:t>
            </a:r>
            <a:r>
              <a:rPr lang="ar-JO" dirty="0" smtClean="0"/>
              <a:t>البورصة.</a:t>
            </a:r>
          </a:p>
          <a:p>
            <a:pPr>
              <a:buFontTx/>
              <a:buChar char="-"/>
            </a:pPr>
            <a:r>
              <a:rPr lang="ar-JO" dirty="0" smtClean="0"/>
              <a:t> </a:t>
            </a:r>
            <a:r>
              <a:rPr lang="ar-JO" dirty="0"/>
              <a:t>وبيعت الأسهم بأسعار منخفضة جداً، وعندما فتحت البورصة أبوابها بعد يومين عادت الأسهم إلى أسعارها الطبيعية. </a:t>
            </a:r>
            <a:endParaRPr lang="ar-JO" dirty="0" smtClean="0"/>
          </a:p>
          <a:p>
            <a:pPr>
              <a:buFontTx/>
              <a:buChar char="-"/>
            </a:pPr>
            <a:r>
              <a:rPr lang="ar-JO" dirty="0" smtClean="0"/>
              <a:t>أما </a:t>
            </a:r>
            <a:r>
              <a:rPr lang="ar-JO" dirty="0"/>
              <a:t>أهم الأحداث الملموسة التي تؤثر على أسعار الأسهم فهي تغير أسعار الفوائد، وتغير القوة الشرائية للنقود، ولذلك سنقوم بدراستهما بشكل منفصل. </a:t>
            </a:r>
            <a:endParaRPr lang="en-US" dirty="0"/>
          </a:p>
        </p:txBody>
      </p:sp>
    </p:spTree>
    <p:extLst>
      <p:ext uri="{BB962C8B-B14F-4D97-AF65-F5344CB8AC3E}">
        <p14:creationId xmlns:p14="http://schemas.microsoft.com/office/powerpoint/2010/main" val="19801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904656"/>
          </a:xfrm>
        </p:spPr>
        <p:txBody>
          <a:bodyPr>
            <a:normAutofit fontScale="70000" lnSpcReduction="20000"/>
          </a:bodyPr>
          <a:lstStyle/>
          <a:p>
            <a:pPr marL="0" indent="0">
              <a:buNone/>
            </a:pPr>
            <a:r>
              <a:rPr lang="ar-JO" b="1" dirty="0"/>
              <a:t>ب. مخاطر سعر الفائدة: </a:t>
            </a:r>
            <a:endParaRPr lang="ar-JO" b="1" dirty="0" smtClean="0"/>
          </a:p>
          <a:p>
            <a:pPr>
              <a:buFontTx/>
              <a:buChar char="-"/>
            </a:pPr>
            <a:r>
              <a:rPr lang="ar-JO" dirty="0" smtClean="0"/>
              <a:t>إن </a:t>
            </a:r>
            <a:r>
              <a:rPr lang="ar-JO" dirty="0"/>
              <a:t>ارتفاع أو انخفاض سعر الفائدة السوقي له تأثير معاكس علـى أسـعار الأوراق الماليـة والاستثمارات الأخرى، </a:t>
            </a:r>
            <a:endParaRPr lang="ar-JO" dirty="0" smtClean="0"/>
          </a:p>
          <a:p>
            <a:pPr>
              <a:buFontTx/>
              <a:buChar char="-"/>
            </a:pPr>
            <a:r>
              <a:rPr lang="ar-JO" dirty="0" smtClean="0"/>
              <a:t>فارتفاع </a:t>
            </a:r>
            <a:r>
              <a:rPr lang="ar-JO" dirty="0"/>
              <a:t>أسعار الفوائد السوقية يؤدي إلى انخفاض أسعار الأسهم والسـندات، والعكس صحيح. </a:t>
            </a:r>
            <a:endParaRPr lang="ar-JO" dirty="0" smtClean="0"/>
          </a:p>
          <a:p>
            <a:pPr>
              <a:buFontTx/>
              <a:buChar char="-"/>
            </a:pPr>
            <a:r>
              <a:rPr lang="ar-JO" dirty="0" smtClean="0"/>
              <a:t>تختلف </a:t>
            </a:r>
            <a:r>
              <a:rPr lang="ar-JO" dirty="0"/>
              <a:t>درجة تأثر الأوراق المالية (بارتفاع أو انخفاض أسعار الفائدة) باختلاف أداة الاستثمار، </a:t>
            </a:r>
            <a:endParaRPr lang="ar-JO" dirty="0" smtClean="0"/>
          </a:p>
          <a:p>
            <a:pPr>
              <a:buFontTx/>
              <a:buChar char="-"/>
            </a:pPr>
            <a:r>
              <a:rPr lang="ar-JO" dirty="0" smtClean="0"/>
              <a:t>فالأوراق </a:t>
            </a:r>
            <a:r>
              <a:rPr lang="ar-JO" dirty="0"/>
              <a:t>المالية ذات الدخل الثابت - مثل الأسهم الممتازة والسندات - أكثر تأثراً مـن الأوراق ذات الدخل المتغير مثل الأسهم العادية، </a:t>
            </a:r>
            <a:endParaRPr lang="ar-JO" dirty="0" smtClean="0"/>
          </a:p>
          <a:p>
            <a:pPr>
              <a:buFontTx/>
              <a:buChar char="-"/>
            </a:pPr>
            <a:r>
              <a:rPr lang="ar-JO" dirty="0" smtClean="0"/>
              <a:t>وكذلك </a:t>
            </a:r>
            <a:r>
              <a:rPr lang="ar-JO" dirty="0"/>
              <a:t>تختلف درجة التأثر باختلاف تواريخ الاسـتحقاق بالنسـبة للسندات، </a:t>
            </a:r>
            <a:endParaRPr lang="ar-JO" dirty="0" smtClean="0"/>
          </a:p>
          <a:p>
            <a:pPr>
              <a:buFontTx/>
              <a:buChar char="-"/>
            </a:pPr>
            <a:r>
              <a:rPr lang="ar-JO" dirty="0" smtClean="0"/>
              <a:t>فأسعار </a:t>
            </a:r>
            <a:r>
              <a:rPr lang="ar-JO" dirty="0"/>
              <a:t>السندات طويلة الأجل تتقلب بدرجة أكبر من أسعار السندات قصيرة الأجـل عنـد حدوث تغير معين في معدل الفائدة السوقي. </a:t>
            </a:r>
            <a:endParaRPr lang="ar-JO" dirty="0" smtClean="0"/>
          </a:p>
          <a:p>
            <a:pPr>
              <a:buFontTx/>
              <a:buChar char="-"/>
            </a:pPr>
            <a:r>
              <a:rPr lang="ar-JO" dirty="0" smtClean="0"/>
              <a:t>ويعود </a:t>
            </a:r>
            <a:r>
              <a:rPr lang="ar-JO" dirty="0"/>
              <a:t>السبب في انخفاض أسعار الأوراق المالية عند ارتفاع معدل الفائدة السوقي إلى تـوفر بدائل جديدة للاستثمار تعطي عائداً أعلى نسبياً - مقارنة </a:t>
            </a:r>
            <a:r>
              <a:rPr lang="ar-JO" dirty="0" err="1" smtClean="0"/>
              <a:t>بمخاطرها</a:t>
            </a:r>
            <a:r>
              <a:rPr lang="ar-JO" dirty="0" smtClean="0"/>
              <a:t> </a:t>
            </a:r>
            <a:r>
              <a:rPr lang="ar-JO" dirty="0"/>
              <a:t>- مـن العائـد الـذي تعطيـه الاستثمارات القديمة، </a:t>
            </a:r>
            <a:endParaRPr lang="ar-JO" dirty="0" smtClean="0"/>
          </a:p>
          <a:p>
            <a:pPr>
              <a:buFontTx/>
              <a:buChar char="-"/>
            </a:pPr>
            <a:r>
              <a:rPr lang="ar-JO" dirty="0" smtClean="0"/>
              <a:t>لذلك </a:t>
            </a:r>
            <a:r>
              <a:rPr lang="ar-JO" dirty="0"/>
              <a:t>يتجه بعض المستثمرين إلى بيع اسـتثماراتهم القديمـة، للاسـتثمار فـي المجالات الجديدة، </a:t>
            </a:r>
            <a:endParaRPr lang="ar-JO" dirty="0" smtClean="0"/>
          </a:p>
          <a:p>
            <a:pPr>
              <a:buFontTx/>
              <a:buChar char="-"/>
            </a:pPr>
            <a:r>
              <a:rPr lang="ar-JO" dirty="0" smtClean="0"/>
              <a:t>مما </a:t>
            </a:r>
            <a:r>
              <a:rPr lang="ar-JO" dirty="0"/>
              <a:t>يؤدي إلى انخفاض أسعار الأوراق المالية القائمة إلى المستوى الذي تصبح فيه منافسة للبدائل </a:t>
            </a:r>
            <a:r>
              <a:rPr lang="ar-JO" dirty="0" smtClean="0"/>
              <a:t>الجديدة.</a:t>
            </a:r>
          </a:p>
          <a:p>
            <a:pPr marL="0" indent="0">
              <a:buNone/>
            </a:pPr>
            <a:endParaRPr lang="en-US" dirty="0"/>
          </a:p>
        </p:txBody>
      </p:sp>
    </p:spTree>
    <p:extLst>
      <p:ext uri="{BB962C8B-B14F-4D97-AF65-F5344CB8AC3E}">
        <p14:creationId xmlns:p14="http://schemas.microsoft.com/office/powerpoint/2010/main" val="1432358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3"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3"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3"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3"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3"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normAutofit fontScale="85000" lnSpcReduction="20000"/>
          </a:bodyPr>
          <a:lstStyle/>
          <a:p>
            <a:pPr marL="0" indent="0">
              <a:buNone/>
            </a:pPr>
            <a:r>
              <a:rPr lang="ar-JO" dirty="0"/>
              <a:t> </a:t>
            </a:r>
            <a:r>
              <a:rPr lang="en-US" dirty="0" smtClean="0"/>
              <a:t>-</a:t>
            </a:r>
            <a:r>
              <a:rPr lang="ar-JO" dirty="0" smtClean="0"/>
              <a:t> فمثلاً </a:t>
            </a:r>
            <a:r>
              <a:rPr lang="ar-JO" dirty="0"/>
              <a:t>لو قام مستثمر بشراء سند خزينة يعطي عائداً قدره </a:t>
            </a:r>
            <a:r>
              <a:rPr lang="en-US" dirty="0"/>
              <a:t>9</a:t>
            </a:r>
            <a:r>
              <a:rPr lang="ar-JO" dirty="0"/>
              <a:t> %، وبعـد فتـرة أصدرت الدولة سندات خزينة جديدة بسعر فائدة </a:t>
            </a:r>
            <a:r>
              <a:rPr lang="en-US" dirty="0"/>
              <a:t>9.5</a:t>
            </a:r>
            <a:r>
              <a:rPr lang="ar-JO" dirty="0"/>
              <a:t>% </a:t>
            </a:r>
            <a:r>
              <a:rPr lang="ar-JO" dirty="0" smtClean="0"/>
              <a:t>.</a:t>
            </a:r>
          </a:p>
          <a:p>
            <a:pPr>
              <a:buFontTx/>
              <a:buChar char="-"/>
            </a:pPr>
            <a:r>
              <a:rPr lang="ar-JO" b="1" dirty="0" smtClean="0"/>
              <a:t>فماذا </a:t>
            </a:r>
            <a:r>
              <a:rPr lang="ar-JO" b="1" dirty="0"/>
              <a:t>سيحدث لسندات الخزينة الأولى؟ </a:t>
            </a:r>
            <a:endParaRPr lang="ar-JO" b="1" dirty="0" smtClean="0"/>
          </a:p>
          <a:p>
            <a:pPr>
              <a:buFontTx/>
              <a:buChar char="-"/>
            </a:pPr>
            <a:r>
              <a:rPr lang="ar-JO" dirty="0" smtClean="0"/>
              <a:t>إن </a:t>
            </a:r>
            <a:r>
              <a:rPr lang="ar-JO" dirty="0"/>
              <a:t>سندات الخزينة الأولى تعطي عائداً أقل من العائد السوقي، </a:t>
            </a:r>
            <a:endParaRPr lang="ar-JO" dirty="0" smtClean="0"/>
          </a:p>
          <a:p>
            <a:pPr>
              <a:buFontTx/>
              <a:buChar char="-"/>
            </a:pPr>
            <a:r>
              <a:rPr lang="ar-JO" dirty="0" smtClean="0"/>
              <a:t>إذ </a:t>
            </a:r>
            <a:r>
              <a:rPr lang="ar-JO" dirty="0"/>
              <a:t>أن الإصدار الثاني له نفـس درجة المخاطرة، ولكنه يعطي عائداً أعلى</a:t>
            </a:r>
            <a:r>
              <a:rPr lang="ar-JO" dirty="0" smtClean="0"/>
              <a:t>،</a:t>
            </a:r>
          </a:p>
          <a:p>
            <a:pPr>
              <a:buFontTx/>
              <a:buChar char="-"/>
            </a:pPr>
            <a:r>
              <a:rPr lang="ar-JO" dirty="0" smtClean="0"/>
              <a:t> </a:t>
            </a:r>
            <a:r>
              <a:rPr lang="ar-JO" dirty="0"/>
              <a:t>لذلك لا بد من حدوث تخفيض في سعر السندات الأولى، </a:t>
            </a:r>
            <a:endParaRPr lang="ar-JO" dirty="0" smtClean="0"/>
          </a:p>
          <a:p>
            <a:pPr>
              <a:buFontTx/>
              <a:buChar char="-"/>
            </a:pPr>
            <a:r>
              <a:rPr lang="ar-JO" dirty="0" smtClean="0"/>
              <a:t>بحيث </a:t>
            </a:r>
            <a:r>
              <a:rPr lang="ar-JO" dirty="0"/>
              <a:t>يصبح العائد الذي يحققه المستثمر الراغب في شرائها مساوياً للعائد على السندات الجديدة . </a:t>
            </a:r>
            <a:endParaRPr lang="ar-JO" dirty="0" smtClean="0"/>
          </a:p>
          <a:p>
            <a:pPr>
              <a:buFontTx/>
              <a:buChar char="-"/>
            </a:pPr>
            <a:r>
              <a:rPr lang="ar-JO" dirty="0" smtClean="0"/>
              <a:t>ويمتد </a:t>
            </a:r>
            <a:r>
              <a:rPr lang="ar-JO" dirty="0"/>
              <a:t>انخفاض الأسعار كذلك إلى السندات التي تصدرها منشآت الأعمال لأن العائد المطلوب عليها يصبح </a:t>
            </a:r>
            <a:r>
              <a:rPr lang="ar-JO" dirty="0" smtClean="0"/>
              <a:t>أعلى.</a:t>
            </a:r>
          </a:p>
          <a:p>
            <a:pPr>
              <a:buFontTx/>
              <a:buChar char="-"/>
            </a:pPr>
            <a:r>
              <a:rPr lang="ar-JO" dirty="0" smtClean="0"/>
              <a:t> </a:t>
            </a:r>
            <a:r>
              <a:rPr lang="ar-JO" dirty="0"/>
              <a:t>وبالتالي لا بد من حدوث انخفاض في سعرها السوقي لرفع معدل العائد عليها</a:t>
            </a:r>
            <a:r>
              <a:rPr lang="ar-JO" dirty="0" smtClean="0"/>
              <a:t>.</a:t>
            </a:r>
          </a:p>
          <a:p>
            <a:pPr>
              <a:buFontTx/>
              <a:buChar char="-"/>
            </a:pPr>
            <a:r>
              <a:rPr lang="ar-JO" b="1" dirty="0" smtClean="0"/>
              <a:t> </a:t>
            </a:r>
            <a:r>
              <a:rPr lang="ar-JO" b="1" dirty="0"/>
              <a:t>ولكن لماذا تنخفض أسعار الأسهم؟</a:t>
            </a:r>
            <a:endParaRPr lang="en-US" b="1" dirty="0"/>
          </a:p>
        </p:txBody>
      </p:sp>
    </p:spTree>
    <p:extLst>
      <p:ext uri="{BB962C8B-B14F-4D97-AF65-F5344CB8AC3E}">
        <p14:creationId xmlns:p14="http://schemas.microsoft.com/office/powerpoint/2010/main" val="642770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6"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normAutofit fontScale="70000" lnSpcReduction="20000"/>
          </a:bodyPr>
          <a:lstStyle/>
          <a:p>
            <a:pPr>
              <a:buFontTx/>
              <a:buChar char="-"/>
            </a:pPr>
            <a:r>
              <a:rPr lang="ar-JO" b="1" dirty="0" smtClean="0"/>
              <a:t>إن </a:t>
            </a:r>
            <a:r>
              <a:rPr lang="ar-JO" b="1" dirty="0"/>
              <a:t>ارتفاع أسعار الفائدة يؤدي إلى انخفاض أسعار الأسهم لعدة </a:t>
            </a:r>
            <a:r>
              <a:rPr lang="ar-JO" b="1" dirty="0" smtClean="0"/>
              <a:t>أسباب منها:</a:t>
            </a:r>
          </a:p>
          <a:p>
            <a:pPr>
              <a:buFontTx/>
              <a:buChar char="-"/>
            </a:pPr>
            <a:r>
              <a:rPr lang="ar-JO" dirty="0" smtClean="0"/>
              <a:t>أولاً</a:t>
            </a:r>
            <a:r>
              <a:rPr lang="ar-JO" dirty="0"/>
              <a:t>: إن ارتفاع أسعار الفائدة -والعائد الذي يحققه المستثمرون في السندات والودائع المصـرفية- يغري جزءاً من المستثمرين ببيع جزء من أسهمهم والاتجاه نحو تلك الاستثمارات، وبالتـالي زيادة المعروض من الأسهم. </a:t>
            </a:r>
            <a:endParaRPr lang="ar-JO" dirty="0" smtClean="0"/>
          </a:p>
          <a:p>
            <a:pPr>
              <a:buFontTx/>
              <a:buChar char="-"/>
            </a:pPr>
            <a:r>
              <a:rPr lang="ar-JO" dirty="0" smtClean="0"/>
              <a:t>ثانياً</a:t>
            </a:r>
            <a:r>
              <a:rPr lang="ar-JO" dirty="0"/>
              <a:t>: إن كثيراً من المتعاملين بالأسهم يقومون بالاقتراض من البنوك أو من شركات الوساطة مـن أجل تمويل مشترياتهم من الأسهم، وعندما ترتفع أسعار الفوائد ترتفع تكلفة الاقتراض، وبالتالي ينخفض الطلب على القروض، وتنخفض الأموال المتوفرة لتمويل شراء الأسهم. </a:t>
            </a:r>
            <a:endParaRPr lang="ar-JO" dirty="0" smtClean="0"/>
          </a:p>
          <a:p>
            <a:pPr>
              <a:buFontTx/>
              <a:buChar char="-"/>
            </a:pPr>
            <a:r>
              <a:rPr lang="ar-JO" dirty="0" smtClean="0"/>
              <a:t>ثالثاً</a:t>
            </a:r>
            <a:r>
              <a:rPr lang="ar-JO" dirty="0"/>
              <a:t>: إن كثيراً من الشركات تمول جزءاً من عملياتها بأموال مقترضة، وعند ارتفاع الفوائـد فـإن جزءاً أكبر من أموالها سيذهب لتغطية الفوائد على تلك القروض، وبالتالي تـنخفض الأربـاح والتوزيعات ومن ثم أسعار الأسهم لتلك الشركات. </a:t>
            </a:r>
            <a:endParaRPr lang="ar-JO" dirty="0" smtClean="0"/>
          </a:p>
          <a:p>
            <a:pPr>
              <a:buFontTx/>
              <a:buChar char="-"/>
            </a:pPr>
            <a:r>
              <a:rPr lang="ar-JO" dirty="0" smtClean="0"/>
              <a:t>ويعتقد </a:t>
            </a:r>
            <a:r>
              <a:rPr lang="ar-JO" dirty="0"/>
              <a:t>بعض المستثمرين أن بإمكانهم تجنب مخاطر التغير في أسعار الفائدة بالاسـتثمار فـي أدوات مالية قصيرة الأجل، تكون أقل عرضة لتقلبات الأسعار، </a:t>
            </a:r>
            <a:r>
              <a:rPr lang="ar-JO" dirty="0" smtClean="0"/>
              <a:t>نتيجة </a:t>
            </a:r>
            <a:r>
              <a:rPr lang="ar-JO" dirty="0"/>
              <a:t>لتقلب سعر الفائدة، </a:t>
            </a:r>
            <a:endParaRPr lang="ar-JO" dirty="0" smtClean="0"/>
          </a:p>
          <a:p>
            <a:pPr>
              <a:buFontTx/>
              <a:buChar char="-"/>
            </a:pPr>
            <a:r>
              <a:rPr lang="ar-JO" dirty="0" smtClean="0"/>
              <a:t>ولكن </a:t>
            </a:r>
            <a:r>
              <a:rPr lang="ar-JO" dirty="0"/>
              <a:t>مثـل هؤلاء المستثمرين سيضطرون للقيام بسلسلة من عمليات إعادة الاستثمار، </a:t>
            </a:r>
            <a:endParaRPr lang="ar-JO" dirty="0" smtClean="0"/>
          </a:p>
          <a:p>
            <a:pPr>
              <a:buFontTx/>
              <a:buChar char="-"/>
            </a:pPr>
            <a:r>
              <a:rPr lang="ar-JO" dirty="0" smtClean="0"/>
              <a:t>وإذا </a:t>
            </a:r>
            <a:r>
              <a:rPr lang="ar-JO" dirty="0"/>
              <a:t>حـدث وانخفضـت أسعار الفوائد السوقية فإنهم سيجدون أنفسهم مضطرين لإعادة استثمار أموالهم بسعر فائدة مـنخفض، </a:t>
            </a:r>
            <a:endParaRPr lang="ar-JO" dirty="0" smtClean="0"/>
          </a:p>
          <a:p>
            <a:pPr>
              <a:buFontTx/>
              <a:buChar char="-"/>
            </a:pPr>
            <a:r>
              <a:rPr lang="ar-JO" dirty="0" smtClean="0"/>
              <a:t>هذا </a:t>
            </a:r>
            <a:r>
              <a:rPr lang="ar-JO" dirty="0"/>
              <a:t>ما يطلق عليه مخاطر إعادة الاستثمار، لذلك نرى أنه ليس من السهل التخلص من مخاطر تقلب سعر الفائدة. </a:t>
            </a:r>
            <a:endParaRPr lang="en-US" dirty="0"/>
          </a:p>
        </p:txBody>
      </p:sp>
    </p:spTree>
    <p:extLst>
      <p:ext uri="{BB962C8B-B14F-4D97-AF65-F5344CB8AC3E}">
        <p14:creationId xmlns:p14="http://schemas.microsoft.com/office/powerpoint/2010/main" val="4043502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1_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954</TotalTime>
  <Words>1935</Words>
  <Application>Microsoft Office PowerPoint</Application>
  <PresentationFormat>عرض على الشاشة (3:4)‏</PresentationFormat>
  <Paragraphs>148</Paragraphs>
  <Slides>13</Slides>
  <Notes>0</Notes>
  <HiddenSlides>0</HiddenSlides>
  <MMClips>0</MMClips>
  <ScaleCrop>false</ScaleCrop>
  <HeadingPairs>
    <vt:vector size="4" baseType="variant">
      <vt:variant>
        <vt:lpstr>نسق</vt:lpstr>
      </vt:variant>
      <vt:variant>
        <vt:i4>2</vt:i4>
      </vt:variant>
      <vt:variant>
        <vt:lpstr>عناوين الشرائح</vt:lpstr>
      </vt:variant>
      <vt:variant>
        <vt:i4>13</vt:i4>
      </vt:variant>
    </vt:vector>
  </HeadingPairs>
  <TitlesOfParts>
    <vt:vector size="15" baseType="lpstr">
      <vt:lpstr>1_سمة Office</vt:lpstr>
      <vt:lpstr>سمة Office</vt:lpstr>
      <vt:lpstr>مبادئ التمويل – الفصل السابع - العائد والمخاطرة  Risk and Return د. محمد احمد سيد احمد</vt:lpstr>
      <vt:lpstr>المبادلة بين المخاطرة والعائد:</vt:lpstr>
      <vt:lpstr>عرض تقديمي في PowerPoint</vt:lpstr>
      <vt:lpstr>أنواع مخاطر الاستثمار:</vt:lpstr>
      <vt:lpstr>مصادر مخاطر الاستثمار:</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أساسيات الادارة المالية – العائد والمخاطرة د. محمد احمد سيد احمد</dc:title>
  <dc:creator>Ahmad</dc:creator>
  <cp:lastModifiedBy>hp</cp:lastModifiedBy>
  <cp:revision>68</cp:revision>
  <dcterms:created xsi:type="dcterms:W3CDTF">2020-10-29T12:42:23Z</dcterms:created>
  <dcterms:modified xsi:type="dcterms:W3CDTF">2024-08-18T18:01:42Z</dcterms:modified>
</cp:coreProperties>
</file>