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Poppins 1" panose="020B0604020202020204" charset="0"/>
      <p:regular r:id="rId11"/>
    </p:embeddedFont>
    <p:embeddedFont>
      <p:font typeface="Poppins 1 Bold" panose="020B0604020202020204" charset="0"/>
      <p:regular r:id="rId12"/>
    </p:embeddedFont>
    <p:embeddedFont>
      <p:font typeface="Poppins 1 Semi-Bold" panose="020B0604020202020204" charset="0"/>
      <p:regular r:id="rId13"/>
    </p:embeddedFont>
    <p:embeddedFont>
      <p:font typeface="Poppins 2 Semi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1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24455" y="1994669"/>
            <a:ext cx="16214617" cy="652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Detailed Example of Database Normalization</a:t>
            </a:r>
          </a:p>
          <a:p>
            <a:pPr algn="l">
              <a:lnSpc>
                <a:spcPts val="5179"/>
              </a:lnSpc>
            </a:pP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Let’s walk through the process of normalizing a database, starting from an unnormalized table and progressing through the first, second, and third normal forms (1NF, 2NF, and 3NF).</a:t>
            </a:r>
          </a:p>
          <a:p>
            <a:pPr algn="l">
              <a:lnSpc>
                <a:spcPts val="5179"/>
              </a:lnSpc>
            </a:pPr>
            <a:endParaRPr lang="en-US" sz="3699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5179"/>
              </a:lnSpc>
            </a:pPr>
            <a:r>
              <a:rPr lang="en-US" sz="36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Step 1: Unnormalized Table (UNF)</a:t>
            </a:r>
          </a:p>
          <a:p>
            <a:pPr algn="l">
              <a:lnSpc>
                <a:spcPts val="5179"/>
              </a:lnSpc>
            </a:pPr>
            <a:endParaRPr lang="en-US" sz="3699" dirty="0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  <a:p>
            <a:pPr algn="l">
              <a:lnSpc>
                <a:spcPts val="5179"/>
              </a:lnSpc>
            </a:pP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Suppose we have a table that stores information about students,</a:t>
            </a:r>
          </a:p>
          <a:p>
            <a:pPr algn="l">
              <a:lnSpc>
                <a:spcPts val="5179"/>
              </a:lnSpc>
            </a:pP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the courses they are enrolled in, and their instructors:</a:t>
            </a:r>
          </a:p>
          <a:p>
            <a:pPr algn="l">
              <a:lnSpc>
                <a:spcPts val="4619"/>
              </a:lnSpc>
              <a:spcBef>
                <a:spcPct val="0"/>
              </a:spcBef>
            </a:pPr>
            <a:endParaRPr lang="en-US" sz="3699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96664" y="6120927"/>
            <a:ext cx="16214617" cy="343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Issues:</a:t>
            </a:r>
          </a:p>
          <a:p>
            <a:pPr marL="712462" lvl="1" indent="-356231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 table contains multiple values in a single record, violating atomicity.</a:t>
            </a:r>
          </a:p>
          <a:p>
            <a:pPr marL="712462" lvl="1" indent="-356231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Data redundancy is present because the same instructor is listed multiple times.</a:t>
            </a:r>
          </a:p>
          <a:p>
            <a:pPr marL="712462" lvl="1" indent="-356231" algn="l">
              <a:lnSpc>
                <a:spcPts val="4619"/>
              </a:lnSpc>
              <a:spcBef>
                <a:spcPct val="0"/>
              </a:spcBef>
              <a:buFont typeface="Arial"/>
              <a:buChar char="•"/>
            </a:pPr>
            <a:r>
              <a:rPr lang="en-US" sz="32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 table has potential update, insertion, and deletion anomalies.</a:t>
            </a:r>
          </a:p>
          <a:p>
            <a:pPr algn="l">
              <a:lnSpc>
                <a:spcPts val="4059"/>
              </a:lnSpc>
              <a:spcBef>
                <a:spcPct val="0"/>
              </a:spcBef>
            </a:pPr>
            <a:endParaRPr lang="en-US" sz="3299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2478618" y="1159636"/>
          <a:ext cx="14233221" cy="4953000"/>
        </p:xfrm>
        <a:graphic>
          <a:graphicData uri="http://schemas.openxmlformats.org/drawingml/2006/table">
            <a:tbl>
              <a:tblPr/>
              <a:tblGrid>
                <a:gridCol w="221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4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4862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 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Course 1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Instructor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Course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Instructor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862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Alice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Smith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Science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Brown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414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Bob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Smith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History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White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862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Charlie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English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Black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80629" y="479832"/>
            <a:ext cx="13126741" cy="230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Step 2: First Normal Form (1NF)</a:t>
            </a:r>
          </a:p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To bring this table into 1NF, we must eliminate repeating groups and ensure that </a:t>
            </a:r>
          </a:p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each field contains atomic values:</a:t>
            </a:r>
          </a:p>
          <a:p>
            <a:pPr algn="l">
              <a:lnSpc>
                <a:spcPts val="3286"/>
              </a:lnSpc>
              <a:spcBef>
                <a:spcPct val="0"/>
              </a:spcBef>
            </a:pPr>
            <a:endParaRPr lang="en-US" sz="2671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5785460" y="2495394"/>
          <a:ext cx="9239483" cy="5391150"/>
        </p:xfrm>
        <a:graphic>
          <a:graphicData uri="http://schemas.openxmlformats.org/drawingml/2006/table">
            <a:tbl>
              <a:tblPr/>
              <a:tblGrid>
                <a:gridCol w="2309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9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 ID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 Name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Course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Instructor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1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Alice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Math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Dr. Smith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1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Alice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Science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Dr. Brown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Bob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Math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Dr. Smith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Bob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History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Dr. White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3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Charlie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English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Dr. Black</a:t>
                      </a: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2200679" y="7610319"/>
            <a:ext cx="13126741" cy="2279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Improvements:</a:t>
            </a:r>
          </a:p>
          <a:p>
            <a:pPr marL="576782" lvl="1" indent="-288391" algn="l">
              <a:lnSpc>
                <a:spcPts val="3740"/>
              </a:lnSpc>
              <a:buFont typeface="Arial"/>
              <a:buChar char="•"/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Each column now contains atomic values.</a:t>
            </a:r>
          </a:p>
          <a:p>
            <a:pPr marL="576782" lvl="1" indent="-288391" algn="l">
              <a:lnSpc>
                <a:spcPts val="3740"/>
              </a:lnSpc>
              <a:buFont typeface="Arial"/>
              <a:buChar char="•"/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Each row represents a unique combination of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 ID 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and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Course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Remaining Issues:</a:t>
            </a:r>
          </a:p>
          <a:p>
            <a:pPr algn="l">
              <a:lnSpc>
                <a:spcPts val="3286"/>
              </a:lnSpc>
              <a:spcBef>
                <a:spcPct val="0"/>
              </a:spcBef>
            </a:pPr>
            <a:r>
              <a:rPr lang="en-US" sz="2347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Still some redundancy (</a:t>
            </a:r>
            <a:r>
              <a:rPr lang="en-US" sz="2347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e.g., Dr. Smith </a:t>
            </a:r>
            <a:r>
              <a:rPr lang="en-US" sz="2347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is repeated for </a:t>
            </a:r>
            <a:r>
              <a:rPr lang="en-US" sz="2347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Math</a:t>
            </a:r>
            <a:r>
              <a:rPr lang="en-US" sz="2347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).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6265534" y="4373217"/>
          <a:ext cx="8393585" cy="5343528"/>
        </p:xfrm>
        <a:graphic>
          <a:graphicData uri="http://schemas.openxmlformats.org/drawingml/2006/table">
            <a:tbl>
              <a:tblPr/>
              <a:tblGrid>
                <a:gridCol w="243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 ID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Course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Alice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Alice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Science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Bob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Bob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History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Charlie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English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1680194" y="674175"/>
            <a:ext cx="16271923" cy="414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Step 3: Second Normal Form (2NF)</a:t>
            </a:r>
          </a:p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To achieve 2NF, we need to remove partial dependencies. This means that all non-key attributes should depend on the entire primary key, not just part of it.</a:t>
            </a:r>
          </a:p>
          <a:p>
            <a:pPr algn="l">
              <a:lnSpc>
                <a:spcPts val="3740"/>
              </a:lnSpc>
            </a:pPr>
            <a:endParaRPr lang="en-US" sz="2671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Here, the primary key is a combination of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 ID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and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Course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. We should move the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Instructor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column to a new table because it depends only on the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Course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, not the combination of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Student ID 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and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Course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l">
              <a:lnSpc>
                <a:spcPts val="3740"/>
              </a:lnSpc>
            </a:pPr>
            <a:endParaRPr lang="en-US" sz="2671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286"/>
              </a:lnSpc>
              <a:spcBef>
                <a:spcPct val="0"/>
              </a:spcBef>
            </a:pPr>
            <a:r>
              <a:rPr lang="en-US" sz="2347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Student-Course Table: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7164227" y="1599132"/>
          <a:ext cx="4660807" cy="4895850"/>
        </p:xfrm>
        <a:graphic>
          <a:graphicData uri="http://schemas.openxmlformats.org/drawingml/2006/table">
            <a:tbl>
              <a:tblPr/>
              <a:tblGrid>
                <a:gridCol w="197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917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Course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Instructor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17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Smith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17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Science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Brown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17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History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White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17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English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Black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1419869" y="6599870"/>
            <a:ext cx="15448262" cy="315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Improvements:</a:t>
            </a:r>
          </a:p>
          <a:p>
            <a:pPr marL="576782" lvl="1" indent="-288391" algn="l">
              <a:lnSpc>
                <a:spcPts val="3740"/>
              </a:lnSpc>
              <a:buFont typeface="Arial"/>
              <a:buChar char="•"/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Instructor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information is now stored separately, reducing redundancy.</a:t>
            </a:r>
          </a:p>
          <a:p>
            <a:pPr marL="576782" lvl="1" indent="-288391" algn="l">
              <a:lnSpc>
                <a:spcPts val="3740"/>
              </a:lnSpc>
              <a:buFont typeface="Arial"/>
              <a:buChar char="•"/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 Course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table now only contains data that is fully dependent on its primary key (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 ID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26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Course</a:t>
            </a: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).</a:t>
            </a:r>
          </a:p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Remaining Issues:</a:t>
            </a:r>
          </a:p>
          <a:p>
            <a:pPr algn="l">
              <a:lnSpc>
                <a:spcPts val="3286"/>
              </a:lnSpc>
              <a:spcBef>
                <a:spcPct val="0"/>
              </a:spcBef>
            </a:pPr>
            <a:r>
              <a:rPr lang="en-US" sz="2347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StudentName</a:t>
            </a:r>
            <a:r>
              <a:rPr lang="en-US" sz="2347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in the Student-Course table is still dependent on </a:t>
            </a:r>
            <a:r>
              <a:rPr lang="en-US" sz="2347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StudentID</a:t>
            </a:r>
            <a:r>
              <a:rPr lang="en-US" sz="2347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alone, not the entire primary key.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87448" y="962025"/>
            <a:ext cx="15448262" cy="46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26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Course-Instructor Table: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720406" y="4404622"/>
          <a:ext cx="4414452" cy="4114800"/>
        </p:xfrm>
        <a:graphic>
          <a:graphicData uri="http://schemas.openxmlformats.org/drawingml/2006/table">
            <a:tbl>
              <a:tblPr/>
              <a:tblGrid>
                <a:gridCol w="188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StudentID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Alice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Bob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Charlie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48067"/>
              </p:ext>
            </p:extLst>
          </p:nvPr>
        </p:nvGraphicFramePr>
        <p:xfrm>
          <a:off x="8056147" y="4299355"/>
          <a:ext cx="3511024" cy="5343528"/>
        </p:xfrm>
        <a:graphic>
          <a:graphicData uri="http://schemas.openxmlformats.org/drawingml/2006/table">
            <a:tbl>
              <a:tblPr/>
              <a:tblGrid>
                <a:gridCol w="187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Student ID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Course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Math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Science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History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English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2044942" y="962025"/>
            <a:ext cx="15448262" cy="321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Step 4: Third Normal Form (3NF)</a:t>
            </a:r>
          </a:p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To achieve 3NF, we remove transitive dependencies, ensuring that non-key attributes depend only on the primary key and not on other non-key attributes.</a:t>
            </a:r>
          </a:p>
          <a:p>
            <a:pPr algn="l">
              <a:lnSpc>
                <a:spcPts val="3740"/>
              </a:lnSpc>
            </a:pPr>
            <a:endParaRPr lang="en-US" sz="2671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740"/>
              </a:lnSpc>
            </a:pPr>
            <a:r>
              <a:rPr lang="en-US" sz="26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We will create a separate table for students:</a:t>
            </a:r>
          </a:p>
          <a:p>
            <a:pPr algn="l">
              <a:lnSpc>
                <a:spcPts val="3740"/>
              </a:lnSpc>
            </a:pPr>
            <a:endParaRPr lang="en-US" sz="2671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286"/>
              </a:lnSpc>
              <a:spcBef>
                <a:spcPct val="0"/>
              </a:spcBef>
            </a:pPr>
            <a:r>
              <a:rPr lang="en-US" sz="2347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 Table: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00654" y="3758263"/>
            <a:ext cx="15448262" cy="41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6"/>
              </a:lnSpc>
              <a:spcBef>
                <a:spcPct val="0"/>
              </a:spcBef>
            </a:pPr>
            <a:r>
              <a:rPr lang="en-US" sz="2347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Student-Course Table</a:t>
            </a:r>
            <a:r>
              <a:rPr lang="en-US" sz="2347">
                <a:solidFill>
                  <a:srgbClr val="431096"/>
                </a:solidFill>
                <a:latin typeface="Poppins 1"/>
                <a:ea typeface="Poppins 1"/>
                <a:cs typeface="Poppins 1"/>
                <a:sym typeface="Poppins 1"/>
              </a:rPr>
              <a:t>: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2610808" y="1669794"/>
          <a:ext cx="3638450" cy="4610100"/>
        </p:xfrm>
        <a:graphic>
          <a:graphicData uri="http://schemas.openxmlformats.org/drawingml/2006/table">
            <a:tbl>
              <a:tblPr/>
              <a:tblGrid>
                <a:gridCol w="182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Course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A80FB9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Instructor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Smith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Science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Brown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History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White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English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000000"/>
                          </a:solidFill>
                          <a:latin typeface="Poppins 1"/>
                          <a:ea typeface="Poppins 1"/>
                          <a:cs typeface="Poppins 1"/>
                          <a:sym typeface="Poppins 1"/>
                        </a:rPr>
                        <a:t>Dr. Black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1317151" y="6548406"/>
            <a:ext cx="14402042" cy="355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22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Final Structure:</a:t>
            </a:r>
          </a:p>
          <a:p>
            <a:pPr marL="490424" lvl="1" indent="-245212" algn="l">
              <a:lnSpc>
                <a:spcPts val="3180"/>
              </a:lnSpc>
              <a:buFont typeface="Arial"/>
              <a:buChar char="•"/>
            </a:pP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 </a:t>
            </a:r>
            <a:r>
              <a:rPr lang="en-US" sz="22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 </a:t>
            </a: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table holds unique student data.</a:t>
            </a:r>
          </a:p>
          <a:p>
            <a:pPr marL="490424" lvl="1" indent="-245212" algn="l">
              <a:lnSpc>
                <a:spcPts val="3180"/>
              </a:lnSpc>
              <a:buFont typeface="Arial"/>
              <a:buChar char="•"/>
            </a:pP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 </a:t>
            </a:r>
            <a:r>
              <a:rPr lang="en-US" sz="22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Student-Course </a:t>
            </a: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table links students to their courses.</a:t>
            </a:r>
          </a:p>
          <a:p>
            <a:pPr marL="490424" lvl="1" indent="-245212" algn="l">
              <a:lnSpc>
                <a:spcPts val="3180"/>
              </a:lnSpc>
              <a:buFont typeface="Arial"/>
              <a:buChar char="•"/>
            </a:pP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 </a:t>
            </a:r>
            <a:r>
              <a:rPr lang="en-US" sz="22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Course-Instructor</a:t>
            </a: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table links courses to their respective instructors.</a:t>
            </a:r>
          </a:p>
          <a:p>
            <a:pPr algn="l">
              <a:lnSpc>
                <a:spcPts val="3180"/>
              </a:lnSpc>
            </a:pPr>
            <a:r>
              <a:rPr lang="en-US" sz="22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Improvements:</a:t>
            </a:r>
          </a:p>
          <a:p>
            <a:pPr marL="490424" lvl="1" indent="-245212" algn="l">
              <a:lnSpc>
                <a:spcPts val="3180"/>
              </a:lnSpc>
              <a:buFont typeface="Arial"/>
              <a:buChar char="•"/>
            </a:pP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 database is now in 3NF.</a:t>
            </a:r>
          </a:p>
          <a:p>
            <a:pPr marL="490424" lvl="1" indent="-245212" algn="l">
              <a:lnSpc>
                <a:spcPts val="3180"/>
              </a:lnSpc>
              <a:buFont typeface="Arial"/>
              <a:buChar char="•"/>
            </a:pP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There is no redundant data, and all non-key attributes are fully dependent on the primary key.</a:t>
            </a:r>
          </a:p>
          <a:p>
            <a:pPr marL="490424" lvl="1" indent="-245212" algn="l">
              <a:lnSpc>
                <a:spcPts val="3180"/>
              </a:lnSpc>
              <a:buFont typeface="Arial"/>
              <a:buChar char="•"/>
            </a:pPr>
            <a:r>
              <a:rPr lang="en-US" sz="22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 structure eliminates update, insertion, and deletion anomalies.</a:t>
            </a:r>
          </a:p>
          <a:p>
            <a:pPr algn="l">
              <a:lnSpc>
                <a:spcPts val="2726"/>
              </a:lnSpc>
              <a:spcBef>
                <a:spcPct val="0"/>
              </a:spcBef>
            </a:pPr>
            <a:endParaRPr lang="en-US" sz="2271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0808" y="917989"/>
            <a:ext cx="15448262" cy="41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6"/>
              </a:lnSpc>
              <a:spcBef>
                <a:spcPct val="0"/>
              </a:spcBef>
            </a:pPr>
            <a:r>
              <a:rPr lang="en-US" sz="2347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Course-Instructor Table: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24455" y="2117943"/>
            <a:ext cx="15834845" cy="550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287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Summary of Normalization Process</a:t>
            </a:r>
          </a:p>
          <a:p>
            <a:pPr marL="619961" lvl="1" indent="-309980" algn="l">
              <a:lnSpc>
                <a:spcPts val="4020"/>
              </a:lnSpc>
              <a:buFont typeface="Arial"/>
              <a:buChar char="•"/>
            </a:pPr>
            <a:r>
              <a:rPr lang="en-US" sz="28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1NF</a:t>
            </a:r>
            <a:r>
              <a:rPr lang="en-US" sz="28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: Eliminated repeating groups by ensuring atomic values in each column.</a:t>
            </a:r>
          </a:p>
          <a:p>
            <a:pPr marL="619961" lvl="1" indent="-309980" algn="l">
              <a:lnSpc>
                <a:spcPts val="4020"/>
              </a:lnSpc>
              <a:buFont typeface="Arial"/>
              <a:buChar char="•"/>
            </a:pPr>
            <a:r>
              <a:rPr lang="en-US" sz="28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2NF</a:t>
            </a:r>
            <a:r>
              <a:rPr lang="en-US" sz="28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: Removed partial dependencies by separating out attributes dependent only on part of the composite key.</a:t>
            </a:r>
          </a:p>
          <a:p>
            <a:pPr marL="619961" lvl="1" indent="-309980" algn="l">
              <a:lnSpc>
                <a:spcPts val="4020"/>
              </a:lnSpc>
              <a:buFont typeface="Arial"/>
              <a:buChar char="•"/>
            </a:pPr>
            <a:r>
              <a:rPr lang="en-US" sz="28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3NF</a:t>
            </a:r>
            <a:r>
              <a:rPr lang="en-US" sz="287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: Eliminated transitive dependencies by ensuring non-key attributes depend only on the primary key.</a:t>
            </a:r>
          </a:p>
          <a:p>
            <a:pPr algn="l">
              <a:lnSpc>
                <a:spcPts val="4020"/>
              </a:lnSpc>
            </a:pPr>
            <a:endParaRPr lang="en-US" sz="2871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4020"/>
              </a:lnSpc>
            </a:pPr>
            <a:endParaRPr lang="en-US" sz="2871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4020"/>
              </a:lnSpc>
            </a:pPr>
            <a:r>
              <a:rPr lang="en-US" sz="2871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By following this normalization process, the database design is now more efficient, scalable, and less prone to anomalies..</a:t>
            </a:r>
          </a:p>
          <a:p>
            <a:pPr algn="l">
              <a:lnSpc>
                <a:spcPts val="3566"/>
              </a:lnSpc>
            </a:pPr>
            <a:endParaRPr lang="en-US" sz="2871" dirty="0">
              <a:solidFill>
                <a:srgbClr val="121212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92723" y="-2748018"/>
            <a:ext cx="3194203" cy="16029749"/>
            <a:chOff x="0" y="0"/>
            <a:chExt cx="84127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613367" y="-7285016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493854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l="-19152" t="-19779" r="-40627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459526" y="3369129"/>
            <a:ext cx="10178946" cy="649292"/>
            <a:chOff x="0" y="0"/>
            <a:chExt cx="5484916" cy="3498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84916" cy="349871"/>
            </a:xfrm>
            <a:custGeom>
              <a:avLst/>
              <a:gdLst/>
              <a:ahLst/>
              <a:cxnLst/>
              <a:rect l="l" t="t" r="r" b="b"/>
              <a:pathLst>
                <a:path w="5484916" h="349871">
                  <a:moveTo>
                    <a:pt x="203200" y="0"/>
                  </a:moveTo>
                  <a:lnTo>
                    <a:pt x="5484916" y="0"/>
                  </a:lnTo>
                  <a:lnTo>
                    <a:pt x="5281716" y="349871"/>
                  </a:lnTo>
                  <a:lnTo>
                    <a:pt x="0" y="3498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5281716" cy="40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32683" y="6225149"/>
            <a:ext cx="8661171" cy="70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452" spc="1304" dirty="0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For Your Attention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4485" y="4579771"/>
            <a:ext cx="8659369" cy="184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</a:pPr>
            <a:r>
              <a:rPr lang="en-US" sz="11812" dirty="0">
                <a:solidFill>
                  <a:srgbClr val="431096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Thank You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0502" y="8420482"/>
            <a:ext cx="6173564" cy="4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3155" dirty="0">
                <a:solidFill>
                  <a:srgbClr val="431096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Presentation - 2024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1554" y="3461579"/>
            <a:ext cx="8947428" cy="5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3430" dirty="0">
                <a:solidFill>
                  <a:srgbClr val="FFFFFF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Dr . Sameera Abu </a:t>
            </a:r>
            <a:r>
              <a:rPr lang="en-US" sz="3430" dirty="0" err="1">
                <a:solidFill>
                  <a:srgbClr val="FFFFFF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Ghalyoun</a:t>
            </a:r>
            <a:endParaRPr lang="en-US" sz="3430" dirty="0">
              <a:solidFill>
                <a:srgbClr val="FFFFFF"/>
              </a:solidFill>
              <a:latin typeface="Poppins 1 Semi-Bold"/>
              <a:ea typeface="Poppins 1 Semi-Bold"/>
              <a:cs typeface="Poppins 1 Semi-Bold"/>
              <a:sym typeface="Poppins 1 Semi-Bold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682</Words>
  <Application>Microsoft Office PowerPoint</Application>
  <PresentationFormat>Custom</PresentationFormat>
  <Paragraphs>163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Poppins 1 Semi-Bold</vt:lpstr>
      <vt:lpstr>Calibri</vt:lpstr>
      <vt:lpstr>Poppins 2 Semi-Bold</vt:lpstr>
      <vt:lpstr>Poppins 1</vt:lpstr>
      <vt:lpstr>Arial</vt:lpstr>
      <vt:lpstr>Poppins 1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 Normalization 4</dc:title>
  <dc:creator>Hp</dc:creator>
  <cp:lastModifiedBy>User</cp:lastModifiedBy>
  <cp:revision>2</cp:revision>
  <dcterms:created xsi:type="dcterms:W3CDTF">2006-08-16T00:00:00Z</dcterms:created>
  <dcterms:modified xsi:type="dcterms:W3CDTF">2024-08-22T08:27:50Z</dcterms:modified>
  <dc:identifier>DAGOYL5K69M</dc:identifier>
</cp:coreProperties>
</file>