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3" r:id="rId3"/>
    <p:sldId id="264" r:id="rId4"/>
    <p:sldId id="265" r:id="rId5"/>
    <p:sldId id="266" r:id="rId6"/>
    <p:sldId id="267" r:id="rId7"/>
    <p:sldId id="258" r:id="rId8"/>
    <p:sldId id="259" r:id="rId9"/>
    <p:sldId id="260" r:id="rId10"/>
    <p:sldId id="261" r:id="rId11"/>
    <p:sldId id="262"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a:bodyPr>
          <a:lstStyle/>
          <a:p>
            <a:pPr algn="ctr"/>
            <a:r>
              <a:rPr lang="ar-SA" dirty="0" smtClean="0"/>
              <a:t>مبادئ التمويل – الفصل السادس - </a:t>
            </a:r>
            <a:r>
              <a:rPr lang="ar-JO" dirty="0" smtClean="0"/>
              <a:t>الاستثمار</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الرابعة: </a:t>
            </a:r>
            <a:r>
              <a:rPr lang="en-US" sz="2000" smtClean="0"/>
              <a:t>2024-08-28</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7514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92500" lnSpcReduction="20000"/>
          </a:bodyPr>
          <a:lstStyle/>
          <a:p>
            <a:pPr marL="0" indent="0">
              <a:buNone/>
            </a:pPr>
            <a:r>
              <a:rPr lang="ar-JO" b="1" dirty="0" smtClean="0"/>
              <a:t>ثانياً: تصنف- صناديق الاستثمار- حسب تشكيلة الأوراق المالية:</a:t>
            </a:r>
          </a:p>
          <a:p>
            <a:pPr>
              <a:buFontTx/>
              <a:buChar char="-"/>
            </a:pPr>
            <a:r>
              <a:rPr lang="ar-JO" b="1" dirty="0" smtClean="0"/>
              <a:t>تصنف </a:t>
            </a:r>
            <a:r>
              <a:rPr lang="ar-JO" b="1" dirty="0"/>
              <a:t>هذه الصناديق </a:t>
            </a:r>
            <a:r>
              <a:rPr lang="ar-JO" b="1" dirty="0" smtClean="0"/>
              <a:t>إلى عدة </a:t>
            </a:r>
            <a:r>
              <a:rPr lang="ar-JO" b="1" dirty="0"/>
              <a:t>اصناف: </a:t>
            </a:r>
            <a:endParaRPr lang="ar-JO" b="1" dirty="0" smtClean="0"/>
          </a:p>
          <a:p>
            <a:pPr marL="0" indent="0">
              <a:buNone/>
            </a:pPr>
            <a:r>
              <a:rPr lang="en-US" dirty="0" smtClean="0"/>
              <a:t>1</a:t>
            </a:r>
            <a:r>
              <a:rPr lang="ar-JO" dirty="0" smtClean="0"/>
              <a:t>- صناديق </a:t>
            </a:r>
            <a:r>
              <a:rPr lang="ar-JO" dirty="0"/>
              <a:t>الأسهم </a:t>
            </a:r>
            <a:r>
              <a:rPr lang="ar-JO" dirty="0" smtClean="0"/>
              <a:t>العادية. </a:t>
            </a:r>
          </a:p>
          <a:p>
            <a:pPr marL="0" indent="0">
              <a:buNone/>
            </a:pPr>
            <a:r>
              <a:rPr lang="en-US" dirty="0" smtClean="0"/>
              <a:t>2</a:t>
            </a:r>
            <a:r>
              <a:rPr lang="ar-JO" dirty="0" smtClean="0"/>
              <a:t>- صناديق السندات. </a:t>
            </a:r>
          </a:p>
          <a:p>
            <a:pPr marL="0" indent="0">
              <a:buNone/>
            </a:pPr>
            <a:r>
              <a:rPr lang="en-US" dirty="0" smtClean="0"/>
              <a:t>3</a:t>
            </a:r>
            <a:r>
              <a:rPr lang="ar-JO" dirty="0" smtClean="0"/>
              <a:t>- الصناديق </a:t>
            </a:r>
            <a:r>
              <a:rPr lang="ar-JO" dirty="0"/>
              <a:t>المتوازنة التي تشتمل على مزيج من الأسهم العادية والممتازة </a:t>
            </a:r>
            <a:r>
              <a:rPr lang="ar-JO" dirty="0" smtClean="0"/>
              <a:t>والسندات.</a:t>
            </a:r>
          </a:p>
          <a:p>
            <a:pPr>
              <a:buFontTx/>
              <a:buChar char="-"/>
            </a:pPr>
            <a:r>
              <a:rPr lang="ar-JO" dirty="0" smtClean="0"/>
              <a:t>كما </a:t>
            </a:r>
            <a:r>
              <a:rPr lang="ar-JO" dirty="0"/>
              <a:t>أن هناك صناديق سوق النقد التي تشتمل على أوراق مالية قصيرة </a:t>
            </a:r>
            <a:r>
              <a:rPr lang="ar-JO" dirty="0" smtClean="0"/>
              <a:t>الأجل.</a:t>
            </a:r>
          </a:p>
          <a:p>
            <a:pPr>
              <a:buFontTx/>
              <a:buChar char="-"/>
            </a:pPr>
            <a:r>
              <a:rPr lang="ar-JO" dirty="0" smtClean="0"/>
              <a:t>من </a:t>
            </a:r>
            <a:r>
              <a:rPr lang="ar-JO" dirty="0"/>
              <a:t>ناحية أخرى قد تتخصص بعض الصناديق في الاستثمار في صناعة معينة مثل صـناعة النفط، أو الخدمات أو </a:t>
            </a:r>
            <a:r>
              <a:rPr lang="ar-JO" dirty="0" smtClean="0"/>
              <a:t>الكمبيوتر.</a:t>
            </a:r>
          </a:p>
          <a:p>
            <a:pPr>
              <a:buFontTx/>
              <a:buChar char="-"/>
            </a:pPr>
            <a:r>
              <a:rPr lang="ar-JO" dirty="0" smtClean="0"/>
              <a:t> كما </a:t>
            </a:r>
            <a:r>
              <a:rPr lang="ar-JO" dirty="0"/>
              <a:t>قد يركز الصندوق على الاستثمار في منطقة جغرافية معينة مثل أوروبا، جنوب شرق آسيا، الولايات المتحدة وغيرها.</a:t>
            </a:r>
            <a:endParaRPr lang="en-US" dirty="0"/>
          </a:p>
        </p:txBody>
      </p:sp>
    </p:spTree>
    <p:extLst>
      <p:ext uri="{BB962C8B-B14F-4D97-AF65-F5344CB8AC3E}">
        <p14:creationId xmlns:p14="http://schemas.microsoft.com/office/powerpoint/2010/main" val="352794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32648"/>
          </a:xfrm>
        </p:spPr>
        <p:txBody>
          <a:bodyPr>
            <a:normAutofit fontScale="62500" lnSpcReduction="20000"/>
          </a:bodyPr>
          <a:lstStyle/>
          <a:p>
            <a:pPr marL="0" indent="0">
              <a:buNone/>
            </a:pPr>
            <a:r>
              <a:rPr lang="ar-JO" b="1" dirty="0">
                <a:cs typeface="+mj-cs"/>
              </a:rPr>
              <a:t>ثالثاً: تصنف صناديق الاستثمار حسب أهدافها إلى</a:t>
            </a:r>
            <a:r>
              <a:rPr lang="ar-JO" b="1" dirty="0" smtClean="0">
                <a:cs typeface="+mj-cs"/>
              </a:rPr>
              <a:t>:</a:t>
            </a:r>
          </a:p>
          <a:p>
            <a:pPr marL="0" indent="0">
              <a:buNone/>
            </a:pPr>
            <a:r>
              <a:rPr lang="ar-JO" b="1" dirty="0" smtClean="0">
                <a:cs typeface="+mj-cs"/>
              </a:rPr>
              <a:t> </a:t>
            </a:r>
            <a:r>
              <a:rPr lang="en-US" b="1" dirty="0" smtClean="0">
                <a:cs typeface="+mj-cs"/>
              </a:rPr>
              <a:t>1</a:t>
            </a:r>
            <a:r>
              <a:rPr lang="ar-JO" b="1" dirty="0" smtClean="0">
                <a:cs typeface="+mj-cs"/>
              </a:rPr>
              <a:t>- صناديق </a:t>
            </a:r>
            <a:r>
              <a:rPr lang="ar-JO" b="1" dirty="0">
                <a:cs typeface="+mj-cs"/>
              </a:rPr>
              <a:t>النمو </a:t>
            </a:r>
            <a:r>
              <a:rPr lang="en-US" b="1" dirty="0"/>
              <a:t>Growth F</a:t>
            </a:r>
            <a:r>
              <a:rPr lang="en-US" b="1" dirty="0" smtClean="0">
                <a:cs typeface="+mj-cs"/>
              </a:rPr>
              <a:t>unds </a:t>
            </a:r>
            <a:r>
              <a:rPr lang="ar-JO" b="1" dirty="0" smtClean="0">
                <a:cs typeface="+mj-cs"/>
              </a:rPr>
              <a:t>:</a:t>
            </a:r>
          </a:p>
          <a:p>
            <a:pPr>
              <a:buFontTx/>
              <a:buChar char="-"/>
            </a:pPr>
            <a:r>
              <a:rPr lang="ar-JO" dirty="0" smtClean="0">
                <a:cs typeface="+mj-cs"/>
              </a:rPr>
              <a:t>تهدف </a:t>
            </a:r>
            <a:r>
              <a:rPr lang="ar-JO" dirty="0">
                <a:cs typeface="+mj-cs"/>
              </a:rPr>
              <a:t>إدارة الصندوق هنا إلى تحقيق تحسن في القيمـة السوقية للتشكيلة التي يتكون منها </a:t>
            </a:r>
            <a:r>
              <a:rPr lang="ar-JO" dirty="0" smtClean="0">
                <a:cs typeface="+mj-cs"/>
              </a:rPr>
              <a:t>الصندوق.</a:t>
            </a:r>
          </a:p>
          <a:p>
            <a:pPr>
              <a:buFontTx/>
              <a:buChar char="-"/>
            </a:pPr>
            <a:r>
              <a:rPr lang="ar-JO" dirty="0" smtClean="0">
                <a:cs typeface="+mj-cs"/>
              </a:rPr>
              <a:t> </a:t>
            </a:r>
            <a:r>
              <a:rPr lang="ar-JO" dirty="0">
                <a:cs typeface="+mj-cs"/>
              </a:rPr>
              <a:t>لذا عادة ما يتكون الصندوق من أسـهم عاديـة لمنشآت تظهر مبيعاتها وأرباحها المحتجزة </a:t>
            </a:r>
            <a:r>
              <a:rPr lang="ar-JO" dirty="0" smtClean="0">
                <a:cs typeface="+mj-cs"/>
              </a:rPr>
              <a:t>وبالتالي </a:t>
            </a:r>
            <a:r>
              <a:rPr lang="ar-JO" dirty="0">
                <a:cs typeface="+mj-cs"/>
              </a:rPr>
              <a:t>أسعار أسهمها نمواً مضـطرداً. </a:t>
            </a:r>
            <a:endParaRPr lang="ar-JO" dirty="0" smtClean="0">
              <a:cs typeface="+mj-cs"/>
            </a:endParaRPr>
          </a:p>
          <a:p>
            <a:pPr>
              <a:buFontTx/>
              <a:buChar char="-"/>
            </a:pPr>
            <a:r>
              <a:rPr lang="ar-JO" dirty="0" smtClean="0">
                <a:cs typeface="+mj-cs"/>
              </a:rPr>
              <a:t>وهـذه </a:t>
            </a:r>
            <a:r>
              <a:rPr lang="ar-JO" dirty="0">
                <a:cs typeface="+mj-cs"/>
              </a:rPr>
              <a:t>الصناديق تناسب المستثمرين الذين يرغبون في تحقيق عائد مرتفع ولا يحتـاجون توزيعـات الأرباح لتغطية تكاليف </a:t>
            </a:r>
            <a:r>
              <a:rPr lang="ar-JO" dirty="0" smtClean="0">
                <a:cs typeface="+mj-cs"/>
              </a:rPr>
              <a:t>حياتهم.</a:t>
            </a:r>
          </a:p>
          <a:p>
            <a:pPr>
              <a:buFontTx/>
              <a:buChar char="-"/>
            </a:pPr>
            <a:r>
              <a:rPr lang="ar-JO" dirty="0" smtClean="0">
                <a:cs typeface="+mj-cs"/>
              </a:rPr>
              <a:t> </a:t>
            </a:r>
            <a:r>
              <a:rPr lang="ar-JO" dirty="0">
                <a:cs typeface="+mj-cs"/>
              </a:rPr>
              <a:t>وغالباً ما يكون هؤلاء ممن يخضعون لشريحة ضريبية عالية بسبب دخولهم </a:t>
            </a:r>
            <a:r>
              <a:rPr lang="ar-JO" dirty="0" smtClean="0">
                <a:cs typeface="+mj-cs"/>
              </a:rPr>
              <a:t>المرتفعة.</a:t>
            </a:r>
          </a:p>
          <a:p>
            <a:pPr>
              <a:buFontTx/>
              <a:buChar char="-"/>
            </a:pPr>
            <a:r>
              <a:rPr lang="ar-JO" dirty="0" smtClean="0">
                <a:cs typeface="+mj-cs"/>
              </a:rPr>
              <a:t> </a:t>
            </a:r>
            <a:r>
              <a:rPr lang="ar-JO" dirty="0">
                <a:cs typeface="+mj-cs"/>
              </a:rPr>
              <a:t>لذلك فإن عدم حصولهم على توزيعات نقدية يعطيهم ميـزة تأجيـل الضريبة إلى حين التحقق الفعلي للأرباح عند بيع الحصة. </a:t>
            </a:r>
            <a:endParaRPr lang="ar-JO" dirty="0" smtClean="0">
              <a:cs typeface="+mj-cs"/>
            </a:endParaRPr>
          </a:p>
          <a:p>
            <a:pPr marL="0" indent="0">
              <a:buNone/>
            </a:pPr>
            <a:r>
              <a:rPr lang="en-US" b="1" dirty="0" smtClean="0">
                <a:cs typeface="+mj-cs"/>
              </a:rPr>
              <a:t>2</a:t>
            </a:r>
            <a:r>
              <a:rPr lang="ar-JO" b="1" dirty="0" smtClean="0">
                <a:cs typeface="+mj-cs"/>
              </a:rPr>
              <a:t>- صناديق </a:t>
            </a:r>
            <a:r>
              <a:rPr lang="ar-JO" b="1" dirty="0">
                <a:cs typeface="+mj-cs"/>
              </a:rPr>
              <a:t>الدخل </a:t>
            </a:r>
            <a:r>
              <a:rPr lang="en-US" b="1" dirty="0" smtClean="0"/>
              <a:t>Income F</a:t>
            </a:r>
            <a:r>
              <a:rPr lang="en-US" b="1" dirty="0" smtClean="0">
                <a:cs typeface="+mj-cs"/>
              </a:rPr>
              <a:t>unds </a:t>
            </a:r>
            <a:r>
              <a:rPr lang="ar-JO" b="1" dirty="0" smtClean="0">
                <a:cs typeface="+mj-cs"/>
              </a:rPr>
              <a:t>:</a:t>
            </a:r>
          </a:p>
          <a:p>
            <a:pPr>
              <a:buFontTx/>
              <a:buChar char="-"/>
            </a:pPr>
            <a:r>
              <a:rPr lang="ar-JO" dirty="0" smtClean="0">
                <a:cs typeface="+mj-cs"/>
              </a:rPr>
              <a:t>تناسب </a:t>
            </a:r>
            <a:r>
              <a:rPr lang="ar-JO" dirty="0">
                <a:cs typeface="+mj-cs"/>
              </a:rPr>
              <a:t>هذه الصناديق أولئك المستثمرين الذين يعتمـدون على عائد استثماراتهم في تغطية تكاليف </a:t>
            </a:r>
            <a:r>
              <a:rPr lang="ar-JO" dirty="0" smtClean="0">
                <a:cs typeface="+mj-cs"/>
              </a:rPr>
              <a:t>معيشتهم.</a:t>
            </a:r>
          </a:p>
          <a:p>
            <a:pPr>
              <a:buFontTx/>
              <a:buChar char="-"/>
            </a:pPr>
            <a:r>
              <a:rPr lang="ar-JO" dirty="0" smtClean="0">
                <a:cs typeface="+mj-cs"/>
              </a:rPr>
              <a:t> </a:t>
            </a:r>
            <a:r>
              <a:rPr lang="ar-JO" dirty="0">
                <a:cs typeface="+mj-cs"/>
              </a:rPr>
              <a:t>لذا عادة ما تشتمل التشكيلة التي تتكون منها هذه الصناديق من سندات وأسهم ممتازة، وأسهم عادية لمنشآت كبيرة ومستقرة توزع الجانـب الأكبر من أرباحها. </a:t>
            </a:r>
            <a:endParaRPr lang="ar-JO" dirty="0" smtClean="0">
              <a:cs typeface="+mj-cs"/>
            </a:endParaRPr>
          </a:p>
          <a:p>
            <a:pPr marL="0" indent="0">
              <a:buNone/>
            </a:pPr>
            <a:r>
              <a:rPr lang="en-US" b="1" dirty="0" smtClean="0">
                <a:cs typeface="+mj-cs"/>
              </a:rPr>
              <a:t>3</a:t>
            </a:r>
            <a:r>
              <a:rPr lang="ar-JO" b="1" dirty="0" smtClean="0">
                <a:cs typeface="+mj-cs"/>
              </a:rPr>
              <a:t>- صناديق </a:t>
            </a:r>
            <a:r>
              <a:rPr lang="ar-JO" b="1" dirty="0">
                <a:cs typeface="+mj-cs"/>
              </a:rPr>
              <a:t>الدخل والنمو </a:t>
            </a:r>
            <a:r>
              <a:rPr lang="en-US" b="1" dirty="0" smtClean="0"/>
              <a:t>Partially-</a:t>
            </a:r>
            <a:r>
              <a:rPr lang="en-US" b="1" dirty="0"/>
              <a:t>Growth</a:t>
            </a:r>
            <a:r>
              <a:rPr lang="en-US" b="1" dirty="0" smtClean="0"/>
              <a:t> F</a:t>
            </a:r>
            <a:r>
              <a:rPr lang="en-US" b="1" dirty="0" smtClean="0">
                <a:cs typeface="+mj-cs"/>
              </a:rPr>
              <a:t>unds</a:t>
            </a:r>
            <a:r>
              <a:rPr lang="ar-JO" b="1" dirty="0" smtClean="0">
                <a:cs typeface="+mj-cs"/>
              </a:rPr>
              <a:t>:</a:t>
            </a:r>
          </a:p>
          <a:p>
            <a:pPr>
              <a:buFontTx/>
              <a:buChar char="-"/>
            </a:pPr>
            <a:r>
              <a:rPr lang="ar-JO" dirty="0" smtClean="0">
                <a:cs typeface="+mj-cs"/>
              </a:rPr>
              <a:t>هذه </a:t>
            </a:r>
            <a:r>
              <a:rPr lang="ar-JO" dirty="0">
                <a:cs typeface="+mj-cs"/>
              </a:rPr>
              <a:t>الصـناديق تسـتهدف أولئـك المستثمرين الذين يعتمدون جزئياً على عائد استثماراتهم في تغطية </a:t>
            </a:r>
            <a:r>
              <a:rPr lang="ar-JO" dirty="0" smtClean="0">
                <a:cs typeface="+mj-cs"/>
              </a:rPr>
              <a:t>نفقـاتهم. </a:t>
            </a:r>
            <a:r>
              <a:rPr lang="ar-JO" dirty="0">
                <a:cs typeface="+mj-cs"/>
              </a:rPr>
              <a:t>ويرغبـون فـي الوقت نفسه تحقيق قدر من النمو المضطرد </a:t>
            </a:r>
            <a:r>
              <a:rPr lang="ar-JO" dirty="0" smtClean="0">
                <a:cs typeface="+mj-cs"/>
              </a:rPr>
              <a:t>لاستثماراتهم.</a:t>
            </a:r>
          </a:p>
          <a:p>
            <a:pPr>
              <a:buFontTx/>
              <a:buChar char="-"/>
            </a:pPr>
            <a:r>
              <a:rPr lang="ar-JO" dirty="0" smtClean="0">
                <a:cs typeface="+mj-cs"/>
              </a:rPr>
              <a:t> </a:t>
            </a:r>
            <a:r>
              <a:rPr lang="ar-JO" dirty="0">
                <a:cs typeface="+mj-cs"/>
              </a:rPr>
              <a:t>وهذه الصناديق عادة ما تتكون من تشكيلة من الأسهم العادية والأوراق المالية ذات الدخل الثابت (الصناديق المتوازنة).</a:t>
            </a:r>
            <a:endParaRPr lang="en-US" dirty="0">
              <a:cs typeface="+mj-cs"/>
            </a:endParaRPr>
          </a:p>
        </p:txBody>
      </p:sp>
    </p:spTree>
    <p:extLst>
      <p:ext uri="{BB962C8B-B14F-4D97-AF65-F5344CB8AC3E}">
        <p14:creationId xmlns:p14="http://schemas.microsoft.com/office/powerpoint/2010/main" val="351549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6"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3600" b="1" dirty="0" smtClean="0">
                <a:solidFill>
                  <a:srgbClr val="00B0F0"/>
                </a:solidFill>
              </a:rPr>
              <a:t>2</a:t>
            </a:r>
            <a:r>
              <a:rPr lang="ar-JO" sz="3600" b="1" dirty="0" smtClean="0">
                <a:solidFill>
                  <a:srgbClr val="00B0F0"/>
                </a:solidFill>
              </a:rPr>
              <a:t>- العقارات </a:t>
            </a:r>
            <a:r>
              <a:rPr lang="en-US" sz="3600" b="1" dirty="0" smtClean="0">
                <a:solidFill>
                  <a:srgbClr val="00B0F0"/>
                </a:solidFill>
              </a:rPr>
              <a:t>Real Estates</a:t>
            </a:r>
            <a:r>
              <a:rPr lang="ar-JO"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457200" y="836712"/>
            <a:ext cx="8229600" cy="5289451"/>
          </a:xfrm>
        </p:spPr>
        <p:txBody>
          <a:bodyPr>
            <a:normAutofit fontScale="55000" lnSpcReduction="20000"/>
          </a:bodyPr>
          <a:lstStyle/>
          <a:p>
            <a:pPr>
              <a:buFontTx/>
              <a:buChar char="-"/>
            </a:pPr>
            <a:r>
              <a:rPr lang="ar-JO" dirty="0" smtClean="0">
                <a:cs typeface="+mj-cs"/>
              </a:rPr>
              <a:t>هي </a:t>
            </a:r>
            <a:r>
              <a:rPr lang="ar-JO" dirty="0">
                <a:cs typeface="+mj-cs"/>
              </a:rPr>
              <a:t>من أدوات الاستثمار الهامة عالمياً، وفي منطقتنا العربية على وجـه </a:t>
            </a:r>
            <a:r>
              <a:rPr lang="ar-JO" dirty="0" smtClean="0">
                <a:cs typeface="+mj-cs"/>
              </a:rPr>
              <a:t>الخصوص، بسـبب </a:t>
            </a:r>
            <a:r>
              <a:rPr lang="ar-JO" dirty="0">
                <a:cs typeface="+mj-cs"/>
              </a:rPr>
              <a:t>عدم تطور أسواق المال بدرجة كافية. </a:t>
            </a:r>
            <a:endParaRPr lang="ar-JO" dirty="0" smtClean="0">
              <a:cs typeface="+mj-cs"/>
            </a:endParaRPr>
          </a:p>
          <a:p>
            <a:pPr>
              <a:buFontTx/>
              <a:buChar char="-"/>
            </a:pPr>
            <a:r>
              <a:rPr lang="ar-JO" dirty="0" smtClean="0">
                <a:cs typeface="+mj-cs"/>
              </a:rPr>
              <a:t>يتم </a:t>
            </a:r>
            <a:r>
              <a:rPr lang="ar-JO" dirty="0">
                <a:cs typeface="+mj-cs"/>
              </a:rPr>
              <a:t>الاستثمار في العقارات إما بشكل مباشر عن طريق بناء أو شـراء عقـارات (مبـاني، أراضي</a:t>
            </a:r>
            <a:r>
              <a:rPr lang="ar-JO" dirty="0" smtClean="0">
                <a:cs typeface="+mj-cs"/>
              </a:rPr>
              <a:t>).</a:t>
            </a:r>
          </a:p>
          <a:p>
            <a:pPr>
              <a:buFontTx/>
              <a:buChar char="-"/>
            </a:pPr>
            <a:r>
              <a:rPr lang="ar-JO" dirty="0" smtClean="0">
                <a:cs typeface="+mj-cs"/>
              </a:rPr>
              <a:t> </a:t>
            </a:r>
            <a:r>
              <a:rPr lang="ar-JO" dirty="0">
                <a:cs typeface="+mj-cs"/>
              </a:rPr>
              <a:t>أو بشكل غير مباشر عن طريق الاستثمار في صناديق الاسـتثمار العقاريـة والمعروفـة بالمصطلح </a:t>
            </a:r>
            <a:r>
              <a:rPr lang="en-US" dirty="0" smtClean="0"/>
              <a:t>Real </a:t>
            </a:r>
            <a:r>
              <a:rPr lang="en-US" dirty="0"/>
              <a:t>Estate </a:t>
            </a:r>
            <a:r>
              <a:rPr lang="en-US" dirty="0" smtClean="0"/>
              <a:t>Investment T</a:t>
            </a:r>
            <a:r>
              <a:rPr lang="en-US" dirty="0" smtClean="0">
                <a:cs typeface="+mj-cs"/>
              </a:rPr>
              <a:t>rust)</a:t>
            </a:r>
            <a:r>
              <a:rPr lang="ar-JO" dirty="0" smtClean="0">
                <a:cs typeface="+mj-cs"/>
              </a:rPr>
              <a:t>) اختصارها (</a:t>
            </a:r>
            <a:r>
              <a:rPr lang="en-US" dirty="0" smtClean="0">
                <a:cs typeface="+mj-cs"/>
              </a:rPr>
              <a:t>REITs </a:t>
            </a:r>
            <a:r>
              <a:rPr lang="ar-JO" dirty="0" smtClean="0">
                <a:cs typeface="+mj-cs"/>
              </a:rPr>
              <a:t> ):</a:t>
            </a:r>
          </a:p>
          <a:p>
            <a:pPr>
              <a:buFontTx/>
              <a:buChar char="-"/>
            </a:pPr>
            <a:r>
              <a:rPr lang="ar-JO" dirty="0" smtClean="0">
                <a:cs typeface="+mj-cs"/>
              </a:rPr>
              <a:t>وهي </a:t>
            </a:r>
            <a:r>
              <a:rPr lang="ar-JO" dirty="0">
                <a:cs typeface="+mj-cs"/>
              </a:rPr>
              <a:t>صناديق اسـتثمار، تستثمر حصيلة الأموال التي تحصل عليها من بيع وحدات الاستثمار فيها، في شراء العقارات وتمويل بنائها. </a:t>
            </a:r>
            <a:endParaRPr lang="ar-JO" dirty="0" smtClean="0">
              <a:cs typeface="+mj-cs"/>
            </a:endParaRPr>
          </a:p>
          <a:p>
            <a:pPr>
              <a:buFontTx/>
              <a:buChar char="-"/>
            </a:pPr>
            <a:r>
              <a:rPr lang="ar-JO" dirty="0" smtClean="0">
                <a:cs typeface="+mj-cs"/>
              </a:rPr>
              <a:t>في </a:t>
            </a:r>
            <a:r>
              <a:rPr lang="ar-JO" dirty="0">
                <a:cs typeface="+mj-cs"/>
              </a:rPr>
              <a:t>أحيان أخرى تكون علاقة المستثمر مع قطاع العقارات علاقة دائنيه، كأن يقوم المستثمر بشراء سند صادر عن صندوق استثمار عقاري، أو عن بنك عقاري متخصص في مـنح القـروض العقارية. </a:t>
            </a:r>
            <a:endParaRPr lang="ar-JO" dirty="0" smtClean="0">
              <a:cs typeface="+mj-cs"/>
            </a:endParaRPr>
          </a:p>
          <a:p>
            <a:pPr marL="0" indent="0">
              <a:buNone/>
            </a:pPr>
            <a:r>
              <a:rPr lang="ar-JO" b="1" dirty="0" smtClean="0">
                <a:cs typeface="+mj-cs"/>
              </a:rPr>
              <a:t>يتصف </a:t>
            </a:r>
            <a:r>
              <a:rPr lang="ar-JO" b="1" dirty="0">
                <a:cs typeface="+mj-cs"/>
              </a:rPr>
              <a:t>الاستثمار بالعقار بوجه عام بالصفات التالية : </a:t>
            </a:r>
            <a:endParaRPr lang="ar-JO" b="1" dirty="0" smtClean="0">
              <a:cs typeface="+mj-cs"/>
            </a:endParaRPr>
          </a:p>
          <a:p>
            <a:pPr marL="0" indent="0">
              <a:buNone/>
            </a:pPr>
            <a:r>
              <a:rPr lang="en-US" dirty="0" smtClean="0">
                <a:cs typeface="+mj-cs"/>
              </a:rPr>
              <a:t>1</a:t>
            </a:r>
            <a:r>
              <a:rPr lang="ar-JO" dirty="0" smtClean="0">
                <a:cs typeface="+mj-cs"/>
              </a:rPr>
              <a:t>- تفتقر </a:t>
            </a:r>
            <a:r>
              <a:rPr lang="ar-JO" dirty="0">
                <a:cs typeface="+mj-cs"/>
              </a:rPr>
              <a:t>العقارات إلى عنصر التجانس فيما بينها ،إذ يستحيل وجود تطابق تـام بـين عقـارين، فالموقع والمساحة، والاستخدامات الممكنة للعقار، وغير ذلك من الأمور تـؤدي إلـى عـدم التجانس وبالتالي صعوبة تقويمها واحتساب معدلات العائد المتوقعة منها. </a:t>
            </a:r>
            <a:endParaRPr lang="ar-JO" dirty="0" smtClean="0">
              <a:cs typeface="+mj-cs"/>
            </a:endParaRPr>
          </a:p>
          <a:p>
            <a:pPr>
              <a:buFontTx/>
              <a:buChar char="-"/>
            </a:pPr>
            <a:r>
              <a:rPr lang="ar-JO" dirty="0" smtClean="0">
                <a:cs typeface="+mj-cs"/>
              </a:rPr>
              <a:t>وهذا </a:t>
            </a:r>
            <a:r>
              <a:rPr lang="ar-JO" dirty="0">
                <a:cs typeface="+mj-cs"/>
              </a:rPr>
              <a:t>يتطلب من المستثمر أن يكون متخصصاً وعلى دراية واسعة بسوق العقارات، وفي كثير من الأحيان يتطلب الأمر الاستعانة بخبرات متخصصة بطبيعة المنطقة المـراد الاسـتثمار فيهـا </a:t>
            </a:r>
            <a:r>
              <a:rPr lang="ar-JO" dirty="0" smtClean="0">
                <a:cs typeface="+mj-cs"/>
              </a:rPr>
              <a:t>ز</a:t>
            </a:r>
          </a:p>
          <a:p>
            <a:pPr>
              <a:buFontTx/>
              <a:buChar char="-"/>
            </a:pPr>
            <a:r>
              <a:rPr lang="ar-JO" dirty="0" smtClean="0">
                <a:cs typeface="+mj-cs"/>
              </a:rPr>
              <a:t>وظروف </a:t>
            </a:r>
            <a:r>
              <a:rPr lang="ar-JO" dirty="0">
                <a:cs typeface="+mj-cs"/>
              </a:rPr>
              <a:t>العرض والطلب على العقارات في هذه المنطقة؛ لأن الاستثمار العقاري عديم المرونة مـن حيث القدرة على تغيير موقعه أو </a:t>
            </a:r>
            <a:r>
              <a:rPr lang="ar-JO" dirty="0" smtClean="0">
                <a:cs typeface="+mj-cs"/>
              </a:rPr>
              <a:t>حجمه.</a:t>
            </a:r>
          </a:p>
          <a:p>
            <a:pPr>
              <a:buFontTx/>
              <a:buChar char="-"/>
            </a:pPr>
            <a:r>
              <a:rPr lang="ar-JO" dirty="0" smtClean="0">
                <a:cs typeface="+mj-cs"/>
              </a:rPr>
              <a:t>فمثلاً </a:t>
            </a:r>
            <a:r>
              <a:rPr lang="ar-JO" dirty="0">
                <a:cs typeface="+mj-cs"/>
              </a:rPr>
              <a:t>لا يمكن نقل عمارة تصلح كمكاتب من منطقـة ذات عرض عالٍ إلى منطقة يكون الطلب فيها عالياً على هذا النوع من العقارات. </a:t>
            </a:r>
            <a:endParaRPr lang="ar-JO" dirty="0" smtClean="0">
              <a:cs typeface="+mj-cs"/>
            </a:endParaRPr>
          </a:p>
          <a:p>
            <a:pPr>
              <a:buFontTx/>
              <a:buChar char="-"/>
            </a:pPr>
            <a:r>
              <a:rPr lang="ar-JO" dirty="0" smtClean="0">
                <a:cs typeface="+mj-cs"/>
              </a:rPr>
              <a:t>إن </a:t>
            </a:r>
            <a:r>
              <a:rPr lang="ar-JO" dirty="0">
                <a:cs typeface="+mj-cs"/>
              </a:rPr>
              <a:t>الاستعانة بهذه الخبرات المتخصصة من سماسرة وغيرهم، يرتب على المستثمر تكـاليف مرتفعة على الصفقات، بالإضافة إلى التكاليف الأخرى مثل تكاليف نقل الملكية وهي مرتفعة أيضاً.</a:t>
            </a:r>
            <a:endParaRPr lang="en-US" dirty="0">
              <a:cs typeface="+mj-cs"/>
            </a:endParaRPr>
          </a:p>
        </p:txBody>
      </p:sp>
    </p:spTree>
    <p:extLst>
      <p:ext uri="{BB962C8B-B14F-4D97-AF65-F5344CB8AC3E}">
        <p14:creationId xmlns:p14="http://schemas.microsoft.com/office/powerpoint/2010/main" val="33464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5904656"/>
          </a:xfrm>
        </p:spPr>
        <p:txBody>
          <a:bodyPr>
            <a:normAutofit fontScale="77500" lnSpcReduction="20000"/>
          </a:bodyPr>
          <a:lstStyle/>
          <a:p>
            <a:pPr marL="0" indent="0">
              <a:buNone/>
            </a:pPr>
            <a:r>
              <a:rPr lang="en-US" dirty="0" smtClean="0"/>
              <a:t>2</a:t>
            </a:r>
            <a:r>
              <a:rPr lang="ar-JO" dirty="0" smtClean="0"/>
              <a:t>- الاستثمارات </a:t>
            </a:r>
            <a:r>
              <a:rPr lang="ar-JO" dirty="0"/>
              <a:t>العقارية (خصوصاً المباشرة منها) تتطلب أموالاً ضخمة في العادة</a:t>
            </a:r>
            <a:r>
              <a:rPr lang="ar-JO" dirty="0" smtClean="0"/>
              <a:t>، إذ </a:t>
            </a:r>
            <a:r>
              <a:rPr lang="ar-JO" dirty="0"/>
              <a:t>أنه ليس من السهل تقسيم العقار إلى أجزاء صغيرة تصلح لشرائها من قبل المستثمرين الصغار. </a:t>
            </a:r>
            <a:endParaRPr lang="ar-JO" dirty="0" smtClean="0"/>
          </a:p>
          <a:p>
            <a:pPr marL="0" indent="0">
              <a:buNone/>
            </a:pPr>
            <a:r>
              <a:rPr lang="en-US" dirty="0" smtClean="0"/>
              <a:t>3</a:t>
            </a:r>
            <a:r>
              <a:rPr lang="ar-JO" dirty="0" smtClean="0"/>
              <a:t>- سوق </a:t>
            </a:r>
            <a:r>
              <a:rPr lang="ar-JO" dirty="0"/>
              <a:t>العقارات أقل كفاءة من أسواق الأوراق المالية في العادة، فمثلاً لو قمت بعرض عمـارة للبيع فقد لا تجد سوى القليل من المشترين </a:t>
            </a:r>
            <a:r>
              <a:rPr lang="ar-JO" dirty="0" smtClean="0"/>
              <a:t>المحتملين.</a:t>
            </a:r>
          </a:p>
          <a:p>
            <a:pPr>
              <a:buFontTx/>
              <a:buChar char="-"/>
            </a:pPr>
            <a:r>
              <a:rPr lang="ar-JO" dirty="0" smtClean="0"/>
              <a:t>ولأن </a:t>
            </a:r>
            <a:r>
              <a:rPr lang="ar-JO" dirty="0"/>
              <a:t>سوق العقارات ليس نشيطاً مثـل سوق الأوراق المالية، لذلك يصعب تحديد سعر سوقي عـادل وموحـد للعقـارات. </a:t>
            </a:r>
            <a:endParaRPr lang="ar-JO" dirty="0" smtClean="0"/>
          </a:p>
          <a:p>
            <a:pPr>
              <a:buFontTx/>
              <a:buChar char="-"/>
            </a:pPr>
            <a:r>
              <a:rPr lang="ar-JO" dirty="0" smtClean="0"/>
              <a:t>كمـا </a:t>
            </a:r>
            <a:r>
              <a:rPr lang="ar-JO" dirty="0"/>
              <a:t>أن العقارات ،لا يتم تداولها في أسواق منظمة، وبالتالي فإن إمكانية تسـويقها أقـل بكثيـر مـن الأوراق </a:t>
            </a:r>
            <a:r>
              <a:rPr lang="ar-JO" dirty="0" smtClean="0"/>
              <a:t>المالية.</a:t>
            </a:r>
          </a:p>
          <a:p>
            <a:pPr>
              <a:buFontTx/>
              <a:buChar char="-"/>
            </a:pPr>
            <a:r>
              <a:rPr lang="ar-JO" dirty="0" smtClean="0"/>
              <a:t> </a:t>
            </a:r>
            <a:r>
              <a:rPr lang="ar-JO" dirty="0"/>
              <a:t>ومن ثم فإن سيولة الاستثمارات العقارية أقل بشكل عام من الأوراق المالية. </a:t>
            </a:r>
            <a:endParaRPr lang="ar-JO" dirty="0" smtClean="0"/>
          </a:p>
          <a:p>
            <a:pPr>
              <a:buFontTx/>
              <a:buChar char="-"/>
            </a:pPr>
            <a:r>
              <a:rPr lang="ar-JO" b="1" dirty="0" smtClean="0"/>
              <a:t>وبرغم </a:t>
            </a:r>
            <a:r>
              <a:rPr lang="ar-JO" b="1" dirty="0"/>
              <a:t>كل ما سبق فإن للاستثمار العقاري مزايا مهمة منها</a:t>
            </a:r>
            <a:r>
              <a:rPr lang="ar-JO" b="1" dirty="0" smtClean="0"/>
              <a:t>:</a:t>
            </a:r>
          </a:p>
          <a:p>
            <a:pPr marL="0" indent="0">
              <a:buNone/>
            </a:pPr>
            <a:r>
              <a:rPr lang="en-US" b="1" dirty="0" smtClean="0"/>
              <a:t>1</a:t>
            </a:r>
            <a:r>
              <a:rPr lang="ar-JO" b="1" dirty="0" smtClean="0"/>
              <a:t>- </a:t>
            </a:r>
            <a:r>
              <a:rPr lang="ar-JO" dirty="0" smtClean="0"/>
              <a:t>ارتفاع </a:t>
            </a:r>
            <a:r>
              <a:rPr lang="ar-JO" dirty="0"/>
              <a:t>درجة الأمان فيه بسبب حيازة المستثمر لأصل حقيقي له قيمة في حد ذاته. </a:t>
            </a:r>
            <a:endParaRPr lang="ar-JO" dirty="0" smtClean="0"/>
          </a:p>
          <a:p>
            <a:pPr marL="0" indent="0">
              <a:buNone/>
            </a:pPr>
            <a:r>
              <a:rPr lang="en-US" dirty="0" smtClean="0"/>
              <a:t>2</a:t>
            </a:r>
            <a:r>
              <a:rPr lang="ar-JO" dirty="0" smtClean="0"/>
              <a:t>- كما </a:t>
            </a:r>
            <a:r>
              <a:rPr lang="ar-JO" dirty="0"/>
              <a:t>أنه يقي المستثمر من مخاطر التضخم، باستثناء الحالة التي يكون الاسـتثمار فيهـا عـن طريق شراء سندات صادرة من بنك عقاري أو صندوق استثمار عقاري، فهذه السـندات لا تخرج عن كونها أوراقاً مالية تعطي عائداً ثابتاً وبالتالي تتعرض بشكل كبير لمخاطر التضخم. </a:t>
            </a:r>
            <a:endParaRPr lang="en-US" dirty="0">
              <a:cs typeface="+mj-cs"/>
            </a:endParaRPr>
          </a:p>
        </p:txBody>
      </p:sp>
    </p:spTree>
    <p:extLst>
      <p:ext uri="{BB962C8B-B14F-4D97-AF65-F5344CB8AC3E}">
        <p14:creationId xmlns:p14="http://schemas.microsoft.com/office/powerpoint/2010/main" val="238315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3600" b="1" dirty="0" smtClean="0">
                <a:solidFill>
                  <a:srgbClr val="00B0F0"/>
                </a:solidFill>
              </a:rPr>
              <a:t>3</a:t>
            </a:r>
            <a:r>
              <a:rPr lang="ar-JO" sz="3600" b="1" dirty="0" smtClean="0">
                <a:solidFill>
                  <a:srgbClr val="00B0F0"/>
                </a:solidFill>
              </a:rPr>
              <a:t>- العملات الأجنبية </a:t>
            </a:r>
            <a:r>
              <a:rPr lang="en-US" sz="3600" b="1" dirty="0" smtClean="0">
                <a:solidFill>
                  <a:srgbClr val="00B0F0"/>
                </a:solidFill>
              </a:rPr>
              <a:t>F0reign Currency</a:t>
            </a:r>
            <a:r>
              <a:rPr lang="ar-JO"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179512" y="836712"/>
            <a:ext cx="8640960" cy="5904656"/>
          </a:xfrm>
        </p:spPr>
        <p:txBody>
          <a:bodyPr>
            <a:normAutofit fontScale="47500" lnSpcReduction="20000"/>
          </a:bodyPr>
          <a:lstStyle/>
          <a:p>
            <a:pPr>
              <a:buFontTx/>
              <a:buChar char="-"/>
            </a:pPr>
            <a:r>
              <a:rPr lang="ar-JO" dirty="0">
                <a:cs typeface="+mj-cs"/>
              </a:rPr>
              <a:t>مع ازدياد حجم التجارة الخارجية بشكل كبير وتوسع عمليات الاستثمار في بلدان أخرى خلال هذا القرن، نمت بشكل ملحوظ أسواق تعرف بأسواق القطع </a:t>
            </a:r>
            <a:r>
              <a:rPr lang="ar-JO" dirty="0" smtClean="0">
                <a:cs typeface="+mj-cs"/>
              </a:rPr>
              <a:t>الأجنبي.</a:t>
            </a:r>
          </a:p>
          <a:p>
            <a:pPr>
              <a:buFontTx/>
              <a:buChar char="-"/>
            </a:pPr>
            <a:r>
              <a:rPr lang="ar-JO" dirty="0" smtClean="0">
                <a:cs typeface="+mj-cs"/>
              </a:rPr>
              <a:t> </a:t>
            </a:r>
            <a:r>
              <a:rPr lang="ar-JO" dirty="0">
                <a:cs typeface="+mj-cs"/>
              </a:rPr>
              <a:t>التي تتم فيها عمليات بيع وشراء العملات الأجنبية، إما مباشرة بين المتعاملين، أو من خلال وسطاء غالباً ما يكونوا من </a:t>
            </a:r>
            <a:r>
              <a:rPr lang="ar-JO" dirty="0" smtClean="0">
                <a:cs typeface="+mj-cs"/>
              </a:rPr>
              <a:t>البنوك.</a:t>
            </a:r>
          </a:p>
          <a:p>
            <a:pPr>
              <a:buFontTx/>
              <a:buChar char="-"/>
            </a:pPr>
            <a:r>
              <a:rPr lang="ar-JO" dirty="0" smtClean="0">
                <a:cs typeface="+mj-cs"/>
              </a:rPr>
              <a:t>قـد </a:t>
            </a:r>
            <a:r>
              <a:rPr lang="ar-JO" dirty="0">
                <a:cs typeface="+mj-cs"/>
              </a:rPr>
              <a:t>ساعد تطور وسائل الاتصالات على هذا النمو، وأصبح بالإمكان بيع وشراء عملات أجنبية بواسـطة الهاتف أو الفاكس أو شبكات الكمبيوتر خلال </a:t>
            </a:r>
            <a:r>
              <a:rPr lang="ar-JO" dirty="0" smtClean="0">
                <a:cs typeface="+mj-cs"/>
              </a:rPr>
              <a:t>لحظات.</a:t>
            </a:r>
          </a:p>
          <a:p>
            <a:pPr>
              <a:buFontTx/>
              <a:buChar char="-"/>
            </a:pPr>
            <a:r>
              <a:rPr lang="ar-JO" dirty="0" smtClean="0">
                <a:cs typeface="+mj-cs"/>
              </a:rPr>
              <a:t>بسبب </a:t>
            </a:r>
            <a:r>
              <a:rPr lang="ar-JO" dirty="0">
                <a:cs typeface="+mj-cs"/>
              </a:rPr>
              <a:t>انتشار أسواق القطـع الأجنبـي فـي مختلف أنحاء العالم، وبسبب فارق التوقيت ما بين الدول، فإن المتعاملين بأسـواق القطـع الأجنبـي يتمكنون من بيع وشراء العملات على مدار ٢٤ ساعة. </a:t>
            </a:r>
            <a:endParaRPr lang="ar-JO" dirty="0" smtClean="0">
              <a:cs typeface="+mj-cs"/>
            </a:endParaRPr>
          </a:p>
          <a:p>
            <a:pPr>
              <a:buFontTx/>
              <a:buChar char="-"/>
            </a:pPr>
            <a:r>
              <a:rPr lang="ar-JO" dirty="0" smtClean="0">
                <a:cs typeface="+mj-cs"/>
              </a:rPr>
              <a:t>يتم </a:t>
            </a:r>
            <a:r>
              <a:rPr lang="ar-JO" dirty="0">
                <a:cs typeface="+mj-cs"/>
              </a:rPr>
              <a:t>تبادل العملات من خلال ما يسمى بسعر الصرف الذي يتحدد بناءً على ظروف العرض والطلب على العملة </a:t>
            </a:r>
            <a:r>
              <a:rPr lang="ar-JO" dirty="0" smtClean="0">
                <a:cs typeface="+mj-cs"/>
              </a:rPr>
              <a:t>الأجنبية.</a:t>
            </a:r>
          </a:p>
          <a:p>
            <a:pPr>
              <a:buFontTx/>
              <a:buChar char="-"/>
            </a:pPr>
            <a:r>
              <a:rPr lang="ar-JO" dirty="0" smtClean="0">
                <a:cs typeface="+mj-cs"/>
              </a:rPr>
              <a:t>يتميز </a:t>
            </a:r>
            <a:r>
              <a:rPr lang="ar-JO" dirty="0">
                <a:cs typeface="+mj-cs"/>
              </a:rPr>
              <a:t>سعر الصرف بحساسيته المفرطة لأية تغيرات فـي الظـروف الاقتصادية والسياسية، وهذا مما يزيد من درجة مخاطرة الاستثمار في العمـلات </a:t>
            </a:r>
            <a:r>
              <a:rPr lang="ar-JO" dirty="0" smtClean="0">
                <a:cs typeface="+mj-cs"/>
              </a:rPr>
              <a:t>الأجنبيـة.</a:t>
            </a:r>
          </a:p>
          <a:p>
            <a:pPr>
              <a:buFontTx/>
              <a:buChar char="-"/>
            </a:pPr>
            <a:r>
              <a:rPr lang="ar-JO" b="1" dirty="0" smtClean="0">
                <a:cs typeface="+mj-cs"/>
              </a:rPr>
              <a:t>العوامل </a:t>
            </a:r>
            <a:r>
              <a:rPr lang="ar-JO" b="1" dirty="0">
                <a:cs typeface="+mj-cs"/>
              </a:rPr>
              <a:t>التي يمكن أن تؤثر في العرض والطلب وبالتالي على سعر الصرف لعملة معينـة : </a:t>
            </a:r>
            <a:endParaRPr lang="ar-JO" b="1" dirty="0" smtClean="0">
              <a:cs typeface="+mj-cs"/>
            </a:endParaRPr>
          </a:p>
          <a:p>
            <a:pPr marL="0" indent="0">
              <a:buNone/>
            </a:pPr>
            <a:r>
              <a:rPr lang="en-US" dirty="0" smtClean="0">
                <a:cs typeface="+mj-cs"/>
              </a:rPr>
              <a:t>1</a:t>
            </a:r>
            <a:r>
              <a:rPr lang="ar-JO" dirty="0" smtClean="0">
                <a:cs typeface="+mj-cs"/>
              </a:rPr>
              <a:t>- وضـع </a:t>
            </a:r>
            <a:r>
              <a:rPr lang="ar-JO" dirty="0">
                <a:cs typeface="+mj-cs"/>
              </a:rPr>
              <a:t>ميزان </a:t>
            </a:r>
            <a:r>
              <a:rPr lang="ar-JO" dirty="0" smtClean="0">
                <a:cs typeface="+mj-cs"/>
              </a:rPr>
              <a:t>المدفوعات.</a:t>
            </a:r>
          </a:p>
          <a:p>
            <a:pPr marL="0" indent="0">
              <a:buNone/>
            </a:pPr>
            <a:r>
              <a:rPr lang="en-US" dirty="0" smtClean="0">
                <a:cs typeface="+mj-cs"/>
              </a:rPr>
              <a:t>2</a:t>
            </a:r>
            <a:r>
              <a:rPr lang="ar-JO" dirty="0" smtClean="0">
                <a:cs typeface="+mj-cs"/>
              </a:rPr>
              <a:t>- سوق </a:t>
            </a:r>
            <a:r>
              <a:rPr lang="ar-JO" dirty="0">
                <a:cs typeface="+mj-cs"/>
              </a:rPr>
              <a:t>الاستيراد </a:t>
            </a:r>
            <a:r>
              <a:rPr lang="ar-JO" dirty="0" smtClean="0">
                <a:cs typeface="+mj-cs"/>
              </a:rPr>
              <a:t>والتصدير.</a:t>
            </a:r>
          </a:p>
          <a:p>
            <a:pPr marL="0" indent="0">
              <a:buNone/>
            </a:pPr>
            <a:r>
              <a:rPr lang="en-US" dirty="0" smtClean="0">
                <a:cs typeface="+mj-cs"/>
              </a:rPr>
              <a:t>3</a:t>
            </a:r>
            <a:r>
              <a:rPr lang="ar-JO" dirty="0" smtClean="0">
                <a:cs typeface="+mj-cs"/>
              </a:rPr>
              <a:t>- التضـخم.</a:t>
            </a:r>
          </a:p>
          <a:p>
            <a:pPr marL="0" indent="0">
              <a:buNone/>
            </a:pPr>
            <a:r>
              <a:rPr lang="en-US" dirty="0" smtClean="0">
                <a:cs typeface="+mj-cs"/>
              </a:rPr>
              <a:t>4</a:t>
            </a:r>
            <a:r>
              <a:rPr lang="ar-JO" dirty="0" smtClean="0">
                <a:cs typeface="+mj-cs"/>
              </a:rPr>
              <a:t>- </a:t>
            </a:r>
            <a:r>
              <a:rPr lang="ar-JO" dirty="0">
                <a:cs typeface="+mj-cs"/>
              </a:rPr>
              <a:t>سـعر </a:t>
            </a:r>
            <a:r>
              <a:rPr lang="ar-JO" dirty="0" smtClean="0">
                <a:cs typeface="+mj-cs"/>
              </a:rPr>
              <a:t>الفائـدة.</a:t>
            </a:r>
          </a:p>
          <a:p>
            <a:pPr marL="0" indent="0">
              <a:buNone/>
            </a:pPr>
            <a:r>
              <a:rPr lang="en-US" dirty="0" smtClean="0">
                <a:cs typeface="+mj-cs"/>
              </a:rPr>
              <a:t>5</a:t>
            </a:r>
            <a:r>
              <a:rPr lang="ar-JO" dirty="0" smtClean="0">
                <a:cs typeface="+mj-cs"/>
              </a:rPr>
              <a:t>-  </a:t>
            </a:r>
            <a:r>
              <a:rPr lang="ar-JO" dirty="0">
                <a:cs typeface="+mj-cs"/>
              </a:rPr>
              <a:t>القـروض والمسـاعدات </a:t>
            </a:r>
            <a:r>
              <a:rPr lang="ar-JO" dirty="0" smtClean="0">
                <a:cs typeface="+mj-cs"/>
              </a:rPr>
              <a:t>الخارجية.</a:t>
            </a:r>
          </a:p>
          <a:p>
            <a:pPr marL="0" indent="0">
              <a:buNone/>
            </a:pPr>
            <a:r>
              <a:rPr lang="en-US" dirty="0" smtClean="0">
                <a:cs typeface="+mj-cs"/>
              </a:rPr>
              <a:t>6</a:t>
            </a:r>
            <a:r>
              <a:rPr lang="ar-JO" dirty="0" smtClean="0">
                <a:cs typeface="+mj-cs"/>
              </a:rPr>
              <a:t>- </a:t>
            </a:r>
            <a:r>
              <a:rPr lang="ar-JO" dirty="0">
                <a:cs typeface="+mj-cs"/>
              </a:rPr>
              <a:t>حرية التحويل </a:t>
            </a:r>
            <a:r>
              <a:rPr lang="ar-JO" dirty="0" smtClean="0">
                <a:cs typeface="+mj-cs"/>
              </a:rPr>
              <a:t>للخارج.</a:t>
            </a:r>
          </a:p>
          <a:p>
            <a:pPr marL="0" indent="0">
              <a:buNone/>
            </a:pPr>
            <a:r>
              <a:rPr lang="en-US" dirty="0" smtClean="0">
                <a:cs typeface="+mj-cs"/>
              </a:rPr>
              <a:t>7</a:t>
            </a:r>
            <a:r>
              <a:rPr lang="ar-JO" dirty="0" smtClean="0">
                <a:cs typeface="+mj-cs"/>
              </a:rPr>
              <a:t>- </a:t>
            </a:r>
            <a:r>
              <a:rPr lang="ar-JO" dirty="0">
                <a:cs typeface="+mj-cs"/>
              </a:rPr>
              <a:t>الأحداث السياسية، وغيرها من العوامل</a:t>
            </a:r>
            <a:r>
              <a:rPr lang="ar-JO" dirty="0" smtClean="0">
                <a:cs typeface="+mj-cs"/>
              </a:rPr>
              <a:t>.</a:t>
            </a:r>
          </a:p>
          <a:p>
            <a:pPr>
              <a:buFontTx/>
              <a:buChar char="-"/>
            </a:pPr>
            <a:r>
              <a:rPr lang="ar-JO" dirty="0" smtClean="0">
                <a:cs typeface="+mj-cs"/>
              </a:rPr>
              <a:t>يمكن </a:t>
            </a:r>
            <a:r>
              <a:rPr lang="ar-JO" dirty="0">
                <a:cs typeface="+mj-cs"/>
              </a:rPr>
              <a:t>القول بأن جميع الأطراف التي لها علاقات مالية وتجارية خارج حدود بلادها تشـكل عرضاً أو طلباً على العملات </a:t>
            </a:r>
            <a:r>
              <a:rPr lang="ar-JO" dirty="0" smtClean="0">
                <a:cs typeface="+mj-cs"/>
              </a:rPr>
              <a:t>الأجنبية.</a:t>
            </a:r>
          </a:p>
          <a:p>
            <a:pPr>
              <a:buFontTx/>
              <a:buChar char="-"/>
            </a:pPr>
            <a:r>
              <a:rPr lang="ar-JO" b="1" dirty="0" smtClean="0">
                <a:cs typeface="+mj-cs"/>
              </a:rPr>
              <a:t> </a:t>
            </a:r>
            <a:r>
              <a:rPr lang="ar-JO" b="1" dirty="0">
                <a:cs typeface="+mj-cs"/>
              </a:rPr>
              <a:t>ففي جانب الطلب يقوم بشراء العملات الأجنبية كـل مـن :</a:t>
            </a:r>
            <a:r>
              <a:rPr lang="ar-JO" dirty="0">
                <a:cs typeface="+mj-cs"/>
              </a:rPr>
              <a:t> </a:t>
            </a:r>
            <a:endParaRPr lang="ar-JO" dirty="0" smtClean="0">
              <a:cs typeface="+mj-cs"/>
            </a:endParaRPr>
          </a:p>
          <a:p>
            <a:pPr marL="0" indent="0">
              <a:buNone/>
            </a:pPr>
            <a:r>
              <a:rPr lang="en-US" dirty="0" smtClean="0">
                <a:cs typeface="+mj-cs"/>
              </a:rPr>
              <a:t>1</a:t>
            </a:r>
            <a:r>
              <a:rPr lang="ar-JO" dirty="0" smtClean="0">
                <a:cs typeface="+mj-cs"/>
              </a:rPr>
              <a:t>- المستوردين.</a:t>
            </a:r>
          </a:p>
          <a:p>
            <a:pPr marL="0" indent="0">
              <a:buNone/>
            </a:pPr>
            <a:r>
              <a:rPr lang="en-US" dirty="0" smtClean="0">
                <a:cs typeface="+mj-cs"/>
              </a:rPr>
              <a:t>2</a:t>
            </a:r>
            <a:r>
              <a:rPr lang="ar-JO" dirty="0" smtClean="0">
                <a:cs typeface="+mj-cs"/>
              </a:rPr>
              <a:t>- </a:t>
            </a:r>
            <a:r>
              <a:rPr lang="ar-JO" dirty="0">
                <a:cs typeface="+mj-cs"/>
              </a:rPr>
              <a:t>السياح المسافرين </a:t>
            </a:r>
            <a:r>
              <a:rPr lang="ar-JO" dirty="0" smtClean="0">
                <a:cs typeface="+mj-cs"/>
              </a:rPr>
              <a:t>للخارج.</a:t>
            </a:r>
          </a:p>
          <a:p>
            <a:pPr marL="0" indent="0">
              <a:buNone/>
            </a:pPr>
            <a:r>
              <a:rPr lang="en-US" dirty="0" smtClean="0">
                <a:cs typeface="+mj-cs"/>
              </a:rPr>
              <a:t>3</a:t>
            </a:r>
            <a:r>
              <a:rPr lang="ar-JO" dirty="0" smtClean="0">
                <a:cs typeface="+mj-cs"/>
              </a:rPr>
              <a:t>- الموظفين </a:t>
            </a:r>
            <a:r>
              <a:rPr lang="ar-JO" dirty="0">
                <a:cs typeface="+mj-cs"/>
              </a:rPr>
              <a:t>والعمال </a:t>
            </a:r>
            <a:r>
              <a:rPr lang="ar-JO" dirty="0" smtClean="0">
                <a:cs typeface="+mj-cs"/>
              </a:rPr>
              <a:t>الأجانب.</a:t>
            </a:r>
          </a:p>
          <a:p>
            <a:pPr marL="0" indent="0">
              <a:buNone/>
            </a:pPr>
            <a:r>
              <a:rPr lang="en-US" dirty="0" smtClean="0">
                <a:cs typeface="+mj-cs"/>
              </a:rPr>
              <a:t>4</a:t>
            </a:r>
            <a:r>
              <a:rPr lang="ar-JO" dirty="0" smtClean="0">
                <a:cs typeface="+mj-cs"/>
              </a:rPr>
              <a:t>- </a:t>
            </a:r>
            <a:r>
              <a:rPr lang="ar-JO" dirty="0">
                <a:cs typeface="+mj-cs"/>
              </a:rPr>
              <a:t>البنوك المركزية التـي تـدير احتياطاتها من العملات </a:t>
            </a:r>
            <a:r>
              <a:rPr lang="ar-JO" dirty="0" smtClean="0">
                <a:cs typeface="+mj-cs"/>
              </a:rPr>
              <a:t>الأجنبية.</a:t>
            </a:r>
          </a:p>
          <a:p>
            <a:pPr marL="0" indent="0">
              <a:buNone/>
            </a:pPr>
            <a:r>
              <a:rPr lang="en-US" dirty="0" smtClean="0">
                <a:cs typeface="+mj-cs"/>
              </a:rPr>
              <a:t>5</a:t>
            </a:r>
            <a:r>
              <a:rPr lang="ar-JO" dirty="0" smtClean="0">
                <a:cs typeface="+mj-cs"/>
              </a:rPr>
              <a:t>- المستثمرين </a:t>
            </a:r>
            <a:r>
              <a:rPr lang="ar-JO" dirty="0">
                <a:cs typeface="+mj-cs"/>
              </a:rPr>
              <a:t>الذين يقومون باستثمار جزء من مدخراتهم بـالعملات الأجنبية. </a:t>
            </a:r>
            <a:endParaRPr lang="en-US" dirty="0">
              <a:cs typeface="+mj-cs"/>
            </a:endParaRPr>
          </a:p>
        </p:txBody>
      </p:sp>
    </p:spTree>
    <p:extLst>
      <p:ext uri="{BB962C8B-B14F-4D97-AF65-F5344CB8AC3E}">
        <p14:creationId xmlns:p14="http://schemas.microsoft.com/office/powerpoint/2010/main" val="243836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1"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1"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1" fill="hold" grpId="0"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1" fill="hold" grpId="0" nodeType="clickEffect">
                                  <p:stCondLst>
                                    <p:cond delay="0"/>
                                  </p:stCondLst>
                                  <p:childTnLst>
                                    <p:set>
                                      <p:cBhvr>
                                        <p:cTn id="114" dur="1" fill="hold">
                                          <p:stCondLst>
                                            <p:cond delay="0"/>
                                          </p:stCondLst>
                                        </p:cTn>
                                        <p:tgtEl>
                                          <p:spTgt spid="3">
                                            <p:txEl>
                                              <p:pRg st="17" end="17"/>
                                            </p:txEl>
                                          </p:spTgt>
                                        </p:tgtEl>
                                        <p:attrNameLst>
                                          <p:attrName>style.visibility</p:attrName>
                                        </p:attrNameLst>
                                      </p:cBhvr>
                                      <p:to>
                                        <p:strVal val="visible"/>
                                      </p:to>
                                    </p:set>
                                    <p:anim calcmode="lin" valueType="num">
                                      <p:cBhvr additive="base">
                                        <p:cTn id="115"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7" end="17"/>
                                            </p:txEl>
                                          </p:spTgt>
                                        </p:tgtEl>
                                        <p:attrNameLst>
                                          <p:attrName>ppt_y</p:attrName>
                                        </p:attrNameLst>
                                      </p:cBhvr>
                                      <p:tavLst>
                                        <p:tav tm="0">
                                          <p:val>
                                            <p:strVal val="0-#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1" fill="hold" grpId="0" nodeType="clickEffect">
                                  <p:stCondLst>
                                    <p:cond delay="0"/>
                                  </p:stCondLst>
                                  <p:childTnLst>
                                    <p:set>
                                      <p:cBhvr>
                                        <p:cTn id="120" dur="1" fill="hold">
                                          <p:stCondLst>
                                            <p:cond delay="0"/>
                                          </p:stCondLst>
                                        </p:cTn>
                                        <p:tgtEl>
                                          <p:spTgt spid="3">
                                            <p:txEl>
                                              <p:pRg st="18" end="18"/>
                                            </p:txEl>
                                          </p:spTgt>
                                        </p:tgtEl>
                                        <p:attrNameLst>
                                          <p:attrName>style.visibility</p:attrName>
                                        </p:attrNameLst>
                                      </p:cBhvr>
                                      <p:to>
                                        <p:strVal val="visible"/>
                                      </p:to>
                                    </p:set>
                                    <p:anim calcmode="lin" valueType="num">
                                      <p:cBhvr additive="base">
                                        <p:cTn id="121"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3">
                                            <p:txEl>
                                              <p:pRg st="18" end="18"/>
                                            </p:txEl>
                                          </p:spTgt>
                                        </p:tgtEl>
                                        <p:attrNameLst>
                                          <p:attrName>ppt_y</p:attrName>
                                        </p:attrNameLst>
                                      </p:cBhvr>
                                      <p:tavLst>
                                        <p:tav tm="0">
                                          <p:val>
                                            <p:strVal val="0-#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1" fill="hold" grpId="0" nodeType="clickEffect">
                                  <p:stCondLst>
                                    <p:cond delay="0"/>
                                  </p:stCondLst>
                                  <p:childTnLst>
                                    <p:set>
                                      <p:cBhvr>
                                        <p:cTn id="126" dur="1" fill="hold">
                                          <p:stCondLst>
                                            <p:cond delay="0"/>
                                          </p:stCondLst>
                                        </p:cTn>
                                        <p:tgtEl>
                                          <p:spTgt spid="3">
                                            <p:txEl>
                                              <p:pRg st="19" end="19"/>
                                            </p:txEl>
                                          </p:spTgt>
                                        </p:tgtEl>
                                        <p:attrNameLst>
                                          <p:attrName>style.visibility</p:attrName>
                                        </p:attrNameLst>
                                      </p:cBhvr>
                                      <p:to>
                                        <p:strVal val="visible"/>
                                      </p:to>
                                    </p:set>
                                    <p:anim calcmode="lin" valueType="num">
                                      <p:cBhvr additive="base">
                                        <p:cTn id="127"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3">
                                            <p:txEl>
                                              <p:pRg st="19" end="19"/>
                                            </p:txEl>
                                          </p:spTgt>
                                        </p:tgtEl>
                                        <p:attrNameLst>
                                          <p:attrName>ppt_y</p:attrName>
                                        </p:attrNameLst>
                                      </p:cBhvr>
                                      <p:tavLst>
                                        <p:tav tm="0">
                                          <p:val>
                                            <p:strVal val="0-#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1" fill="hold" grpId="0" nodeType="clickEffect">
                                  <p:stCondLst>
                                    <p:cond delay="0"/>
                                  </p:stCondLst>
                                  <p:childTnLst>
                                    <p:set>
                                      <p:cBhvr>
                                        <p:cTn id="132" dur="1" fill="hold">
                                          <p:stCondLst>
                                            <p:cond delay="0"/>
                                          </p:stCondLst>
                                        </p:cTn>
                                        <p:tgtEl>
                                          <p:spTgt spid="3">
                                            <p:txEl>
                                              <p:pRg st="20" end="20"/>
                                            </p:txEl>
                                          </p:spTgt>
                                        </p:tgtEl>
                                        <p:attrNameLst>
                                          <p:attrName>style.visibility</p:attrName>
                                        </p:attrNameLst>
                                      </p:cBhvr>
                                      <p:to>
                                        <p:strVal val="visible"/>
                                      </p:to>
                                    </p:set>
                                    <p:anim calcmode="lin" valueType="num">
                                      <p:cBhvr additive="base">
                                        <p:cTn id="133"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3">
                                            <p:txEl>
                                              <p:pRg st="20" end="2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5904656"/>
          </a:xfrm>
        </p:spPr>
        <p:txBody>
          <a:bodyPr>
            <a:normAutofit fontScale="55000" lnSpcReduction="20000"/>
          </a:bodyPr>
          <a:lstStyle/>
          <a:p>
            <a:pPr>
              <a:buFontTx/>
              <a:buChar char="-"/>
            </a:pPr>
            <a:r>
              <a:rPr lang="ar-JO" b="1" dirty="0" smtClean="0">
                <a:cs typeface="+mj-cs"/>
              </a:rPr>
              <a:t>أما </a:t>
            </a:r>
            <a:r>
              <a:rPr lang="ar-JO" b="1" dirty="0">
                <a:cs typeface="+mj-cs"/>
              </a:rPr>
              <a:t>في جانب العرض، فمن أولئك الذين يقومون ببيع العملات الأجنبية : </a:t>
            </a:r>
            <a:endParaRPr lang="ar-JO" b="1" dirty="0" smtClean="0">
              <a:cs typeface="+mj-cs"/>
            </a:endParaRPr>
          </a:p>
          <a:p>
            <a:pPr marL="0" indent="0">
              <a:buNone/>
            </a:pPr>
            <a:r>
              <a:rPr lang="en-US" b="1" dirty="0" smtClean="0">
                <a:cs typeface="+mj-cs"/>
              </a:rPr>
              <a:t>1</a:t>
            </a:r>
            <a:r>
              <a:rPr lang="ar-JO" b="1" dirty="0" smtClean="0">
                <a:cs typeface="+mj-cs"/>
              </a:rPr>
              <a:t>- </a:t>
            </a:r>
            <a:r>
              <a:rPr lang="ar-JO" dirty="0" smtClean="0">
                <a:cs typeface="+mj-cs"/>
              </a:rPr>
              <a:t>المصدّرون.</a:t>
            </a:r>
          </a:p>
          <a:p>
            <a:pPr marL="0" indent="0">
              <a:buNone/>
            </a:pPr>
            <a:r>
              <a:rPr lang="en-US" dirty="0" smtClean="0">
                <a:cs typeface="+mj-cs"/>
              </a:rPr>
              <a:t>2</a:t>
            </a:r>
            <a:r>
              <a:rPr lang="ar-JO" dirty="0" smtClean="0">
                <a:cs typeface="+mj-cs"/>
              </a:rPr>
              <a:t>-  </a:t>
            </a:r>
            <a:r>
              <a:rPr lang="ar-JO" dirty="0">
                <a:cs typeface="+mj-cs"/>
              </a:rPr>
              <a:t>السياح القادمون </a:t>
            </a:r>
            <a:r>
              <a:rPr lang="ar-JO" dirty="0" smtClean="0">
                <a:cs typeface="+mj-cs"/>
              </a:rPr>
              <a:t>للداخل.</a:t>
            </a:r>
          </a:p>
          <a:p>
            <a:pPr marL="0" indent="0">
              <a:buNone/>
            </a:pPr>
            <a:r>
              <a:rPr lang="en-US" dirty="0" smtClean="0">
                <a:cs typeface="+mj-cs"/>
              </a:rPr>
              <a:t>3</a:t>
            </a:r>
            <a:r>
              <a:rPr lang="ar-JO" dirty="0" smtClean="0">
                <a:cs typeface="+mj-cs"/>
              </a:rPr>
              <a:t>- </a:t>
            </a:r>
            <a:r>
              <a:rPr lang="ar-JO" dirty="0">
                <a:cs typeface="+mj-cs"/>
              </a:rPr>
              <a:t>العاملون في </a:t>
            </a:r>
            <a:r>
              <a:rPr lang="ar-JO" dirty="0" smtClean="0">
                <a:cs typeface="+mj-cs"/>
              </a:rPr>
              <a:t>الخارج.</a:t>
            </a:r>
          </a:p>
          <a:p>
            <a:pPr marL="0" indent="0">
              <a:buNone/>
            </a:pPr>
            <a:r>
              <a:rPr lang="en-US" dirty="0" smtClean="0">
                <a:cs typeface="+mj-cs"/>
              </a:rPr>
              <a:t>4</a:t>
            </a:r>
            <a:r>
              <a:rPr lang="ar-JO" dirty="0" smtClean="0">
                <a:cs typeface="+mj-cs"/>
              </a:rPr>
              <a:t>- </a:t>
            </a:r>
            <a:r>
              <a:rPr lang="ar-JO" dirty="0">
                <a:cs typeface="+mj-cs"/>
              </a:rPr>
              <a:t>المستثمرون </a:t>
            </a:r>
            <a:r>
              <a:rPr lang="ar-JO" dirty="0" smtClean="0">
                <a:cs typeface="+mj-cs"/>
              </a:rPr>
              <a:t>الأجانب.</a:t>
            </a:r>
          </a:p>
          <a:p>
            <a:pPr marL="0" indent="0">
              <a:buNone/>
            </a:pPr>
            <a:r>
              <a:rPr lang="en-US" dirty="0" smtClean="0">
                <a:cs typeface="+mj-cs"/>
              </a:rPr>
              <a:t>5</a:t>
            </a:r>
            <a:r>
              <a:rPr lang="ar-JO" dirty="0" smtClean="0">
                <a:cs typeface="+mj-cs"/>
              </a:rPr>
              <a:t>- </a:t>
            </a:r>
            <a:r>
              <a:rPr lang="ar-JO" dirty="0">
                <a:cs typeface="+mj-cs"/>
              </a:rPr>
              <a:t>البنوك المركزية التي قد تبيع عمـلات أجنبية إلى البنوك أو المؤسسات الحكومية</a:t>
            </a:r>
            <a:r>
              <a:rPr lang="ar-JO" dirty="0" smtClean="0">
                <a:cs typeface="+mj-cs"/>
              </a:rPr>
              <a:t>.</a:t>
            </a:r>
          </a:p>
          <a:p>
            <a:pPr>
              <a:buFontTx/>
              <a:buChar char="-"/>
            </a:pPr>
            <a:r>
              <a:rPr lang="ar-JO" dirty="0" smtClean="0">
                <a:cs typeface="+mj-cs"/>
              </a:rPr>
              <a:t>كما </a:t>
            </a:r>
            <a:r>
              <a:rPr lang="ar-JO" dirty="0">
                <a:cs typeface="+mj-cs"/>
              </a:rPr>
              <a:t>أن هناك فئة أخرى هامة من المتعاملين في أسواق العملات الأجنبية ألا وهي المضاربون، الذين يقومون بتوقع تغيرات سعر الصرف ويحاولون الاستفادة من توقعاتهم لتحقيق الأرباح. </a:t>
            </a:r>
            <a:endParaRPr lang="ar-JO" dirty="0" smtClean="0">
              <a:cs typeface="+mj-cs"/>
            </a:endParaRPr>
          </a:p>
          <a:p>
            <a:pPr>
              <a:buFontTx/>
              <a:buChar char="-"/>
            </a:pPr>
            <a:r>
              <a:rPr lang="ar-JO" dirty="0" smtClean="0">
                <a:cs typeface="+mj-cs"/>
              </a:rPr>
              <a:t>فمثلاً </a:t>
            </a:r>
            <a:r>
              <a:rPr lang="ar-JO" dirty="0">
                <a:cs typeface="+mj-cs"/>
              </a:rPr>
              <a:t>: لو أن شخصاً يقيم في فلسطين يعتقد بأن الدولار سيتحسن على مدى الـثلاث شـهور القادمة، فإنه يستطيع أن ينقل أمواله من الجنيهات الفلسطينية إلى دولارات لمدة ثلاثة </a:t>
            </a:r>
            <a:r>
              <a:rPr lang="ar-JO" dirty="0" smtClean="0">
                <a:cs typeface="+mj-cs"/>
              </a:rPr>
              <a:t>شهور.</a:t>
            </a:r>
          </a:p>
          <a:p>
            <a:pPr>
              <a:buFontTx/>
              <a:buChar char="-"/>
            </a:pPr>
            <a:r>
              <a:rPr lang="ar-JO" dirty="0" smtClean="0">
                <a:cs typeface="+mj-cs"/>
              </a:rPr>
              <a:t> </a:t>
            </a:r>
            <a:r>
              <a:rPr lang="ar-JO" dirty="0">
                <a:cs typeface="+mj-cs"/>
              </a:rPr>
              <a:t>وبعـد تحقق توقعاته يعيد الدولارات إلى جنيهات فلسطينية، وبالطبع فإنه سيتعرض لخسارة في حالة تحقـق عكس ما توقعه. </a:t>
            </a:r>
            <a:endParaRPr lang="ar-JO" dirty="0" smtClean="0">
              <a:cs typeface="+mj-cs"/>
            </a:endParaRPr>
          </a:p>
          <a:p>
            <a:pPr>
              <a:buFontTx/>
              <a:buChar char="-"/>
            </a:pPr>
            <a:r>
              <a:rPr lang="ar-JO" b="1" dirty="0" smtClean="0">
                <a:cs typeface="+mj-cs"/>
              </a:rPr>
              <a:t>ويمكن </a:t>
            </a:r>
            <a:r>
              <a:rPr lang="ar-JO" b="1" dirty="0">
                <a:cs typeface="+mj-cs"/>
              </a:rPr>
              <a:t>أن نميز بين نوعين من التعامل بالعملات الأجنبية : </a:t>
            </a:r>
            <a:endParaRPr lang="ar-JO" b="1" dirty="0" smtClean="0">
              <a:cs typeface="+mj-cs"/>
            </a:endParaRPr>
          </a:p>
          <a:p>
            <a:pPr marL="0" indent="0">
              <a:buNone/>
            </a:pPr>
            <a:r>
              <a:rPr lang="ar-JO" b="1" dirty="0" smtClean="0">
                <a:cs typeface="+mj-cs"/>
              </a:rPr>
              <a:t>أ</a:t>
            </a:r>
            <a:r>
              <a:rPr lang="ar-JO" b="1" dirty="0">
                <a:cs typeface="+mj-cs"/>
              </a:rPr>
              <a:t>. التعامل من خلال السوق الآني </a:t>
            </a:r>
            <a:r>
              <a:rPr lang="ar-JO" b="1" dirty="0" smtClean="0">
                <a:cs typeface="+mj-cs"/>
              </a:rPr>
              <a:t>(</a:t>
            </a:r>
            <a:r>
              <a:rPr lang="en-US" b="1" dirty="0"/>
              <a:t>Spot </a:t>
            </a:r>
            <a:r>
              <a:rPr lang="en-US" b="1" dirty="0" smtClean="0"/>
              <a:t>M</a:t>
            </a:r>
            <a:r>
              <a:rPr lang="en-US" b="1" dirty="0" smtClean="0">
                <a:cs typeface="+mj-cs"/>
              </a:rPr>
              <a:t>arket</a:t>
            </a:r>
            <a:r>
              <a:rPr lang="ar-JO" b="1" dirty="0" smtClean="0">
                <a:cs typeface="+mj-cs"/>
              </a:rPr>
              <a:t>):</a:t>
            </a:r>
          </a:p>
          <a:p>
            <a:pPr>
              <a:buFontTx/>
              <a:buChar char="-"/>
            </a:pPr>
            <a:r>
              <a:rPr lang="ar-JO" dirty="0" smtClean="0">
                <a:cs typeface="+mj-cs"/>
              </a:rPr>
              <a:t>في </a:t>
            </a:r>
            <a:r>
              <a:rPr lang="ar-JO" dirty="0">
                <a:cs typeface="+mj-cs"/>
              </a:rPr>
              <a:t>هذا السوق يتم إبرام صفقات بيع أو شراء عملات أجنبية بنفس السعر السائد لحظة إبرام </a:t>
            </a:r>
            <a:r>
              <a:rPr lang="ar-JO" dirty="0" smtClean="0">
                <a:cs typeface="+mj-cs"/>
              </a:rPr>
              <a:t>الصفقة.</a:t>
            </a:r>
          </a:p>
          <a:p>
            <a:pPr>
              <a:buFontTx/>
              <a:buChar char="-"/>
            </a:pPr>
            <a:r>
              <a:rPr lang="ar-JO" dirty="0" smtClean="0">
                <a:cs typeface="+mj-cs"/>
              </a:rPr>
              <a:t>يتم </a:t>
            </a:r>
            <a:r>
              <a:rPr lang="ar-JO" dirty="0">
                <a:cs typeface="+mj-cs"/>
              </a:rPr>
              <a:t>إكمال عملية التبادل خلال مدة لا تزيد غالباً عن ثلاثة أيام عمل</a:t>
            </a:r>
            <a:r>
              <a:rPr lang="ar-JO" dirty="0" smtClean="0">
                <a:cs typeface="+mj-cs"/>
              </a:rPr>
              <a:t>، ويسمى </a:t>
            </a:r>
            <a:r>
              <a:rPr lang="ar-JO" dirty="0">
                <a:cs typeface="+mj-cs"/>
              </a:rPr>
              <a:t>سعر الصرف المستعمل في إبرام هذه العقود سعر الصرف الآني أو الفوري. </a:t>
            </a:r>
            <a:endParaRPr lang="ar-JO" dirty="0" smtClean="0">
              <a:cs typeface="+mj-cs"/>
            </a:endParaRPr>
          </a:p>
          <a:p>
            <a:pPr marL="0" indent="0">
              <a:buNone/>
            </a:pPr>
            <a:r>
              <a:rPr lang="ar-JO" b="1" dirty="0" smtClean="0">
                <a:cs typeface="+mj-cs"/>
              </a:rPr>
              <a:t>ب</a:t>
            </a:r>
            <a:r>
              <a:rPr lang="ar-JO" b="1" dirty="0">
                <a:cs typeface="+mj-cs"/>
              </a:rPr>
              <a:t>. التعامل من خلال السوق الآجل </a:t>
            </a:r>
            <a:r>
              <a:rPr lang="ar-JO" b="1" dirty="0" smtClean="0">
                <a:cs typeface="+mj-cs"/>
              </a:rPr>
              <a:t>(</a:t>
            </a:r>
            <a:r>
              <a:rPr lang="en-US" b="1" dirty="0"/>
              <a:t>Forward </a:t>
            </a:r>
            <a:r>
              <a:rPr lang="en-US" b="1" dirty="0" smtClean="0"/>
              <a:t>M</a:t>
            </a:r>
            <a:r>
              <a:rPr lang="en-US" b="1" dirty="0" smtClean="0">
                <a:cs typeface="+mj-cs"/>
              </a:rPr>
              <a:t>arket </a:t>
            </a:r>
            <a:r>
              <a:rPr lang="ar-JO" b="1" dirty="0" smtClean="0">
                <a:cs typeface="+mj-cs"/>
              </a:rPr>
              <a:t>):</a:t>
            </a:r>
          </a:p>
          <a:p>
            <a:pPr>
              <a:buFontTx/>
              <a:buChar char="-"/>
            </a:pPr>
            <a:r>
              <a:rPr lang="ar-JO" dirty="0" smtClean="0">
                <a:cs typeface="+mj-cs"/>
              </a:rPr>
              <a:t>هنا </a:t>
            </a:r>
            <a:r>
              <a:rPr lang="ar-JO" dirty="0">
                <a:cs typeface="+mj-cs"/>
              </a:rPr>
              <a:t>يتم عقد صفقات بيع وشراء عملة أجنبية بسعر محدد </a:t>
            </a:r>
            <a:r>
              <a:rPr lang="ar-JO" dirty="0" smtClean="0">
                <a:cs typeface="+mj-cs"/>
              </a:rPr>
              <a:t>الآن.</a:t>
            </a:r>
          </a:p>
          <a:p>
            <a:pPr>
              <a:buFontTx/>
              <a:buChar char="-"/>
            </a:pPr>
            <a:r>
              <a:rPr lang="ar-JO" dirty="0" smtClean="0">
                <a:cs typeface="+mj-cs"/>
              </a:rPr>
              <a:t>ولكن </a:t>
            </a:r>
            <a:r>
              <a:rPr lang="ar-JO" dirty="0">
                <a:cs typeface="+mj-cs"/>
              </a:rPr>
              <a:t>التنفيذ سيتم في تـاريخ محدد في المستقبل، وهذا العقد ملزم لأطرافه، ويسمى سعر الصرف الذي يستخدم فـي هـذه الصفقات سعر الصرف الآجل. </a:t>
            </a:r>
            <a:endParaRPr lang="en-US" dirty="0">
              <a:cs typeface="+mj-cs"/>
            </a:endParaRPr>
          </a:p>
        </p:txBody>
      </p:sp>
    </p:spTree>
    <p:extLst>
      <p:ext uri="{BB962C8B-B14F-4D97-AF65-F5344CB8AC3E}">
        <p14:creationId xmlns:p14="http://schemas.microsoft.com/office/powerpoint/2010/main" val="44284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3"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3"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3600" b="1" dirty="0" smtClean="0">
                <a:solidFill>
                  <a:srgbClr val="00B0F0"/>
                </a:solidFill>
              </a:rPr>
              <a:t>4</a:t>
            </a:r>
            <a:r>
              <a:rPr lang="ar-JO" sz="3600" b="1" dirty="0" smtClean="0">
                <a:solidFill>
                  <a:srgbClr val="00B0F0"/>
                </a:solidFill>
              </a:rPr>
              <a:t>- المعادن النفيسة:</a:t>
            </a:r>
            <a:endParaRPr lang="en-US" sz="3600" b="1" dirty="0">
              <a:solidFill>
                <a:srgbClr val="00B0F0"/>
              </a:solidFill>
            </a:endParaRPr>
          </a:p>
        </p:txBody>
      </p:sp>
      <p:sp>
        <p:nvSpPr>
          <p:cNvPr id="3" name="عنصر نائب للمحتوى 2"/>
          <p:cNvSpPr>
            <a:spLocks noGrp="1"/>
          </p:cNvSpPr>
          <p:nvPr>
            <p:ph idx="1"/>
          </p:nvPr>
        </p:nvSpPr>
        <p:spPr>
          <a:xfrm>
            <a:off x="179512" y="836712"/>
            <a:ext cx="8640960" cy="5904656"/>
          </a:xfrm>
        </p:spPr>
        <p:txBody>
          <a:bodyPr>
            <a:normAutofit fontScale="47500" lnSpcReduction="20000"/>
          </a:bodyPr>
          <a:lstStyle/>
          <a:p>
            <a:pPr>
              <a:buFontTx/>
              <a:buChar char="-"/>
            </a:pPr>
            <a:r>
              <a:rPr lang="ar-JO" sz="3100" dirty="0">
                <a:cs typeface="+mj-cs"/>
              </a:rPr>
              <a:t>يعتب</a:t>
            </a:r>
            <a:r>
              <a:rPr lang="ar-JO" dirty="0">
                <a:cs typeface="+mj-cs"/>
              </a:rPr>
              <a:t>ر الاستثمار في المعادن النفيسة مثل الذهب والفضة والبلاتين وغيرها، من الاسـتثمارات الحقيقية، </a:t>
            </a:r>
            <a:r>
              <a:rPr lang="ar-JO" b="1" dirty="0">
                <a:cs typeface="+mj-cs"/>
              </a:rPr>
              <a:t>ويتخذ الاستثمار فيها عدة أشكال من أهمها</a:t>
            </a:r>
            <a:r>
              <a:rPr lang="ar-JO" b="1" dirty="0" smtClean="0">
                <a:cs typeface="+mj-cs"/>
              </a:rPr>
              <a:t>:</a:t>
            </a:r>
          </a:p>
          <a:p>
            <a:pPr marL="0" indent="0">
              <a:buNone/>
            </a:pPr>
            <a:r>
              <a:rPr lang="en-US" dirty="0" smtClean="0">
                <a:cs typeface="+mj-cs"/>
              </a:rPr>
              <a:t>1</a:t>
            </a:r>
            <a:r>
              <a:rPr lang="ar-JO" dirty="0" smtClean="0">
                <a:cs typeface="+mj-cs"/>
              </a:rPr>
              <a:t>- </a:t>
            </a:r>
            <a:r>
              <a:rPr lang="ar-JO" dirty="0">
                <a:cs typeface="+mj-cs"/>
              </a:rPr>
              <a:t>الشراء والبيع المباشر للاستفادة مـن تغيـرات </a:t>
            </a:r>
            <a:r>
              <a:rPr lang="ar-JO" dirty="0" smtClean="0">
                <a:cs typeface="+mj-cs"/>
              </a:rPr>
              <a:t>الأسعار.</a:t>
            </a:r>
          </a:p>
          <a:p>
            <a:pPr marL="0" indent="0">
              <a:buNone/>
            </a:pPr>
            <a:r>
              <a:rPr lang="en-US" dirty="0" smtClean="0">
                <a:cs typeface="+mj-cs"/>
              </a:rPr>
              <a:t>2</a:t>
            </a:r>
            <a:r>
              <a:rPr lang="ar-JO" dirty="0" smtClean="0">
                <a:cs typeface="+mj-cs"/>
              </a:rPr>
              <a:t>- </a:t>
            </a:r>
            <a:r>
              <a:rPr lang="ar-JO" dirty="0">
                <a:cs typeface="+mj-cs"/>
              </a:rPr>
              <a:t>كما يمكن أن يتخذ الاستثمار شكل ودائع الذهب، وتقبل بعض البنوك أن تدفع فائدة على هذه الودائع، إلا أن هذه الفوائد منخفضة جداً</a:t>
            </a:r>
            <a:r>
              <a:rPr lang="ar-JO" dirty="0" smtClean="0">
                <a:cs typeface="+mj-cs"/>
              </a:rPr>
              <a:t>.</a:t>
            </a:r>
          </a:p>
          <a:p>
            <a:pPr>
              <a:buFontTx/>
              <a:buChar char="-"/>
            </a:pPr>
            <a:r>
              <a:rPr lang="ar-JO" dirty="0" smtClean="0">
                <a:cs typeface="+mj-cs"/>
              </a:rPr>
              <a:t>ويعتبر </a:t>
            </a:r>
            <a:r>
              <a:rPr lang="ar-JO" dirty="0">
                <a:cs typeface="+mj-cs"/>
              </a:rPr>
              <a:t>الذهب من أهم المعادن النفيسة، وقد شهدت أسعاره تقلبات حادة منذ بداية السـبعينيات (أي منذ انهيار نظام بريتون وودز</a:t>
            </a:r>
            <a:r>
              <a:rPr lang="ar-JO" dirty="0" smtClean="0">
                <a:cs typeface="+mj-cs"/>
              </a:rPr>
              <a:t>).</a:t>
            </a:r>
          </a:p>
          <a:p>
            <a:pPr>
              <a:buFontTx/>
              <a:buChar char="-"/>
            </a:pPr>
            <a:r>
              <a:rPr lang="ar-JO" dirty="0" smtClean="0">
                <a:cs typeface="+mj-cs"/>
              </a:rPr>
              <a:t>أخذ </a:t>
            </a:r>
            <a:r>
              <a:rPr lang="ar-JO" dirty="0">
                <a:cs typeface="+mj-cs"/>
              </a:rPr>
              <a:t>سعر الذهب بالتصاعد حتى وصـل ذروتـه فـي بدايـة الثمانينيات، ثم عاد وانخفض بعدها من </a:t>
            </a:r>
            <a:r>
              <a:rPr lang="ar-JO" dirty="0" smtClean="0">
                <a:cs typeface="+mj-cs"/>
              </a:rPr>
              <a:t>جديد.</a:t>
            </a:r>
          </a:p>
          <a:p>
            <a:pPr>
              <a:buFontTx/>
              <a:buChar char="-"/>
            </a:pPr>
            <a:r>
              <a:rPr lang="ar-JO" dirty="0" smtClean="0">
                <a:cs typeface="+mj-cs"/>
              </a:rPr>
              <a:t>منذ </a:t>
            </a:r>
            <a:r>
              <a:rPr lang="ar-JO" dirty="0">
                <a:cs typeface="+mj-cs"/>
              </a:rPr>
              <a:t>عام </a:t>
            </a:r>
            <a:r>
              <a:rPr lang="en-US" dirty="0" smtClean="0">
                <a:cs typeface="+mj-cs"/>
              </a:rPr>
              <a:t>1982</a:t>
            </a:r>
            <a:r>
              <a:rPr lang="ar-JO" dirty="0" smtClean="0">
                <a:cs typeface="+mj-cs"/>
              </a:rPr>
              <a:t> </a:t>
            </a:r>
            <a:r>
              <a:rPr lang="ar-JO" dirty="0">
                <a:cs typeface="+mj-cs"/>
              </a:rPr>
              <a:t>وأسعار الذهب ترتفع وتنخفض فـي أسواق التعامل العالمية، تبعاً لعوامل وظروف </a:t>
            </a:r>
            <a:r>
              <a:rPr lang="ar-JO" dirty="0" smtClean="0">
                <a:cs typeface="+mj-cs"/>
              </a:rPr>
              <a:t>مختلفة.</a:t>
            </a:r>
          </a:p>
          <a:p>
            <a:pPr>
              <a:buFontTx/>
              <a:buChar char="-"/>
            </a:pPr>
            <a:r>
              <a:rPr lang="ar-JO" b="1" dirty="0" smtClean="0">
                <a:cs typeface="+mj-cs"/>
              </a:rPr>
              <a:t> </a:t>
            </a:r>
            <a:r>
              <a:rPr lang="ar-JO" b="1" dirty="0">
                <a:cs typeface="+mj-cs"/>
              </a:rPr>
              <a:t>ومن العوامل التي ترفع الطلب على الـذهب وتؤدي إلى ارتفاع سعره : </a:t>
            </a:r>
            <a:endParaRPr lang="ar-JO" b="1" dirty="0" smtClean="0">
              <a:cs typeface="+mj-cs"/>
            </a:endParaRPr>
          </a:p>
          <a:p>
            <a:pPr marL="0" indent="0">
              <a:buNone/>
            </a:pPr>
            <a:r>
              <a:rPr lang="en-US" dirty="0" smtClean="0">
                <a:cs typeface="+mj-cs"/>
              </a:rPr>
              <a:t>1</a:t>
            </a:r>
            <a:r>
              <a:rPr lang="ar-JO" dirty="0" smtClean="0">
                <a:cs typeface="+mj-cs"/>
              </a:rPr>
              <a:t>- المشاكل </a:t>
            </a:r>
            <a:r>
              <a:rPr lang="ar-JO" dirty="0">
                <a:cs typeface="+mj-cs"/>
              </a:rPr>
              <a:t>التي تظهر في النظام المالي والمصرفي </a:t>
            </a:r>
            <a:r>
              <a:rPr lang="ar-JO" dirty="0" smtClean="0">
                <a:cs typeface="+mj-cs"/>
              </a:rPr>
              <a:t>العالمي.</a:t>
            </a:r>
          </a:p>
          <a:p>
            <a:pPr marL="0" indent="0">
              <a:buNone/>
            </a:pPr>
            <a:r>
              <a:rPr lang="en-US" dirty="0" smtClean="0">
                <a:cs typeface="+mj-cs"/>
              </a:rPr>
              <a:t>2</a:t>
            </a:r>
            <a:r>
              <a:rPr lang="ar-JO" dirty="0" smtClean="0">
                <a:cs typeface="+mj-cs"/>
              </a:rPr>
              <a:t>- ارتفاع </a:t>
            </a:r>
            <a:r>
              <a:rPr lang="ar-JO" dirty="0">
                <a:cs typeface="+mj-cs"/>
              </a:rPr>
              <a:t>معدلات </a:t>
            </a:r>
            <a:r>
              <a:rPr lang="ar-JO" dirty="0" smtClean="0">
                <a:cs typeface="+mj-cs"/>
              </a:rPr>
              <a:t>التضخم.</a:t>
            </a:r>
          </a:p>
          <a:p>
            <a:pPr marL="0" indent="0">
              <a:buNone/>
            </a:pPr>
            <a:r>
              <a:rPr lang="en-US" dirty="0" smtClean="0">
                <a:cs typeface="+mj-cs"/>
              </a:rPr>
              <a:t>3</a:t>
            </a:r>
            <a:r>
              <a:rPr lang="ar-JO" dirty="0" smtClean="0">
                <a:cs typeface="+mj-cs"/>
              </a:rPr>
              <a:t>- </a:t>
            </a:r>
            <a:r>
              <a:rPr lang="ar-JO" dirty="0">
                <a:cs typeface="+mj-cs"/>
              </a:rPr>
              <a:t>التوترات الدولية والأحداث السياسية والحروب</a:t>
            </a:r>
            <a:r>
              <a:rPr lang="ar-JO" dirty="0" smtClean="0">
                <a:cs typeface="+mj-cs"/>
              </a:rPr>
              <a:t>، خصوصاً </a:t>
            </a:r>
            <a:r>
              <a:rPr lang="ar-JO" dirty="0">
                <a:cs typeface="+mj-cs"/>
              </a:rPr>
              <a:t>تلك التي تكون الـدول الكبـرى </a:t>
            </a:r>
            <a:r>
              <a:rPr lang="ar-JO" dirty="0" smtClean="0">
                <a:cs typeface="+mj-cs"/>
              </a:rPr>
              <a:t>طرفاً </a:t>
            </a:r>
            <a:r>
              <a:rPr lang="ar-JO" dirty="0">
                <a:cs typeface="+mj-cs"/>
              </a:rPr>
              <a:t>فيها. </a:t>
            </a:r>
            <a:endParaRPr lang="ar-JO" dirty="0" smtClean="0">
              <a:cs typeface="+mj-cs"/>
            </a:endParaRPr>
          </a:p>
          <a:p>
            <a:pPr>
              <a:buFontTx/>
              <a:buChar char="-"/>
            </a:pPr>
            <a:r>
              <a:rPr lang="ar-JO" dirty="0" smtClean="0">
                <a:cs typeface="+mj-cs"/>
              </a:rPr>
              <a:t>إذ </a:t>
            </a:r>
            <a:r>
              <a:rPr lang="ar-JO" dirty="0">
                <a:cs typeface="+mj-cs"/>
              </a:rPr>
              <a:t>يبرز دور الذهب حماية وملاذاً للمدخرين في مثل هذه الظروف، وإن كان هذا الـدور للذهب قد تراجع لصالح دور مماثل </a:t>
            </a:r>
            <a:r>
              <a:rPr lang="ar-JO" dirty="0" smtClean="0">
                <a:cs typeface="+mj-cs"/>
              </a:rPr>
              <a:t>للدولار.</a:t>
            </a:r>
          </a:p>
          <a:p>
            <a:pPr>
              <a:buFontTx/>
              <a:buChar char="-"/>
            </a:pPr>
            <a:r>
              <a:rPr lang="ar-JO" dirty="0" smtClean="0">
                <a:cs typeface="+mj-cs"/>
              </a:rPr>
              <a:t>ولكن </a:t>
            </a:r>
            <a:r>
              <a:rPr lang="ar-JO" dirty="0">
                <a:cs typeface="+mj-cs"/>
              </a:rPr>
              <a:t>يجدر القول إن الذهب يصبح الملجأ الوحيد إذا ما كانت الولايات المتحدة طرفاً في أزمات أو مشاكل دولية قد تؤدي إلى انخفاض سعر الدولار. </a:t>
            </a:r>
            <a:endParaRPr lang="ar-JO" dirty="0" smtClean="0">
              <a:cs typeface="+mj-cs"/>
            </a:endParaRPr>
          </a:p>
          <a:p>
            <a:pPr>
              <a:buFontTx/>
              <a:buChar char="-"/>
            </a:pPr>
            <a:r>
              <a:rPr lang="ar-JO" b="1" dirty="0" smtClean="0">
                <a:cs typeface="+mj-cs"/>
              </a:rPr>
              <a:t>كما </a:t>
            </a:r>
            <a:r>
              <a:rPr lang="ar-JO" b="1" dirty="0">
                <a:cs typeface="+mj-cs"/>
              </a:rPr>
              <a:t>أن هناك عوامل تؤدي إلى زيادة المعروض من الذهب وبالتالي تـؤدي إلـى انخفـاض أسعارهُ مثل : </a:t>
            </a:r>
            <a:endParaRPr lang="ar-JO" b="1" dirty="0" smtClean="0">
              <a:cs typeface="+mj-cs"/>
            </a:endParaRPr>
          </a:p>
          <a:p>
            <a:pPr marL="0" indent="0">
              <a:buNone/>
            </a:pPr>
            <a:r>
              <a:rPr lang="en-US" dirty="0" smtClean="0">
                <a:cs typeface="+mj-cs"/>
              </a:rPr>
              <a:t>1</a:t>
            </a:r>
            <a:r>
              <a:rPr lang="ar-JO" dirty="0" smtClean="0">
                <a:cs typeface="+mj-cs"/>
              </a:rPr>
              <a:t>- زيادة </a:t>
            </a:r>
            <a:r>
              <a:rPr lang="ar-JO" dirty="0">
                <a:cs typeface="+mj-cs"/>
              </a:rPr>
              <a:t>المعروض من الذهب نتيجة لزيادة الإنتاج أو تقليل الكميات الداخلة في الصناعة والمصاغ، أو نتيجة طرح كميات كبيرة من الذهب في السوق من قبل بعض الدول لتغطية احتياجاتها من العملات </a:t>
            </a:r>
            <a:r>
              <a:rPr lang="ar-JO" dirty="0" smtClean="0">
                <a:cs typeface="+mj-cs"/>
              </a:rPr>
              <a:t>الأجنبية.</a:t>
            </a:r>
          </a:p>
          <a:p>
            <a:pPr marL="0" indent="0">
              <a:buNone/>
            </a:pPr>
            <a:r>
              <a:rPr lang="en-US" dirty="0" smtClean="0">
                <a:cs typeface="+mj-cs"/>
              </a:rPr>
              <a:t>2</a:t>
            </a:r>
            <a:r>
              <a:rPr lang="ar-JO" dirty="0" smtClean="0">
                <a:cs typeface="+mj-cs"/>
              </a:rPr>
              <a:t>- الهدوء </a:t>
            </a:r>
            <a:r>
              <a:rPr lang="ar-JO" dirty="0">
                <a:cs typeface="+mj-cs"/>
              </a:rPr>
              <a:t>والاستقرار </a:t>
            </a:r>
            <a:r>
              <a:rPr lang="ar-JO" dirty="0" smtClean="0">
                <a:cs typeface="+mj-cs"/>
              </a:rPr>
              <a:t>الدولي.</a:t>
            </a:r>
          </a:p>
          <a:p>
            <a:pPr marL="0" indent="0">
              <a:buNone/>
            </a:pPr>
            <a:r>
              <a:rPr lang="en-US" dirty="0" smtClean="0">
                <a:cs typeface="+mj-cs"/>
              </a:rPr>
              <a:t>3</a:t>
            </a:r>
            <a:r>
              <a:rPr lang="ar-JO" dirty="0" smtClean="0">
                <a:cs typeface="+mj-cs"/>
              </a:rPr>
              <a:t>- ارتفاع </a:t>
            </a:r>
            <a:r>
              <a:rPr lang="ar-JO" dirty="0">
                <a:cs typeface="+mj-cs"/>
              </a:rPr>
              <a:t>أسـعار </a:t>
            </a:r>
            <a:r>
              <a:rPr lang="ar-JO" dirty="0" smtClean="0">
                <a:cs typeface="+mj-cs"/>
              </a:rPr>
              <a:t>الفوائـد.</a:t>
            </a:r>
          </a:p>
          <a:p>
            <a:pPr marL="0" indent="0">
              <a:buNone/>
            </a:pPr>
            <a:r>
              <a:rPr lang="en-US" dirty="0" smtClean="0">
                <a:cs typeface="+mj-cs"/>
              </a:rPr>
              <a:t>4</a:t>
            </a:r>
            <a:r>
              <a:rPr lang="ar-JO" dirty="0" smtClean="0">
                <a:cs typeface="+mj-cs"/>
              </a:rPr>
              <a:t>- انخفـاض </a:t>
            </a:r>
            <a:r>
              <a:rPr lang="ar-JO" dirty="0">
                <a:cs typeface="+mj-cs"/>
              </a:rPr>
              <a:t>معدلات التضخم في انخفاض أسعار الذهب أيضاً</a:t>
            </a:r>
            <a:r>
              <a:rPr lang="ar-JO" dirty="0" smtClean="0">
                <a:cs typeface="+mj-cs"/>
              </a:rPr>
              <a:t>.</a:t>
            </a:r>
          </a:p>
          <a:p>
            <a:pPr>
              <a:buFontTx/>
              <a:buChar char="-"/>
            </a:pPr>
            <a:r>
              <a:rPr lang="ar-JO" b="1" dirty="0" smtClean="0">
                <a:cs typeface="+mj-cs"/>
              </a:rPr>
              <a:t>للذهب </a:t>
            </a:r>
            <a:r>
              <a:rPr lang="ar-JO" b="1" dirty="0">
                <a:cs typeface="+mj-cs"/>
              </a:rPr>
              <a:t>أسواقاً منظمة كما للأوراق المالية لعل أهمها على التوالي : </a:t>
            </a:r>
            <a:endParaRPr lang="ar-JO" b="1" dirty="0" smtClean="0">
              <a:cs typeface="+mj-cs"/>
            </a:endParaRPr>
          </a:p>
          <a:p>
            <a:pPr marL="0" indent="0">
              <a:buNone/>
            </a:pPr>
            <a:r>
              <a:rPr lang="en-US" dirty="0" smtClean="0">
                <a:cs typeface="+mj-cs"/>
              </a:rPr>
              <a:t>1</a:t>
            </a:r>
            <a:r>
              <a:rPr lang="ar-JO" dirty="0" smtClean="0">
                <a:cs typeface="+mj-cs"/>
              </a:rPr>
              <a:t>- سوق لندن.</a:t>
            </a:r>
          </a:p>
          <a:p>
            <a:pPr marL="0" indent="0">
              <a:buNone/>
            </a:pPr>
            <a:r>
              <a:rPr lang="en-US" dirty="0" smtClean="0">
                <a:cs typeface="+mj-cs"/>
              </a:rPr>
              <a:t>2</a:t>
            </a:r>
            <a:r>
              <a:rPr lang="ar-JO" dirty="0" smtClean="0">
                <a:cs typeface="+mj-cs"/>
              </a:rPr>
              <a:t>- </a:t>
            </a:r>
            <a:r>
              <a:rPr lang="ar-JO" dirty="0">
                <a:cs typeface="+mj-cs"/>
              </a:rPr>
              <a:t>سوق زيورخ </a:t>
            </a:r>
            <a:r>
              <a:rPr lang="ar-JO" dirty="0" smtClean="0">
                <a:cs typeface="+mj-cs"/>
              </a:rPr>
              <a:t>.</a:t>
            </a:r>
          </a:p>
          <a:p>
            <a:pPr marL="0" indent="0">
              <a:buNone/>
            </a:pPr>
            <a:r>
              <a:rPr lang="en-US" dirty="0" smtClean="0">
                <a:cs typeface="+mj-cs"/>
              </a:rPr>
              <a:t>3</a:t>
            </a:r>
            <a:r>
              <a:rPr lang="ar-JO" dirty="0" smtClean="0">
                <a:cs typeface="+mj-cs"/>
              </a:rPr>
              <a:t>- </a:t>
            </a:r>
            <a:r>
              <a:rPr lang="ar-JO" dirty="0">
                <a:cs typeface="+mj-cs"/>
              </a:rPr>
              <a:t>سوق هونج </a:t>
            </a:r>
            <a:r>
              <a:rPr lang="ar-JO" dirty="0" smtClean="0">
                <a:cs typeface="+mj-cs"/>
              </a:rPr>
              <a:t>كونج.</a:t>
            </a:r>
          </a:p>
          <a:p>
            <a:pPr marL="0" indent="0">
              <a:buNone/>
            </a:pPr>
            <a:r>
              <a:rPr lang="en-US" dirty="0" smtClean="0">
                <a:cs typeface="+mj-cs"/>
              </a:rPr>
              <a:t>4</a:t>
            </a:r>
            <a:r>
              <a:rPr lang="ar-JO" dirty="0" smtClean="0">
                <a:cs typeface="+mj-cs"/>
              </a:rPr>
              <a:t>- سوق نيويورك.</a:t>
            </a:r>
          </a:p>
          <a:p>
            <a:pPr marL="0" indent="0">
              <a:buNone/>
            </a:pPr>
            <a:r>
              <a:rPr lang="ar-JO" dirty="0" smtClean="0">
                <a:cs typeface="+mj-cs"/>
              </a:rPr>
              <a:t>- كما </a:t>
            </a:r>
            <a:r>
              <a:rPr lang="ar-JO" dirty="0">
                <a:cs typeface="+mj-cs"/>
              </a:rPr>
              <a:t>أن التعامل بالذهب قد يكون بالبيع والشـراء الفوري وقد يكون عن طريق العقود المستقبلية وعقود الخيارات.</a:t>
            </a:r>
            <a:endParaRPr lang="en-US" dirty="0">
              <a:cs typeface="+mj-cs"/>
            </a:endParaRPr>
          </a:p>
        </p:txBody>
      </p:sp>
    </p:spTree>
    <p:extLst>
      <p:ext uri="{BB962C8B-B14F-4D97-AF65-F5344CB8AC3E}">
        <p14:creationId xmlns:p14="http://schemas.microsoft.com/office/powerpoint/2010/main" val="401956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2"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3">
                                            <p:txEl>
                                              <p:pRg st="17" end="17"/>
                                            </p:txEl>
                                          </p:spTgt>
                                        </p:tgtEl>
                                        <p:attrNameLst>
                                          <p:attrName>style.visibility</p:attrName>
                                        </p:attrNameLst>
                                      </p:cBhvr>
                                      <p:to>
                                        <p:strVal val="visible"/>
                                      </p:to>
                                    </p:set>
                                    <p:anim calcmode="lin" valueType="num">
                                      <p:cBhvr additive="base">
                                        <p:cTn id="115"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3">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3">
                                            <p:txEl>
                                              <p:pRg st="18" end="18"/>
                                            </p:txEl>
                                          </p:spTgt>
                                        </p:tgtEl>
                                        <p:attrNameLst>
                                          <p:attrName>style.visibility</p:attrName>
                                        </p:attrNameLst>
                                      </p:cBhvr>
                                      <p:to>
                                        <p:strVal val="visible"/>
                                      </p:to>
                                    </p:set>
                                    <p:anim calcmode="lin" valueType="num">
                                      <p:cBhvr additive="base">
                                        <p:cTn id="121" dur="500" fill="hold"/>
                                        <p:tgtEl>
                                          <p:spTgt spid="3">
                                            <p:txEl>
                                              <p:pRg st="18" end="18"/>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3">
                                            <p:txEl>
                                              <p:pRg st="18" end="18"/>
                                            </p:txEl>
                                          </p:spTgt>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2" fill="hold" grpId="0" nodeType="clickEffect">
                                  <p:stCondLst>
                                    <p:cond delay="0"/>
                                  </p:stCondLst>
                                  <p:childTnLst>
                                    <p:set>
                                      <p:cBhvr>
                                        <p:cTn id="126" dur="1" fill="hold">
                                          <p:stCondLst>
                                            <p:cond delay="0"/>
                                          </p:stCondLst>
                                        </p:cTn>
                                        <p:tgtEl>
                                          <p:spTgt spid="3">
                                            <p:txEl>
                                              <p:pRg st="19" end="19"/>
                                            </p:txEl>
                                          </p:spTgt>
                                        </p:tgtEl>
                                        <p:attrNameLst>
                                          <p:attrName>style.visibility</p:attrName>
                                        </p:attrNameLst>
                                      </p:cBhvr>
                                      <p:to>
                                        <p:strVal val="visible"/>
                                      </p:to>
                                    </p:set>
                                    <p:anim calcmode="lin" valueType="num">
                                      <p:cBhvr additive="base">
                                        <p:cTn id="127" dur="500" fill="hold"/>
                                        <p:tgtEl>
                                          <p:spTgt spid="3">
                                            <p:txEl>
                                              <p:pRg st="19" end="19"/>
                                            </p:txEl>
                                          </p:spTgt>
                                        </p:tgtEl>
                                        <p:attrNameLst>
                                          <p:attrName>ppt_x</p:attrName>
                                        </p:attrNameLst>
                                      </p:cBhvr>
                                      <p:tavLst>
                                        <p:tav tm="0">
                                          <p:val>
                                            <p:strVal val="1+#ppt_w/2"/>
                                          </p:val>
                                        </p:tav>
                                        <p:tav tm="100000">
                                          <p:val>
                                            <p:strVal val="#ppt_x"/>
                                          </p:val>
                                        </p:tav>
                                      </p:tavLst>
                                    </p:anim>
                                    <p:anim calcmode="lin" valueType="num">
                                      <p:cBhvr additive="base">
                                        <p:cTn id="128" dur="500" fill="hold"/>
                                        <p:tgtEl>
                                          <p:spTgt spid="3">
                                            <p:txEl>
                                              <p:pRg st="19" end="19"/>
                                            </p:txEl>
                                          </p:spTgt>
                                        </p:tgtEl>
                                        <p:attrNameLst>
                                          <p:attrName>ppt_y</p:attrName>
                                        </p:attrNameLst>
                                      </p:cBhvr>
                                      <p:tavLst>
                                        <p:tav tm="0">
                                          <p:val>
                                            <p:strVal val="#ppt_y"/>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2" fill="hold" grpId="0" nodeType="clickEffect">
                                  <p:stCondLst>
                                    <p:cond delay="0"/>
                                  </p:stCondLst>
                                  <p:childTnLst>
                                    <p:set>
                                      <p:cBhvr>
                                        <p:cTn id="132" dur="1" fill="hold">
                                          <p:stCondLst>
                                            <p:cond delay="0"/>
                                          </p:stCondLst>
                                        </p:cTn>
                                        <p:tgtEl>
                                          <p:spTgt spid="3">
                                            <p:txEl>
                                              <p:pRg st="20" end="20"/>
                                            </p:txEl>
                                          </p:spTgt>
                                        </p:tgtEl>
                                        <p:attrNameLst>
                                          <p:attrName>style.visibility</p:attrName>
                                        </p:attrNameLst>
                                      </p:cBhvr>
                                      <p:to>
                                        <p:strVal val="visible"/>
                                      </p:to>
                                    </p:set>
                                    <p:anim calcmode="lin" valueType="num">
                                      <p:cBhvr additive="base">
                                        <p:cTn id="133" dur="500" fill="hold"/>
                                        <p:tgtEl>
                                          <p:spTgt spid="3">
                                            <p:txEl>
                                              <p:pRg st="20" end="20"/>
                                            </p:txEl>
                                          </p:spTgt>
                                        </p:tgtEl>
                                        <p:attrNameLst>
                                          <p:attrName>ppt_x</p:attrName>
                                        </p:attrNameLst>
                                      </p:cBhvr>
                                      <p:tavLst>
                                        <p:tav tm="0">
                                          <p:val>
                                            <p:strVal val="1+#ppt_w/2"/>
                                          </p:val>
                                        </p:tav>
                                        <p:tav tm="100000">
                                          <p:val>
                                            <p:strVal val="#ppt_x"/>
                                          </p:val>
                                        </p:tav>
                                      </p:tavLst>
                                    </p:anim>
                                    <p:anim calcmode="lin" valueType="num">
                                      <p:cBhvr additive="base">
                                        <p:cTn id="134" dur="500" fill="hold"/>
                                        <p:tgtEl>
                                          <p:spTgt spid="3">
                                            <p:txEl>
                                              <p:pRg st="20" end="20"/>
                                            </p:txEl>
                                          </p:spTgt>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2" fill="hold" grpId="0" nodeType="clickEffect">
                                  <p:stCondLst>
                                    <p:cond delay="0"/>
                                  </p:stCondLst>
                                  <p:childTnLst>
                                    <p:set>
                                      <p:cBhvr>
                                        <p:cTn id="138" dur="1" fill="hold">
                                          <p:stCondLst>
                                            <p:cond delay="0"/>
                                          </p:stCondLst>
                                        </p:cTn>
                                        <p:tgtEl>
                                          <p:spTgt spid="3">
                                            <p:txEl>
                                              <p:pRg st="21" end="21"/>
                                            </p:txEl>
                                          </p:spTgt>
                                        </p:tgtEl>
                                        <p:attrNameLst>
                                          <p:attrName>style.visibility</p:attrName>
                                        </p:attrNameLst>
                                      </p:cBhvr>
                                      <p:to>
                                        <p:strVal val="visible"/>
                                      </p:to>
                                    </p:set>
                                    <p:anim calcmode="lin" valueType="num">
                                      <p:cBhvr additive="base">
                                        <p:cTn id="139" dur="500" fill="hold"/>
                                        <p:tgtEl>
                                          <p:spTgt spid="3">
                                            <p:txEl>
                                              <p:pRg st="21" end="21"/>
                                            </p:txEl>
                                          </p:spTgt>
                                        </p:tgtEl>
                                        <p:attrNameLst>
                                          <p:attrName>ppt_x</p:attrName>
                                        </p:attrNameLst>
                                      </p:cBhvr>
                                      <p:tavLst>
                                        <p:tav tm="0">
                                          <p:val>
                                            <p:strVal val="1+#ppt_w/2"/>
                                          </p:val>
                                        </p:tav>
                                        <p:tav tm="100000">
                                          <p:val>
                                            <p:strVal val="#ppt_x"/>
                                          </p:val>
                                        </p:tav>
                                      </p:tavLst>
                                    </p:anim>
                                    <p:anim calcmode="lin" valueType="num">
                                      <p:cBhvr additive="base">
                                        <p:cTn id="140" dur="500" fill="hold"/>
                                        <p:tgtEl>
                                          <p:spTgt spid="3">
                                            <p:txEl>
                                              <p:pRg st="21" end="21"/>
                                            </p:txEl>
                                          </p:spTgt>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2" fill="hold" grpId="0" nodeType="clickEffect">
                                  <p:stCondLst>
                                    <p:cond delay="0"/>
                                  </p:stCondLst>
                                  <p:childTnLst>
                                    <p:set>
                                      <p:cBhvr>
                                        <p:cTn id="144" dur="1" fill="hold">
                                          <p:stCondLst>
                                            <p:cond delay="0"/>
                                          </p:stCondLst>
                                        </p:cTn>
                                        <p:tgtEl>
                                          <p:spTgt spid="3">
                                            <p:txEl>
                                              <p:pRg st="22" end="22"/>
                                            </p:txEl>
                                          </p:spTgt>
                                        </p:tgtEl>
                                        <p:attrNameLst>
                                          <p:attrName>style.visibility</p:attrName>
                                        </p:attrNameLst>
                                      </p:cBhvr>
                                      <p:to>
                                        <p:strVal val="visible"/>
                                      </p:to>
                                    </p:set>
                                    <p:anim calcmode="lin" valueType="num">
                                      <p:cBhvr additive="base">
                                        <p:cTn id="145" dur="500" fill="hold"/>
                                        <p:tgtEl>
                                          <p:spTgt spid="3">
                                            <p:txEl>
                                              <p:pRg st="22" end="22"/>
                                            </p:txEl>
                                          </p:spTgt>
                                        </p:tgtEl>
                                        <p:attrNameLst>
                                          <p:attrName>ppt_x</p:attrName>
                                        </p:attrNameLst>
                                      </p:cBhvr>
                                      <p:tavLst>
                                        <p:tav tm="0">
                                          <p:val>
                                            <p:strVal val="1+#ppt_w/2"/>
                                          </p:val>
                                        </p:tav>
                                        <p:tav tm="100000">
                                          <p:val>
                                            <p:strVal val="#ppt_x"/>
                                          </p:val>
                                        </p:tav>
                                      </p:tavLst>
                                    </p:anim>
                                    <p:anim calcmode="lin" valueType="num">
                                      <p:cBhvr additive="base">
                                        <p:cTn id="146" dur="500" fill="hold"/>
                                        <p:tgtEl>
                                          <p:spTgt spid="3">
                                            <p:txEl>
                                              <p:pRg st="22" end="2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3600" b="1" dirty="0" smtClean="0">
                <a:solidFill>
                  <a:srgbClr val="00B0F0"/>
                </a:solidFill>
              </a:rPr>
              <a:t>5</a:t>
            </a:r>
            <a:r>
              <a:rPr lang="ar-JO" sz="3600" b="1" dirty="0" smtClean="0">
                <a:solidFill>
                  <a:srgbClr val="00B0F0"/>
                </a:solidFill>
              </a:rPr>
              <a:t>- المشروعات الاقتصادية:</a:t>
            </a:r>
            <a:endParaRPr lang="en-US" sz="3600" b="1" dirty="0">
              <a:solidFill>
                <a:srgbClr val="00B0F0"/>
              </a:solidFill>
            </a:endParaRPr>
          </a:p>
        </p:txBody>
      </p:sp>
      <p:sp>
        <p:nvSpPr>
          <p:cNvPr id="3" name="عنصر نائب للمحتوى 2"/>
          <p:cNvSpPr>
            <a:spLocks noGrp="1"/>
          </p:cNvSpPr>
          <p:nvPr>
            <p:ph idx="1"/>
          </p:nvPr>
        </p:nvSpPr>
        <p:spPr>
          <a:xfrm>
            <a:off x="179512" y="836712"/>
            <a:ext cx="8640960" cy="5904656"/>
          </a:xfrm>
        </p:spPr>
        <p:txBody>
          <a:bodyPr>
            <a:normAutofit fontScale="77500" lnSpcReduction="20000"/>
          </a:bodyPr>
          <a:lstStyle/>
          <a:p>
            <a:pPr marL="0" indent="0">
              <a:buNone/>
            </a:pPr>
            <a:r>
              <a:rPr lang="ar-JO" b="1" dirty="0" smtClean="0">
                <a:cs typeface="+mj-cs"/>
              </a:rPr>
              <a:t>نقصد </a:t>
            </a:r>
            <a:r>
              <a:rPr lang="ar-JO" b="1" dirty="0">
                <a:cs typeface="+mj-cs"/>
              </a:rPr>
              <a:t>بالمشروعات </a:t>
            </a:r>
            <a:r>
              <a:rPr lang="ar-JO" b="1" dirty="0" smtClean="0">
                <a:cs typeface="+mj-cs"/>
              </a:rPr>
              <a:t>الاقتصادية:</a:t>
            </a:r>
          </a:p>
          <a:p>
            <a:pPr>
              <a:buFontTx/>
              <a:buChar char="-"/>
            </a:pPr>
            <a:r>
              <a:rPr lang="ar-JO" dirty="0" smtClean="0">
                <a:cs typeface="+mj-cs"/>
              </a:rPr>
              <a:t> </a:t>
            </a:r>
            <a:r>
              <a:rPr lang="ar-JO" dirty="0">
                <a:cs typeface="+mj-cs"/>
              </a:rPr>
              <a:t>الاستثمار المباشر في عمليات متاجرة أو تصنيع أو زراعة أو تقديم </a:t>
            </a:r>
            <a:r>
              <a:rPr lang="ar-JO" dirty="0" smtClean="0">
                <a:cs typeface="+mj-cs"/>
              </a:rPr>
              <a:t>خدمات.</a:t>
            </a:r>
          </a:p>
          <a:p>
            <a:pPr>
              <a:buFontTx/>
              <a:buChar char="-"/>
            </a:pPr>
            <a:r>
              <a:rPr lang="ar-JO" dirty="0" smtClean="0">
                <a:cs typeface="+mj-cs"/>
              </a:rPr>
              <a:t>قد </a:t>
            </a:r>
            <a:r>
              <a:rPr lang="ar-JO" dirty="0">
                <a:cs typeface="+mj-cs"/>
              </a:rPr>
              <a:t>تكون ملكية هذه المشاريع فردية أو على شكل شركة تضامن أو شركة مسـاهمة </a:t>
            </a:r>
            <a:r>
              <a:rPr lang="ar-JO" dirty="0" smtClean="0">
                <a:cs typeface="+mj-cs"/>
              </a:rPr>
              <a:t>عامة.</a:t>
            </a:r>
          </a:p>
          <a:p>
            <a:pPr>
              <a:buFontTx/>
              <a:buChar char="-"/>
            </a:pPr>
            <a:r>
              <a:rPr lang="ar-JO" dirty="0" smtClean="0">
                <a:cs typeface="+mj-cs"/>
              </a:rPr>
              <a:t>هذه </a:t>
            </a:r>
            <a:r>
              <a:rPr lang="ar-JO" dirty="0">
                <a:cs typeface="+mj-cs"/>
              </a:rPr>
              <a:t>الأداة من أكثر أدوات الاستثمار </a:t>
            </a:r>
            <a:r>
              <a:rPr lang="ar-JO" dirty="0" smtClean="0">
                <a:cs typeface="+mj-cs"/>
              </a:rPr>
              <a:t>انتشاراً.</a:t>
            </a:r>
          </a:p>
          <a:p>
            <a:pPr>
              <a:buFontTx/>
              <a:buChar char="-"/>
            </a:pPr>
            <a:r>
              <a:rPr lang="ar-JO" dirty="0" smtClean="0">
                <a:cs typeface="+mj-cs"/>
              </a:rPr>
              <a:t>تتميز </a:t>
            </a:r>
            <a:r>
              <a:rPr lang="ar-JO" dirty="0">
                <a:cs typeface="+mj-cs"/>
              </a:rPr>
              <a:t>المشروعات الاقتصـادية فـي كونهـا استثمارات حقيقية تؤدي إلى إنتاج قيمة مضافة تزيد من ثروة المالك وتنعكس في شكل زيادة علـى الناتج القومي. </a:t>
            </a:r>
            <a:endParaRPr lang="ar-JO" dirty="0" smtClean="0">
              <a:cs typeface="+mj-cs"/>
            </a:endParaRPr>
          </a:p>
          <a:p>
            <a:pPr>
              <a:buFontTx/>
              <a:buChar char="-"/>
            </a:pPr>
            <a:r>
              <a:rPr lang="ar-JO" b="1" dirty="0" smtClean="0">
                <a:cs typeface="+mj-cs"/>
              </a:rPr>
              <a:t>خصائص </a:t>
            </a:r>
            <a:r>
              <a:rPr lang="ar-JO" b="1" dirty="0">
                <a:cs typeface="+mj-cs"/>
              </a:rPr>
              <a:t>هذه الاستثمارات: </a:t>
            </a:r>
            <a:endParaRPr lang="ar-JO" b="1" dirty="0" smtClean="0">
              <a:cs typeface="+mj-cs"/>
            </a:endParaRPr>
          </a:p>
          <a:p>
            <a:pPr marL="0" indent="0">
              <a:buNone/>
            </a:pPr>
            <a:r>
              <a:rPr lang="en-US" dirty="0" smtClean="0">
                <a:cs typeface="+mj-cs"/>
              </a:rPr>
              <a:t>1</a:t>
            </a:r>
            <a:r>
              <a:rPr lang="ar-JO" dirty="0" smtClean="0">
                <a:cs typeface="+mj-cs"/>
              </a:rPr>
              <a:t>- أن </a:t>
            </a:r>
            <a:r>
              <a:rPr lang="ar-JO" dirty="0">
                <a:cs typeface="+mj-cs"/>
              </a:rPr>
              <a:t>المشاريع في حالة نجاحها تحقق عائداً معقولاً ومستمراً. </a:t>
            </a:r>
            <a:endParaRPr lang="ar-JO" dirty="0" smtClean="0">
              <a:cs typeface="+mj-cs"/>
            </a:endParaRPr>
          </a:p>
          <a:p>
            <a:pPr marL="0" indent="0">
              <a:buNone/>
            </a:pPr>
            <a:r>
              <a:rPr lang="en-US" dirty="0" smtClean="0">
                <a:cs typeface="+mj-cs"/>
              </a:rPr>
              <a:t>2</a:t>
            </a:r>
            <a:r>
              <a:rPr lang="ar-JO" dirty="0" smtClean="0">
                <a:cs typeface="+mj-cs"/>
              </a:rPr>
              <a:t>- درجة </a:t>
            </a:r>
            <a:r>
              <a:rPr lang="ar-JO" dirty="0">
                <a:cs typeface="+mj-cs"/>
              </a:rPr>
              <a:t>الأمان فيها عالية لكونها تتشكل من أصول حقيقية لها قيمة بذاتها. </a:t>
            </a:r>
            <a:endParaRPr lang="ar-JO" dirty="0" smtClean="0">
              <a:cs typeface="+mj-cs"/>
            </a:endParaRPr>
          </a:p>
          <a:p>
            <a:pPr marL="0" indent="0">
              <a:buNone/>
            </a:pPr>
            <a:r>
              <a:rPr lang="en-US" dirty="0" smtClean="0">
                <a:cs typeface="+mj-cs"/>
              </a:rPr>
              <a:t>3</a:t>
            </a:r>
            <a:r>
              <a:rPr lang="ar-JO" dirty="0" smtClean="0">
                <a:cs typeface="+mj-cs"/>
              </a:rPr>
              <a:t>- يستطيع </a:t>
            </a:r>
            <a:r>
              <a:rPr lang="ar-JO" dirty="0">
                <a:cs typeface="+mj-cs"/>
              </a:rPr>
              <a:t>المستثمر اختيار المشروع الذي يتناسب مع ميوله وتخصصه. </a:t>
            </a:r>
            <a:endParaRPr lang="en-US" dirty="0" smtClean="0">
              <a:cs typeface="+mj-cs"/>
            </a:endParaRPr>
          </a:p>
          <a:p>
            <a:pPr marL="0" indent="0">
              <a:buNone/>
            </a:pPr>
            <a:r>
              <a:rPr lang="en-US" dirty="0" smtClean="0">
                <a:cs typeface="+mj-cs"/>
              </a:rPr>
              <a:t>4</a:t>
            </a:r>
            <a:r>
              <a:rPr lang="ar-JO" dirty="0" smtClean="0">
                <a:cs typeface="+mj-cs"/>
              </a:rPr>
              <a:t>- يتمتع </a:t>
            </a:r>
            <a:r>
              <a:rPr lang="ar-JO" dirty="0">
                <a:cs typeface="+mj-cs"/>
              </a:rPr>
              <a:t>المستثمر بحق إدارة أصوله إما بنفسه كما هو الحال في المشاريع الفردية، أو بتفـويض غيره بالقيام بذلك ،كما هو الحال في الشركات المساهمة. </a:t>
            </a:r>
          </a:p>
          <a:p>
            <a:pPr marL="0" indent="0">
              <a:buNone/>
            </a:pPr>
            <a:r>
              <a:rPr lang="ar-JO" dirty="0" smtClean="0">
                <a:cs typeface="+mj-cs"/>
              </a:rPr>
              <a:t>- </a:t>
            </a:r>
            <a:r>
              <a:rPr lang="ar-JO" b="1" dirty="0" smtClean="0">
                <a:cs typeface="+mj-cs"/>
              </a:rPr>
              <a:t>أما </a:t>
            </a:r>
            <a:r>
              <a:rPr lang="ar-JO" b="1" dirty="0">
                <a:cs typeface="+mj-cs"/>
              </a:rPr>
              <a:t>أهم عيوبها </a:t>
            </a:r>
            <a:r>
              <a:rPr lang="ar-JO" dirty="0">
                <a:cs typeface="+mj-cs"/>
              </a:rPr>
              <a:t>فهي سيولتها القليلة، فالأصول الثابتة تشكل الجانب الأكبر من هذه المشـاريع خصوصاً الصناعية منها، وهذه الأصول غير قابلة للتسويق السريع فيما لو رغب المستثمر في تحويلها لنقدٍ جاهز.</a:t>
            </a:r>
            <a:endParaRPr lang="en-US" b="1" dirty="0">
              <a:cs typeface="+mj-cs"/>
            </a:endParaRPr>
          </a:p>
        </p:txBody>
      </p:sp>
    </p:spTree>
    <p:extLst>
      <p:ext uri="{BB962C8B-B14F-4D97-AF65-F5344CB8AC3E}">
        <p14:creationId xmlns:p14="http://schemas.microsoft.com/office/powerpoint/2010/main" val="407918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en-US" sz="3600" b="1" dirty="0" smtClean="0">
                <a:solidFill>
                  <a:srgbClr val="00B0F0"/>
                </a:solidFill>
              </a:rPr>
              <a:t>6</a:t>
            </a:r>
            <a:r>
              <a:rPr lang="ar-JO" sz="3600" b="1" dirty="0" smtClean="0">
                <a:solidFill>
                  <a:srgbClr val="00B0F0"/>
                </a:solidFill>
              </a:rPr>
              <a:t>- صناديق الاستثمار </a:t>
            </a:r>
            <a:r>
              <a:rPr lang="en-US" sz="3600" b="1" dirty="0" smtClean="0">
                <a:solidFill>
                  <a:srgbClr val="00B0F0"/>
                </a:solidFill>
              </a:rPr>
              <a:t>Investment Funds</a:t>
            </a:r>
            <a:r>
              <a:rPr lang="ar-JO"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179512" y="836712"/>
            <a:ext cx="8856984" cy="6021288"/>
          </a:xfrm>
        </p:spPr>
        <p:txBody>
          <a:bodyPr>
            <a:normAutofit fontScale="55000" lnSpcReduction="20000"/>
          </a:bodyPr>
          <a:lstStyle/>
          <a:p>
            <a:pPr>
              <a:buFontTx/>
              <a:buChar char="-"/>
            </a:pPr>
            <a:r>
              <a:rPr lang="ar-JO" dirty="0" smtClean="0">
                <a:cs typeface="+mj-cs"/>
              </a:rPr>
              <a:t>يتم </a:t>
            </a:r>
            <a:r>
              <a:rPr lang="ar-JO" dirty="0">
                <a:cs typeface="+mj-cs"/>
              </a:rPr>
              <a:t>تكوين صناديق الاستثمار بقصد إتاحة الفرصة أمام المسـتثمرين مـن مختلـف الفئـات، وبخاصة صغار المستثمرين، لاستثمار </a:t>
            </a:r>
            <a:r>
              <a:rPr lang="ar-JO" dirty="0" smtClean="0">
                <a:cs typeface="+mj-cs"/>
              </a:rPr>
              <a:t>أموالهم.</a:t>
            </a:r>
          </a:p>
          <a:p>
            <a:pPr>
              <a:buFontTx/>
              <a:buChar char="-"/>
            </a:pPr>
            <a:r>
              <a:rPr lang="ar-JO" dirty="0" smtClean="0">
                <a:cs typeface="+mj-cs"/>
              </a:rPr>
              <a:t>تقوم </a:t>
            </a:r>
            <a:r>
              <a:rPr lang="ar-JO" dirty="0">
                <a:cs typeface="+mj-cs"/>
              </a:rPr>
              <a:t>صـناديق الاسـتثمار بتلقـي الأمـوال مـن المستثمرين، لتعمل بدورها على استثمار هذه الأموال في تشكيلات من الأوراق المالية التي تناسـب مختلف احتياجات المستثمرين </a:t>
            </a:r>
            <a:r>
              <a:rPr lang="ar-JO" dirty="0" smtClean="0">
                <a:cs typeface="+mj-cs"/>
              </a:rPr>
              <a:t>وأهدافهم.</a:t>
            </a:r>
          </a:p>
          <a:p>
            <a:pPr>
              <a:buFontTx/>
              <a:buChar char="-"/>
            </a:pPr>
            <a:r>
              <a:rPr lang="ar-JO" dirty="0" smtClean="0">
                <a:cs typeface="+mj-cs"/>
              </a:rPr>
              <a:t> </a:t>
            </a:r>
            <a:r>
              <a:rPr lang="ar-JO" dirty="0">
                <a:cs typeface="+mj-cs"/>
              </a:rPr>
              <a:t>فهي بهذا لا تخرج عن كونها محفظـة اسـتثمارية عامـة، يستطيع أي مستثمر أن يشارك فيها عن طريق شراء عدد من الحصص (شهادات الاسـتثمار) التـي </a:t>
            </a:r>
            <a:r>
              <a:rPr lang="ar-JO" dirty="0" smtClean="0">
                <a:cs typeface="+mj-cs"/>
              </a:rPr>
              <a:t>تصدرها.</a:t>
            </a:r>
          </a:p>
          <a:p>
            <a:pPr>
              <a:buFontTx/>
              <a:buChar char="-"/>
            </a:pPr>
            <a:r>
              <a:rPr lang="ar-JO" dirty="0" smtClean="0">
                <a:cs typeface="+mj-cs"/>
              </a:rPr>
              <a:t> </a:t>
            </a:r>
            <a:r>
              <a:rPr lang="ar-JO" dirty="0">
                <a:cs typeface="+mj-cs"/>
              </a:rPr>
              <a:t>وعادة ما يتم تكوين هذه الصناديق بواسطة بنوك تجارية أو شركات تـأمين أو شـركات لإدارة المحافظ ويعهد بإدارتها إلى إدارة مستقلة. </a:t>
            </a:r>
            <a:endParaRPr lang="ar-JO" dirty="0" smtClean="0">
              <a:cs typeface="+mj-cs"/>
            </a:endParaRPr>
          </a:p>
          <a:p>
            <a:pPr>
              <a:buFontTx/>
              <a:buChar char="-"/>
            </a:pPr>
            <a:r>
              <a:rPr lang="ar-JO" b="1" dirty="0" smtClean="0">
                <a:cs typeface="+mj-cs"/>
              </a:rPr>
              <a:t>وتوفر </a:t>
            </a:r>
            <a:r>
              <a:rPr lang="ar-JO" b="1" dirty="0">
                <a:cs typeface="+mj-cs"/>
              </a:rPr>
              <a:t>صناديق الاستثمار عدة مزايا للمستثمرين منها : </a:t>
            </a:r>
            <a:endParaRPr lang="ar-JO" b="1" dirty="0" smtClean="0">
              <a:cs typeface="+mj-cs"/>
            </a:endParaRPr>
          </a:p>
          <a:p>
            <a:pPr marL="0" indent="0">
              <a:buNone/>
            </a:pPr>
            <a:r>
              <a:rPr lang="en-US" dirty="0" smtClean="0">
                <a:cs typeface="+mj-cs"/>
              </a:rPr>
              <a:t>1</a:t>
            </a:r>
            <a:r>
              <a:rPr lang="ar-JO" dirty="0" smtClean="0">
                <a:cs typeface="+mj-cs"/>
              </a:rPr>
              <a:t>- </a:t>
            </a:r>
            <a:r>
              <a:rPr lang="ar-JO" b="1" dirty="0" smtClean="0">
                <a:cs typeface="+mj-cs"/>
              </a:rPr>
              <a:t>الاستفادة </a:t>
            </a:r>
            <a:r>
              <a:rPr lang="ar-JO" b="1" dirty="0">
                <a:cs typeface="+mj-cs"/>
              </a:rPr>
              <a:t>من خبرات إدارة محترفـة : </a:t>
            </a:r>
            <a:r>
              <a:rPr lang="ar-JO" dirty="0">
                <a:cs typeface="+mj-cs"/>
              </a:rPr>
              <a:t>إذ يقوم على إدارة صناديق الاستثمار مجموعـة مـن الخبراء </a:t>
            </a:r>
            <a:r>
              <a:rPr lang="ar-JO" dirty="0" smtClean="0">
                <a:cs typeface="+mj-cs"/>
              </a:rPr>
              <a:t>المحترفين.</a:t>
            </a:r>
          </a:p>
          <a:p>
            <a:pPr>
              <a:buFontTx/>
              <a:buChar char="-"/>
            </a:pPr>
            <a:r>
              <a:rPr lang="ar-JO" dirty="0" smtClean="0">
                <a:cs typeface="+mj-cs"/>
              </a:rPr>
              <a:t>كما </a:t>
            </a:r>
            <a:r>
              <a:rPr lang="ar-JO" dirty="0">
                <a:cs typeface="+mj-cs"/>
              </a:rPr>
              <a:t>أن إدارة هذه الصناديق قد تستعين بخبـرات مستشـارين وبـاحثين متخصصين، مما يمكنها من إدارة استثماراتها بمستوى عالٍ من </a:t>
            </a:r>
            <a:r>
              <a:rPr lang="ar-JO" dirty="0" smtClean="0">
                <a:cs typeface="+mj-cs"/>
              </a:rPr>
              <a:t>الكفاءة.</a:t>
            </a:r>
          </a:p>
          <a:p>
            <a:pPr>
              <a:buFontTx/>
              <a:buChar char="-"/>
            </a:pPr>
            <a:r>
              <a:rPr lang="ar-JO" dirty="0" smtClean="0">
                <a:cs typeface="+mj-cs"/>
              </a:rPr>
              <a:t> </a:t>
            </a:r>
            <a:r>
              <a:rPr lang="ar-JO" dirty="0">
                <a:cs typeface="+mj-cs"/>
              </a:rPr>
              <a:t>وهذه الميـزة تفيـد أولئك المستثمرين الذين لا يمتلكون الخبرة الكافية أولا يمتلكون الوقت لمتابعـة اسـتثماراتهم بشكل مستمر في السوق، وغالباً ما يكون هؤلاء من صغار المستثمرين</a:t>
            </a:r>
            <a:r>
              <a:rPr lang="ar-JO" dirty="0" smtClean="0">
                <a:cs typeface="+mj-cs"/>
              </a:rPr>
              <a:t>.</a:t>
            </a:r>
          </a:p>
          <a:p>
            <a:pPr marL="0" indent="0">
              <a:buNone/>
            </a:pPr>
            <a:r>
              <a:rPr lang="en-US" dirty="0" smtClean="0">
                <a:cs typeface="+mj-cs"/>
              </a:rPr>
              <a:t>2</a:t>
            </a:r>
            <a:r>
              <a:rPr lang="ar-JO" dirty="0" smtClean="0">
                <a:cs typeface="+mj-cs"/>
              </a:rPr>
              <a:t>- </a:t>
            </a:r>
            <a:r>
              <a:rPr lang="ar-JO" b="1" dirty="0" smtClean="0">
                <a:cs typeface="+mj-cs"/>
              </a:rPr>
              <a:t>التنويع </a:t>
            </a:r>
            <a:r>
              <a:rPr lang="ar-JO" b="1" dirty="0">
                <a:cs typeface="+mj-cs"/>
              </a:rPr>
              <a:t>الكفء: </a:t>
            </a:r>
            <a:r>
              <a:rPr lang="ar-JO" dirty="0">
                <a:cs typeface="+mj-cs"/>
              </a:rPr>
              <a:t>إن تنويع الاستثمارات يهدف إلى تخفيض المخاطر الكلية التي يتعرض لهـا المستثمر، ولكن عملية التنويع تحتاج إلى موارد مالية كبيرة قد لا تكون متوفرة خصوصاً عند صغار </a:t>
            </a:r>
            <a:r>
              <a:rPr lang="ar-JO" dirty="0" smtClean="0">
                <a:cs typeface="+mj-cs"/>
              </a:rPr>
              <a:t>المستثمرين.</a:t>
            </a:r>
          </a:p>
          <a:p>
            <a:pPr>
              <a:buFontTx/>
              <a:buChar char="-"/>
            </a:pPr>
            <a:r>
              <a:rPr lang="ar-JO" dirty="0" smtClean="0">
                <a:cs typeface="+mj-cs"/>
              </a:rPr>
              <a:t>لذلك </a:t>
            </a:r>
            <a:r>
              <a:rPr lang="ar-JO" dirty="0">
                <a:cs typeface="+mj-cs"/>
              </a:rPr>
              <a:t>فإن لجوء هؤلاء المستثمرين لصـناديق الاسـتثمار التـي تتكـون استثماراتها من تشكيلات منوعة من الأوراق المالية يمكنهم من تخفيض المخاطر الكلية رغـم مواردهم القليلة</a:t>
            </a:r>
            <a:r>
              <a:rPr lang="ar-JO" dirty="0" smtClean="0">
                <a:cs typeface="+mj-cs"/>
              </a:rPr>
              <a:t>.</a:t>
            </a:r>
          </a:p>
          <a:p>
            <a:pPr marL="0" indent="0">
              <a:buNone/>
            </a:pPr>
            <a:r>
              <a:rPr lang="en-US" dirty="0" smtClean="0">
                <a:cs typeface="+mj-cs"/>
              </a:rPr>
              <a:t>3</a:t>
            </a:r>
            <a:r>
              <a:rPr lang="ar-JO" dirty="0" smtClean="0">
                <a:cs typeface="+mj-cs"/>
              </a:rPr>
              <a:t>- </a:t>
            </a:r>
            <a:r>
              <a:rPr lang="ar-JO" b="1" dirty="0" smtClean="0">
                <a:cs typeface="+mj-cs"/>
              </a:rPr>
              <a:t>المرونة </a:t>
            </a:r>
            <a:r>
              <a:rPr lang="ar-JO" b="1" dirty="0">
                <a:cs typeface="+mj-cs"/>
              </a:rPr>
              <a:t>والملاءمة :</a:t>
            </a:r>
            <a:r>
              <a:rPr lang="ar-JO" dirty="0">
                <a:cs typeface="+mj-cs"/>
              </a:rPr>
              <a:t> </a:t>
            </a:r>
            <a:r>
              <a:rPr lang="ar-JO" dirty="0" smtClean="0">
                <a:cs typeface="+mj-cs"/>
              </a:rPr>
              <a:t>إن </a:t>
            </a:r>
            <a:r>
              <a:rPr lang="ar-JO" dirty="0">
                <a:cs typeface="+mj-cs"/>
              </a:rPr>
              <a:t>هناك تشكيلات متنوعة ومختلفة من صناديق الاستثمار تناسب مختلف الأهداف عند المستثمرين، كما أن المستثمرين يستطيعون تحويل حصصهم إلى نقدية في أي وقت عن طريق بيعها لمستثمرين آخرين في السوق الثانوي (في حالة الصناديق المغلقة)، أو عن طريق بيعها للصندوق نفسه (في حالة الصناديق المفتوحة</a:t>
            </a:r>
            <a:r>
              <a:rPr lang="ar-JO" dirty="0" smtClean="0">
                <a:cs typeface="+mj-cs"/>
              </a:rPr>
              <a:t>).</a:t>
            </a:r>
          </a:p>
          <a:p>
            <a:pPr>
              <a:buFontTx/>
              <a:buChar char="-"/>
            </a:pPr>
            <a:r>
              <a:rPr lang="ar-JO" dirty="0" smtClean="0">
                <a:cs typeface="+mj-cs"/>
              </a:rPr>
              <a:t>كما </a:t>
            </a:r>
            <a:r>
              <a:rPr lang="ar-JO" dirty="0">
                <a:cs typeface="+mj-cs"/>
              </a:rPr>
              <a:t>أن هذه الصناديق غالباً ما تعطي الحق للمستثمر بسـحب الأربـاح المسـتحقة لـه مـن الصندوق، أو إعادة استثمارها إذا ما رغب بذلك داخل الصندوق</a:t>
            </a:r>
            <a:r>
              <a:rPr lang="ar-JO" dirty="0" smtClean="0">
                <a:cs typeface="+mj-cs"/>
              </a:rPr>
              <a:t>.</a:t>
            </a:r>
          </a:p>
          <a:p>
            <a:pPr>
              <a:buFontTx/>
              <a:buChar char="-"/>
            </a:pPr>
            <a:r>
              <a:rPr lang="ar-JO" dirty="0" smtClean="0">
                <a:cs typeface="+mj-cs"/>
              </a:rPr>
              <a:t> </a:t>
            </a:r>
            <a:r>
              <a:rPr lang="ar-JO" dirty="0">
                <a:cs typeface="+mj-cs"/>
              </a:rPr>
              <a:t>مما سبق نلاحظ مدى المرونة والملاءمة التي تتمتع بها صناديق الاستثمار.</a:t>
            </a:r>
            <a:endParaRPr lang="en-US" b="1" dirty="0">
              <a:cs typeface="+mj-cs"/>
            </a:endParaRPr>
          </a:p>
        </p:txBody>
      </p:sp>
    </p:spTree>
    <p:extLst>
      <p:ext uri="{BB962C8B-B14F-4D97-AF65-F5344CB8AC3E}">
        <p14:creationId xmlns:p14="http://schemas.microsoft.com/office/powerpoint/2010/main" val="77713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B0F0"/>
                </a:solidFill>
              </a:rPr>
              <a:t>أنواع صناديق الاستثمار:</a:t>
            </a:r>
            <a:endParaRPr lang="en-US" sz="3600" b="1" dirty="0">
              <a:solidFill>
                <a:srgbClr val="00B0F0"/>
              </a:solidFill>
            </a:endParaRPr>
          </a:p>
        </p:txBody>
      </p:sp>
      <p:sp>
        <p:nvSpPr>
          <p:cNvPr id="3" name="عنصر نائب للمحتوى 2"/>
          <p:cNvSpPr>
            <a:spLocks noGrp="1"/>
          </p:cNvSpPr>
          <p:nvPr>
            <p:ph idx="1"/>
          </p:nvPr>
        </p:nvSpPr>
        <p:spPr>
          <a:xfrm>
            <a:off x="179512" y="836712"/>
            <a:ext cx="8856984" cy="6021288"/>
          </a:xfrm>
        </p:spPr>
        <p:txBody>
          <a:bodyPr>
            <a:normAutofit fontScale="92500" lnSpcReduction="10000"/>
          </a:bodyPr>
          <a:lstStyle/>
          <a:p>
            <a:pPr>
              <a:buFontTx/>
              <a:buChar char="-"/>
            </a:pPr>
            <a:r>
              <a:rPr lang="ar-JO" sz="1800" dirty="0">
                <a:cs typeface="+mj-cs"/>
              </a:rPr>
              <a:t>يمكن تقسيم صناديق الاستثمار إلى عدة تقسيمات حسب الزاوية التي ننظر منهـا إلـى هـذه الصناديق، ومن هذه التقسيمات </a:t>
            </a:r>
            <a:r>
              <a:rPr lang="ar-JO" sz="1800" dirty="0" smtClean="0">
                <a:cs typeface="+mj-cs"/>
              </a:rPr>
              <a:t>:</a:t>
            </a:r>
          </a:p>
          <a:p>
            <a:pPr marL="0" indent="0">
              <a:buNone/>
            </a:pPr>
            <a:r>
              <a:rPr lang="ar-JO" sz="1800" b="1" dirty="0">
                <a:cs typeface="+mj-cs"/>
              </a:rPr>
              <a:t>أولاً: تصنف حسب حركة رؤوس أموالها إلى نوعين</a:t>
            </a:r>
            <a:r>
              <a:rPr lang="ar-JO" sz="1800" b="1" dirty="0" smtClean="0">
                <a:cs typeface="+mj-cs"/>
              </a:rPr>
              <a:t>:</a:t>
            </a:r>
          </a:p>
          <a:p>
            <a:pPr marL="0" indent="0">
              <a:buNone/>
            </a:pPr>
            <a:r>
              <a:rPr lang="en-US" sz="1800" b="1" dirty="0" smtClean="0">
                <a:cs typeface="+mj-cs"/>
              </a:rPr>
              <a:t>1</a:t>
            </a:r>
            <a:r>
              <a:rPr lang="ar-JO" sz="1800" b="1" dirty="0" smtClean="0">
                <a:cs typeface="+mj-cs"/>
              </a:rPr>
              <a:t>- الصناديق </a:t>
            </a:r>
            <a:r>
              <a:rPr lang="ar-JO" sz="1800" b="1" dirty="0">
                <a:cs typeface="+mj-cs"/>
              </a:rPr>
              <a:t>ذات النهاية المغلقة </a:t>
            </a:r>
            <a:r>
              <a:rPr lang="en-US" sz="1800" b="1" dirty="0" smtClean="0"/>
              <a:t>Closed-</a:t>
            </a:r>
            <a:r>
              <a:rPr lang="en-US" sz="1800" b="1" dirty="0"/>
              <a:t>End</a:t>
            </a:r>
            <a:r>
              <a:rPr lang="en-US" sz="1800" b="1" dirty="0" smtClean="0"/>
              <a:t> F</a:t>
            </a:r>
            <a:r>
              <a:rPr lang="en-US" sz="1800" b="1" dirty="0" smtClean="0">
                <a:cs typeface="+mj-cs"/>
              </a:rPr>
              <a:t>unds</a:t>
            </a:r>
            <a:r>
              <a:rPr lang="ar-JO" sz="1800" b="1" dirty="0" smtClean="0">
                <a:cs typeface="+mj-cs"/>
              </a:rPr>
              <a:t>:</a:t>
            </a:r>
          </a:p>
          <a:p>
            <a:pPr>
              <a:buFontTx/>
              <a:buChar char="-"/>
            </a:pPr>
            <a:r>
              <a:rPr lang="ar-JO" sz="1800" dirty="0" smtClean="0">
                <a:cs typeface="+mj-cs"/>
              </a:rPr>
              <a:t>هي </a:t>
            </a:r>
            <a:r>
              <a:rPr lang="ar-JO" sz="1800" dirty="0">
                <a:cs typeface="+mj-cs"/>
              </a:rPr>
              <a:t>الصناديق التي تصدر عـدداً ثابتاً ومحدداً من شهادات الاستثمار، وتقوم ببيعها </a:t>
            </a:r>
            <a:r>
              <a:rPr lang="ar-JO" sz="1800" dirty="0" smtClean="0">
                <a:cs typeface="+mj-cs"/>
              </a:rPr>
              <a:t>للجمهور.</a:t>
            </a:r>
          </a:p>
          <a:p>
            <a:pPr>
              <a:buFontTx/>
              <a:buChar char="-"/>
            </a:pPr>
            <a:r>
              <a:rPr lang="ar-JO" sz="1800" dirty="0" smtClean="0">
                <a:cs typeface="+mj-cs"/>
              </a:rPr>
              <a:t>رأس </a:t>
            </a:r>
            <a:r>
              <a:rPr lang="ar-JO" sz="1800" dirty="0">
                <a:cs typeface="+mj-cs"/>
              </a:rPr>
              <a:t>مـال هـذه الصناديق ثابت لا يتغير إلا في حالات نادرة. </a:t>
            </a:r>
            <a:endParaRPr lang="ar-JO" sz="1800" dirty="0" smtClean="0">
              <a:cs typeface="+mj-cs"/>
            </a:endParaRPr>
          </a:p>
          <a:p>
            <a:pPr>
              <a:buFontTx/>
              <a:buChar char="-"/>
            </a:pPr>
            <a:r>
              <a:rPr lang="ar-JO" sz="1800" dirty="0" smtClean="0">
                <a:cs typeface="+mj-cs"/>
              </a:rPr>
              <a:t>وهي عكس </a:t>
            </a:r>
            <a:r>
              <a:rPr lang="ar-JO" sz="1800" dirty="0">
                <a:cs typeface="+mj-cs"/>
              </a:rPr>
              <a:t>الصناديق ذات النهاية المفتوحة، فإن هذه الصناديق لا تبدي اسـتعدادها لإعـادة شراء أسهمها، إذا ما رغب حاملها في التخلص </a:t>
            </a:r>
            <a:r>
              <a:rPr lang="ar-JO" sz="1800" dirty="0" smtClean="0">
                <a:cs typeface="+mj-cs"/>
              </a:rPr>
              <a:t>منها.</a:t>
            </a:r>
          </a:p>
          <a:p>
            <a:pPr>
              <a:buFontTx/>
              <a:buChar char="-"/>
            </a:pPr>
            <a:r>
              <a:rPr lang="ar-JO" sz="1800" dirty="0" smtClean="0">
                <a:cs typeface="+mj-cs"/>
              </a:rPr>
              <a:t>ولذلك </a:t>
            </a:r>
            <a:r>
              <a:rPr lang="ar-JO" sz="1800" dirty="0">
                <a:cs typeface="+mj-cs"/>
              </a:rPr>
              <a:t>فإن الطريق الوحيد أمام المستثمر هو بيع ما يملكه من تلك الأسهم إلى مستثمر آخر يرغب بشرائها، من خلال السوق الثانوي المنظم أو غير المنظم</a:t>
            </a:r>
            <a:r>
              <a:rPr lang="ar-JO" sz="1800" dirty="0" smtClean="0">
                <a:cs typeface="+mj-cs"/>
              </a:rPr>
              <a:t>.</a:t>
            </a:r>
          </a:p>
          <a:p>
            <a:pPr>
              <a:buFontTx/>
              <a:buChar char="-"/>
            </a:pPr>
            <a:r>
              <a:rPr lang="ar-JO" sz="1800" dirty="0" smtClean="0">
                <a:cs typeface="+mj-cs"/>
              </a:rPr>
              <a:t>يتم </a:t>
            </a:r>
            <a:r>
              <a:rPr lang="ar-JO" sz="1800" dirty="0">
                <a:cs typeface="+mj-cs"/>
              </a:rPr>
              <a:t>تداول أسهم الصناديق المغلقة بقيمة سوقية قد تساوي أو تزيد أو تقل عن القيمة الصـافية لشهادة </a:t>
            </a:r>
            <a:r>
              <a:rPr lang="ar-JO" sz="1800" dirty="0" smtClean="0">
                <a:cs typeface="+mj-cs"/>
              </a:rPr>
              <a:t>الاستثمار.</a:t>
            </a:r>
          </a:p>
          <a:p>
            <a:pPr>
              <a:buFontTx/>
              <a:buChar char="-"/>
            </a:pPr>
            <a:r>
              <a:rPr lang="ar-JO" sz="1800" dirty="0" smtClean="0">
                <a:cs typeface="+mj-cs"/>
              </a:rPr>
              <a:t>القيمة </a:t>
            </a:r>
            <a:r>
              <a:rPr lang="ar-JO" sz="1800" dirty="0">
                <a:cs typeface="+mj-cs"/>
              </a:rPr>
              <a:t>الصافية لشهادة الاستثمار = </a:t>
            </a:r>
            <a:endParaRPr lang="ar-JO" sz="1800" dirty="0" smtClean="0">
              <a:cs typeface="+mj-cs"/>
            </a:endParaRPr>
          </a:p>
          <a:p>
            <a:pPr>
              <a:buFontTx/>
              <a:buChar char="-"/>
            </a:pPr>
            <a:r>
              <a:rPr lang="ar-JO" sz="1800" dirty="0" smtClean="0">
                <a:cs typeface="+mj-cs"/>
              </a:rPr>
              <a:t>(القيمة </a:t>
            </a:r>
            <a:r>
              <a:rPr lang="ar-JO" sz="1800" dirty="0">
                <a:cs typeface="+mj-cs"/>
              </a:rPr>
              <a:t>السوقية للأصول </a:t>
            </a:r>
            <a:r>
              <a:rPr lang="ar-JO" sz="1800" dirty="0" smtClean="0">
                <a:cs typeface="+mj-cs"/>
              </a:rPr>
              <a:t>– الالتزامات) ÷ عدد شهادات الاستثمار</a:t>
            </a:r>
          </a:p>
          <a:p>
            <a:pPr marL="0" indent="0">
              <a:buNone/>
            </a:pPr>
            <a:r>
              <a:rPr lang="en-US" sz="1800" b="1" dirty="0" smtClean="0"/>
              <a:t>2</a:t>
            </a:r>
            <a:r>
              <a:rPr lang="ar-JO" sz="1800" b="1" dirty="0" smtClean="0"/>
              <a:t>- الصناديق </a:t>
            </a:r>
            <a:r>
              <a:rPr lang="ar-JO" sz="1800" b="1" dirty="0"/>
              <a:t>ذات النهاية المفتوحة </a:t>
            </a:r>
            <a:r>
              <a:rPr lang="en-US" sz="1800" b="1" dirty="0" smtClean="0"/>
              <a:t>Open- End </a:t>
            </a:r>
            <a:r>
              <a:rPr lang="en-US" sz="1800" b="1" dirty="0"/>
              <a:t>Funds</a:t>
            </a:r>
            <a:r>
              <a:rPr lang="en-US" sz="1800" b="1" dirty="0" smtClean="0"/>
              <a:t> (Mutual Funds) </a:t>
            </a:r>
            <a:endParaRPr lang="ar-JO" sz="1800" b="1" dirty="0"/>
          </a:p>
          <a:p>
            <a:pPr>
              <a:buFontTx/>
              <a:buChar char="-"/>
            </a:pPr>
            <a:r>
              <a:rPr lang="ar-JO" sz="1800" dirty="0" smtClean="0"/>
              <a:t>سميت </a:t>
            </a:r>
            <a:r>
              <a:rPr lang="ar-JO" sz="1800" dirty="0"/>
              <a:t>بذلك لأن حجم الأموال المستثمرة فيها غير محدد، ذلك أنه يجوز للشركة إصدار المزيد مـن شـهادات الاستثمار بشكل </a:t>
            </a:r>
            <a:r>
              <a:rPr lang="ar-JO" sz="1800" dirty="0" smtClean="0"/>
              <a:t>مستمر.</a:t>
            </a:r>
          </a:p>
          <a:p>
            <a:pPr>
              <a:buFontTx/>
              <a:buChar char="-"/>
            </a:pPr>
            <a:r>
              <a:rPr lang="ar-JO" sz="1800" dirty="0" smtClean="0"/>
              <a:t>على </a:t>
            </a:r>
            <a:r>
              <a:rPr lang="ar-JO" sz="1800" dirty="0"/>
              <a:t>عكس الصناديق ذات النهاية المغلقة لا يتم تداول شهادات الاسـتثمار فـي الصـناديق المفتوحة بين المستثمرين، بل يقف الصندوق نفسه على استعداد دائم لإعادة شراء ما سبق أن أصدر منها، أو لإصدار المزيد لتلبية احتياجات </a:t>
            </a:r>
            <a:r>
              <a:rPr lang="ar-JO" sz="1800" dirty="0" smtClean="0"/>
              <a:t>المستثمرين.</a:t>
            </a:r>
          </a:p>
          <a:p>
            <a:pPr>
              <a:buFontTx/>
              <a:buChar char="-"/>
            </a:pPr>
            <a:r>
              <a:rPr lang="ar-JO" sz="1800" dirty="0" smtClean="0"/>
              <a:t> </a:t>
            </a:r>
            <a:r>
              <a:rPr lang="ar-JO" sz="1800" dirty="0"/>
              <a:t>وهذا يعني أن شهادات الاستثمار لهذه الصناديق غير مدرجة في أسواق ثانوية منظمة أو غير منظمة ،وبالتالي لا يوجد لها قيمة </a:t>
            </a:r>
            <a:r>
              <a:rPr lang="ar-JO" sz="1800" dirty="0" smtClean="0"/>
              <a:t>سوقية.</a:t>
            </a:r>
          </a:p>
          <a:p>
            <a:pPr>
              <a:buFontTx/>
              <a:buChar char="-"/>
            </a:pPr>
            <a:r>
              <a:rPr lang="ar-JO" sz="1800" dirty="0" smtClean="0"/>
              <a:t>يـتم </a:t>
            </a:r>
            <a:r>
              <a:rPr lang="ar-JO" sz="1800" dirty="0"/>
              <a:t>التعامل بها مع الصندوق من خلال قيمتها الصافية، وقد يتم إضافة رسوم على الشراء علـى القيمـة الصافية في بعض الصناديق، ويتم الإعلان عن القيمة الصافية لوحدة الاستثمار كل فترة قـد تكـون أسبوعاً أو يوماُ أو مرتين في اليوم أو حتى لحظة إبرام صفقة البيع أو الشراء مع الصندوق. </a:t>
            </a:r>
            <a:endParaRPr lang="en-US" sz="1800" b="1" dirty="0">
              <a:cs typeface="+mj-cs"/>
            </a:endParaRPr>
          </a:p>
        </p:txBody>
      </p:sp>
    </p:spTree>
    <p:extLst>
      <p:ext uri="{BB962C8B-B14F-4D97-AF65-F5344CB8AC3E}">
        <p14:creationId xmlns:p14="http://schemas.microsoft.com/office/powerpoint/2010/main" val="40132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9"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9"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9"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2505</Words>
  <Application>Microsoft Office PowerPoint</Application>
  <PresentationFormat>عرض على الشاشة (3:4)‏</PresentationFormat>
  <Paragraphs>152</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سمة Office</vt:lpstr>
      <vt:lpstr>مبادئ التمويل – الفصل السادس - الاستثمار د. محمد احمد سيد احمد</vt:lpstr>
      <vt:lpstr>2- العقارات Real Estates:</vt:lpstr>
      <vt:lpstr>عرض تقديمي في PowerPoint</vt:lpstr>
      <vt:lpstr>3- العملات الأجنبية F0reign Currency:</vt:lpstr>
      <vt:lpstr>عرض تقديمي في PowerPoint</vt:lpstr>
      <vt:lpstr>4- المعادن النفيسة:</vt:lpstr>
      <vt:lpstr>5- المشروعات الاقتصادية:</vt:lpstr>
      <vt:lpstr>6- صناديق الاستثمار Investment Funds:</vt:lpstr>
      <vt:lpstr>أنواع صناديق الاستثمار:</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الاستثمار د. محمد احمد سيد احمد</dc:title>
  <dc:creator>Ahmad</dc:creator>
  <cp:lastModifiedBy>hp</cp:lastModifiedBy>
  <cp:revision>5</cp:revision>
  <dcterms:created xsi:type="dcterms:W3CDTF">2020-12-11T18:52:38Z</dcterms:created>
  <dcterms:modified xsi:type="dcterms:W3CDTF">2024-08-25T09:08:29Z</dcterms:modified>
</cp:coreProperties>
</file>