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77" r:id="rId3"/>
    <p:sldId id="278" r:id="rId4"/>
    <p:sldId id="279" r:id="rId5"/>
    <p:sldId id="280" r:id="rId6"/>
    <p:sldId id="281" r:id="rId7"/>
    <p:sldId id="282" r:id="rId8"/>
    <p:sldId id="283" r:id="rId9"/>
    <p:sldId id="284"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14-Apr-21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14-Apr-21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14-Apr-21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14-Apr-21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14-Apr-21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14-Apr-21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14-Apr-21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14-Apr-21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الطاقة الجسمية </a:t>
            </a:r>
            <a:r>
              <a:rPr lang="ar-SA" sz="4400" dirty="0" smtClean="0"/>
              <a:t>..4</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14-Apr-21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0" name="صورة 9" descr="C:\Users\m.azab\Desktop\dddaa96a-e489-4f3d-86e9-1f6010f6764c.jpg"/>
          <p:cNvPicPr/>
          <p:nvPr/>
        </p:nvPicPr>
        <p:blipFill>
          <a:blip r:embed="rId3"/>
          <a:srcRect/>
          <a:stretch>
            <a:fillRect/>
          </a:stretch>
        </p:blipFill>
        <p:spPr bwMode="auto">
          <a:xfrm>
            <a:off x="6588224" y="1285860"/>
            <a:ext cx="2343150" cy="1689230"/>
          </a:xfrm>
          <a:prstGeom prst="rect">
            <a:avLst/>
          </a:prstGeom>
          <a:noFill/>
          <a:ln w="9525">
            <a:noFill/>
            <a:miter lim="800000"/>
            <a:headEnd/>
            <a:tailEnd/>
          </a:ln>
        </p:spPr>
      </p:pic>
      <p:pic>
        <p:nvPicPr>
          <p:cNvPr id="11" name="صورة 10" descr="C:\Users\m.azab\Desktop\dddaa96a-e489-4f3d-86e9-1f6010f6764c.jpg"/>
          <p:cNvPicPr/>
          <p:nvPr/>
        </p:nvPicPr>
        <p:blipFill>
          <a:blip r:embed="rId3"/>
          <a:srcRect/>
          <a:stretch>
            <a:fillRect/>
          </a:stretch>
        </p:blipFill>
        <p:spPr bwMode="auto">
          <a:xfrm>
            <a:off x="322966" y="1285860"/>
            <a:ext cx="2343150" cy="1689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14-Apr-21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10</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fontScale="92500"/>
          </a:bodyPr>
          <a:lstStyle/>
          <a:p>
            <a:pPr rtl="1"/>
            <a:r>
              <a:rPr lang="ar-IQ" b="1" dirty="0"/>
              <a:t> </a:t>
            </a:r>
            <a:r>
              <a:rPr lang="ar-SA" b="1" u="sng" dirty="0"/>
              <a:t>أنظمة إنتاج الطاقة:</a:t>
            </a:r>
            <a:endParaRPr lang="en-US" dirty="0"/>
          </a:p>
          <a:p>
            <a:pPr rtl="1"/>
            <a:r>
              <a:rPr lang="ar-SA" b="1" dirty="0"/>
              <a:t>إن الأنشطة الرياضية على اختلاف أنواعها تحتاج إلى طاقة بنسب مختلفة, نظرا لاختلاف هذه الأنشطة بعضها عن بعض, من حيث الزمن الذي تستغرقه وشدة العمل خلال هذا الزمن, فأنشطة الرمي والوثب والعدو من الأنشطة التي تحتاج إلى إنتاج كمية كبيرة من الطاقة في مدة زمنية قصيرة جدا, بينما تحتاج أنشطة جري المسافات الطويلة والسباحة إلى إنتاج طاقة منخفض لكل وحدة زمن ولمدة طويلة,</a:t>
            </a:r>
            <a:endParaRPr lang="en-US" dirty="0"/>
          </a:p>
          <a:p>
            <a:pPr rtl="1"/>
            <a:r>
              <a:rPr lang="ar-SA" b="1" dirty="0"/>
              <a:t>أما النشاطات الأخرى, فهي تحتاج إلى مزيج من كلا النظامين, وهذه المتطلبات المختلفة من الطاقة, يمكن تلبيتها بوساطة أنظمة مختلفة يمكن عن طريقها تزويد العضلات الهيكلية بالطاقة وهذه الأنظمة هي:</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fontScale="92500"/>
          </a:bodyPr>
          <a:lstStyle/>
          <a:p>
            <a:pPr rtl="1"/>
            <a:r>
              <a:rPr lang="ar-SA" b="1" u="sng" dirty="0"/>
              <a:t>أولا- نظام المركبات الفوسفاتية ذات الطاقة العالية ( النظام </a:t>
            </a:r>
            <a:r>
              <a:rPr lang="ar-SA" b="1" u="sng" dirty="0" err="1"/>
              <a:t>الفوسفاجيني</a:t>
            </a:r>
            <a:r>
              <a:rPr lang="ar-SA" b="1" u="sng" dirty="0"/>
              <a:t>):</a:t>
            </a:r>
            <a:endParaRPr lang="en-US" dirty="0"/>
          </a:p>
          <a:p>
            <a:pPr rtl="1"/>
            <a:r>
              <a:rPr lang="ar-SA" b="1" dirty="0"/>
              <a:t>يحتوي الليف العضلي من بين ما يحتوي على مركبات فوسفاتية مختلفة, وعلى الرغم من أن هذه المركبات تختلف في أهميتها ودورها في الليف العضلي, إلا أنها تشترك بصفة مشتركة وهي امتلاكها طاقة كيميائية مخزونة عالية, وتكمن هذه الطاقة في الرابطة التي تربط مجموعة الفوسفات بالمركب </a:t>
            </a:r>
            <a:r>
              <a:rPr lang="ar-SA" b="1" dirty="0" err="1"/>
              <a:t>الفوسفاتي</a:t>
            </a:r>
            <a:r>
              <a:rPr lang="ar-SA" b="1" dirty="0"/>
              <a:t> المعني, علماً من أن هذه المركبات تتباين في تركيزها داخل الخلية, وتشير المصادر إلى أن للتدريب الرياضي تأثيراً على هذا التركيز, وعلينا أن نذكر أن أكثر هذه المركبات أهمية فيما يتعلق بالطاقة هي:</a:t>
            </a:r>
            <a:endParaRPr lang="en-US" dirty="0"/>
          </a:p>
          <a:p>
            <a:pPr rtl="1"/>
            <a:r>
              <a:rPr lang="ar-SA" b="1" dirty="0"/>
              <a:t>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77500" lnSpcReduction="20000"/>
          </a:bodyPr>
          <a:lstStyle/>
          <a:p>
            <a:pPr rtl="1"/>
            <a:r>
              <a:rPr lang="ar-SA" b="1" dirty="0"/>
              <a:t>ا- ثلاثي فوسفات </a:t>
            </a:r>
            <a:r>
              <a:rPr lang="ar-SA" b="1" dirty="0" err="1"/>
              <a:t>الادينوسين</a:t>
            </a:r>
            <a:r>
              <a:rPr lang="ar-SA" b="1" dirty="0"/>
              <a:t> ( </a:t>
            </a:r>
            <a:r>
              <a:rPr lang="en-US" b="1" dirty="0"/>
              <a:t>ATP </a:t>
            </a:r>
            <a:r>
              <a:rPr lang="ar-SA" b="1" dirty="0"/>
              <a:t>)</a:t>
            </a:r>
            <a:endParaRPr lang="en-US" dirty="0"/>
          </a:p>
          <a:p>
            <a:pPr rtl="1"/>
            <a:r>
              <a:rPr lang="ar-SA" b="1" dirty="0"/>
              <a:t>كما ذكرنا أن هذا المركب هو المصدر الوحيد والمباشر للطاقة الحركية, ويكمن السبب في ذلك, في أن الأنزيم الخاص بتحليل هذا المركب ( </a:t>
            </a:r>
            <a:r>
              <a:rPr lang="en-US" b="1" dirty="0"/>
              <a:t>ATPase</a:t>
            </a:r>
            <a:r>
              <a:rPr lang="ar-SA" b="1" dirty="0"/>
              <a:t> ) مبني تركيبياً في رؤوس </a:t>
            </a:r>
            <a:r>
              <a:rPr lang="ar-SA" b="1" dirty="0" err="1"/>
              <a:t>المايوسين</a:t>
            </a:r>
            <a:r>
              <a:rPr lang="ar-SA" b="1" dirty="0"/>
              <a:t>,  فمع بداية الحركة يتحلل هذا المركب حسب المعادلة التالية:</a:t>
            </a:r>
            <a:endParaRPr lang="en-US" dirty="0"/>
          </a:p>
          <a:p>
            <a:r>
              <a:rPr lang="en-US" b="1" dirty="0"/>
              <a:t>ATP      </a:t>
            </a:r>
            <a:r>
              <a:rPr lang="en-US" b="1" dirty="0" err="1"/>
              <a:t>ATP</a:t>
            </a:r>
            <a:r>
              <a:rPr lang="en-US" b="1" dirty="0"/>
              <a:t> </a:t>
            </a:r>
            <a:r>
              <a:rPr lang="en-US" b="1" dirty="0" err="1"/>
              <a:t>ase</a:t>
            </a:r>
            <a:r>
              <a:rPr lang="en-US" b="1" dirty="0"/>
              <a:t>       ADP +   PI +</a:t>
            </a:r>
            <a:r>
              <a:rPr lang="ar-SA" b="1" dirty="0"/>
              <a:t> (30% حركية و70%حرارية) طاقة</a:t>
            </a:r>
            <a:r>
              <a:rPr lang="en-US" b="1" dirty="0"/>
              <a:t>                      </a:t>
            </a:r>
            <a:endParaRPr lang="en-US" dirty="0"/>
          </a:p>
          <a:p>
            <a:r>
              <a:rPr lang="en-US" b="1" dirty="0"/>
              <a:t>    </a:t>
            </a:r>
            <a:endParaRPr lang="en-US" dirty="0"/>
          </a:p>
          <a:p>
            <a:pPr rtl="1"/>
            <a:r>
              <a:rPr lang="ar-SA" b="1" dirty="0"/>
              <a:t>من المعادلة يتضح لنا أن تحلل هذا المركب يؤدي إلى ظهور المركب </a:t>
            </a:r>
            <a:r>
              <a:rPr lang="ar-SA" b="1" dirty="0" err="1"/>
              <a:t>الفوسفاتي</a:t>
            </a:r>
            <a:r>
              <a:rPr lang="ar-SA" b="1" dirty="0"/>
              <a:t> ذو الطاقة العالية ثنائي فوسفات </a:t>
            </a:r>
            <a:r>
              <a:rPr lang="ar-SA" b="1" dirty="0" err="1"/>
              <a:t>الادينوسين</a:t>
            </a:r>
            <a:r>
              <a:rPr lang="ar-SA" b="1" dirty="0"/>
              <a:t>, وفوسفات غير عضوي "حر" وطاقة, يتحول جزء منها إلى طاقة حركية والجزء الأكبر منها إلى طاقة حرارية.</a:t>
            </a:r>
            <a:endParaRPr lang="en-US" dirty="0"/>
          </a:p>
          <a:p>
            <a:pPr rtl="1"/>
            <a:r>
              <a:rPr lang="ar-SA" b="1" dirty="0"/>
              <a:t> تكرار تحلل المركب ثلاثي فوسفات </a:t>
            </a:r>
            <a:r>
              <a:rPr lang="ar-SA" b="1" dirty="0" err="1"/>
              <a:t>الادينوسين</a:t>
            </a:r>
            <a:r>
              <a:rPr lang="ar-SA" b="1" dirty="0"/>
              <a:t> وامتلاكنا مخزون محدد, يؤدي إلى نفاذ هذا المركب في العضلة, ولكن حقيقة الأمر غير ذلك, حيث وعلى الرغم من أن ثلاثي فوسفات </a:t>
            </a:r>
            <a:r>
              <a:rPr lang="ar-SA" b="1" dirty="0" err="1"/>
              <a:t>الادينوسين</a:t>
            </a:r>
            <a:r>
              <a:rPr lang="ar-SA" b="1" dirty="0"/>
              <a:t> هو المصدر الوحيد للطاقة الحركية, إلا أن تركيزه يحاول الجسم المحافظة عليه, وانه أي التركيز لا يتأثر إلا القليل, حتى عند التدريب البدني العنيف, ويحافظ الليف على تركيز هذا المركب بالاعتماد على المركبات الفوسفاتية الأخرى اشهرها:</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92500" lnSpcReduction="20000"/>
          </a:bodyPr>
          <a:lstStyle/>
          <a:p>
            <a:pPr rtl="1"/>
            <a:r>
              <a:rPr lang="ar-SA" b="1" dirty="0"/>
              <a:t>ب- نظام فوسفات الكرياتين (</a:t>
            </a:r>
            <a:r>
              <a:rPr lang="en-US" b="1" dirty="0"/>
              <a:t>CP</a:t>
            </a:r>
            <a:r>
              <a:rPr lang="ar-SA" b="1" dirty="0"/>
              <a:t>):               </a:t>
            </a:r>
            <a:endParaRPr lang="en-US" dirty="0"/>
          </a:p>
          <a:p>
            <a:pPr rtl="1"/>
            <a:r>
              <a:rPr lang="ar-SA" b="1" dirty="0"/>
              <a:t>فوسفات الكرياتين هو احد المركبات الفوسفاتية ذات الطاقة العالية, حيث يخزن هذا المركب شأنه شأن بقية المركبات الفوسفاتية الأخرى في الليف العضلي, علماً أن هذا الخزين يصل إلى أكثر من ضعفي خزين الليف العضلي من ثلاثي فوسفات </a:t>
            </a:r>
            <a:r>
              <a:rPr lang="ar-SA" b="1" dirty="0" err="1"/>
              <a:t>الادينوسين</a:t>
            </a:r>
            <a:r>
              <a:rPr lang="ar-SA" b="1" dirty="0"/>
              <a:t>, وان هناك إشارات في الأدبيات إلى أن هذا الخزين يتأثر بالتدريب.</a:t>
            </a:r>
            <a:endParaRPr lang="en-US" dirty="0"/>
          </a:p>
          <a:p>
            <a:pPr rtl="1"/>
            <a:r>
              <a:rPr lang="ar-SA" b="1" dirty="0"/>
              <a:t> يتلخص هذا النظام بانتقال الطاقة الكيميائية العالية من فوسفات الكرياتين إلى المركب ثنائي فوسفات </a:t>
            </a:r>
            <a:r>
              <a:rPr lang="ar-SA" b="1" dirty="0" err="1"/>
              <a:t>الادينوسين</a:t>
            </a:r>
            <a:r>
              <a:rPr lang="ar-SA" b="1" dirty="0"/>
              <a:t> وإعادة بناء ثلاثي فوسفات </a:t>
            </a:r>
            <a:r>
              <a:rPr lang="ar-SA" b="1" dirty="0" err="1"/>
              <a:t>الادينوسين</a:t>
            </a:r>
            <a:r>
              <a:rPr lang="ar-SA" b="1" dirty="0"/>
              <a:t> وتراكم للمركب </a:t>
            </a:r>
            <a:r>
              <a:rPr lang="ar-SA" b="1" dirty="0" err="1"/>
              <a:t>الكرياتيني</a:t>
            </a:r>
            <a:r>
              <a:rPr lang="ar-SA" b="1" dirty="0"/>
              <a:t>, والمعادلة الكيميائية لهذا التفاعل هي:</a:t>
            </a:r>
            <a:endParaRPr lang="en-US" dirty="0"/>
          </a:p>
          <a:p>
            <a:r>
              <a:rPr lang="en-US" b="1" dirty="0"/>
              <a:t>CP    +    ADP          </a:t>
            </a:r>
            <a:r>
              <a:rPr lang="en-US" b="1" dirty="0" err="1"/>
              <a:t>cpk</a:t>
            </a:r>
            <a:r>
              <a:rPr lang="en-US" b="1" dirty="0"/>
              <a:t>         C   +   ATP</a:t>
            </a:r>
            <a:endParaRPr lang="en-US" dirty="0"/>
          </a:p>
          <a:p>
            <a:pPr rtl="1"/>
            <a:r>
              <a:rPr lang="ar-SA"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fontScale="70000" lnSpcReduction="20000"/>
          </a:bodyPr>
          <a:lstStyle/>
          <a:p>
            <a:pPr rtl="1"/>
            <a:r>
              <a:rPr lang="ar-SA" b="1" dirty="0"/>
              <a:t>علماً أن الأنزيم الذي ينظم أو يسيطر على هذا التفاعل هو( كرياتين </a:t>
            </a:r>
            <a:r>
              <a:rPr lang="ar-SA" b="1" dirty="0" err="1"/>
              <a:t>فوسفو</a:t>
            </a:r>
            <a:r>
              <a:rPr lang="ar-SA" b="1" dirty="0"/>
              <a:t> </a:t>
            </a:r>
            <a:r>
              <a:rPr lang="ar-SA" b="1" dirty="0" err="1"/>
              <a:t>كاينيز</a:t>
            </a:r>
            <a:r>
              <a:rPr lang="ar-SA" b="1" dirty="0"/>
              <a:t>) </a:t>
            </a:r>
            <a:r>
              <a:rPr lang="en-US" b="1" dirty="0" err="1"/>
              <a:t>Creatine</a:t>
            </a:r>
            <a:r>
              <a:rPr lang="en-US" b="1" dirty="0"/>
              <a:t> Phosphokinase</a:t>
            </a:r>
            <a:r>
              <a:rPr lang="ar-SA" b="1" dirty="0"/>
              <a:t> والذي هو أحد بروتينات الخط </a:t>
            </a:r>
            <a:r>
              <a:rPr lang="en-US" b="1" dirty="0"/>
              <a:t>M</a:t>
            </a:r>
            <a:r>
              <a:rPr lang="ar-SA" b="1" dirty="0"/>
              <a:t> في </a:t>
            </a:r>
            <a:r>
              <a:rPr lang="ar-SA" b="1" dirty="0" err="1"/>
              <a:t>الساركومير</a:t>
            </a:r>
            <a:r>
              <a:rPr lang="ar-SA" b="1" dirty="0"/>
              <a:t>, وان نشاط هذا الأنزيم يرتبط بتحليل المركب ثلاثي فوسفات </a:t>
            </a:r>
            <a:r>
              <a:rPr lang="ar-SA" b="1" dirty="0" err="1"/>
              <a:t>الادينوسين</a:t>
            </a:r>
            <a:r>
              <a:rPr lang="ar-SA" b="1" dirty="0"/>
              <a:t>, حيث ينخفض تركيز فوسفات الكرياتين بصورة خطية تقريباً مع القوة الانفجارية للتمارين الديناميكية ومع القوة القصوى للتمارين الثابتة.</a:t>
            </a:r>
            <a:endParaRPr lang="en-US" dirty="0"/>
          </a:p>
          <a:p>
            <a:pPr rtl="1"/>
            <a:r>
              <a:rPr lang="ar-SA" b="1" dirty="0"/>
              <a:t> </a:t>
            </a:r>
            <a:endParaRPr lang="en-US" dirty="0"/>
          </a:p>
          <a:p>
            <a:pPr rtl="1"/>
            <a:r>
              <a:rPr lang="ar-SA" b="1" dirty="0"/>
              <a:t>ج- نظام ثنائي فوسفات </a:t>
            </a:r>
            <a:r>
              <a:rPr lang="ar-SA" b="1" dirty="0" err="1"/>
              <a:t>الادينوسين</a:t>
            </a:r>
            <a:r>
              <a:rPr lang="ar-SA" b="1" dirty="0"/>
              <a:t> ( </a:t>
            </a:r>
            <a:r>
              <a:rPr lang="en-US" b="1" dirty="0"/>
              <a:t>A D P </a:t>
            </a:r>
            <a:r>
              <a:rPr lang="ar-SA" b="1" dirty="0"/>
              <a:t>):</a:t>
            </a:r>
            <a:r>
              <a:rPr lang="ar-SA" b="1" u="sng" dirty="0"/>
              <a:t> </a:t>
            </a:r>
            <a:endParaRPr lang="en-US" dirty="0"/>
          </a:p>
          <a:p>
            <a:pPr rtl="1"/>
            <a:r>
              <a:rPr lang="ar-SA" b="1" dirty="0"/>
              <a:t>عرفنا أن ثنائي فوسفات </a:t>
            </a:r>
            <a:r>
              <a:rPr lang="ar-SA" b="1" dirty="0" err="1"/>
              <a:t>الادينوسين</a:t>
            </a:r>
            <a:r>
              <a:rPr lang="ar-SA" b="1" dirty="0"/>
              <a:t> هو مركب </a:t>
            </a:r>
            <a:r>
              <a:rPr lang="ar-SA" b="1" dirty="0" err="1"/>
              <a:t>فوسفاتي</a:t>
            </a:r>
            <a:r>
              <a:rPr lang="ar-SA" b="1" dirty="0"/>
              <a:t> ذو طاقة عالية, وبتراكم هذا المركب من تحلل ثلاثي فوسفات </a:t>
            </a:r>
            <a:r>
              <a:rPr lang="ar-SA" b="1" dirty="0" err="1"/>
              <a:t>الادينوسين</a:t>
            </a:r>
            <a:r>
              <a:rPr lang="ar-SA" b="1" dirty="0"/>
              <a:t> لتكون هناك إمكانية لإعادة بناء ثلاثي الفوسفات, عن طريق نقل الطاقة الكيميائية العالية في هذا المركب ثنائي فوسفات </a:t>
            </a:r>
            <a:r>
              <a:rPr lang="ar-SA" b="1" dirty="0" err="1"/>
              <a:t>الادينوسين</a:t>
            </a:r>
            <a:r>
              <a:rPr lang="ar-SA" b="1" dirty="0"/>
              <a:t> إلى مركب آخر من ثنائي فوسفات </a:t>
            </a:r>
            <a:r>
              <a:rPr lang="ar-SA" b="1" dirty="0" err="1"/>
              <a:t>الادينوسين</a:t>
            </a:r>
            <a:r>
              <a:rPr lang="ar-SA" b="1" dirty="0"/>
              <a:t>, ليتكون ثلاثي فوسفات </a:t>
            </a:r>
            <a:r>
              <a:rPr lang="ar-SA" b="1" dirty="0" err="1"/>
              <a:t>الادينوسين</a:t>
            </a:r>
            <a:r>
              <a:rPr lang="ar-SA" b="1" dirty="0"/>
              <a:t> و أحادي فوسفات </a:t>
            </a:r>
            <a:r>
              <a:rPr lang="ar-SA" b="1" dirty="0" err="1"/>
              <a:t>الادينوسين</a:t>
            </a:r>
            <a:r>
              <a:rPr lang="ar-SA" b="1" dirty="0"/>
              <a:t> حسب المعادلة التالية:</a:t>
            </a:r>
            <a:endParaRPr lang="en-US" dirty="0"/>
          </a:p>
          <a:p>
            <a:r>
              <a:rPr lang="en-US" b="1" dirty="0"/>
              <a:t>ADP    +   ADP     </a:t>
            </a:r>
            <a:r>
              <a:rPr lang="ar-SA" b="1" dirty="0" err="1"/>
              <a:t>مايوكاينيز</a:t>
            </a:r>
            <a:r>
              <a:rPr lang="en-US" b="1" dirty="0"/>
              <a:t>            ATP +    AMP</a:t>
            </a:r>
            <a:endParaRPr lang="en-US" dirty="0"/>
          </a:p>
          <a:p>
            <a:pPr rtl="1"/>
            <a:r>
              <a:rPr lang="ar-SA" b="1" dirty="0"/>
              <a:t> </a:t>
            </a:r>
            <a:endParaRPr lang="en-US" dirty="0"/>
          </a:p>
          <a:p>
            <a:pPr rtl="1"/>
            <a:r>
              <a:rPr lang="ar-SA" b="1" dirty="0"/>
              <a:t> علماً أن الأنزيم الذي يتحكم بهذا التفاعل هو الأنزيم مايو </a:t>
            </a:r>
            <a:r>
              <a:rPr lang="ar-SA" b="1" dirty="0" err="1"/>
              <a:t>كاينيز</a:t>
            </a:r>
            <a:r>
              <a:rPr lang="en-US" b="1" dirty="0" err="1"/>
              <a:t>Myokinase</a:t>
            </a:r>
            <a:r>
              <a:rPr lang="en-US" b="1" dirty="0"/>
              <a:t> </a:t>
            </a:r>
            <a:r>
              <a:rPr lang="ar-SA" b="1" dirty="0"/>
              <a:t> .            </a:t>
            </a:r>
            <a:r>
              <a:rPr lang="en-US"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2582907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lstStyle/>
          <a:p>
            <a:pPr rtl="1"/>
            <a:r>
              <a:rPr lang="ar-SA" b="1" dirty="0"/>
              <a:t>د- نظام أحادي فوسفات </a:t>
            </a:r>
            <a:r>
              <a:rPr lang="ar-SA" b="1" dirty="0" err="1"/>
              <a:t>الادينوسين</a:t>
            </a:r>
            <a:r>
              <a:rPr lang="ar-SA" b="1" dirty="0"/>
              <a:t> (</a:t>
            </a:r>
            <a:r>
              <a:rPr lang="en-US" b="1" dirty="0"/>
              <a:t>A M P</a:t>
            </a:r>
            <a:r>
              <a:rPr lang="ar-SA" b="1" dirty="0"/>
              <a:t>):     </a:t>
            </a:r>
            <a:endParaRPr lang="en-US" dirty="0"/>
          </a:p>
          <a:p>
            <a:pPr rtl="1"/>
            <a:r>
              <a:rPr lang="ar-SA" b="1" dirty="0"/>
              <a:t>كذلك عرفنا أن أحادي فوسفات </a:t>
            </a:r>
            <a:r>
              <a:rPr lang="ar-SA" b="1" dirty="0" err="1"/>
              <a:t>الادينوسين</a:t>
            </a:r>
            <a:r>
              <a:rPr lang="ar-SA" b="1" dirty="0"/>
              <a:t>, هو مركب </a:t>
            </a:r>
            <a:r>
              <a:rPr lang="ar-SA" b="1" dirty="0" err="1"/>
              <a:t>فوسفاتي</a:t>
            </a:r>
            <a:r>
              <a:rPr lang="ar-SA" b="1" dirty="0"/>
              <a:t> ذو طاقة عالية, يتراكم من نظام ثنائي فوسفات </a:t>
            </a:r>
            <a:r>
              <a:rPr lang="ar-SA" b="1" dirty="0" err="1"/>
              <a:t>الادينوسين</a:t>
            </a:r>
            <a:r>
              <a:rPr lang="ar-SA" b="1" dirty="0"/>
              <a:t>, لإعادة بناء ثلاثي فوسفات </a:t>
            </a:r>
            <a:r>
              <a:rPr lang="ar-SA" b="1" dirty="0" err="1"/>
              <a:t>الادينوسين</a:t>
            </a:r>
            <a:r>
              <a:rPr lang="ar-SA" b="1" dirty="0"/>
              <a:t>, ويمكن إعادة بناء ثلاثي فوسفات </a:t>
            </a:r>
            <a:r>
              <a:rPr lang="ar-SA" b="1" dirty="0" err="1"/>
              <a:t>الادينوسين</a:t>
            </a:r>
            <a:r>
              <a:rPr lang="ar-SA" b="1" dirty="0"/>
              <a:t>, من أحادي فوسفات </a:t>
            </a:r>
            <a:r>
              <a:rPr lang="ar-SA" b="1" dirty="0" err="1"/>
              <a:t>الادينوسين</a:t>
            </a:r>
            <a:r>
              <a:rPr lang="ar-SA" b="1" dirty="0"/>
              <a:t> بنقل الطاقة الكيميائية العالية من أحادي فوسفات </a:t>
            </a:r>
            <a:r>
              <a:rPr lang="ar-SA" b="1" dirty="0" err="1"/>
              <a:t>الادينوسين</a:t>
            </a:r>
            <a:r>
              <a:rPr lang="ar-SA" b="1" dirty="0"/>
              <a:t> إلى ثنائي فوسفات </a:t>
            </a:r>
            <a:r>
              <a:rPr lang="ar-SA" b="1" dirty="0" err="1"/>
              <a:t>الادينوسين</a:t>
            </a:r>
            <a:r>
              <a:rPr lang="ar-SA" b="1" dirty="0"/>
              <a:t>, لتكوين ثلاثي فوسفات </a:t>
            </a:r>
            <a:r>
              <a:rPr lang="ar-SA" b="1" dirty="0" err="1"/>
              <a:t>الادينوسين</a:t>
            </a:r>
            <a:r>
              <a:rPr lang="ar-SA" b="1" dirty="0"/>
              <a:t> وتراكم </a:t>
            </a:r>
            <a:r>
              <a:rPr lang="ar-SA" b="1" dirty="0" err="1"/>
              <a:t>الادينوسين</a:t>
            </a:r>
            <a:r>
              <a:rPr lang="ar-SA" b="1" dirty="0"/>
              <a:t> حسب المعادلة التالية:</a:t>
            </a:r>
            <a:endParaRPr lang="en-US" dirty="0"/>
          </a:p>
          <a:p>
            <a:r>
              <a:rPr lang="en-US" b="1" dirty="0"/>
              <a:t>AMP   +     ADP </a:t>
            </a:r>
            <a:r>
              <a:rPr lang="ar-SA" b="1" dirty="0"/>
              <a:t>   </a:t>
            </a:r>
            <a:r>
              <a:rPr lang="en-US" b="1" dirty="0"/>
              <a:t>                       ATP    +     A</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690506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1052736"/>
            <a:ext cx="7772400" cy="3758575"/>
          </a:xfrm>
        </p:spPr>
        <p:txBody>
          <a:bodyPr>
            <a:normAutofit fontScale="92500" lnSpcReduction="10000"/>
          </a:bodyPr>
          <a:lstStyle/>
          <a:p>
            <a:pPr rtl="1"/>
            <a:r>
              <a:rPr lang="ar-SA" b="1" dirty="0"/>
              <a:t>علماً من أن هناك إشارات حديثة تشير إلى إمكانية تحول الـ </a:t>
            </a:r>
            <a:r>
              <a:rPr lang="en-US" b="1" dirty="0"/>
              <a:t>AMP</a:t>
            </a:r>
            <a:r>
              <a:rPr lang="ar-SA" b="1" dirty="0"/>
              <a:t> وعن طريق الأنزيم محلل المجموعة الامينية, من المركب أحادي فوسفات </a:t>
            </a:r>
            <a:r>
              <a:rPr lang="ar-SA" b="1" dirty="0" err="1"/>
              <a:t>الادينوسين</a:t>
            </a:r>
            <a:r>
              <a:rPr lang="en-US" b="1" dirty="0"/>
              <a:t> AMP” </a:t>
            </a:r>
            <a:r>
              <a:rPr lang="en-US" b="1" dirty="0" err="1"/>
              <a:t>jeaminase</a:t>
            </a:r>
            <a:r>
              <a:rPr lang="ar-SA" b="1" dirty="0"/>
              <a:t> "إلى </a:t>
            </a:r>
            <a:r>
              <a:rPr lang="en-US" b="1" dirty="0"/>
              <a:t>IMP</a:t>
            </a:r>
            <a:r>
              <a:rPr lang="ar-SA" b="1" dirty="0"/>
              <a:t> وتكون الامونيا والتي تنتقل من العضلة إلى الدم, ولكن حدد هذا التفاعل </a:t>
            </a:r>
            <a:r>
              <a:rPr lang="ar-SA" b="1" dirty="0" err="1"/>
              <a:t>بالاركاض</a:t>
            </a:r>
            <a:r>
              <a:rPr lang="ar-SA" b="1" dirty="0"/>
              <a:t> المتوسطة الشدة أو </a:t>
            </a:r>
            <a:r>
              <a:rPr lang="ar-SA" b="1" dirty="0" err="1"/>
              <a:t>الشدد</a:t>
            </a:r>
            <a:r>
              <a:rPr lang="ar-SA" b="1" dirty="0"/>
              <a:t> التدريبية المتوسطة والتي يلعب فيها نظام تحلل الجلايكوجين </a:t>
            </a:r>
            <a:r>
              <a:rPr lang="ar-SA" b="1" dirty="0" err="1"/>
              <a:t>اللاأوكسيجيني</a:t>
            </a:r>
            <a:r>
              <a:rPr lang="ar-SA" b="1" dirty="0"/>
              <a:t> - كما سنرى لاحقاً- الدور الرئيس وعليه ارتبط هذا النظام بظهور </a:t>
            </a:r>
            <a:r>
              <a:rPr lang="ar-SA" b="1" dirty="0" err="1"/>
              <a:t>الامونيات</a:t>
            </a:r>
            <a:r>
              <a:rPr lang="ar-SA" b="1" dirty="0"/>
              <a:t> في الدم.</a:t>
            </a:r>
            <a:endParaRPr lang="en-US" dirty="0"/>
          </a:p>
          <a:p>
            <a:pPr rtl="1"/>
            <a:r>
              <a:rPr lang="ar-SA" b="1" dirty="0"/>
              <a:t>بعد أن تم تقديم هذه الأنظمة الفوسفاتية لابد من أن نتطرق إلى مميزات هذه المنظومات والتي عرفت تقليدياً (بالنظام </a:t>
            </a:r>
            <a:r>
              <a:rPr lang="ar-SA" b="1" dirty="0" err="1"/>
              <a:t>الفوسفاجيني</a:t>
            </a:r>
            <a:r>
              <a:rPr lang="ar-SA" b="1" dirty="0"/>
              <a:t>) أي مولد الفوسفات, لتراكم الفوسفات في الليف العضلي, وابرز ما يميز هذا النظام هو ما يلي:</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extLst>
      <p:ext uri="{BB962C8B-B14F-4D97-AF65-F5344CB8AC3E}">
        <p14:creationId xmlns:p14="http://schemas.microsoft.com/office/powerpoint/2010/main" val="66852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5576" y="620688"/>
            <a:ext cx="7772400" cy="4190623"/>
          </a:xfrm>
        </p:spPr>
        <p:txBody>
          <a:bodyPr>
            <a:normAutofit fontScale="77500" lnSpcReduction="20000"/>
          </a:bodyPr>
          <a:lstStyle/>
          <a:p>
            <a:pPr rtl="1"/>
            <a:r>
              <a:rPr lang="ar-SA" b="1" dirty="0"/>
              <a:t>- السرعة الهائلة التي يمكن معها إعادة بناء ثلاثي فوسفات </a:t>
            </a:r>
            <a:r>
              <a:rPr lang="ar-SA" b="1" dirty="0" err="1"/>
              <a:t>الادينوسين</a:t>
            </a:r>
            <a:r>
              <a:rPr lang="ar-SA" b="1" dirty="0"/>
              <a:t>, حيث تمثل اكبر قوة انفجارية يمتلكها الإنسان, أو انه أسرع نظام قادر على أن يوفر الطاقة التي </a:t>
            </a:r>
            <a:r>
              <a:rPr lang="ar-SA" b="1" dirty="0" err="1"/>
              <a:t>يتطلبها</a:t>
            </a:r>
            <a:r>
              <a:rPr lang="ar-SA" b="1" dirty="0"/>
              <a:t> ديمومة عمل الجسور المستعرضة.</a:t>
            </a:r>
            <a:endParaRPr lang="en-US" dirty="0"/>
          </a:p>
          <a:p>
            <a:pPr lvl="0" rtl="1"/>
            <a:r>
              <a:rPr lang="ar-SA" b="1" dirty="0"/>
              <a:t>غير معقدة حيث لا تتطلب أكثر من تفاعل واحد فقط.</a:t>
            </a:r>
            <a:endParaRPr lang="en-US" dirty="0"/>
          </a:p>
          <a:p>
            <a:pPr lvl="0" rtl="1"/>
            <a:r>
              <a:rPr lang="ar-SA" b="1" dirty="0"/>
              <a:t>منظومات غير </a:t>
            </a:r>
            <a:r>
              <a:rPr lang="ar-SA" b="1" dirty="0" err="1"/>
              <a:t>اوكسيجينية</a:t>
            </a:r>
            <a:r>
              <a:rPr lang="ar-SA" b="1" dirty="0"/>
              <a:t> "لا تتطلب تدخل الاوكسيجين".</a:t>
            </a:r>
            <a:endParaRPr lang="en-US" dirty="0"/>
          </a:p>
          <a:p>
            <a:pPr lvl="0" rtl="1"/>
            <a:r>
              <a:rPr lang="ar-SA" b="1" dirty="0"/>
              <a:t>مركبات الطاقة فيها أي المركبات الفوسفاتية ذات الطاقة العالية مخزونة في الليف العضلي, أي لا تأتي من مناطق أخرى, فكل تفاعلات هذه الأنظمة تحدث في </a:t>
            </a:r>
            <a:r>
              <a:rPr lang="ar-SA" b="1" dirty="0" err="1"/>
              <a:t>السايتوبلازم</a:t>
            </a:r>
            <a:r>
              <a:rPr lang="ar-SA" b="1" dirty="0"/>
              <a:t>, منطقة التراكيب </a:t>
            </a:r>
            <a:r>
              <a:rPr lang="ar-SA" b="1" dirty="0" err="1"/>
              <a:t>الانقباضية</a:t>
            </a:r>
            <a:r>
              <a:rPr lang="ar-SA" b="1" dirty="0"/>
              <a:t> السميكة والرفيعة.</a:t>
            </a:r>
            <a:endParaRPr lang="en-US" dirty="0"/>
          </a:p>
          <a:p>
            <a:pPr lvl="0" rtl="1"/>
            <a:r>
              <a:rPr lang="ar-SA" b="1" dirty="0"/>
              <a:t>ولكن هذه السرعة الهائلة في إعادة بناء ثلاثي فوسفات </a:t>
            </a:r>
            <a:r>
              <a:rPr lang="ar-SA" b="1" dirty="0" err="1"/>
              <a:t>الادينوسين</a:t>
            </a:r>
            <a:r>
              <a:rPr lang="ar-SA" b="1" dirty="0"/>
              <a:t> وبالتالي القوة الانفجارية المتولدة لا تأتي من دون ثمن.</a:t>
            </a:r>
            <a:endParaRPr lang="en-US" dirty="0"/>
          </a:p>
          <a:p>
            <a:pPr lvl="0" rtl="1"/>
            <a:r>
              <a:rPr lang="ar-SA" b="1" dirty="0"/>
              <a:t>من عيوب هذا النظام هو أن كمية ثلاثي فوسفات </a:t>
            </a:r>
            <a:r>
              <a:rPr lang="ar-SA" b="1" dirty="0" err="1"/>
              <a:t>الادينوسين</a:t>
            </a:r>
            <a:r>
              <a:rPr lang="ar-SA" b="1" dirty="0"/>
              <a:t> المعاد بناؤها محدودة, لان الخزين من هذه المركبات الفوسفاتية محدودة, ولهذا فان استمرار عمل هذا النظام لا تتعدى الثواني التي لا تزيد على أصابع اليد الواحدة, علماً أن البعض يذكر بأن ذلك قد يتم في ظرف 48 ثانية.</a:t>
            </a:r>
            <a:endParaRPr lang="en-US"/>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extLst>
      <p:ext uri="{BB962C8B-B14F-4D97-AF65-F5344CB8AC3E}">
        <p14:creationId xmlns:p14="http://schemas.microsoft.com/office/powerpoint/2010/main" val="869367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508</TotalTime>
  <Words>841</Words>
  <Application>Microsoft Office PowerPoint</Application>
  <PresentationFormat>عرض على الشاشة (3:4)‏</PresentationFormat>
  <Paragraphs>64</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Concourse</vt:lpstr>
      <vt:lpstr>الطاقة الجسمية ..4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117</cp:revision>
  <dcterms:created xsi:type="dcterms:W3CDTF">2017-10-26T15:09:56Z</dcterms:created>
  <dcterms:modified xsi:type="dcterms:W3CDTF">2021-04-14T13:21:43Z</dcterms:modified>
</cp:coreProperties>
</file>