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77" r:id="rId3"/>
    <p:sldId id="278" r:id="rId4"/>
    <p:sldId id="279" r:id="rId5"/>
    <p:sldId id="280" r:id="rId6"/>
    <p:sldId id="281" r:id="rId7"/>
    <p:sldId id="283" r:id="rId8"/>
    <p:sldId id="284" r:id="rId9"/>
    <p:sldId id="286" r:id="rId10"/>
    <p:sldId id="27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717" autoAdjust="0"/>
  </p:normalViewPr>
  <p:slideViewPr>
    <p:cSldViewPr>
      <p:cViewPr varScale="1">
        <p:scale>
          <a:sx n="70" d="100"/>
          <a:sy n="70" d="100"/>
        </p:scale>
        <p:origin x="-138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E4784D-E5D8-4DF4-9BE7-3ACC6270B3DB}" type="datetimeFigureOut">
              <a:rPr lang="en-US" smtClean="0"/>
              <a:pPr/>
              <a:t>4/28/2021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03881D-C254-43C0-83AC-49BE70A939AB}" type="slidenum">
              <a:rPr lang="en-US" smtClean="0"/>
              <a:pPr/>
              <a:t>‹#›</a:t>
            </a:fld>
            <a:endParaRPr lang="en-US"/>
          </a:p>
        </p:txBody>
      </p:sp>
    </p:spTree>
    <p:extLst>
      <p:ext uri="{BB962C8B-B14F-4D97-AF65-F5344CB8AC3E}">
        <p14:creationId xmlns:p14="http://schemas.microsoft.com/office/powerpoint/2010/main" val="317891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7EF2894-7468-4140-B9B7-F66E7F7F0172}" type="datetime5">
              <a:rPr lang="en-US" smtClean="0"/>
              <a:pPr/>
              <a:t>28-Apr-21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D275F42-C598-493B-B6CF-68609FFA487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A0DB38-2D56-4B7B-832F-915D384B5214}" type="datetime5">
              <a:rPr lang="en-US" smtClean="0"/>
              <a:pPr/>
              <a:t>28-Apr-21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482BD69-7E5F-4978-BF99-A4466001F3E7}" type="datetime5">
              <a:rPr lang="en-US" smtClean="0"/>
              <a:pPr/>
              <a:t>28-Apr-21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92AA1F7-A526-45FE-B584-38FFAE472878}" type="datetime5">
              <a:rPr lang="en-US" smtClean="0"/>
              <a:pPr/>
              <a:t>28-Apr-21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4CCFB67-5134-4BBF-95FE-8481B7201039}" type="datetime5">
              <a:rPr lang="en-US" smtClean="0"/>
              <a:pPr/>
              <a:t>28-Apr-21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25BF0C0-ABBF-4F1D-956E-6131811CF843}" type="datetime5">
              <a:rPr lang="en-US" smtClean="0"/>
              <a:pPr/>
              <a:t>28-Apr-21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2E8BF4B-8855-4065-99C9-EF0B8EB6C4EB}" type="datetime5">
              <a:rPr lang="en-US" smtClean="0"/>
              <a:pPr/>
              <a:t>28-Apr-21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B91F7BA-C5F7-44EA-A4F1-7CE033CF50EE}" type="datetime5">
              <a:rPr lang="en-US" smtClean="0"/>
              <a:pPr/>
              <a:t>28-Apr-21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EDF2A57-B0D3-487D-97CC-625C3218FF2F}" type="datetime5">
              <a:rPr lang="en-US" smtClean="0"/>
              <a:pPr/>
              <a:t>28-Apr-21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170A70B-22D2-4F58-AA78-DEABFA89188F}" type="datetime5">
              <a:rPr lang="en-US" smtClean="0"/>
              <a:pPr/>
              <a:t>28-Apr-21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315C8F7-E6EB-4EB1-8B58-CA106EE9759C}" type="datetime5">
              <a:rPr lang="en-US" smtClean="0"/>
              <a:pPr/>
              <a:t>28-Apr-21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D275F42-C598-493B-B6CF-68609FFA487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B9BB97D-19EC-4453-97B2-156014B59CA8}" type="datetime5">
              <a:rPr lang="en-US" smtClean="0"/>
              <a:pPr/>
              <a:t>28-Apr-21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D275F42-C598-493B-B6CF-68609FFA48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www.sehha.com/diseases/cvs/heart.ht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sehha.com/nutrition/fats.htm" TargetMode="External"/><Relationship Id="rId2" Type="http://schemas.openxmlformats.org/officeDocument/2006/relationships/hyperlink" Target="http://www.sehha.com/diseases/cvs/arterioscl1.htm" TargetMode="External"/><Relationship Id="rId1" Type="http://schemas.openxmlformats.org/officeDocument/2006/relationships/slideLayout" Target="../slideLayouts/slideLayout1.xml"/><Relationship Id="rId6" Type="http://schemas.openxmlformats.org/officeDocument/2006/relationships/hyperlink" Target="http://www.sehha.com/diseases/metabolic/cholesterol.htm" TargetMode="External"/><Relationship Id="rId5" Type="http://schemas.openxmlformats.org/officeDocument/2006/relationships/hyperlink" Target="http://www.sehha.com/nutrition/carbohd.htm" TargetMode="External"/><Relationship Id="rId4" Type="http://schemas.openxmlformats.org/officeDocument/2006/relationships/hyperlink" Target="http://www.sehha.com/nutrition/proteins.ht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www.sehha.com/diseases/diabetes/diabetes1.htm"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www.sehha.com/diseases/cvs/hypertension.htm"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1214422"/>
            <a:ext cx="7772400" cy="1800200"/>
          </a:xfrm>
        </p:spPr>
        <p:txBody>
          <a:bodyPr>
            <a:noAutofit/>
          </a:bodyPr>
          <a:lstStyle/>
          <a:p>
            <a:pPr algn="ctr" rtl="1"/>
            <a:r>
              <a:rPr lang="ar-SA" sz="4400" dirty="0" smtClean="0"/>
              <a:t>السمنة .....2</a:t>
            </a:r>
            <a:r>
              <a:rPr lang="ar-SA" sz="4400" dirty="0" smtClean="0"/>
              <a:t/>
            </a:r>
            <a:br>
              <a:rPr lang="ar-SA" sz="4400" dirty="0" smtClean="0"/>
            </a:br>
            <a:endParaRPr lang="en-US" sz="4400" dirty="0"/>
          </a:p>
        </p:txBody>
      </p:sp>
      <p:sp>
        <p:nvSpPr>
          <p:cNvPr id="3" name="Subtitle 2"/>
          <p:cNvSpPr>
            <a:spLocks noGrp="1"/>
          </p:cNvSpPr>
          <p:nvPr>
            <p:ph type="subTitle" idx="1"/>
          </p:nvPr>
        </p:nvSpPr>
        <p:spPr>
          <a:xfrm>
            <a:off x="1371600" y="3068960"/>
            <a:ext cx="6400800" cy="1728192"/>
          </a:xfrm>
        </p:spPr>
        <p:txBody>
          <a:bodyPr>
            <a:normAutofit fontScale="85000" lnSpcReduction="20000"/>
          </a:bodyPr>
          <a:lstStyle/>
          <a:p>
            <a:pPr algn="ctr" rtl="1"/>
            <a:r>
              <a:rPr lang="ar-SA" b="1" dirty="0" smtClean="0"/>
              <a:t>ا.د</a:t>
            </a:r>
            <a:r>
              <a:rPr lang="ar-SA" b="1" dirty="0"/>
              <a:t>. محمود </a:t>
            </a:r>
            <a:r>
              <a:rPr lang="ar-SA" b="1" dirty="0" smtClean="0"/>
              <a:t>سليمان عزب</a:t>
            </a:r>
            <a:endParaRPr lang="en-US" b="1" dirty="0"/>
          </a:p>
          <a:p>
            <a:pPr algn="ctr" rtl="1"/>
            <a:r>
              <a:rPr lang="en-US" b="1" dirty="0" smtClean="0"/>
              <a:t>Dr. </a:t>
            </a:r>
            <a:r>
              <a:rPr lang="en-US" b="1" dirty="0"/>
              <a:t>Mahmoud </a:t>
            </a:r>
            <a:r>
              <a:rPr lang="en-US" b="1" dirty="0" err="1" smtClean="0"/>
              <a:t>Solaiman</a:t>
            </a:r>
            <a:r>
              <a:rPr lang="en-US" b="1" dirty="0" smtClean="0"/>
              <a:t> Azab</a:t>
            </a:r>
            <a:endParaRPr lang="en-US" b="1" dirty="0"/>
          </a:p>
          <a:p>
            <a:pPr algn="ctr" rtl="1"/>
            <a:r>
              <a:rPr lang="ar-SA" b="1" dirty="0"/>
              <a:t>جامعة فلسطين التقنية – خضوري </a:t>
            </a:r>
            <a:endParaRPr lang="en-US" b="1" dirty="0"/>
          </a:p>
          <a:p>
            <a:r>
              <a:rPr lang="en-US" sz="2800" b="1" dirty="0" smtClean="0"/>
              <a:t>Palestine Technical University- Khadouri</a:t>
            </a:r>
            <a:endParaRPr lang="en-US" b="1" dirty="0" smtClean="0"/>
          </a:p>
          <a:p>
            <a:pPr algn="ctr"/>
            <a:r>
              <a:rPr lang="ar-SA" b="1" dirty="0" smtClean="0"/>
              <a:t>دائرة التربية الرياضية </a:t>
            </a:r>
            <a:endParaRPr lang="en-US" b="1" dirty="0"/>
          </a:p>
          <a:p>
            <a:endParaRPr lang="en-US" dirty="0"/>
          </a:p>
        </p:txBody>
      </p:sp>
      <p:sp>
        <p:nvSpPr>
          <p:cNvPr id="4" name="Date Placeholder 3"/>
          <p:cNvSpPr>
            <a:spLocks noGrp="1"/>
          </p:cNvSpPr>
          <p:nvPr>
            <p:ph type="dt" sz="half" idx="10"/>
          </p:nvPr>
        </p:nvSpPr>
        <p:spPr/>
        <p:txBody>
          <a:bodyPr/>
          <a:lstStyle/>
          <a:p>
            <a:fld id="{9B9EB633-4E1C-4018-9FF8-73B4EE5EC7B3}" type="datetime5">
              <a:rPr lang="en-US" smtClean="0"/>
              <a:pPr/>
              <a:t>28-Apr-21</a:t>
            </a:fld>
            <a:endParaRPr lang="en-US"/>
          </a:p>
        </p:txBody>
      </p:sp>
      <p:sp>
        <p:nvSpPr>
          <p:cNvPr id="5" name="Slide Number Placeholder 4"/>
          <p:cNvSpPr>
            <a:spLocks noGrp="1"/>
          </p:cNvSpPr>
          <p:nvPr>
            <p:ph type="sldNum" sz="quarter" idx="12"/>
          </p:nvPr>
        </p:nvSpPr>
        <p:spPr/>
        <p:txBody>
          <a:bodyPr/>
          <a:lstStyle/>
          <a:p>
            <a:fld id="{1D275F42-C598-493B-B6CF-68609FFA487F}" type="slidenum">
              <a:rPr lang="en-US" smtClean="0"/>
              <a:pPr/>
              <a:t>1</a:t>
            </a:fld>
            <a:endParaRPr lang="en-US"/>
          </a:p>
        </p:txBody>
      </p:sp>
      <p:pic>
        <p:nvPicPr>
          <p:cNvPr id="6" name="Picture 1"/>
          <p:cNvPicPr/>
          <p:nvPr/>
        </p:nvPicPr>
        <p:blipFill>
          <a:blip r:embed="rId2" cstate="print"/>
          <a:srcRect/>
          <a:stretch>
            <a:fillRect/>
          </a:stretch>
        </p:blipFill>
        <p:spPr bwMode="auto">
          <a:xfrm>
            <a:off x="6858016" y="142852"/>
            <a:ext cx="1268416" cy="1143008"/>
          </a:xfrm>
          <a:prstGeom prst="rect">
            <a:avLst/>
          </a:prstGeom>
          <a:noFill/>
          <a:ln w="9525">
            <a:noFill/>
            <a:miter lim="800000"/>
            <a:headEnd/>
            <a:tailEnd/>
          </a:ln>
        </p:spPr>
      </p:pic>
      <p:pic>
        <p:nvPicPr>
          <p:cNvPr id="7" name="Picture 1"/>
          <p:cNvPicPr/>
          <p:nvPr/>
        </p:nvPicPr>
        <p:blipFill>
          <a:blip r:embed="rId2" cstate="print"/>
          <a:srcRect/>
          <a:stretch>
            <a:fillRect/>
          </a:stretch>
        </p:blipFill>
        <p:spPr bwMode="auto">
          <a:xfrm>
            <a:off x="357158" y="142852"/>
            <a:ext cx="1357322" cy="1071570"/>
          </a:xfrm>
          <a:prstGeom prst="rect">
            <a:avLst/>
          </a:prstGeom>
          <a:noFill/>
          <a:ln w="9525">
            <a:noFill/>
            <a:miter lim="800000"/>
            <a:headEnd/>
            <a:tailEnd/>
          </a:ln>
        </p:spPr>
      </p:pic>
      <p:pic>
        <p:nvPicPr>
          <p:cNvPr id="10" name="صورة 9" descr="C:\Users\m.azab\Desktop\download (1).jpg"/>
          <p:cNvPicPr/>
          <p:nvPr/>
        </p:nvPicPr>
        <p:blipFill>
          <a:blip r:embed="rId3"/>
          <a:srcRect/>
          <a:stretch>
            <a:fillRect/>
          </a:stretch>
        </p:blipFill>
        <p:spPr bwMode="auto">
          <a:xfrm>
            <a:off x="357158" y="1285860"/>
            <a:ext cx="1749946" cy="2009775"/>
          </a:xfrm>
          <a:prstGeom prst="rect">
            <a:avLst/>
          </a:prstGeom>
          <a:noFill/>
          <a:ln w="9525">
            <a:noFill/>
            <a:miter lim="800000"/>
            <a:headEnd/>
            <a:tailEnd/>
          </a:ln>
        </p:spPr>
      </p:pic>
      <p:pic>
        <p:nvPicPr>
          <p:cNvPr id="11" name="صورة 10" descr="C:\Users\m.azab\Desktop\download (1).jpg"/>
          <p:cNvPicPr/>
          <p:nvPr/>
        </p:nvPicPr>
        <p:blipFill>
          <a:blip r:embed="rId3"/>
          <a:srcRect/>
          <a:stretch>
            <a:fillRect/>
          </a:stretch>
        </p:blipFill>
        <p:spPr bwMode="auto">
          <a:xfrm>
            <a:off x="6858016" y="1412776"/>
            <a:ext cx="1749946" cy="2009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2497C-4A66-4E7E-9218-5F66E9AC56E6}" type="datetime5">
              <a:rPr lang="en-US" smtClean="0"/>
              <a:pPr/>
              <a:t>28-Apr-21</a:t>
            </a:fld>
            <a:endParaRPr lang="en-US"/>
          </a:p>
        </p:txBody>
      </p:sp>
      <p:sp>
        <p:nvSpPr>
          <p:cNvPr id="3" name="Slide Number Placeholder 2"/>
          <p:cNvSpPr>
            <a:spLocks noGrp="1"/>
          </p:cNvSpPr>
          <p:nvPr>
            <p:ph type="sldNum" sz="quarter" idx="12"/>
          </p:nvPr>
        </p:nvSpPr>
        <p:spPr/>
        <p:txBody>
          <a:bodyPr/>
          <a:lstStyle/>
          <a:p>
            <a:fld id="{1D275F42-C598-493B-B6CF-68609FFA487F}" type="slidenum">
              <a:rPr lang="en-US" smtClean="0"/>
              <a:pPr/>
              <a:t>10</a:t>
            </a:fld>
            <a:endParaRPr lang="en-US"/>
          </a:p>
        </p:txBody>
      </p:sp>
      <p:sp>
        <p:nvSpPr>
          <p:cNvPr id="4" name="Rectangle 3"/>
          <p:cNvSpPr/>
          <p:nvPr/>
        </p:nvSpPr>
        <p:spPr>
          <a:xfrm>
            <a:off x="3779912" y="980728"/>
            <a:ext cx="1975221" cy="923330"/>
          </a:xfrm>
          <a:prstGeom prst="rect">
            <a:avLst/>
          </a:prstGeom>
          <a:noFill/>
        </p:spPr>
        <p:txBody>
          <a:bodyPr wrap="none" lIns="91440" tIns="45720" rIns="91440" bIns="45720">
            <a:spAutoFit/>
          </a:bodyPr>
          <a:lstStyle/>
          <a:p>
            <a:pPr algn="ctr"/>
            <a:r>
              <a:rPr lang="ar-JO" sz="5400" b="1" cap="none" spc="0" dirty="0" smtClean="0">
                <a:ln w="17780" cmpd="sng">
                  <a:solidFill>
                    <a:srgbClr val="FFFFFF"/>
                  </a:solidFill>
                  <a:prstDash val="solid"/>
                  <a:miter lim="800000"/>
                </a:ln>
                <a:solidFill>
                  <a:schemeClr val="accent5">
                    <a:lumMod val="75000"/>
                  </a:schemeClr>
                </a:solidFill>
                <a:effectLst>
                  <a:outerShdw blurRad="50800" algn="tl" rotWithShape="0">
                    <a:srgbClr val="000000"/>
                  </a:outerShdw>
                </a:effectLst>
              </a:rPr>
              <a:t>الخاتمة</a:t>
            </a:r>
            <a:r>
              <a:rPr lang="ar-JO"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Rectangle 4"/>
          <p:cNvSpPr/>
          <p:nvPr/>
        </p:nvSpPr>
        <p:spPr>
          <a:xfrm>
            <a:off x="755576" y="2780928"/>
            <a:ext cx="7651454" cy="1754326"/>
          </a:xfrm>
          <a:prstGeom prst="rect">
            <a:avLst/>
          </a:prstGeom>
          <a:noFill/>
        </p:spPr>
        <p:txBody>
          <a:bodyPr wrap="square" lIns="91440" tIns="45720" rIns="91440" bIns="45720">
            <a:spAutoFit/>
          </a:bodyPr>
          <a:lstStyle/>
          <a:p>
            <a:pPr algn="ctr"/>
            <a:r>
              <a:rPr lang="ar-JO" sz="5400" b="1" cap="none" spc="0"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اشكر لكم حسن اصغائكم </a:t>
            </a:r>
          </a:p>
          <a:p>
            <a:pPr algn="ctr"/>
            <a:r>
              <a:rPr lang="ar-JO" sz="5400" b="1"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والسلام عليكم ورحمة الله وبركاته</a:t>
            </a:r>
            <a:endParaRPr lang="en-US" sz="5400" b="1" cap="none" spc="0" dirty="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692696"/>
            <a:ext cx="7772400" cy="4118615"/>
          </a:xfrm>
        </p:spPr>
        <p:txBody>
          <a:bodyPr>
            <a:normAutofit/>
          </a:bodyPr>
          <a:lstStyle/>
          <a:p>
            <a:pPr rtl="1"/>
            <a:r>
              <a:rPr lang="ar-JO" b="1" u="sng" dirty="0"/>
              <a:t>مخاطر الاصابة بالسمنة :</a:t>
            </a:r>
            <a:r>
              <a:rPr lang="en-US" b="1" u="sng" dirty="0"/>
              <a:t/>
            </a:r>
            <a:br>
              <a:rPr lang="en-US" b="1" u="sng" dirty="0"/>
            </a:br>
            <a:r>
              <a:rPr lang="ar-JO" b="1" dirty="0"/>
              <a:t>من المناسب ان أن نتعرف على مضاعفات هذا المرض</a:t>
            </a:r>
            <a:r>
              <a:rPr lang="en-US" b="1" dirty="0"/>
              <a:t>:</a:t>
            </a:r>
            <a:endParaRPr lang="en-US" dirty="0"/>
          </a:p>
          <a:p>
            <a:r>
              <a:rPr lang="ar-JO" b="1" dirty="0"/>
              <a:t>السمنة وأمراض القلب والموت المفاجئ</a:t>
            </a:r>
            <a:r>
              <a:rPr lang="en-US" b="1" u="sng" dirty="0"/>
              <a:t/>
            </a:r>
            <a:br>
              <a:rPr lang="en-US" b="1" u="sng" dirty="0"/>
            </a:br>
            <a:r>
              <a:rPr lang="ar-JO" b="1" dirty="0"/>
              <a:t>هل تعلم أنه من النادر ما تجد معمراً بديناً</a:t>
            </a:r>
            <a:r>
              <a:rPr lang="en-US" b="1" dirty="0"/>
              <a:t>!</a:t>
            </a:r>
            <a:r>
              <a:rPr lang="ar-JO" b="1" dirty="0"/>
              <a:t>، قد تكون هذه النظرية فيها </a:t>
            </a:r>
            <a:r>
              <a:rPr lang="ar-JO" b="1" dirty="0" err="1"/>
              <a:t>شئ</a:t>
            </a:r>
            <a:r>
              <a:rPr lang="ar-JO" b="1" dirty="0"/>
              <a:t> من المغالطة ولكنها مؤشراً عاماً للبدينين بدانة مفرطة بأهمية تخفيض وزنهم. فالوزن الزائد هو حمل زائد على </a:t>
            </a:r>
            <a:r>
              <a:rPr lang="ar-JO" b="1" u="sng" dirty="0">
                <a:hlinkClick r:id="rId2"/>
              </a:rPr>
              <a:t>القلب</a:t>
            </a:r>
            <a:r>
              <a:rPr lang="en-US" b="1" dirty="0"/>
              <a:t> </a:t>
            </a:r>
            <a:r>
              <a:rPr lang="ar-JO" b="1" dirty="0"/>
              <a:t>والرئتين فيحتاج كل منهما إلى مجهود مضاعف</a:t>
            </a:r>
            <a:r>
              <a:rPr lang="en-US" b="1" dirty="0"/>
              <a:t>.</a:t>
            </a:r>
            <a:br>
              <a:rPr lang="en-US" b="1" dirty="0"/>
            </a:br>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28-Apr-21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2</a:t>
            </a:fld>
            <a:endParaRPr lang="en-US"/>
          </a:p>
        </p:txBody>
      </p:sp>
    </p:spTree>
    <p:extLst>
      <p:ext uri="{BB962C8B-B14F-4D97-AF65-F5344CB8AC3E}">
        <p14:creationId xmlns:p14="http://schemas.microsoft.com/office/powerpoint/2010/main" val="3349563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548680"/>
            <a:ext cx="7772400" cy="4262631"/>
          </a:xfrm>
        </p:spPr>
        <p:txBody>
          <a:bodyPr>
            <a:normAutofit/>
          </a:bodyPr>
          <a:lstStyle/>
          <a:p>
            <a:pPr rtl="1"/>
            <a:r>
              <a:rPr lang="ar-JO" b="1" dirty="0"/>
              <a:t>ورغم عدم معرفة العلاقة بين السمنة وأمراض القلب و</a:t>
            </a:r>
            <a:r>
              <a:rPr lang="ar-JO" b="1" u="sng" dirty="0">
                <a:hlinkClick r:id="rId2"/>
              </a:rPr>
              <a:t>تصلب الشرايين</a:t>
            </a:r>
            <a:r>
              <a:rPr lang="en-US" b="1" dirty="0"/>
              <a:t> </a:t>
            </a:r>
            <a:r>
              <a:rPr lang="ar-JO" b="1" dirty="0"/>
              <a:t>إلا أنها علاقة موجودة وإن كانت هذه العلاقة تتعلق أيضاً بطبيعة ونوع الغذاء الذي يتناوله البدين حيث أنه يميل إلى تناول الأغذية الغنية ب</a:t>
            </a:r>
            <a:r>
              <a:rPr lang="ar-JO" b="1" u="sng" dirty="0">
                <a:hlinkClick r:id="rId3"/>
              </a:rPr>
              <a:t>الدهون</a:t>
            </a:r>
            <a:r>
              <a:rPr lang="en-US" b="1" dirty="0"/>
              <a:t> </a:t>
            </a:r>
            <a:r>
              <a:rPr lang="ar-JO" b="1" dirty="0"/>
              <a:t>أو المقلية أكثر من ميله لتناول </a:t>
            </a:r>
            <a:r>
              <a:rPr lang="ar-JO" b="1" u="sng" dirty="0">
                <a:hlinkClick r:id="rId4"/>
              </a:rPr>
              <a:t>البروتينات</a:t>
            </a:r>
            <a:r>
              <a:rPr lang="en-US" b="1" dirty="0"/>
              <a:t> </a:t>
            </a:r>
            <a:r>
              <a:rPr lang="ar-JO" b="1" dirty="0"/>
              <a:t>أو </a:t>
            </a:r>
            <a:r>
              <a:rPr lang="ar-JO" b="1" u="sng" dirty="0">
                <a:hlinkClick r:id="rId5"/>
              </a:rPr>
              <a:t>الكربوهيدرات</a:t>
            </a:r>
            <a:r>
              <a:rPr lang="en-US" b="1" dirty="0"/>
              <a:t> </a:t>
            </a:r>
            <a:r>
              <a:rPr lang="ar-JO" b="1" dirty="0"/>
              <a:t>وتناول مثل هذه الأصناف يرفع نسبة </a:t>
            </a:r>
            <a:r>
              <a:rPr lang="ar-JO" b="1" u="sng" dirty="0">
                <a:hlinkClick r:id="rId6"/>
              </a:rPr>
              <a:t>الكولسترول</a:t>
            </a:r>
            <a:r>
              <a:rPr lang="en-US" b="1" dirty="0"/>
              <a:t> </a:t>
            </a:r>
            <a:r>
              <a:rPr lang="ar-JO" b="1" dirty="0"/>
              <a:t>في الدم وهذا هو عامل الخطورة الأول لأمراض القلب</a:t>
            </a:r>
            <a:r>
              <a:rPr lang="en-US" b="1" dirty="0"/>
              <a:t>.</a:t>
            </a:r>
            <a:br>
              <a:rPr lang="en-US" b="1" dirty="0"/>
            </a:br>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28-Apr-21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3</a:t>
            </a:fld>
            <a:endParaRPr lang="en-US"/>
          </a:p>
        </p:txBody>
      </p:sp>
    </p:spTree>
    <p:extLst>
      <p:ext uri="{BB962C8B-B14F-4D97-AF65-F5344CB8AC3E}">
        <p14:creationId xmlns:p14="http://schemas.microsoft.com/office/powerpoint/2010/main" val="464509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404664"/>
            <a:ext cx="7772400" cy="4406647"/>
          </a:xfrm>
        </p:spPr>
        <p:txBody>
          <a:bodyPr>
            <a:normAutofit/>
          </a:bodyPr>
          <a:lstStyle/>
          <a:p>
            <a:pPr rtl="1"/>
            <a:r>
              <a:rPr lang="es-EC" b="1" dirty="0" smtClean="0"/>
              <a:t>  </a:t>
            </a:r>
            <a:endParaRPr lang="en-US" dirty="0"/>
          </a:p>
          <a:p>
            <a:pPr lvl="0" rtl="1"/>
            <a:r>
              <a:rPr lang="ar-SA" b="1" dirty="0"/>
              <a:t> </a:t>
            </a:r>
            <a:r>
              <a:rPr lang="ar-JO" b="1" dirty="0"/>
              <a:t>أما علاقة السمنة بأمراض القلب والموت المفاجئ فهي علاقة تعتمد على مدة البدانة أو عمرها عند الشخص. وجدت بعض الدراسات أن استمرار السمنة لمدة تزيد عن 10 سنوات تزيد نسبة التعرض لأمراض القلب والموت المفاجئ، بالذات عند الإصابة بالسمنة في مرحلة الطفولة أو في مرحلة الشباب الأولى</a:t>
            </a:r>
            <a:r>
              <a:rPr lang="en-US" b="1" dirty="0"/>
              <a:t>. </a:t>
            </a:r>
            <a:endParaRPr lang="en-US" dirty="0"/>
          </a:p>
          <a:p>
            <a:pPr rtl="1"/>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28-Apr-21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4</a:t>
            </a:fld>
            <a:endParaRPr lang="en-US"/>
          </a:p>
        </p:txBody>
      </p:sp>
    </p:spTree>
    <p:extLst>
      <p:ext uri="{BB962C8B-B14F-4D97-AF65-F5344CB8AC3E}">
        <p14:creationId xmlns:p14="http://schemas.microsoft.com/office/powerpoint/2010/main" val="1054689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404664"/>
            <a:ext cx="7772400" cy="4406647"/>
          </a:xfrm>
        </p:spPr>
        <p:txBody>
          <a:bodyPr>
            <a:normAutofit fontScale="92500" lnSpcReduction="10000"/>
          </a:bodyPr>
          <a:lstStyle/>
          <a:p>
            <a:r>
              <a:rPr lang="ar-JO" b="1" u="sng" dirty="0"/>
              <a:t>السمنة ومرض السكري</a:t>
            </a:r>
            <a:r>
              <a:rPr lang="en-US" b="1" u="sng" dirty="0"/>
              <a:t/>
            </a:r>
            <a:br>
              <a:rPr lang="en-US" b="1" u="sng" dirty="0"/>
            </a:br>
            <a:r>
              <a:rPr lang="ar-JO" b="1" dirty="0"/>
              <a:t>مما لا شك فيه أن هناك علاقة قوية بين السمنة ومرض </a:t>
            </a:r>
            <a:r>
              <a:rPr lang="ar-JO" b="1" u="sng" dirty="0">
                <a:hlinkClick r:id="rId2"/>
              </a:rPr>
              <a:t>السكري</a:t>
            </a:r>
            <a:r>
              <a:rPr lang="en-US" b="1" dirty="0"/>
              <a:t> (</a:t>
            </a:r>
            <a:r>
              <a:rPr lang="ar-JO" b="1" dirty="0"/>
              <a:t>الغير معتمد على الأنسولين) غير أننا يجب أن لا نغفل عن أنه توجد أسباب أخرى مثل الوراثة والجنس والأماكن الجغرافية وغيرها، ولكن ما علاقة السمنة بمرض السكري؟</a:t>
            </a:r>
            <a:r>
              <a:rPr lang="en-US" b="1" dirty="0"/>
              <a:t/>
            </a:r>
            <a:br>
              <a:rPr lang="en-US" b="1" dirty="0"/>
            </a:br>
            <a:r>
              <a:rPr lang="ar-JO" b="1" dirty="0"/>
              <a:t>إن كل خلية عليها مواد تستقبل هرمون الأنسولين الذي يحرق الجليكوز لينتج الطاقة هذه المواد تسمي مستقبلات الأنسولين وإذا لم توجد هذه المستقبلات أو قل عددها فإن الأنسولين لن يعمل على هذه الخلية وبالتالي لن يستفاد من الجليكوز فترتفع نسبته في الدم. وهذه المستقبلات نسبتها ثابتة على الخلية الدهنية العادية فإن زاد حجم الخلية كما هي الحال في البدين فإن عدد المستقبلات تكون قليلة</a:t>
            </a:r>
            <a:r>
              <a:rPr lang="en-US" b="1" dirty="0"/>
              <a:t> </a:t>
            </a:r>
            <a:r>
              <a:rPr lang="en-US" b="1" dirty="0" smtClean="0"/>
              <a:t>.</a:t>
            </a:r>
            <a:r>
              <a:rPr lang="en-US" b="1" dirty="0"/>
              <a:t/>
            </a:r>
            <a:br>
              <a:rPr lang="en-US" b="1" dirty="0"/>
            </a:br>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28-Apr-21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5</a:t>
            </a:fld>
            <a:endParaRPr lang="en-US"/>
          </a:p>
        </p:txBody>
      </p:sp>
    </p:spTree>
    <p:extLst>
      <p:ext uri="{BB962C8B-B14F-4D97-AF65-F5344CB8AC3E}">
        <p14:creationId xmlns:p14="http://schemas.microsoft.com/office/powerpoint/2010/main" val="1907314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404664"/>
            <a:ext cx="7772400" cy="4406647"/>
          </a:xfrm>
        </p:spPr>
        <p:txBody>
          <a:bodyPr>
            <a:normAutofit/>
          </a:bodyPr>
          <a:lstStyle/>
          <a:p>
            <a:pPr lvl="0" rtl="1"/>
            <a:r>
              <a:rPr lang="ar-JO" b="1" dirty="0"/>
              <a:t> </a:t>
            </a:r>
            <a:r>
              <a:rPr lang="ar-JO" b="1" dirty="0"/>
              <a:t>بالنسبة لمساحة الخلية الكبيرة الحجم</a:t>
            </a:r>
            <a:r>
              <a:rPr lang="en-US" b="1" dirty="0"/>
              <a:t>. </a:t>
            </a:r>
            <a:r>
              <a:rPr lang="ar-JO" b="1" dirty="0"/>
              <a:t>ونصيحتنا لكل بدين تخفيض وزنه حيث أنه العلاج الأمثل لمرضى السكر إذ أن تخفيض الوزن يؤدي إلى تحسين حالة إفراز الأنسولين واستقباله عند هؤلاء المرضى</a:t>
            </a:r>
            <a:r>
              <a:rPr lang="en-US" b="1" dirty="0"/>
              <a:t>. </a:t>
            </a:r>
            <a:endParaRPr lang="en-US" dirty="0"/>
          </a:p>
          <a:p>
            <a:pPr rtl="1"/>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28-Apr-21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6</a:t>
            </a:fld>
            <a:endParaRPr lang="en-US"/>
          </a:p>
        </p:txBody>
      </p:sp>
    </p:spTree>
    <p:extLst>
      <p:ext uri="{BB962C8B-B14F-4D97-AF65-F5344CB8AC3E}">
        <p14:creationId xmlns:p14="http://schemas.microsoft.com/office/powerpoint/2010/main" val="3001319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476672"/>
            <a:ext cx="7772400" cy="4334639"/>
          </a:xfrm>
        </p:spPr>
        <p:txBody>
          <a:bodyPr>
            <a:normAutofit/>
          </a:bodyPr>
          <a:lstStyle/>
          <a:p>
            <a:pPr lvl="0" rtl="1"/>
            <a:r>
              <a:rPr lang="ar-JO" b="1" u="sng" dirty="0"/>
              <a:t>السمنة وارتفاع</a:t>
            </a:r>
            <a:r>
              <a:rPr lang="ar-JO" b="1" dirty="0"/>
              <a:t> ضغط الدم</a:t>
            </a:r>
            <a:r>
              <a:rPr lang="en-US" b="1" dirty="0"/>
              <a:t/>
            </a:r>
            <a:br>
              <a:rPr lang="en-US" b="1" dirty="0"/>
            </a:br>
            <a:r>
              <a:rPr lang="ar-JO" b="1" dirty="0"/>
              <a:t>يكفينا القول أن نسبة </a:t>
            </a:r>
            <a:r>
              <a:rPr lang="ar-JO" b="1" u="sng" dirty="0">
                <a:hlinkClick r:id="rId2"/>
              </a:rPr>
              <a:t>ارتفاع ضغط الدم</a:t>
            </a:r>
            <a:r>
              <a:rPr lang="en-US" b="1" dirty="0"/>
              <a:t> </a:t>
            </a:r>
            <a:r>
              <a:rPr lang="ar-JO" b="1" dirty="0"/>
              <a:t>بين البدينين تصل إلى ثلاث أضعاف نسبته بين العاديين وأن تخفيض الوزن مع التقليل من تناول ملح الطعام عند مرتفعي ضغط الدم حسن حالة ضغطهم في حدود تصل إلى 50</a:t>
            </a:r>
            <a:r>
              <a:rPr lang="en-US" b="1" dirty="0"/>
              <a:t>%. </a:t>
            </a:r>
            <a:endParaRPr lang="en-US" dirty="0"/>
          </a:p>
          <a:p>
            <a:pPr lvl="0" rtl="1"/>
            <a:r>
              <a:rPr lang="ar-JO" b="1" u="sng" dirty="0"/>
              <a:t>السمنة</a:t>
            </a:r>
            <a:r>
              <a:rPr lang="ar-JO" b="1" dirty="0"/>
              <a:t> والمفاصل والأربطة</a:t>
            </a:r>
            <a:r>
              <a:rPr lang="en-US" b="1" u="sng" dirty="0"/>
              <a:t/>
            </a:r>
            <a:br>
              <a:rPr lang="en-US" b="1" u="sng" dirty="0"/>
            </a:br>
            <a:r>
              <a:rPr lang="ar-JO" b="1" dirty="0"/>
              <a:t>السمنة حمل زائد أيضا على مفاصل الجسم وأربطته ويظهر ذلك في صورة آلام متعددة بالمفاصل</a:t>
            </a:r>
            <a:r>
              <a:rPr lang="en-US" b="1" dirty="0"/>
              <a:t>. </a:t>
            </a:r>
            <a:endParaRPr lang="en-US" dirty="0"/>
          </a:p>
          <a:p>
            <a:pPr rtl="1"/>
            <a:endParaRPr lang="en-US"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28-Apr-21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7</a:t>
            </a:fld>
            <a:endParaRPr lang="en-US"/>
          </a:p>
        </p:txBody>
      </p:sp>
    </p:spTree>
    <p:extLst>
      <p:ext uri="{BB962C8B-B14F-4D97-AF65-F5344CB8AC3E}">
        <p14:creationId xmlns:p14="http://schemas.microsoft.com/office/powerpoint/2010/main" val="2036274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620688"/>
            <a:ext cx="7772400" cy="4190623"/>
          </a:xfrm>
        </p:spPr>
        <p:txBody>
          <a:bodyPr>
            <a:normAutofit/>
          </a:bodyPr>
          <a:lstStyle/>
          <a:p>
            <a:pPr lvl="0" rtl="1"/>
            <a:r>
              <a:rPr lang="ar-JO" b="1" dirty="0" smtClean="0"/>
              <a:t>ً</a:t>
            </a:r>
            <a:r>
              <a:rPr lang="ar-JO" b="1" dirty="0"/>
              <a:t>السمنة والجلد</a:t>
            </a:r>
            <a:r>
              <a:rPr lang="en-US" b="1" u="sng" dirty="0"/>
              <a:t/>
            </a:r>
            <a:br>
              <a:rPr lang="en-US" b="1" u="sng" dirty="0"/>
            </a:br>
            <a:r>
              <a:rPr lang="ar-JO" b="1" dirty="0"/>
              <a:t>السمنة تزيد كمية الانثناءات في الجلد ويكون ولذلك يكون الجلد عرضة للالتهابات والإصابات الفطرية والبكتيرية إلى جانب عدم تحمل الطقس الحار</a:t>
            </a:r>
            <a:r>
              <a:rPr lang="en-US" b="1" dirty="0"/>
              <a:t>. </a:t>
            </a:r>
            <a:endParaRPr lang="en-US" dirty="0"/>
          </a:p>
          <a:p>
            <a:r>
              <a:rPr lang="en-US" b="1" dirty="0" smtClean="0"/>
              <a:t>.</a:t>
            </a:r>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28-Apr-21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8</a:t>
            </a:fld>
            <a:endParaRPr lang="en-US"/>
          </a:p>
        </p:txBody>
      </p:sp>
    </p:spTree>
    <p:extLst>
      <p:ext uri="{BB962C8B-B14F-4D97-AF65-F5344CB8AC3E}">
        <p14:creationId xmlns:p14="http://schemas.microsoft.com/office/powerpoint/2010/main" val="3616195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404664"/>
            <a:ext cx="7772400" cy="4406647"/>
          </a:xfrm>
        </p:spPr>
        <p:txBody>
          <a:bodyPr>
            <a:normAutofit/>
          </a:bodyPr>
          <a:lstStyle/>
          <a:p>
            <a:pPr lvl="0" rtl="1"/>
            <a:r>
              <a:rPr lang="ar-JO" b="1" dirty="0"/>
              <a:t>السمنة والحالة النفسية :قد تسبب الاصابة بالسمنة الى بعض المخاطر النفسية مثل الانطواء وعدم الرغبة بمخالطة الاخرين خشية من التعليقات السلبية . وكذلك عدم توفر المقاسات المناسبة في اللباس بسبب وزنه  الزائد يؤثر ذلك سلبيا على نفسية المصاب .</a:t>
            </a:r>
            <a:endParaRPr lang="en-US" dirty="0"/>
          </a:p>
          <a:p>
            <a:pPr lvl="0" rtl="1"/>
            <a:r>
              <a:rPr lang="ar-JO" b="1" dirty="0"/>
              <a:t>تؤثر السمنة سلبيا على العلاقات </a:t>
            </a:r>
            <a:r>
              <a:rPr lang="ar-JO" b="1" dirty="0" err="1"/>
              <a:t>الاحتماعية</a:t>
            </a:r>
            <a:endParaRPr lang="en-US" dirty="0"/>
          </a:p>
          <a:p>
            <a:pPr lvl="0" rtl="1"/>
            <a:r>
              <a:rPr lang="ar-JO" b="1" dirty="0"/>
              <a:t>وتؤثر الاصابة بالسمنة </a:t>
            </a:r>
            <a:r>
              <a:rPr lang="ar-JO" b="1" dirty="0" err="1"/>
              <a:t>سلبياعلى</a:t>
            </a:r>
            <a:r>
              <a:rPr lang="ar-JO" b="1" dirty="0"/>
              <a:t> الحالة الاقتصادية للمصاب  </a:t>
            </a:r>
            <a:endParaRPr lang="en-US"/>
          </a:p>
          <a:p>
            <a:pPr rtl="1"/>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28-Apr-21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9</a:t>
            </a:fld>
            <a:endParaRPr lang="en-US"/>
          </a:p>
        </p:txBody>
      </p:sp>
    </p:spTree>
    <p:extLst>
      <p:ext uri="{BB962C8B-B14F-4D97-AF65-F5344CB8AC3E}">
        <p14:creationId xmlns:p14="http://schemas.microsoft.com/office/powerpoint/2010/main" val="7381313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580</TotalTime>
  <Words>182</Words>
  <Application>Microsoft Office PowerPoint</Application>
  <PresentationFormat>عرض على الشاشة (3:4)‏</PresentationFormat>
  <Paragraphs>43</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Concourse</vt:lpstr>
      <vt:lpstr>السمنة .....2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دراسة تحليلية للصعوبات التي تواجه طلبة تخصص التربية الرياضية في المساقات العملية في جامعة فلسطين التقنية خضوري  Analytical study of the difficulties facing students in the field of physical education in practical subjects at the Palestine Technical University- Khadouri</dc:title>
  <dc:creator>Customer</dc:creator>
  <cp:lastModifiedBy>microworks</cp:lastModifiedBy>
  <cp:revision>126</cp:revision>
  <dcterms:created xsi:type="dcterms:W3CDTF">2017-10-26T15:09:56Z</dcterms:created>
  <dcterms:modified xsi:type="dcterms:W3CDTF">2021-04-28T13:35:38Z</dcterms:modified>
</cp:coreProperties>
</file>