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85" r:id="rId2"/>
    <p:sldId id="286" r:id="rId3"/>
    <p:sldId id="287" r:id="rId4"/>
    <p:sldId id="289" r:id="rId5"/>
    <p:sldId id="290" r:id="rId6"/>
    <p:sldId id="307" r:id="rId7"/>
    <p:sldId id="291" r:id="rId8"/>
    <p:sldId id="292" r:id="rId9"/>
    <p:sldId id="293" r:id="rId10"/>
    <p:sldId id="308" r:id="rId11"/>
    <p:sldId id="294" r:id="rId12"/>
    <p:sldId id="309" r:id="rId13"/>
    <p:sldId id="295" r:id="rId14"/>
    <p:sldId id="296" r:id="rId15"/>
    <p:sldId id="297" r:id="rId16"/>
    <p:sldId id="298" r:id="rId17"/>
    <p:sldId id="299" r:id="rId18"/>
    <p:sldId id="300" r:id="rId19"/>
    <p:sldId id="301" r:id="rId20"/>
    <p:sldId id="302" r:id="rId21"/>
    <p:sldId id="303" r:id="rId22"/>
    <p:sldId id="304" r:id="rId23"/>
    <p:sldId id="305" r:id="rId24"/>
    <p:sldId id="306" r:id="rId25"/>
    <p:sldId id="31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94660"/>
  </p:normalViewPr>
  <p:slideViewPr>
    <p:cSldViewPr>
      <p:cViewPr>
        <p:scale>
          <a:sx n="90" d="100"/>
          <a:sy n="90" d="100"/>
        </p:scale>
        <p:origin x="-1267" y="-29"/>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80B7DC-819C-419B-8249-F4AC90F98829}" type="datetimeFigureOut">
              <a:rPr lang="en-US" smtClean="0"/>
              <a:t>7/26/2024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1B9817-670E-4250-8A3E-C161FD07F68A}" type="slidenum">
              <a:rPr lang="en-US" smtClean="0"/>
              <a:t>‹#›</a:t>
            </a:fld>
            <a:endParaRPr lang="en-US"/>
          </a:p>
        </p:txBody>
      </p:sp>
    </p:spTree>
    <p:extLst>
      <p:ext uri="{BB962C8B-B14F-4D97-AF65-F5344CB8AC3E}">
        <p14:creationId xmlns:p14="http://schemas.microsoft.com/office/powerpoint/2010/main" val="222406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4dfce81f19_0_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4dfce81f19_0_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Opening slide">
  <p:cSld name="Opening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039575" y="2268300"/>
            <a:ext cx="4592400" cy="23764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Clr>
                <a:srgbClr val="434343"/>
              </a:buClr>
              <a:buSzPts val="4800"/>
              <a:buNone/>
              <a:defRPr sz="4800">
                <a:solidFill>
                  <a:srgbClr val="434343"/>
                </a:solidFill>
              </a:defRPr>
            </a:lvl2pPr>
            <a:lvl3pPr lvl="2" rtl="0">
              <a:spcBef>
                <a:spcPts val="0"/>
              </a:spcBef>
              <a:spcAft>
                <a:spcPts val="0"/>
              </a:spcAft>
              <a:buClr>
                <a:srgbClr val="434343"/>
              </a:buClr>
              <a:buSzPts val="4800"/>
              <a:buNone/>
              <a:defRPr sz="4800">
                <a:solidFill>
                  <a:srgbClr val="434343"/>
                </a:solidFill>
              </a:defRPr>
            </a:lvl3pPr>
            <a:lvl4pPr lvl="3" rtl="0">
              <a:spcBef>
                <a:spcPts val="0"/>
              </a:spcBef>
              <a:spcAft>
                <a:spcPts val="0"/>
              </a:spcAft>
              <a:buClr>
                <a:srgbClr val="434343"/>
              </a:buClr>
              <a:buSzPts val="4800"/>
              <a:buNone/>
              <a:defRPr sz="4800">
                <a:solidFill>
                  <a:srgbClr val="434343"/>
                </a:solidFill>
              </a:defRPr>
            </a:lvl4pPr>
            <a:lvl5pPr lvl="4" rtl="0">
              <a:spcBef>
                <a:spcPts val="0"/>
              </a:spcBef>
              <a:spcAft>
                <a:spcPts val="0"/>
              </a:spcAft>
              <a:buClr>
                <a:srgbClr val="434343"/>
              </a:buClr>
              <a:buSzPts val="4800"/>
              <a:buNone/>
              <a:defRPr sz="4800">
                <a:solidFill>
                  <a:srgbClr val="434343"/>
                </a:solidFill>
              </a:defRPr>
            </a:lvl5pPr>
            <a:lvl6pPr lvl="5" rtl="0">
              <a:spcBef>
                <a:spcPts val="0"/>
              </a:spcBef>
              <a:spcAft>
                <a:spcPts val="0"/>
              </a:spcAft>
              <a:buClr>
                <a:srgbClr val="434343"/>
              </a:buClr>
              <a:buSzPts val="4800"/>
              <a:buNone/>
              <a:defRPr sz="4800">
                <a:solidFill>
                  <a:srgbClr val="434343"/>
                </a:solidFill>
              </a:defRPr>
            </a:lvl6pPr>
            <a:lvl7pPr lvl="6" rtl="0">
              <a:spcBef>
                <a:spcPts val="0"/>
              </a:spcBef>
              <a:spcAft>
                <a:spcPts val="0"/>
              </a:spcAft>
              <a:buClr>
                <a:srgbClr val="434343"/>
              </a:buClr>
              <a:buSzPts val="4800"/>
              <a:buNone/>
              <a:defRPr sz="4800">
                <a:solidFill>
                  <a:srgbClr val="434343"/>
                </a:solidFill>
              </a:defRPr>
            </a:lvl7pPr>
            <a:lvl8pPr lvl="7" rtl="0">
              <a:spcBef>
                <a:spcPts val="0"/>
              </a:spcBef>
              <a:spcAft>
                <a:spcPts val="0"/>
              </a:spcAft>
              <a:buClr>
                <a:srgbClr val="434343"/>
              </a:buClr>
              <a:buSzPts val="4800"/>
              <a:buNone/>
              <a:defRPr sz="4800">
                <a:solidFill>
                  <a:srgbClr val="434343"/>
                </a:solidFill>
              </a:defRPr>
            </a:lvl8pPr>
            <a:lvl9pPr lvl="8" rtl="0">
              <a:spcBef>
                <a:spcPts val="0"/>
              </a:spcBef>
              <a:spcAft>
                <a:spcPts val="0"/>
              </a:spcAft>
              <a:buClr>
                <a:srgbClr val="434343"/>
              </a:buClr>
              <a:buSzPts val="4800"/>
              <a:buNone/>
              <a:defRPr sz="4800">
                <a:solidFill>
                  <a:srgbClr val="434343"/>
                </a:solidFill>
              </a:defRPr>
            </a:lvl9pPr>
          </a:lstStyle>
          <a:p>
            <a:endParaRPr/>
          </a:p>
        </p:txBody>
      </p:sp>
      <p:sp>
        <p:nvSpPr>
          <p:cNvPr id="10" name="Google Shape;10;p2"/>
          <p:cNvSpPr txBox="1">
            <a:spLocks noGrp="1"/>
          </p:cNvSpPr>
          <p:nvPr>
            <p:ph type="subTitle" idx="1"/>
          </p:nvPr>
        </p:nvSpPr>
        <p:spPr>
          <a:xfrm>
            <a:off x="1039575" y="4275200"/>
            <a:ext cx="2402100" cy="956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rgbClr val="000000"/>
              </a:buClr>
              <a:buSzPts val="1200"/>
              <a:buNone/>
              <a:defRPr>
                <a:solidFill>
                  <a:srgbClr val="000000"/>
                </a:solidFill>
              </a:defRPr>
            </a:lvl1pPr>
            <a:lvl2pPr lvl="1" rtl="0">
              <a:lnSpc>
                <a:spcPct val="100000"/>
              </a:lnSpc>
              <a:spcBef>
                <a:spcPts val="0"/>
              </a:spcBef>
              <a:spcAft>
                <a:spcPts val="0"/>
              </a:spcAft>
              <a:buClr>
                <a:srgbClr val="434343"/>
              </a:buClr>
              <a:buSzPts val="2800"/>
              <a:buNone/>
              <a:defRPr sz="2800">
                <a:solidFill>
                  <a:srgbClr val="434343"/>
                </a:solidFill>
              </a:defRPr>
            </a:lvl2pPr>
            <a:lvl3pPr lvl="2" rtl="0">
              <a:lnSpc>
                <a:spcPct val="100000"/>
              </a:lnSpc>
              <a:spcBef>
                <a:spcPts val="0"/>
              </a:spcBef>
              <a:spcAft>
                <a:spcPts val="0"/>
              </a:spcAft>
              <a:buClr>
                <a:srgbClr val="434343"/>
              </a:buClr>
              <a:buSzPts val="2800"/>
              <a:buNone/>
              <a:defRPr sz="2800">
                <a:solidFill>
                  <a:srgbClr val="434343"/>
                </a:solidFill>
              </a:defRPr>
            </a:lvl3pPr>
            <a:lvl4pPr lvl="3" rtl="0">
              <a:lnSpc>
                <a:spcPct val="100000"/>
              </a:lnSpc>
              <a:spcBef>
                <a:spcPts val="0"/>
              </a:spcBef>
              <a:spcAft>
                <a:spcPts val="0"/>
              </a:spcAft>
              <a:buClr>
                <a:srgbClr val="434343"/>
              </a:buClr>
              <a:buSzPts val="2800"/>
              <a:buNone/>
              <a:defRPr sz="2800">
                <a:solidFill>
                  <a:srgbClr val="434343"/>
                </a:solidFill>
              </a:defRPr>
            </a:lvl4pPr>
            <a:lvl5pPr lvl="4" rtl="0">
              <a:lnSpc>
                <a:spcPct val="100000"/>
              </a:lnSpc>
              <a:spcBef>
                <a:spcPts val="0"/>
              </a:spcBef>
              <a:spcAft>
                <a:spcPts val="0"/>
              </a:spcAft>
              <a:buClr>
                <a:srgbClr val="434343"/>
              </a:buClr>
              <a:buSzPts val="2800"/>
              <a:buNone/>
              <a:defRPr sz="2800">
                <a:solidFill>
                  <a:srgbClr val="434343"/>
                </a:solidFill>
              </a:defRPr>
            </a:lvl5pPr>
            <a:lvl6pPr lvl="5" rtl="0">
              <a:lnSpc>
                <a:spcPct val="100000"/>
              </a:lnSpc>
              <a:spcBef>
                <a:spcPts val="0"/>
              </a:spcBef>
              <a:spcAft>
                <a:spcPts val="0"/>
              </a:spcAft>
              <a:buClr>
                <a:srgbClr val="434343"/>
              </a:buClr>
              <a:buSzPts val="2800"/>
              <a:buNone/>
              <a:defRPr sz="2800">
                <a:solidFill>
                  <a:srgbClr val="434343"/>
                </a:solidFill>
              </a:defRPr>
            </a:lvl6pPr>
            <a:lvl7pPr lvl="6" rtl="0">
              <a:lnSpc>
                <a:spcPct val="100000"/>
              </a:lnSpc>
              <a:spcBef>
                <a:spcPts val="0"/>
              </a:spcBef>
              <a:spcAft>
                <a:spcPts val="0"/>
              </a:spcAft>
              <a:buClr>
                <a:srgbClr val="434343"/>
              </a:buClr>
              <a:buSzPts val="2800"/>
              <a:buNone/>
              <a:defRPr sz="2800">
                <a:solidFill>
                  <a:srgbClr val="434343"/>
                </a:solidFill>
              </a:defRPr>
            </a:lvl7pPr>
            <a:lvl8pPr lvl="7" rtl="0">
              <a:lnSpc>
                <a:spcPct val="100000"/>
              </a:lnSpc>
              <a:spcBef>
                <a:spcPts val="0"/>
              </a:spcBef>
              <a:spcAft>
                <a:spcPts val="0"/>
              </a:spcAft>
              <a:buClr>
                <a:srgbClr val="434343"/>
              </a:buClr>
              <a:buSzPts val="2800"/>
              <a:buNone/>
              <a:defRPr sz="2800">
                <a:solidFill>
                  <a:srgbClr val="434343"/>
                </a:solidFill>
              </a:defRPr>
            </a:lvl8pPr>
            <a:lvl9pPr lvl="8" rtl="0">
              <a:lnSpc>
                <a:spcPct val="100000"/>
              </a:lnSpc>
              <a:spcBef>
                <a:spcPts val="0"/>
              </a:spcBef>
              <a:spcAft>
                <a:spcPts val="0"/>
              </a:spcAft>
              <a:buClr>
                <a:srgbClr val="434343"/>
              </a:buClr>
              <a:buSzPts val="2800"/>
              <a:buNone/>
              <a:defRPr sz="2800">
                <a:solidFill>
                  <a:srgbClr val="434343"/>
                </a:solidFill>
              </a:defRPr>
            </a:lvl9pPr>
          </a:lstStyle>
          <a:p>
            <a:endParaRPr/>
          </a:p>
        </p:txBody>
      </p:sp>
    </p:spTree>
    <p:extLst>
      <p:ext uri="{BB962C8B-B14F-4D97-AF65-F5344CB8AC3E}">
        <p14:creationId xmlns:p14="http://schemas.microsoft.com/office/powerpoint/2010/main" val="1491504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4.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50.png"/><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25.xml.rels><?xml version="1.0" encoding="UTF-8" standalone="yes"?>
<Relationships xmlns="http://schemas.openxmlformats.org/package/2006/relationships"><Relationship Id="rId8" Type="http://schemas.openxmlformats.org/officeDocument/2006/relationships/hyperlink" Target="https://www.youtube.com/watch?v=v0-JU8QwaQo" TargetMode="External"/><Relationship Id="rId3" Type="http://schemas.openxmlformats.org/officeDocument/2006/relationships/image" Target="../media/image6.png"/><Relationship Id="rId7" Type="http://schemas.openxmlformats.org/officeDocument/2006/relationships/hyperlink" Target="https://www.youtube.com/watch?v=Ip5OXNLCDPs" TargetMode="Externa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hyperlink" Target="https://www.youtube.com/watch?v=Eto3uTnxQtk" TargetMode="External"/><Relationship Id="rId5" Type="http://schemas.openxmlformats.org/officeDocument/2006/relationships/hyperlink" Target="https://www.youtube.com/watch?v=WPBF9N3jxRw" TargetMode="External"/><Relationship Id="rId4" Type="http://schemas.openxmlformats.org/officeDocument/2006/relationships/image" Target="../media/image52.gif"/><Relationship Id="rId9" Type="http://schemas.openxmlformats.org/officeDocument/2006/relationships/hyperlink" Target="https://www.youtube.com/watch?v=_ILbqw5b9A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1.gif"/><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7" name="Google Shape;127;p24"/>
          <p:cNvSpPr/>
          <p:nvPr/>
        </p:nvSpPr>
        <p:spPr>
          <a:xfrm rot="-5400000" flipH="1">
            <a:off x="-1955978" y="3080722"/>
            <a:ext cx="4133056" cy="221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صورة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89664"/>
            <a:ext cx="3923332" cy="1323112"/>
          </a:xfrm>
          <a:prstGeom prst="rect">
            <a:avLst/>
          </a:prstGeom>
        </p:spPr>
      </p:pic>
      <p:pic>
        <p:nvPicPr>
          <p:cNvPr id="3" name="صورة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2731" y="2362201"/>
            <a:ext cx="2844798" cy="1600199"/>
          </a:xfrm>
          <a:prstGeom prst="rect">
            <a:avLst/>
          </a:prstGeom>
        </p:spPr>
      </p:pic>
      <p:pic>
        <p:nvPicPr>
          <p:cNvPr id="4" name="صورة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409" y="1124744"/>
            <a:ext cx="5362419" cy="4133056"/>
          </a:xfrm>
          <a:prstGeom prst="rect">
            <a:avLst/>
          </a:prstGeom>
        </p:spPr>
      </p:pic>
    </p:spTree>
    <p:extLst>
      <p:ext uri="{BB962C8B-B14F-4D97-AF65-F5344CB8AC3E}">
        <p14:creationId xmlns:p14="http://schemas.microsoft.com/office/powerpoint/2010/main" val="25938602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مستطيل 16"/>
          <p:cNvSpPr/>
          <p:nvPr/>
        </p:nvSpPr>
        <p:spPr>
          <a:xfrm>
            <a:off x="0" y="6405331"/>
            <a:ext cx="6508104" cy="452668"/>
          </a:xfrm>
          <a:prstGeom prst="rect">
            <a:avLst/>
          </a:prstGeom>
          <a:solidFill>
            <a:schemeClr val="accent5">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smtClean="0">
                <a:solidFill>
                  <a:schemeClr val="accent4">
                    <a:lumMod val="75000"/>
                  </a:schemeClr>
                </a:solidFill>
                <a:latin typeface="Corbel" panose="020B0503020204020204" pitchFamily="34" charset="0"/>
                <a:ea typeface="BatangChe" panose="02030609000101010101" pitchFamily="49" charset="-127"/>
              </a:rPr>
              <a:t>Eng. Asma’  shara’b                                                                               PTUK</a:t>
            </a:r>
            <a:endParaRPr lang="en-US" sz="1800" b="1" dirty="0">
              <a:solidFill>
                <a:schemeClr val="accent4">
                  <a:lumMod val="75000"/>
                </a:schemeClr>
              </a:solidFill>
              <a:latin typeface="Corbel" panose="020B0503020204020204" pitchFamily="34" charset="0"/>
              <a:ea typeface="BatangChe" panose="02030609000101010101" pitchFamily="49" charset="-127"/>
            </a:endParaRPr>
          </a:p>
        </p:txBody>
      </p:sp>
      <p:sp>
        <p:nvSpPr>
          <p:cNvPr id="18" name="Google Shape;135;p25"/>
          <p:cNvSpPr/>
          <p:nvPr/>
        </p:nvSpPr>
        <p:spPr>
          <a:xfrm rot="16200000" flipH="1">
            <a:off x="7231852" y="4945852"/>
            <a:ext cx="1188400" cy="2635896"/>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 name="Picture 2" descr="نموذج الإبلاغ عن خلل في الامتحانات الإلكترونية | جامعة فلسطين التقنية -  خضوري"/>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5065" y="5773407"/>
            <a:ext cx="761975" cy="1015967"/>
          </a:xfrm>
          <a:prstGeom prst="rect">
            <a:avLst/>
          </a:prstGeom>
          <a:noFill/>
          <a:extLst>
            <a:ext uri="{909E8E84-426E-40DD-AFC4-6F175D3DCCD1}">
              <a14:hiddenFill xmlns:a14="http://schemas.microsoft.com/office/drawing/2010/main">
                <a:solidFill>
                  <a:srgbClr val="FFFFFF"/>
                </a:solidFill>
              </a14:hiddenFill>
            </a:ext>
          </a:extLst>
        </p:spPr>
      </p:pic>
      <p:sp>
        <p:nvSpPr>
          <p:cNvPr id="20" name="مستطيل 19"/>
          <p:cNvSpPr/>
          <p:nvPr/>
        </p:nvSpPr>
        <p:spPr>
          <a:xfrm>
            <a:off x="710206" y="3561"/>
            <a:ext cx="8429700" cy="731200"/>
          </a:xfrm>
          <a:prstGeom prst="rect">
            <a:avLst/>
          </a:prstGeom>
          <a:solidFill>
            <a:schemeClr val="accent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solidFill>
                <a:schemeClr val="tx2"/>
              </a:solidFill>
              <a:latin typeface="Corbel" panose="020B0503020204020204" pitchFamily="34" charset="0"/>
              <a:ea typeface="BatangChe" panose="02030609000101010101" pitchFamily="49" charset="-127"/>
            </a:endParaRPr>
          </a:p>
        </p:txBody>
      </p:sp>
      <p:pic>
        <p:nvPicPr>
          <p:cNvPr id="22" name="Picture 2" descr="نموذج الإبلاغ عن خلل في الامتحانات الإلكترونية | جامعة فلسطين التقنية -  خضور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076" y="19541"/>
            <a:ext cx="512329" cy="683105"/>
          </a:xfrm>
          <a:prstGeom prst="rect">
            <a:avLst/>
          </a:prstGeom>
          <a:noFill/>
          <a:extLst>
            <a:ext uri="{909E8E84-426E-40DD-AFC4-6F175D3DCCD1}">
              <a14:hiddenFill xmlns:a14="http://schemas.microsoft.com/office/drawing/2010/main">
                <a:solidFill>
                  <a:srgbClr val="FFFFFF"/>
                </a:solidFill>
              </a14:hiddenFill>
            </a:ext>
          </a:extLst>
        </p:spPr>
      </p:pic>
      <p:sp>
        <p:nvSpPr>
          <p:cNvPr id="23" name="Google Shape;134;p25"/>
          <p:cNvSpPr/>
          <p:nvPr/>
        </p:nvSpPr>
        <p:spPr>
          <a:xfrm rot="16200000" flipH="1">
            <a:off x="-14436" y="13703"/>
            <a:ext cx="731200" cy="714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 name="Picture 2" descr="نموذج الإبلاغ عن خلل في الامتحانات الإلكترونية | جامعة فلسطين التقنية -  خضور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986" y="48100"/>
            <a:ext cx="512329" cy="68310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452" y="1524000"/>
            <a:ext cx="5029200" cy="2731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150790" y="736453"/>
            <a:ext cx="8989116" cy="923330"/>
          </a:xfrm>
          <a:prstGeom prst="rect">
            <a:avLst/>
          </a:prstGeom>
        </p:spPr>
        <p:txBody>
          <a:bodyPr wrap="square">
            <a:spAutoFit/>
          </a:bodyPr>
          <a:lstStyle/>
          <a:p>
            <a:pPr algn="just" rtl="1"/>
            <a:r>
              <a:rPr lang="ar-SA" b="1" dirty="0" smtClean="0"/>
              <a:t>ب</a:t>
            </a:r>
            <a:r>
              <a:rPr lang="en-US" b="1" dirty="0" smtClean="0"/>
              <a:t>-</a:t>
            </a:r>
            <a:r>
              <a:rPr lang="ar-SA" b="1" dirty="0" smtClean="0"/>
              <a:t> </a:t>
            </a:r>
            <a:r>
              <a:rPr lang="ar-SA" b="1" dirty="0"/>
              <a:t>التركيب والتوصيل</a:t>
            </a:r>
          </a:p>
          <a:p>
            <a:pPr algn="just" rtl="1"/>
            <a:r>
              <a:rPr lang="ar-SA" dirty="0"/>
              <a:t>يتكون المؤقت الزمني من ملف يعمل بجهد (220) ، حيث يعمل هذا المرحل المغناطيسي على إغلاق الملامس المفتوح (</a:t>
            </a:r>
            <a:r>
              <a:rPr lang="en-US" dirty="0"/>
              <a:t>NO) </a:t>
            </a:r>
            <a:r>
              <a:rPr lang="ar-SA" dirty="0"/>
              <a:t>لفترة زمنية يتم ضبطها حسب المطلوب</a:t>
            </a:r>
            <a:endParaRPr lang="en-US" dirty="0"/>
          </a:p>
        </p:txBody>
      </p:sp>
      <p:sp>
        <p:nvSpPr>
          <p:cNvPr id="3" name="مستطيل 2"/>
          <p:cNvSpPr/>
          <p:nvPr/>
        </p:nvSpPr>
        <p:spPr>
          <a:xfrm>
            <a:off x="0" y="4261522"/>
            <a:ext cx="9144000" cy="923330"/>
          </a:xfrm>
          <a:prstGeom prst="rect">
            <a:avLst/>
          </a:prstGeom>
        </p:spPr>
        <p:txBody>
          <a:bodyPr wrap="square">
            <a:spAutoFit/>
          </a:bodyPr>
          <a:lstStyle/>
          <a:p>
            <a:pPr algn="just" rtl="1"/>
            <a:r>
              <a:rPr lang="ar-SA" dirty="0"/>
              <a:t>ويتم عادة تركيب المؤقت في اللوحة الرئيسية في مدخل العمارة ( بيت الدرج) ، ويتم سحب أسلاك التوصيل مع الضواغط حسب مكان توزيعها في كل مدخل شقة موجودة في العمارة، مع مراعاة اختيار ألوان </a:t>
            </a:r>
            <a:r>
              <a:rPr lang="ar-SA" dirty="0" smtClean="0"/>
              <a:t>الأسلاك</a:t>
            </a:r>
            <a:r>
              <a:rPr lang="en-US" dirty="0" smtClean="0"/>
              <a:t> </a:t>
            </a:r>
            <a:r>
              <a:rPr lang="ar-SA" dirty="0" smtClean="0"/>
              <a:t>المستخدمة</a:t>
            </a:r>
            <a:r>
              <a:rPr lang="ar-SA" dirty="0"/>
              <a:t>، بحيث تسهل عملية التوصيل من جهة ولتمييزها عن الأسلاك الخاصة بالمصابيح التي يتم </a:t>
            </a:r>
            <a:r>
              <a:rPr lang="ar-SA" dirty="0" smtClean="0"/>
              <a:t>توصيلها</a:t>
            </a:r>
            <a:r>
              <a:rPr lang="en-US" dirty="0" smtClean="0"/>
              <a:t> </a:t>
            </a:r>
            <a:r>
              <a:rPr lang="ar-SA" dirty="0" smtClean="0"/>
              <a:t>على </a:t>
            </a:r>
            <a:r>
              <a:rPr lang="ar-SA" dirty="0"/>
              <a:t>التوازي من جهة أخرى .</a:t>
            </a:r>
            <a:endParaRPr lang="en-US" dirty="0"/>
          </a:p>
        </p:txBody>
      </p:sp>
    </p:spTree>
    <p:extLst>
      <p:ext uri="{BB962C8B-B14F-4D97-AF65-F5344CB8AC3E}">
        <p14:creationId xmlns:p14="http://schemas.microsoft.com/office/powerpoint/2010/main" val="27531107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مستطيل 16"/>
          <p:cNvSpPr/>
          <p:nvPr/>
        </p:nvSpPr>
        <p:spPr>
          <a:xfrm>
            <a:off x="0" y="6405331"/>
            <a:ext cx="6508104" cy="452668"/>
          </a:xfrm>
          <a:prstGeom prst="rect">
            <a:avLst/>
          </a:prstGeom>
          <a:solidFill>
            <a:schemeClr val="accent5">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smtClean="0">
                <a:solidFill>
                  <a:schemeClr val="accent4">
                    <a:lumMod val="75000"/>
                  </a:schemeClr>
                </a:solidFill>
                <a:latin typeface="Corbel" panose="020B0503020204020204" pitchFamily="34" charset="0"/>
                <a:ea typeface="BatangChe" panose="02030609000101010101" pitchFamily="49" charset="-127"/>
              </a:rPr>
              <a:t>Eng. Asma’  shara’b                                                                               PTUK</a:t>
            </a:r>
            <a:endParaRPr lang="en-US" sz="1800" b="1" dirty="0">
              <a:solidFill>
                <a:schemeClr val="accent4">
                  <a:lumMod val="75000"/>
                </a:schemeClr>
              </a:solidFill>
              <a:latin typeface="Corbel" panose="020B0503020204020204" pitchFamily="34" charset="0"/>
              <a:ea typeface="BatangChe" panose="02030609000101010101" pitchFamily="49" charset="-127"/>
            </a:endParaRPr>
          </a:p>
        </p:txBody>
      </p:sp>
      <p:sp>
        <p:nvSpPr>
          <p:cNvPr id="18" name="Google Shape;135;p25"/>
          <p:cNvSpPr/>
          <p:nvPr/>
        </p:nvSpPr>
        <p:spPr>
          <a:xfrm rot="16200000" flipH="1">
            <a:off x="7231852" y="4945852"/>
            <a:ext cx="1188400" cy="2635896"/>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 name="Picture 2" descr="نموذج الإبلاغ عن خلل في الامتحانات الإلكترونية | جامعة فلسطين التقنية -  خضوري"/>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5065" y="5773407"/>
            <a:ext cx="761975" cy="1015967"/>
          </a:xfrm>
          <a:prstGeom prst="rect">
            <a:avLst/>
          </a:prstGeom>
          <a:noFill/>
          <a:extLst>
            <a:ext uri="{909E8E84-426E-40DD-AFC4-6F175D3DCCD1}">
              <a14:hiddenFill xmlns:a14="http://schemas.microsoft.com/office/drawing/2010/main">
                <a:solidFill>
                  <a:srgbClr val="FFFFFF"/>
                </a:solidFill>
              </a14:hiddenFill>
            </a:ext>
          </a:extLst>
        </p:spPr>
      </p:pic>
      <p:sp>
        <p:nvSpPr>
          <p:cNvPr id="20" name="مستطيل 19"/>
          <p:cNvSpPr/>
          <p:nvPr/>
        </p:nvSpPr>
        <p:spPr>
          <a:xfrm>
            <a:off x="710206" y="3561"/>
            <a:ext cx="8429700" cy="731200"/>
          </a:xfrm>
          <a:prstGeom prst="rect">
            <a:avLst/>
          </a:prstGeom>
          <a:solidFill>
            <a:schemeClr val="accent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solidFill>
                <a:schemeClr val="tx2"/>
              </a:solidFill>
              <a:latin typeface="Corbel" panose="020B0503020204020204" pitchFamily="34" charset="0"/>
              <a:ea typeface="BatangChe" panose="02030609000101010101" pitchFamily="49" charset="-127"/>
            </a:endParaRPr>
          </a:p>
        </p:txBody>
      </p:sp>
      <p:pic>
        <p:nvPicPr>
          <p:cNvPr id="22" name="Picture 2" descr="نموذج الإبلاغ عن خلل في الامتحانات الإلكترونية | جامعة فلسطين التقنية -  خضور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076" y="19541"/>
            <a:ext cx="512329" cy="683105"/>
          </a:xfrm>
          <a:prstGeom prst="rect">
            <a:avLst/>
          </a:prstGeom>
          <a:noFill/>
          <a:extLst>
            <a:ext uri="{909E8E84-426E-40DD-AFC4-6F175D3DCCD1}">
              <a14:hiddenFill xmlns:a14="http://schemas.microsoft.com/office/drawing/2010/main">
                <a:solidFill>
                  <a:srgbClr val="FFFFFF"/>
                </a:solidFill>
              </a14:hiddenFill>
            </a:ext>
          </a:extLst>
        </p:spPr>
      </p:pic>
      <p:sp>
        <p:nvSpPr>
          <p:cNvPr id="23" name="Google Shape;134;p25"/>
          <p:cNvSpPr/>
          <p:nvPr/>
        </p:nvSpPr>
        <p:spPr>
          <a:xfrm rot="16200000" flipH="1">
            <a:off x="-14436" y="13703"/>
            <a:ext cx="731200" cy="714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 name="Picture 2" descr="نموذج الإبلاغ عن خلل في الامتحانات الإلكترونية | جامعة فلسطين التقنية -  خضور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986" y="48100"/>
            <a:ext cx="512329" cy="68310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3025" y="2057400"/>
            <a:ext cx="6457950" cy="356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100986" y="751322"/>
            <a:ext cx="9038920" cy="646331"/>
          </a:xfrm>
          <a:prstGeom prst="rect">
            <a:avLst/>
          </a:prstGeom>
        </p:spPr>
        <p:txBody>
          <a:bodyPr wrap="square">
            <a:spAutoFit/>
          </a:bodyPr>
          <a:lstStyle/>
          <a:p>
            <a:pPr algn="just" rtl="1"/>
            <a:r>
              <a:rPr lang="ar-SA" dirty="0"/>
              <a:t>مخططا تفصيليا لتوصيل نقاط المؤقت، وإنارة مصباح كهربائي واحد، مع </a:t>
            </a:r>
            <a:r>
              <a:rPr lang="ar-SA" dirty="0" smtClean="0"/>
              <a:t>إمكانية</a:t>
            </a:r>
            <a:r>
              <a:rPr lang="en-US" dirty="0" smtClean="0"/>
              <a:t> </a:t>
            </a:r>
            <a:r>
              <a:rPr lang="ar-SA" dirty="0" smtClean="0"/>
              <a:t>إضافة </a:t>
            </a:r>
            <a:r>
              <a:rPr lang="ar-SA" dirty="0"/>
              <a:t>عدد أكثر حسب المطلوب، ويوجد مفتاح تحويل (11 ) يستخدم لضبط المؤقت ؛ ليعمل عن </a:t>
            </a:r>
            <a:r>
              <a:rPr lang="ar-SA" dirty="0" smtClean="0"/>
              <a:t>طريق</a:t>
            </a:r>
            <a:r>
              <a:rPr lang="en-US" dirty="0" smtClean="0"/>
              <a:t> </a:t>
            </a:r>
            <a:r>
              <a:rPr lang="ar-SA" dirty="0" smtClean="0"/>
              <a:t>الضاغط </a:t>
            </a:r>
            <a:r>
              <a:rPr lang="ar-SA" dirty="0"/>
              <a:t>أو </a:t>
            </a:r>
            <a:r>
              <a:rPr lang="ar-SA" dirty="0" smtClean="0"/>
              <a:t>لإلغائه </a:t>
            </a:r>
            <a:r>
              <a:rPr lang="ar-SA" dirty="0"/>
              <a:t>؛ لينير المصباح بشكل دائم </a:t>
            </a:r>
            <a:r>
              <a:rPr lang="ar-SA" dirty="0" smtClean="0"/>
              <a:t>.</a:t>
            </a:r>
            <a:r>
              <a:rPr lang="en-US" dirty="0" smtClean="0"/>
              <a:t> </a:t>
            </a:r>
            <a:endParaRPr lang="en-US" dirty="0"/>
          </a:p>
        </p:txBody>
      </p:sp>
    </p:spTree>
    <p:extLst>
      <p:ext uri="{BB962C8B-B14F-4D97-AF65-F5344CB8AC3E}">
        <p14:creationId xmlns:p14="http://schemas.microsoft.com/office/powerpoint/2010/main" val="33133892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مستطيل 16"/>
          <p:cNvSpPr/>
          <p:nvPr/>
        </p:nvSpPr>
        <p:spPr>
          <a:xfrm>
            <a:off x="0" y="6405331"/>
            <a:ext cx="6508104" cy="452668"/>
          </a:xfrm>
          <a:prstGeom prst="rect">
            <a:avLst/>
          </a:prstGeom>
          <a:solidFill>
            <a:schemeClr val="accent5">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smtClean="0">
                <a:solidFill>
                  <a:schemeClr val="accent4">
                    <a:lumMod val="75000"/>
                  </a:schemeClr>
                </a:solidFill>
                <a:latin typeface="Corbel" panose="020B0503020204020204" pitchFamily="34" charset="0"/>
                <a:ea typeface="BatangChe" panose="02030609000101010101" pitchFamily="49" charset="-127"/>
              </a:rPr>
              <a:t>Eng. Asma’  shara’b                                                                               PTUK</a:t>
            </a:r>
            <a:endParaRPr lang="en-US" sz="1800" b="1" dirty="0">
              <a:solidFill>
                <a:schemeClr val="accent4">
                  <a:lumMod val="75000"/>
                </a:schemeClr>
              </a:solidFill>
              <a:latin typeface="Corbel" panose="020B0503020204020204" pitchFamily="34" charset="0"/>
              <a:ea typeface="BatangChe" panose="02030609000101010101" pitchFamily="49" charset="-127"/>
            </a:endParaRPr>
          </a:p>
        </p:txBody>
      </p:sp>
      <p:sp>
        <p:nvSpPr>
          <p:cNvPr id="18" name="Google Shape;135;p25"/>
          <p:cNvSpPr/>
          <p:nvPr/>
        </p:nvSpPr>
        <p:spPr>
          <a:xfrm rot="16200000" flipH="1">
            <a:off x="7231852" y="4945852"/>
            <a:ext cx="1188400" cy="2635896"/>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 name="Picture 2" descr="نموذج الإبلاغ عن خلل في الامتحانات الإلكترونية | جامعة فلسطين التقنية -  خضوري"/>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5065" y="5773407"/>
            <a:ext cx="761975" cy="1015967"/>
          </a:xfrm>
          <a:prstGeom prst="rect">
            <a:avLst/>
          </a:prstGeom>
          <a:noFill/>
          <a:extLst>
            <a:ext uri="{909E8E84-426E-40DD-AFC4-6F175D3DCCD1}">
              <a14:hiddenFill xmlns:a14="http://schemas.microsoft.com/office/drawing/2010/main">
                <a:solidFill>
                  <a:srgbClr val="FFFFFF"/>
                </a:solidFill>
              </a14:hiddenFill>
            </a:ext>
          </a:extLst>
        </p:spPr>
      </p:pic>
      <p:sp>
        <p:nvSpPr>
          <p:cNvPr id="20" name="مستطيل 19"/>
          <p:cNvSpPr/>
          <p:nvPr/>
        </p:nvSpPr>
        <p:spPr>
          <a:xfrm>
            <a:off x="710206" y="3561"/>
            <a:ext cx="8429700" cy="731200"/>
          </a:xfrm>
          <a:prstGeom prst="rect">
            <a:avLst/>
          </a:prstGeom>
          <a:solidFill>
            <a:schemeClr val="accent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solidFill>
                <a:schemeClr val="tx2"/>
              </a:solidFill>
              <a:latin typeface="Corbel" panose="020B0503020204020204" pitchFamily="34" charset="0"/>
              <a:ea typeface="BatangChe" panose="02030609000101010101" pitchFamily="49" charset="-127"/>
            </a:endParaRPr>
          </a:p>
        </p:txBody>
      </p:sp>
      <p:pic>
        <p:nvPicPr>
          <p:cNvPr id="22" name="Picture 2" descr="نموذج الإبلاغ عن خلل في الامتحانات الإلكترونية | جامعة فلسطين التقنية -  خضور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076" y="19541"/>
            <a:ext cx="512329" cy="683105"/>
          </a:xfrm>
          <a:prstGeom prst="rect">
            <a:avLst/>
          </a:prstGeom>
          <a:noFill/>
          <a:extLst>
            <a:ext uri="{909E8E84-426E-40DD-AFC4-6F175D3DCCD1}">
              <a14:hiddenFill xmlns:a14="http://schemas.microsoft.com/office/drawing/2010/main">
                <a:solidFill>
                  <a:srgbClr val="FFFFFF"/>
                </a:solidFill>
              </a14:hiddenFill>
            </a:ext>
          </a:extLst>
        </p:spPr>
      </p:pic>
      <p:sp>
        <p:nvSpPr>
          <p:cNvPr id="23" name="Google Shape;134;p25"/>
          <p:cNvSpPr/>
          <p:nvPr/>
        </p:nvSpPr>
        <p:spPr>
          <a:xfrm rot="16200000" flipH="1">
            <a:off x="-14436" y="13703"/>
            <a:ext cx="731200" cy="714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 name="Picture 2" descr="نموذج الإبلاغ عن خلل في الامتحانات الإلكترونية | جامعة فلسطين التقنية -  خضور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986" y="48100"/>
            <a:ext cx="512329" cy="6831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990600"/>
            <a:ext cx="5788575"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5968" y="838200"/>
            <a:ext cx="1781216" cy="330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4098707"/>
            <a:ext cx="2413610" cy="1570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75687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مستطيل 16"/>
          <p:cNvSpPr/>
          <p:nvPr/>
        </p:nvSpPr>
        <p:spPr>
          <a:xfrm>
            <a:off x="0" y="6405331"/>
            <a:ext cx="6508104" cy="452668"/>
          </a:xfrm>
          <a:prstGeom prst="rect">
            <a:avLst/>
          </a:prstGeom>
          <a:solidFill>
            <a:schemeClr val="accent5">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smtClean="0">
                <a:solidFill>
                  <a:schemeClr val="accent4">
                    <a:lumMod val="75000"/>
                  </a:schemeClr>
                </a:solidFill>
                <a:latin typeface="Corbel" panose="020B0503020204020204" pitchFamily="34" charset="0"/>
                <a:ea typeface="BatangChe" panose="02030609000101010101" pitchFamily="49" charset="-127"/>
              </a:rPr>
              <a:t>Eng. Asma’  shara’b                                                                               PTUK</a:t>
            </a:r>
            <a:endParaRPr lang="en-US" sz="1800" b="1" dirty="0">
              <a:solidFill>
                <a:schemeClr val="accent4">
                  <a:lumMod val="75000"/>
                </a:schemeClr>
              </a:solidFill>
              <a:latin typeface="Corbel" panose="020B0503020204020204" pitchFamily="34" charset="0"/>
              <a:ea typeface="BatangChe" panose="02030609000101010101" pitchFamily="49" charset="-127"/>
            </a:endParaRPr>
          </a:p>
        </p:txBody>
      </p:sp>
      <p:sp>
        <p:nvSpPr>
          <p:cNvPr id="18" name="Google Shape;135;p25"/>
          <p:cNvSpPr/>
          <p:nvPr/>
        </p:nvSpPr>
        <p:spPr>
          <a:xfrm rot="16200000" flipH="1">
            <a:off x="7231852" y="4945852"/>
            <a:ext cx="1188400" cy="2635896"/>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 name="Picture 2" descr="نموذج الإبلاغ عن خلل في الامتحانات الإلكترونية | جامعة فلسطين التقنية -  خضوري"/>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5065" y="5773407"/>
            <a:ext cx="761975" cy="1015967"/>
          </a:xfrm>
          <a:prstGeom prst="rect">
            <a:avLst/>
          </a:prstGeom>
          <a:noFill/>
          <a:extLst>
            <a:ext uri="{909E8E84-426E-40DD-AFC4-6F175D3DCCD1}">
              <a14:hiddenFill xmlns:a14="http://schemas.microsoft.com/office/drawing/2010/main">
                <a:solidFill>
                  <a:srgbClr val="FFFFFF"/>
                </a:solidFill>
              </a14:hiddenFill>
            </a:ext>
          </a:extLst>
        </p:spPr>
      </p:pic>
      <p:sp>
        <p:nvSpPr>
          <p:cNvPr id="20" name="مستطيل 19"/>
          <p:cNvSpPr/>
          <p:nvPr/>
        </p:nvSpPr>
        <p:spPr>
          <a:xfrm>
            <a:off x="710206" y="3561"/>
            <a:ext cx="8429700" cy="731200"/>
          </a:xfrm>
          <a:prstGeom prst="rect">
            <a:avLst/>
          </a:prstGeom>
          <a:solidFill>
            <a:schemeClr val="accent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solidFill>
                <a:schemeClr val="tx2"/>
              </a:solidFill>
              <a:latin typeface="Corbel" panose="020B0503020204020204" pitchFamily="34" charset="0"/>
              <a:ea typeface="BatangChe" panose="02030609000101010101" pitchFamily="49" charset="-127"/>
            </a:endParaRPr>
          </a:p>
        </p:txBody>
      </p:sp>
      <p:pic>
        <p:nvPicPr>
          <p:cNvPr id="22" name="Picture 2" descr="نموذج الإبلاغ عن خلل في الامتحانات الإلكترونية | جامعة فلسطين التقنية -  خضور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076" y="19541"/>
            <a:ext cx="512329" cy="683105"/>
          </a:xfrm>
          <a:prstGeom prst="rect">
            <a:avLst/>
          </a:prstGeom>
          <a:noFill/>
          <a:extLst>
            <a:ext uri="{909E8E84-426E-40DD-AFC4-6F175D3DCCD1}">
              <a14:hiddenFill xmlns:a14="http://schemas.microsoft.com/office/drawing/2010/main">
                <a:solidFill>
                  <a:srgbClr val="FFFFFF"/>
                </a:solidFill>
              </a14:hiddenFill>
            </a:ext>
          </a:extLst>
        </p:spPr>
      </p:pic>
      <p:sp>
        <p:nvSpPr>
          <p:cNvPr id="23" name="Google Shape;134;p25"/>
          <p:cNvSpPr/>
          <p:nvPr/>
        </p:nvSpPr>
        <p:spPr>
          <a:xfrm rot="16200000" flipH="1">
            <a:off x="-14436" y="13703"/>
            <a:ext cx="731200" cy="714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 name="Picture 2" descr="نموذج الإبلاغ عن خلل في الامتحانات الإلكترونية | جامعة فلسطين التقنية -  خضور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986" y="48100"/>
            <a:ext cx="512329" cy="6831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765072"/>
            <a:ext cx="3788019" cy="319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765072"/>
            <a:ext cx="3257550" cy="306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صورة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3315" y="3979977"/>
            <a:ext cx="4311741" cy="2425354"/>
          </a:xfrm>
          <a:prstGeom prst="rect">
            <a:avLst/>
          </a:prstGeom>
        </p:spPr>
      </p:pic>
    </p:spTree>
    <p:extLst>
      <p:ext uri="{BB962C8B-B14F-4D97-AF65-F5344CB8AC3E}">
        <p14:creationId xmlns:p14="http://schemas.microsoft.com/office/powerpoint/2010/main" val="33133892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مستطيل 16"/>
          <p:cNvSpPr/>
          <p:nvPr/>
        </p:nvSpPr>
        <p:spPr>
          <a:xfrm>
            <a:off x="0" y="6405331"/>
            <a:ext cx="6508104" cy="452668"/>
          </a:xfrm>
          <a:prstGeom prst="rect">
            <a:avLst/>
          </a:prstGeom>
          <a:solidFill>
            <a:schemeClr val="accent5">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smtClean="0">
                <a:solidFill>
                  <a:schemeClr val="accent4">
                    <a:lumMod val="75000"/>
                  </a:schemeClr>
                </a:solidFill>
                <a:latin typeface="Corbel" panose="020B0503020204020204" pitchFamily="34" charset="0"/>
                <a:ea typeface="BatangChe" panose="02030609000101010101" pitchFamily="49" charset="-127"/>
              </a:rPr>
              <a:t>Eng. Asma’  shara’b                                                                               PTUK</a:t>
            </a:r>
            <a:endParaRPr lang="en-US" sz="1800" b="1" dirty="0">
              <a:solidFill>
                <a:schemeClr val="accent4">
                  <a:lumMod val="75000"/>
                </a:schemeClr>
              </a:solidFill>
              <a:latin typeface="Corbel" panose="020B0503020204020204" pitchFamily="34" charset="0"/>
              <a:ea typeface="BatangChe" panose="02030609000101010101" pitchFamily="49" charset="-127"/>
            </a:endParaRPr>
          </a:p>
        </p:txBody>
      </p:sp>
      <p:sp>
        <p:nvSpPr>
          <p:cNvPr id="18" name="Google Shape;135;p25"/>
          <p:cNvSpPr/>
          <p:nvPr/>
        </p:nvSpPr>
        <p:spPr>
          <a:xfrm rot="16200000" flipH="1">
            <a:off x="7231852" y="4945852"/>
            <a:ext cx="1188400" cy="2635896"/>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 name="Picture 2" descr="نموذج الإبلاغ عن خلل في الامتحانات الإلكترونية | جامعة فلسطين التقنية -  خضوري"/>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5065" y="5773407"/>
            <a:ext cx="761975" cy="1015967"/>
          </a:xfrm>
          <a:prstGeom prst="rect">
            <a:avLst/>
          </a:prstGeom>
          <a:noFill/>
          <a:extLst>
            <a:ext uri="{909E8E84-426E-40DD-AFC4-6F175D3DCCD1}">
              <a14:hiddenFill xmlns:a14="http://schemas.microsoft.com/office/drawing/2010/main">
                <a:solidFill>
                  <a:srgbClr val="FFFFFF"/>
                </a:solidFill>
              </a14:hiddenFill>
            </a:ext>
          </a:extLst>
        </p:spPr>
      </p:pic>
      <p:sp>
        <p:nvSpPr>
          <p:cNvPr id="20" name="مستطيل 19"/>
          <p:cNvSpPr/>
          <p:nvPr/>
        </p:nvSpPr>
        <p:spPr>
          <a:xfrm>
            <a:off x="710206" y="3561"/>
            <a:ext cx="8429700" cy="731200"/>
          </a:xfrm>
          <a:prstGeom prst="rect">
            <a:avLst/>
          </a:prstGeom>
          <a:solidFill>
            <a:schemeClr val="accent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solidFill>
                <a:schemeClr val="tx2"/>
              </a:solidFill>
              <a:latin typeface="Corbel" panose="020B0503020204020204" pitchFamily="34" charset="0"/>
              <a:ea typeface="BatangChe" panose="02030609000101010101" pitchFamily="49" charset="-127"/>
            </a:endParaRPr>
          </a:p>
        </p:txBody>
      </p:sp>
      <p:pic>
        <p:nvPicPr>
          <p:cNvPr id="22" name="Picture 2" descr="نموذج الإبلاغ عن خلل في الامتحانات الإلكترونية | جامعة فلسطين التقنية -  خضور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076" y="19541"/>
            <a:ext cx="512329" cy="683105"/>
          </a:xfrm>
          <a:prstGeom prst="rect">
            <a:avLst/>
          </a:prstGeom>
          <a:noFill/>
          <a:extLst>
            <a:ext uri="{909E8E84-426E-40DD-AFC4-6F175D3DCCD1}">
              <a14:hiddenFill xmlns:a14="http://schemas.microsoft.com/office/drawing/2010/main">
                <a:solidFill>
                  <a:srgbClr val="FFFFFF"/>
                </a:solidFill>
              </a14:hiddenFill>
            </a:ext>
          </a:extLst>
        </p:spPr>
      </p:pic>
      <p:sp>
        <p:nvSpPr>
          <p:cNvPr id="23" name="Google Shape;134;p25"/>
          <p:cNvSpPr/>
          <p:nvPr/>
        </p:nvSpPr>
        <p:spPr>
          <a:xfrm rot="16200000" flipH="1">
            <a:off x="-14436" y="13703"/>
            <a:ext cx="731200" cy="714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 name="Picture 2" descr="نموذج الإبلاغ عن خلل في الامتحانات الإلكترونية | جامعة فلسطين التقنية -  خضور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986" y="48100"/>
            <a:ext cx="512329" cy="6831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519" y="736453"/>
            <a:ext cx="6039652" cy="5782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33892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مستطيل 16"/>
          <p:cNvSpPr/>
          <p:nvPr/>
        </p:nvSpPr>
        <p:spPr>
          <a:xfrm>
            <a:off x="0" y="6405331"/>
            <a:ext cx="6508104" cy="452668"/>
          </a:xfrm>
          <a:prstGeom prst="rect">
            <a:avLst/>
          </a:prstGeom>
          <a:solidFill>
            <a:schemeClr val="accent5">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smtClean="0">
                <a:solidFill>
                  <a:schemeClr val="accent4">
                    <a:lumMod val="75000"/>
                  </a:schemeClr>
                </a:solidFill>
                <a:latin typeface="Corbel" panose="020B0503020204020204" pitchFamily="34" charset="0"/>
                <a:ea typeface="BatangChe" panose="02030609000101010101" pitchFamily="49" charset="-127"/>
              </a:rPr>
              <a:t>Eng. Asma’  shara’b                                                                               PTUK</a:t>
            </a:r>
            <a:endParaRPr lang="en-US" sz="1800" b="1" dirty="0">
              <a:solidFill>
                <a:schemeClr val="accent4">
                  <a:lumMod val="75000"/>
                </a:schemeClr>
              </a:solidFill>
              <a:latin typeface="Corbel" panose="020B0503020204020204" pitchFamily="34" charset="0"/>
              <a:ea typeface="BatangChe" panose="02030609000101010101" pitchFamily="49" charset="-127"/>
            </a:endParaRPr>
          </a:p>
        </p:txBody>
      </p:sp>
      <p:sp>
        <p:nvSpPr>
          <p:cNvPr id="18" name="Google Shape;135;p25"/>
          <p:cNvSpPr/>
          <p:nvPr/>
        </p:nvSpPr>
        <p:spPr>
          <a:xfrm rot="16200000" flipH="1">
            <a:off x="7231852" y="4945852"/>
            <a:ext cx="1188400" cy="2635896"/>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 name="Picture 2" descr="نموذج الإبلاغ عن خلل في الامتحانات الإلكترونية | جامعة فلسطين التقنية -  خضوري"/>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5065" y="5773407"/>
            <a:ext cx="761975" cy="1015967"/>
          </a:xfrm>
          <a:prstGeom prst="rect">
            <a:avLst/>
          </a:prstGeom>
          <a:noFill/>
          <a:extLst>
            <a:ext uri="{909E8E84-426E-40DD-AFC4-6F175D3DCCD1}">
              <a14:hiddenFill xmlns:a14="http://schemas.microsoft.com/office/drawing/2010/main">
                <a:solidFill>
                  <a:srgbClr val="FFFFFF"/>
                </a:solidFill>
              </a14:hiddenFill>
            </a:ext>
          </a:extLst>
        </p:spPr>
      </p:pic>
      <p:sp>
        <p:nvSpPr>
          <p:cNvPr id="20" name="مستطيل 19"/>
          <p:cNvSpPr/>
          <p:nvPr/>
        </p:nvSpPr>
        <p:spPr>
          <a:xfrm>
            <a:off x="710206" y="3561"/>
            <a:ext cx="8429700" cy="731200"/>
          </a:xfrm>
          <a:prstGeom prst="rect">
            <a:avLst/>
          </a:prstGeom>
          <a:solidFill>
            <a:schemeClr val="accent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solidFill>
                <a:schemeClr val="tx2"/>
              </a:solidFill>
              <a:latin typeface="Corbel" panose="020B0503020204020204" pitchFamily="34" charset="0"/>
              <a:ea typeface="BatangChe" panose="02030609000101010101" pitchFamily="49" charset="-127"/>
            </a:endParaRPr>
          </a:p>
        </p:txBody>
      </p:sp>
      <p:pic>
        <p:nvPicPr>
          <p:cNvPr id="22" name="Picture 2" descr="نموذج الإبلاغ عن خلل في الامتحانات الإلكترونية | جامعة فلسطين التقنية -  خضور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076" y="19541"/>
            <a:ext cx="512329" cy="683105"/>
          </a:xfrm>
          <a:prstGeom prst="rect">
            <a:avLst/>
          </a:prstGeom>
          <a:noFill/>
          <a:extLst>
            <a:ext uri="{909E8E84-426E-40DD-AFC4-6F175D3DCCD1}">
              <a14:hiddenFill xmlns:a14="http://schemas.microsoft.com/office/drawing/2010/main">
                <a:solidFill>
                  <a:srgbClr val="FFFFFF"/>
                </a:solidFill>
              </a14:hiddenFill>
            </a:ext>
          </a:extLst>
        </p:spPr>
      </p:pic>
      <p:sp>
        <p:nvSpPr>
          <p:cNvPr id="23" name="Google Shape;134;p25"/>
          <p:cNvSpPr/>
          <p:nvPr/>
        </p:nvSpPr>
        <p:spPr>
          <a:xfrm rot="16200000" flipH="1">
            <a:off x="-14436" y="13703"/>
            <a:ext cx="731200" cy="714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 name="Picture 2" descr="نموذج الإبلاغ عن خلل في الامتحانات الإلكترونية | جامعة فلسطين التقنية -  خضور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986" y="48100"/>
            <a:ext cx="512329" cy="683105"/>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p:cNvSpPr/>
          <p:nvPr/>
        </p:nvSpPr>
        <p:spPr>
          <a:xfrm>
            <a:off x="1371600" y="748921"/>
            <a:ext cx="7742906" cy="646331"/>
          </a:xfrm>
          <a:prstGeom prst="rect">
            <a:avLst/>
          </a:prstGeom>
        </p:spPr>
        <p:txBody>
          <a:bodyPr wrap="square">
            <a:spAutoFit/>
          </a:bodyPr>
          <a:lstStyle/>
          <a:p>
            <a:pPr algn="r"/>
            <a:r>
              <a:rPr lang="ar-SA" b="1" dirty="0">
                <a:solidFill>
                  <a:srgbClr val="FF0000"/>
                </a:solidFill>
              </a:rPr>
              <a:t>مؤقت زمني يعمل بالدقائق والساعات الإنارة المصابيح الكهربائية (مؤقت 24 ساعة)</a:t>
            </a:r>
          </a:p>
          <a:p>
            <a:pPr algn="r"/>
            <a:r>
              <a:rPr lang="ar-SA" dirty="0"/>
              <a:t>أ- طريقة التوصيل والاستخدام</a:t>
            </a:r>
            <a:endParaRPr lang="en-US" dirty="0"/>
          </a:p>
        </p:txBody>
      </p:sp>
      <p:sp>
        <p:nvSpPr>
          <p:cNvPr id="3" name="مستطيل 2"/>
          <p:cNvSpPr/>
          <p:nvPr/>
        </p:nvSpPr>
        <p:spPr>
          <a:xfrm>
            <a:off x="118076" y="1424654"/>
            <a:ext cx="9048561" cy="646331"/>
          </a:xfrm>
          <a:prstGeom prst="rect">
            <a:avLst/>
          </a:prstGeom>
        </p:spPr>
        <p:txBody>
          <a:bodyPr wrap="square">
            <a:spAutoFit/>
          </a:bodyPr>
          <a:lstStyle/>
          <a:p>
            <a:pPr algn="r"/>
            <a:r>
              <a:rPr lang="ar-SA" dirty="0"/>
              <a:t>يستخدم هذا النوع في تشغيل أحمال مختلفة مثل : المحركات، والإنارة، وغيرها، لعدد من الساعات يومياً، ويتم الإطفاء بشكل تلقائي بعدها</a:t>
            </a:r>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0013" y="2185988"/>
            <a:ext cx="3863975" cy="2484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33892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مستطيل 16"/>
          <p:cNvSpPr/>
          <p:nvPr/>
        </p:nvSpPr>
        <p:spPr>
          <a:xfrm>
            <a:off x="0" y="6405331"/>
            <a:ext cx="6508104" cy="452668"/>
          </a:xfrm>
          <a:prstGeom prst="rect">
            <a:avLst/>
          </a:prstGeom>
          <a:solidFill>
            <a:schemeClr val="accent5">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smtClean="0">
                <a:solidFill>
                  <a:schemeClr val="accent4">
                    <a:lumMod val="75000"/>
                  </a:schemeClr>
                </a:solidFill>
                <a:latin typeface="Corbel" panose="020B0503020204020204" pitchFamily="34" charset="0"/>
                <a:ea typeface="BatangChe" panose="02030609000101010101" pitchFamily="49" charset="-127"/>
              </a:rPr>
              <a:t>Eng. Asma’  shara’b                                                                               PTUK</a:t>
            </a:r>
            <a:endParaRPr lang="en-US" sz="1800" b="1" dirty="0">
              <a:solidFill>
                <a:schemeClr val="accent4">
                  <a:lumMod val="75000"/>
                </a:schemeClr>
              </a:solidFill>
              <a:latin typeface="Corbel" panose="020B0503020204020204" pitchFamily="34" charset="0"/>
              <a:ea typeface="BatangChe" panose="02030609000101010101" pitchFamily="49" charset="-127"/>
            </a:endParaRPr>
          </a:p>
        </p:txBody>
      </p:sp>
      <p:sp>
        <p:nvSpPr>
          <p:cNvPr id="18" name="Google Shape;135;p25"/>
          <p:cNvSpPr/>
          <p:nvPr/>
        </p:nvSpPr>
        <p:spPr>
          <a:xfrm rot="16200000" flipH="1">
            <a:off x="7231852" y="4945852"/>
            <a:ext cx="1188400" cy="2635896"/>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 name="Picture 2" descr="نموذج الإبلاغ عن خلل في الامتحانات الإلكترونية | جامعة فلسطين التقنية -  خضوري"/>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5065" y="5773407"/>
            <a:ext cx="761975" cy="1015967"/>
          </a:xfrm>
          <a:prstGeom prst="rect">
            <a:avLst/>
          </a:prstGeom>
          <a:noFill/>
          <a:extLst>
            <a:ext uri="{909E8E84-426E-40DD-AFC4-6F175D3DCCD1}">
              <a14:hiddenFill xmlns:a14="http://schemas.microsoft.com/office/drawing/2010/main">
                <a:solidFill>
                  <a:srgbClr val="FFFFFF"/>
                </a:solidFill>
              </a14:hiddenFill>
            </a:ext>
          </a:extLst>
        </p:spPr>
      </p:pic>
      <p:sp>
        <p:nvSpPr>
          <p:cNvPr id="20" name="مستطيل 19"/>
          <p:cNvSpPr/>
          <p:nvPr/>
        </p:nvSpPr>
        <p:spPr>
          <a:xfrm>
            <a:off x="710206" y="3561"/>
            <a:ext cx="8429700" cy="731200"/>
          </a:xfrm>
          <a:prstGeom prst="rect">
            <a:avLst/>
          </a:prstGeom>
          <a:solidFill>
            <a:schemeClr val="accent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solidFill>
                <a:schemeClr val="tx2"/>
              </a:solidFill>
              <a:latin typeface="Corbel" panose="020B0503020204020204" pitchFamily="34" charset="0"/>
              <a:ea typeface="BatangChe" panose="02030609000101010101" pitchFamily="49" charset="-127"/>
            </a:endParaRPr>
          </a:p>
        </p:txBody>
      </p:sp>
      <p:pic>
        <p:nvPicPr>
          <p:cNvPr id="22" name="Picture 2" descr="نموذج الإبلاغ عن خلل في الامتحانات الإلكترونية | جامعة فلسطين التقنية -  خضور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076" y="19541"/>
            <a:ext cx="512329" cy="683105"/>
          </a:xfrm>
          <a:prstGeom prst="rect">
            <a:avLst/>
          </a:prstGeom>
          <a:noFill/>
          <a:extLst>
            <a:ext uri="{909E8E84-426E-40DD-AFC4-6F175D3DCCD1}">
              <a14:hiddenFill xmlns:a14="http://schemas.microsoft.com/office/drawing/2010/main">
                <a:solidFill>
                  <a:srgbClr val="FFFFFF"/>
                </a:solidFill>
              </a14:hiddenFill>
            </a:ext>
          </a:extLst>
        </p:spPr>
      </p:pic>
      <p:sp>
        <p:nvSpPr>
          <p:cNvPr id="23" name="Google Shape;134;p25"/>
          <p:cNvSpPr/>
          <p:nvPr/>
        </p:nvSpPr>
        <p:spPr>
          <a:xfrm rot="16200000" flipH="1">
            <a:off x="-14436" y="13703"/>
            <a:ext cx="731200" cy="714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 name="Picture 2" descr="نموذج الإبلاغ عن خلل في الامتحانات الإلكترونية | جامعة فلسطين التقنية -  خضور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986" y="48100"/>
            <a:ext cx="512329" cy="68310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7514" y="3124200"/>
            <a:ext cx="2733675" cy="219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5350854"/>
            <a:ext cx="1929653" cy="445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5987" y="727752"/>
            <a:ext cx="9145893" cy="2031325"/>
          </a:xfrm>
          <a:prstGeom prst="rect">
            <a:avLst/>
          </a:prstGeom>
        </p:spPr>
        <p:txBody>
          <a:bodyPr wrap="square">
            <a:spAutoFit/>
          </a:bodyPr>
          <a:lstStyle/>
          <a:p>
            <a:pPr algn="just" rtl="1"/>
            <a:r>
              <a:rPr lang="ar-SA" b="1" dirty="0" smtClean="0">
                <a:solidFill>
                  <a:srgbClr val="FF0000"/>
                </a:solidFill>
              </a:rPr>
              <a:t>ب</a:t>
            </a:r>
            <a:r>
              <a:rPr lang="en-US" b="1" dirty="0" smtClean="0">
                <a:solidFill>
                  <a:srgbClr val="FF0000"/>
                </a:solidFill>
              </a:rPr>
              <a:t>-</a:t>
            </a:r>
            <a:r>
              <a:rPr lang="ar-SA" b="1" dirty="0" smtClean="0">
                <a:solidFill>
                  <a:srgbClr val="FF0000"/>
                </a:solidFill>
              </a:rPr>
              <a:t> </a:t>
            </a:r>
            <a:r>
              <a:rPr lang="ar-SA" b="1" dirty="0">
                <a:solidFill>
                  <a:srgbClr val="FF0000"/>
                </a:solidFill>
              </a:rPr>
              <a:t>التركيب ومبدأ العمل</a:t>
            </a:r>
          </a:p>
          <a:p>
            <a:pPr algn="just" rtl="1"/>
            <a:r>
              <a:rPr lang="ar-SA" dirty="0"/>
              <a:t>يحتوي المؤقت الزمني على الأجزاء الرئيسية الآتية :</a:t>
            </a:r>
          </a:p>
          <a:p>
            <a:pPr algn="just" rtl="1"/>
            <a:r>
              <a:rPr lang="ar-SA" dirty="0"/>
              <a:t>1. العجلة الزمنية ذات الأسنان، والتي من خلالها يتم ضبط تشغيل وإطفاء الأحمال، وتكون الفترة الزمنية</a:t>
            </a:r>
          </a:p>
          <a:p>
            <a:pPr algn="just" rtl="1"/>
            <a:r>
              <a:rPr lang="ar-SA" dirty="0"/>
              <a:t>التي </a:t>
            </a:r>
            <a:r>
              <a:rPr lang="ar-SA" dirty="0" smtClean="0"/>
              <a:t>تكافئ </a:t>
            </a:r>
            <a:r>
              <a:rPr lang="ar-SA" dirty="0"/>
              <a:t>كل سن من الأسنان تساوي 15 دقيقة في المؤقت الزمني اليومي، أما في المؤقت </a:t>
            </a:r>
            <a:r>
              <a:rPr lang="ar-SA" dirty="0" smtClean="0"/>
              <a:t>الأسبوعي</a:t>
            </a:r>
            <a:r>
              <a:rPr lang="en-US" dirty="0" smtClean="0"/>
              <a:t> </a:t>
            </a:r>
            <a:r>
              <a:rPr lang="ar-SA" dirty="0" smtClean="0"/>
              <a:t>فتساوي </a:t>
            </a:r>
            <a:r>
              <a:rPr lang="ar-SA" dirty="0"/>
              <a:t>حوالي ساعتين </a:t>
            </a:r>
            <a:r>
              <a:rPr lang="ar-SA" dirty="0" smtClean="0"/>
              <a:t>.</a:t>
            </a:r>
            <a:endParaRPr lang="en-US" dirty="0" smtClean="0"/>
          </a:p>
          <a:p>
            <a:pPr algn="just" rtl="1"/>
            <a:r>
              <a:rPr lang="ar-SA" dirty="0" smtClean="0"/>
              <a:t> </a:t>
            </a:r>
            <a:r>
              <a:rPr lang="ar-SA" dirty="0"/>
              <a:t>2. عقارب الساعة </a:t>
            </a:r>
            <a:r>
              <a:rPr lang="ar-SA" dirty="0" smtClean="0"/>
              <a:t>الزمنية </a:t>
            </a:r>
            <a:r>
              <a:rPr lang="ar-SA" dirty="0"/>
              <a:t>للمؤقت الزمني، حيث يدل العقرب الصغير على الساعات، بينما يدل </a:t>
            </a:r>
            <a:r>
              <a:rPr lang="ar-SA" dirty="0" smtClean="0"/>
              <a:t>الطويل</a:t>
            </a:r>
            <a:r>
              <a:rPr lang="en-US" dirty="0" smtClean="0"/>
              <a:t> </a:t>
            </a:r>
            <a:r>
              <a:rPr lang="ar-SA" dirty="0" smtClean="0"/>
              <a:t>على </a:t>
            </a:r>
            <a:r>
              <a:rPr lang="ar-SA" dirty="0"/>
              <a:t>الدقائق، ويتكون المؤقت من 24 ساعه زمنية</a:t>
            </a:r>
            <a:endParaRPr lang="en-US" dirty="0"/>
          </a:p>
        </p:txBody>
      </p:sp>
    </p:spTree>
    <p:extLst>
      <p:ext uri="{BB962C8B-B14F-4D97-AF65-F5344CB8AC3E}">
        <p14:creationId xmlns:p14="http://schemas.microsoft.com/office/powerpoint/2010/main" val="33133892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مستطيل 16"/>
          <p:cNvSpPr/>
          <p:nvPr/>
        </p:nvSpPr>
        <p:spPr>
          <a:xfrm>
            <a:off x="0" y="6405331"/>
            <a:ext cx="6508104" cy="452668"/>
          </a:xfrm>
          <a:prstGeom prst="rect">
            <a:avLst/>
          </a:prstGeom>
          <a:solidFill>
            <a:schemeClr val="accent5">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smtClean="0">
                <a:solidFill>
                  <a:schemeClr val="accent4">
                    <a:lumMod val="75000"/>
                  </a:schemeClr>
                </a:solidFill>
                <a:latin typeface="Corbel" panose="020B0503020204020204" pitchFamily="34" charset="0"/>
                <a:ea typeface="BatangChe" panose="02030609000101010101" pitchFamily="49" charset="-127"/>
              </a:rPr>
              <a:t>Eng. Asma’  shara’b                                                                               PTUK</a:t>
            </a:r>
            <a:endParaRPr lang="en-US" sz="1800" b="1" dirty="0">
              <a:solidFill>
                <a:schemeClr val="accent4">
                  <a:lumMod val="75000"/>
                </a:schemeClr>
              </a:solidFill>
              <a:latin typeface="Corbel" panose="020B0503020204020204" pitchFamily="34" charset="0"/>
              <a:ea typeface="BatangChe" panose="02030609000101010101" pitchFamily="49" charset="-127"/>
            </a:endParaRPr>
          </a:p>
        </p:txBody>
      </p:sp>
      <p:sp>
        <p:nvSpPr>
          <p:cNvPr id="18" name="Google Shape;135;p25"/>
          <p:cNvSpPr/>
          <p:nvPr/>
        </p:nvSpPr>
        <p:spPr>
          <a:xfrm rot="16200000" flipH="1">
            <a:off x="7231852" y="4945852"/>
            <a:ext cx="1188400" cy="2635896"/>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 name="Picture 2" descr="نموذج الإبلاغ عن خلل في الامتحانات الإلكترونية | جامعة فلسطين التقنية -  خضوري"/>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5065" y="5773407"/>
            <a:ext cx="761975" cy="1015967"/>
          </a:xfrm>
          <a:prstGeom prst="rect">
            <a:avLst/>
          </a:prstGeom>
          <a:noFill/>
          <a:extLst>
            <a:ext uri="{909E8E84-426E-40DD-AFC4-6F175D3DCCD1}">
              <a14:hiddenFill xmlns:a14="http://schemas.microsoft.com/office/drawing/2010/main">
                <a:solidFill>
                  <a:srgbClr val="FFFFFF"/>
                </a:solidFill>
              </a14:hiddenFill>
            </a:ext>
          </a:extLst>
        </p:spPr>
      </p:pic>
      <p:sp>
        <p:nvSpPr>
          <p:cNvPr id="20" name="مستطيل 19"/>
          <p:cNvSpPr/>
          <p:nvPr/>
        </p:nvSpPr>
        <p:spPr>
          <a:xfrm>
            <a:off x="710206" y="3561"/>
            <a:ext cx="8429700" cy="731200"/>
          </a:xfrm>
          <a:prstGeom prst="rect">
            <a:avLst/>
          </a:prstGeom>
          <a:solidFill>
            <a:schemeClr val="accent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solidFill>
                <a:schemeClr val="tx2"/>
              </a:solidFill>
              <a:latin typeface="Corbel" panose="020B0503020204020204" pitchFamily="34" charset="0"/>
              <a:ea typeface="BatangChe" panose="02030609000101010101" pitchFamily="49" charset="-127"/>
            </a:endParaRPr>
          </a:p>
        </p:txBody>
      </p:sp>
      <p:pic>
        <p:nvPicPr>
          <p:cNvPr id="22" name="Picture 2" descr="نموذج الإبلاغ عن خلل في الامتحانات الإلكترونية | جامعة فلسطين التقنية -  خضور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076" y="19541"/>
            <a:ext cx="512329" cy="683105"/>
          </a:xfrm>
          <a:prstGeom prst="rect">
            <a:avLst/>
          </a:prstGeom>
          <a:noFill/>
          <a:extLst>
            <a:ext uri="{909E8E84-426E-40DD-AFC4-6F175D3DCCD1}">
              <a14:hiddenFill xmlns:a14="http://schemas.microsoft.com/office/drawing/2010/main">
                <a:solidFill>
                  <a:srgbClr val="FFFFFF"/>
                </a:solidFill>
              </a14:hiddenFill>
            </a:ext>
          </a:extLst>
        </p:spPr>
      </p:pic>
      <p:sp>
        <p:nvSpPr>
          <p:cNvPr id="23" name="Google Shape;134;p25"/>
          <p:cNvSpPr/>
          <p:nvPr/>
        </p:nvSpPr>
        <p:spPr>
          <a:xfrm rot="16200000" flipH="1">
            <a:off x="-14436" y="13703"/>
            <a:ext cx="731200" cy="714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 name="Picture 2" descr="نموذج الإبلاغ عن خلل في الامتحانات الإلكترونية | جامعة فلسطين التقنية -  خضور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986" y="48100"/>
            <a:ext cx="512329" cy="68310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5039" y="1447800"/>
            <a:ext cx="1582366" cy="1259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3679" y="2710724"/>
            <a:ext cx="1834285" cy="32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29773" y="3124200"/>
            <a:ext cx="9139906" cy="1754326"/>
          </a:xfrm>
          <a:prstGeom prst="rect">
            <a:avLst/>
          </a:prstGeom>
        </p:spPr>
        <p:txBody>
          <a:bodyPr wrap="square">
            <a:spAutoFit/>
          </a:bodyPr>
          <a:lstStyle/>
          <a:p>
            <a:pPr algn="just" rtl="1"/>
            <a:r>
              <a:rPr lang="ar-SA" dirty="0"/>
              <a:t>4. عند توصيل التيار الكهربائي بطر في الملف الداخلي التابع للمؤقت الزمني ، فإن حركة المسننات الداخلية تبدأ عملها، وتبدأ معها عملية شحن البطارية الداخلية التي تعمل عند انقطاع التيار الكهربائي، وتبدأ المسننات بتحريك العجلة الزمنية ذات الأسنان، والتي من خلالها يتم ضبط تشغيل وإطفاء الأحمال </a:t>
            </a:r>
            <a:r>
              <a:rPr lang="ar-SA" dirty="0" smtClean="0"/>
              <a:t>،</a:t>
            </a:r>
            <a:r>
              <a:rPr lang="en-US" dirty="0" smtClean="0"/>
              <a:t> </a:t>
            </a:r>
            <a:r>
              <a:rPr lang="ar-SA" dirty="0" smtClean="0"/>
              <a:t>وتكون </a:t>
            </a:r>
            <a:r>
              <a:rPr lang="ar-SA" dirty="0"/>
              <a:t>الفترة الزمنية التي </a:t>
            </a:r>
            <a:r>
              <a:rPr lang="ar-SA" dirty="0" smtClean="0"/>
              <a:t>تكافئ </a:t>
            </a:r>
            <a:r>
              <a:rPr lang="ar-SA" dirty="0"/>
              <a:t>كل سن منا الأسنان تساوي 15 دقيقة .</a:t>
            </a:r>
          </a:p>
          <a:p>
            <a:pPr algn="just" rtl="1"/>
            <a:r>
              <a:rPr lang="ar-SA" dirty="0"/>
              <a:t>5. بطارية حفظ الذاكرة للساعة الزمنية، وتوضع في أسفل الجهاز، </a:t>
            </a:r>
            <a:r>
              <a:rPr lang="ar-SA" dirty="0" smtClean="0"/>
              <a:t>وتحافظ </a:t>
            </a:r>
            <a:r>
              <a:rPr lang="ar-SA" dirty="0"/>
              <a:t>على عمل المؤقت </a:t>
            </a:r>
            <a:r>
              <a:rPr lang="ar-SA" dirty="0" smtClean="0"/>
              <a:t>الزمني</a:t>
            </a:r>
            <a:r>
              <a:rPr lang="en-US" dirty="0" smtClean="0"/>
              <a:t> </a:t>
            </a:r>
            <a:r>
              <a:rPr lang="ar-SA" dirty="0" smtClean="0"/>
              <a:t>خلال </a:t>
            </a:r>
            <a:r>
              <a:rPr lang="ar-SA" dirty="0"/>
              <a:t>انقطاع التيار الكهربائي لمدة تزيد عن 90 ساعة ، أي بمعدل 4 أيام متواصلة</a:t>
            </a:r>
            <a:endParaRPr lang="en-US" dirty="0"/>
          </a:p>
        </p:txBody>
      </p:sp>
      <p:sp>
        <p:nvSpPr>
          <p:cNvPr id="3" name="مستطيل 2"/>
          <p:cNvSpPr/>
          <p:nvPr/>
        </p:nvSpPr>
        <p:spPr>
          <a:xfrm>
            <a:off x="-29773" y="702646"/>
            <a:ext cx="9169679" cy="646331"/>
          </a:xfrm>
          <a:prstGeom prst="rect">
            <a:avLst/>
          </a:prstGeom>
        </p:spPr>
        <p:txBody>
          <a:bodyPr wrap="square">
            <a:spAutoFit/>
          </a:bodyPr>
          <a:lstStyle/>
          <a:p>
            <a:pPr algn="r"/>
            <a:r>
              <a:rPr lang="ar-SA" dirty="0" smtClean="0"/>
              <a:t>3. </a:t>
            </a:r>
            <a:r>
              <a:rPr lang="ar-SA" dirty="0"/>
              <a:t>نقاط التوصيل للمؤقت الزمني، التي يتم من خلالها توصيل ملف المؤقت الزمني بالتيار الكهربائي . وكذلك توصيل وفصل الأحمال</a:t>
            </a:r>
            <a:endParaRPr lang="en-US" dirty="0"/>
          </a:p>
        </p:txBody>
      </p:sp>
    </p:spTree>
    <p:extLst>
      <p:ext uri="{BB962C8B-B14F-4D97-AF65-F5344CB8AC3E}">
        <p14:creationId xmlns:p14="http://schemas.microsoft.com/office/powerpoint/2010/main" val="33133892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مستطيل 16"/>
          <p:cNvSpPr/>
          <p:nvPr/>
        </p:nvSpPr>
        <p:spPr>
          <a:xfrm>
            <a:off x="0" y="6405331"/>
            <a:ext cx="6508104" cy="452668"/>
          </a:xfrm>
          <a:prstGeom prst="rect">
            <a:avLst/>
          </a:prstGeom>
          <a:solidFill>
            <a:schemeClr val="accent5">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smtClean="0">
                <a:solidFill>
                  <a:schemeClr val="accent4">
                    <a:lumMod val="75000"/>
                  </a:schemeClr>
                </a:solidFill>
                <a:latin typeface="Corbel" panose="020B0503020204020204" pitchFamily="34" charset="0"/>
                <a:ea typeface="BatangChe" panose="02030609000101010101" pitchFamily="49" charset="-127"/>
              </a:rPr>
              <a:t>Eng. Asma’  shara’b                                                                               PTUK</a:t>
            </a:r>
            <a:endParaRPr lang="en-US" sz="1800" b="1" dirty="0">
              <a:solidFill>
                <a:schemeClr val="accent4">
                  <a:lumMod val="75000"/>
                </a:schemeClr>
              </a:solidFill>
              <a:latin typeface="Corbel" panose="020B0503020204020204" pitchFamily="34" charset="0"/>
              <a:ea typeface="BatangChe" panose="02030609000101010101" pitchFamily="49" charset="-127"/>
            </a:endParaRPr>
          </a:p>
        </p:txBody>
      </p:sp>
      <p:sp>
        <p:nvSpPr>
          <p:cNvPr id="18" name="Google Shape;135;p25"/>
          <p:cNvSpPr/>
          <p:nvPr/>
        </p:nvSpPr>
        <p:spPr>
          <a:xfrm rot="16200000" flipH="1">
            <a:off x="7231852" y="4945852"/>
            <a:ext cx="1188400" cy="2635896"/>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 name="Picture 2" descr="نموذج الإبلاغ عن خلل في الامتحانات الإلكترونية | جامعة فلسطين التقنية -  خضوري"/>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5065" y="5773407"/>
            <a:ext cx="761975" cy="1015967"/>
          </a:xfrm>
          <a:prstGeom prst="rect">
            <a:avLst/>
          </a:prstGeom>
          <a:noFill/>
          <a:extLst>
            <a:ext uri="{909E8E84-426E-40DD-AFC4-6F175D3DCCD1}">
              <a14:hiddenFill xmlns:a14="http://schemas.microsoft.com/office/drawing/2010/main">
                <a:solidFill>
                  <a:srgbClr val="FFFFFF"/>
                </a:solidFill>
              </a14:hiddenFill>
            </a:ext>
          </a:extLst>
        </p:spPr>
      </p:pic>
      <p:sp>
        <p:nvSpPr>
          <p:cNvPr id="20" name="مستطيل 19"/>
          <p:cNvSpPr/>
          <p:nvPr/>
        </p:nvSpPr>
        <p:spPr>
          <a:xfrm>
            <a:off x="710206" y="3561"/>
            <a:ext cx="8429700" cy="731200"/>
          </a:xfrm>
          <a:prstGeom prst="rect">
            <a:avLst/>
          </a:prstGeom>
          <a:solidFill>
            <a:schemeClr val="accent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solidFill>
                <a:schemeClr val="tx2"/>
              </a:solidFill>
              <a:latin typeface="Corbel" panose="020B0503020204020204" pitchFamily="34" charset="0"/>
              <a:ea typeface="BatangChe" panose="02030609000101010101" pitchFamily="49" charset="-127"/>
            </a:endParaRPr>
          </a:p>
        </p:txBody>
      </p:sp>
      <p:pic>
        <p:nvPicPr>
          <p:cNvPr id="22" name="Picture 2" descr="نموذج الإبلاغ عن خلل في الامتحانات الإلكترونية | جامعة فلسطين التقنية -  خضور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076" y="19541"/>
            <a:ext cx="512329" cy="683105"/>
          </a:xfrm>
          <a:prstGeom prst="rect">
            <a:avLst/>
          </a:prstGeom>
          <a:noFill/>
          <a:extLst>
            <a:ext uri="{909E8E84-426E-40DD-AFC4-6F175D3DCCD1}">
              <a14:hiddenFill xmlns:a14="http://schemas.microsoft.com/office/drawing/2010/main">
                <a:solidFill>
                  <a:srgbClr val="FFFFFF"/>
                </a:solidFill>
              </a14:hiddenFill>
            </a:ext>
          </a:extLst>
        </p:spPr>
      </p:pic>
      <p:sp>
        <p:nvSpPr>
          <p:cNvPr id="23" name="Google Shape;134;p25"/>
          <p:cNvSpPr/>
          <p:nvPr/>
        </p:nvSpPr>
        <p:spPr>
          <a:xfrm rot="16200000" flipH="1">
            <a:off x="-14436" y="13703"/>
            <a:ext cx="731200" cy="714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 name="Picture 2" descr="نموذج الإبلاغ عن خلل في الامتحانات الإلكترونية | جامعة فلسطين التقنية -  خضور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986" y="48100"/>
            <a:ext cx="512329" cy="6831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2639" y="736453"/>
            <a:ext cx="3113374" cy="1700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6815" y="2448791"/>
            <a:ext cx="1567727" cy="294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0296" y="3433329"/>
            <a:ext cx="2826325" cy="1678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0465" y="5161277"/>
            <a:ext cx="2185986" cy="360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0" y="2828836"/>
            <a:ext cx="9139906" cy="646331"/>
          </a:xfrm>
          <a:prstGeom prst="rect">
            <a:avLst/>
          </a:prstGeom>
        </p:spPr>
        <p:txBody>
          <a:bodyPr wrap="square">
            <a:spAutoFit/>
          </a:bodyPr>
          <a:lstStyle/>
          <a:p>
            <a:pPr algn="just" rtl="1"/>
            <a:r>
              <a:rPr lang="ar-SA" dirty="0"/>
              <a:t>6. مفتاح اختيار وضعية عمل التايمر (المؤقت الزمني ، الذي يحتوي على ثلاثة أوضاع يمكن اختيار </a:t>
            </a:r>
            <a:r>
              <a:rPr lang="ar-SA" dirty="0" smtClean="0"/>
              <a:t>واحــ منها</a:t>
            </a:r>
            <a:r>
              <a:rPr lang="ar-SA" dirty="0"/>
              <a:t>، وهي وضع الإطفاء، ووضع المؤقت الزمني، ووضع التشغيل الدائم.</a:t>
            </a:r>
            <a:endParaRPr lang="en-US" dirty="0"/>
          </a:p>
        </p:txBody>
      </p:sp>
    </p:spTree>
    <p:extLst>
      <p:ext uri="{BB962C8B-B14F-4D97-AF65-F5344CB8AC3E}">
        <p14:creationId xmlns:p14="http://schemas.microsoft.com/office/powerpoint/2010/main" val="33133892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مستطيل 16"/>
          <p:cNvSpPr/>
          <p:nvPr/>
        </p:nvSpPr>
        <p:spPr>
          <a:xfrm>
            <a:off x="0" y="6405331"/>
            <a:ext cx="6508104" cy="452668"/>
          </a:xfrm>
          <a:prstGeom prst="rect">
            <a:avLst/>
          </a:prstGeom>
          <a:solidFill>
            <a:schemeClr val="accent5">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smtClean="0">
                <a:solidFill>
                  <a:schemeClr val="accent4">
                    <a:lumMod val="75000"/>
                  </a:schemeClr>
                </a:solidFill>
                <a:latin typeface="Corbel" panose="020B0503020204020204" pitchFamily="34" charset="0"/>
                <a:ea typeface="BatangChe" panose="02030609000101010101" pitchFamily="49" charset="-127"/>
              </a:rPr>
              <a:t>Eng. Asma’  shara’b                                                                               PTUK</a:t>
            </a:r>
            <a:endParaRPr lang="en-US" sz="1800" b="1" dirty="0">
              <a:solidFill>
                <a:schemeClr val="accent4">
                  <a:lumMod val="75000"/>
                </a:schemeClr>
              </a:solidFill>
              <a:latin typeface="Corbel" panose="020B0503020204020204" pitchFamily="34" charset="0"/>
              <a:ea typeface="BatangChe" panose="02030609000101010101" pitchFamily="49" charset="-127"/>
            </a:endParaRPr>
          </a:p>
        </p:txBody>
      </p:sp>
      <p:sp>
        <p:nvSpPr>
          <p:cNvPr id="18" name="Google Shape;135;p25"/>
          <p:cNvSpPr/>
          <p:nvPr/>
        </p:nvSpPr>
        <p:spPr>
          <a:xfrm rot="16200000" flipH="1">
            <a:off x="7231852" y="4945852"/>
            <a:ext cx="1188400" cy="2635896"/>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 name="Picture 2" descr="نموذج الإبلاغ عن خلل في الامتحانات الإلكترونية | جامعة فلسطين التقنية -  خضوري"/>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5065" y="5773407"/>
            <a:ext cx="761975" cy="1015967"/>
          </a:xfrm>
          <a:prstGeom prst="rect">
            <a:avLst/>
          </a:prstGeom>
          <a:noFill/>
          <a:extLst>
            <a:ext uri="{909E8E84-426E-40DD-AFC4-6F175D3DCCD1}">
              <a14:hiddenFill xmlns:a14="http://schemas.microsoft.com/office/drawing/2010/main">
                <a:solidFill>
                  <a:srgbClr val="FFFFFF"/>
                </a:solidFill>
              </a14:hiddenFill>
            </a:ext>
          </a:extLst>
        </p:spPr>
      </p:pic>
      <p:sp>
        <p:nvSpPr>
          <p:cNvPr id="20" name="مستطيل 19"/>
          <p:cNvSpPr/>
          <p:nvPr/>
        </p:nvSpPr>
        <p:spPr>
          <a:xfrm>
            <a:off x="710206" y="3561"/>
            <a:ext cx="8429700" cy="731200"/>
          </a:xfrm>
          <a:prstGeom prst="rect">
            <a:avLst/>
          </a:prstGeom>
          <a:solidFill>
            <a:schemeClr val="accent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solidFill>
                <a:schemeClr val="tx2"/>
              </a:solidFill>
              <a:latin typeface="Corbel" panose="020B0503020204020204" pitchFamily="34" charset="0"/>
              <a:ea typeface="BatangChe" panose="02030609000101010101" pitchFamily="49" charset="-127"/>
            </a:endParaRPr>
          </a:p>
        </p:txBody>
      </p:sp>
      <p:pic>
        <p:nvPicPr>
          <p:cNvPr id="22" name="Picture 2" descr="نموذج الإبلاغ عن خلل في الامتحانات الإلكترونية | جامعة فلسطين التقنية -  خضور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076" y="19541"/>
            <a:ext cx="512329" cy="683105"/>
          </a:xfrm>
          <a:prstGeom prst="rect">
            <a:avLst/>
          </a:prstGeom>
          <a:noFill/>
          <a:extLst>
            <a:ext uri="{909E8E84-426E-40DD-AFC4-6F175D3DCCD1}">
              <a14:hiddenFill xmlns:a14="http://schemas.microsoft.com/office/drawing/2010/main">
                <a:solidFill>
                  <a:srgbClr val="FFFFFF"/>
                </a:solidFill>
              </a14:hiddenFill>
            </a:ext>
          </a:extLst>
        </p:spPr>
      </p:pic>
      <p:sp>
        <p:nvSpPr>
          <p:cNvPr id="23" name="Google Shape;134;p25"/>
          <p:cNvSpPr/>
          <p:nvPr/>
        </p:nvSpPr>
        <p:spPr>
          <a:xfrm rot="16200000" flipH="1">
            <a:off x="-14436" y="13703"/>
            <a:ext cx="731200" cy="714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 name="Picture 2" descr="نموذج الإبلاغ عن خلل في الامتحانات الإلكترونية | جامعة فلسطين التقنية -  خضور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986" y="48100"/>
            <a:ext cx="512329" cy="68310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1698062"/>
            <a:ext cx="2441973"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5167" y="3096616"/>
            <a:ext cx="1976438" cy="378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3404178"/>
            <a:ext cx="5007621" cy="2411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9800" y="5816072"/>
            <a:ext cx="2438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100986" y="731205"/>
            <a:ext cx="9043014" cy="646331"/>
          </a:xfrm>
          <a:prstGeom prst="rect">
            <a:avLst/>
          </a:prstGeom>
        </p:spPr>
        <p:txBody>
          <a:bodyPr wrap="square">
            <a:spAutoFit/>
          </a:bodyPr>
          <a:lstStyle/>
          <a:p>
            <a:pPr algn="just" rtl="1"/>
            <a:r>
              <a:rPr lang="ar-SA" dirty="0"/>
              <a:t>7. يتم التثبيت بقاعدة لوحة القواطع جسر أو ميغا)، وتكون في أسفل الجهاز مزودة بزنبرکات نابضه ؛ لتثبيت المؤقت الزمني في مكانه المخصص في لوحة القواطع الكهربائية،</a:t>
            </a:r>
            <a:endParaRPr lang="en-US" dirty="0"/>
          </a:p>
        </p:txBody>
      </p:sp>
    </p:spTree>
    <p:extLst>
      <p:ext uri="{BB962C8B-B14F-4D97-AF65-F5344CB8AC3E}">
        <p14:creationId xmlns:p14="http://schemas.microsoft.com/office/powerpoint/2010/main" val="33133892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4" name="Google Shape;124;p24"/>
          <p:cNvSpPr/>
          <p:nvPr/>
        </p:nvSpPr>
        <p:spPr>
          <a:xfrm rot="5400000">
            <a:off x="668771" y="1125974"/>
            <a:ext cx="3541450" cy="4265006"/>
          </a:xfrm>
          <a:prstGeom prst="rect">
            <a:avLst/>
          </a:prstGeom>
          <a:ln/>
        </p:spPr>
        <p:style>
          <a:lnRef idx="1">
            <a:schemeClr val="accent4"/>
          </a:lnRef>
          <a:fillRef idx="2">
            <a:schemeClr val="accent4"/>
          </a:fillRef>
          <a:effectRef idx="1">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ln>
                <a:solidFill>
                  <a:sysClr val="windowText" lastClr="000000"/>
                </a:solidFill>
              </a:ln>
              <a:solidFill>
                <a:sysClr val="windowText" lastClr="000000"/>
              </a:solidFill>
            </a:endParaRPr>
          </a:p>
        </p:txBody>
      </p:sp>
      <p:sp>
        <p:nvSpPr>
          <p:cNvPr id="125" name="Google Shape;125;p24"/>
          <p:cNvSpPr txBox="1">
            <a:spLocks noGrp="1"/>
          </p:cNvSpPr>
          <p:nvPr>
            <p:ph type="subTitle" idx="1"/>
          </p:nvPr>
        </p:nvSpPr>
        <p:spPr>
          <a:xfrm>
            <a:off x="467544" y="4293096"/>
            <a:ext cx="5256584" cy="67207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sz="2400" dirty="0" smtClean="0">
                <a:solidFill>
                  <a:schemeClr val="accent1">
                    <a:lumMod val="75000"/>
                  </a:schemeClr>
                </a:solidFill>
                <a:latin typeface="Lato Black" panose="020F0502020204030203" pitchFamily="34" charset="0"/>
                <a:ea typeface="Lato Black" panose="020F0502020204030203" pitchFamily="34" charset="0"/>
                <a:cs typeface="Lato Black" panose="020F0502020204030203" pitchFamily="34" charset="0"/>
              </a:rPr>
              <a:t>Second Semester 2024/2025</a:t>
            </a:r>
          </a:p>
        </p:txBody>
      </p:sp>
      <p:sp>
        <p:nvSpPr>
          <p:cNvPr id="126" name="Google Shape;126;p24"/>
          <p:cNvSpPr txBox="1">
            <a:spLocks noGrp="1"/>
          </p:cNvSpPr>
          <p:nvPr>
            <p:ph type="ctrTitle"/>
          </p:nvPr>
        </p:nvSpPr>
        <p:spPr>
          <a:xfrm>
            <a:off x="306993" y="1676400"/>
            <a:ext cx="4184731" cy="1992357"/>
          </a:xfrm>
          <a:prstGeom prst="rect">
            <a:avLst/>
          </a:prstGeom>
        </p:spPr>
        <p:txBody>
          <a:bodyPr spcFirstLastPara="1" wrap="square" lIns="91425" tIns="91425" rIns="91425" bIns="91425" anchor="b" anchorCtr="0">
            <a:noAutofit/>
          </a:bodyPr>
          <a:lstStyle/>
          <a:p>
            <a:pPr algn="ctr"/>
            <a:r>
              <a:rPr lang="en-US" sz="3600" b="1" dirty="0" smtClean="0">
                <a:solidFill>
                  <a:schemeClr val="accent4">
                    <a:lumMod val="75000"/>
                  </a:schemeClr>
                </a:solidFill>
              </a:rPr>
              <a:t>LECTURE7:</a:t>
            </a:r>
            <a:br>
              <a:rPr lang="en-US" sz="3600" b="1" dirty="0" smtClean="0">
                <a:solidFill>
                  <a:schemeClr val="accent4">
                    <a:lumMod val="75000"/>
                  </a:schemeClr>
                </a:solidFill>
              </a:rPr>
            </a:br>
            <a:r>
              <a:rPr lang="en-US" sz="3600" b="1" dirty="0" smtClean="0">
                <a:solidFill>
                  <a:schemeClr val="accent4">
                    <a:lumMod val="75000"/>
                  </a:schemeClr>
                </a:solidFill>
              </a:rPr>
              <a:t>TIMERS</a:t>
            </a:r>
            <a:endParaRPr sz="2800" b="1" dirty="0">
              <a:solidFill>
                <a:schemeClr val="accent4">
                  <a:lumMod val="75000"/>
                </a:schemeClr>
              </a:solidFill>
              <a:sym typeface="Livvic"/>
            </a:endParaRPr>
          </a:p>
        </p:txBody>
      </p:sp>
      <p:sp>
        <p:nvSpPr>
          <p:cNvPr id="127" name="Google Shape;127;p24"/>
          <p:cNvSpPr/>
          <p:nvPr/>
        </p:nvSpPr>
        <p:spPr>
          <a:xfrm rot="-5400000" flipH="1">
            <a:off x="-1660175" y="3147927"/>
            <a:ext cx="3541452" cy="221101"/>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صورة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4075" y="68627"/>
            <a:ext cx="3923332" cy="1226773"/>
          </a:xfrm>
          <a:prstGeom prst="rect">
            <a:avLst/>
          </a:prstGeom>
        </p:spPr>
      </p:pic>
      <p:sp>
        <p:nvSpPr>
          <p:cNvPr id="7" name="مستطيل 6"/>
          <p:cNvSpPr/>
          <p:nvPr/>
        </p:nvSpPr>
        <p:spPr>
          <a:xfrm>
            <a:off x="0" y="6405331"/>
            <a:ext cx="9144000" cy="452668"/>
          </a:xfrm>
          <a:prstGeom prst="rect">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800" b="1" dirty="0">
                <a:solidFill>
                  <a:schemeClr val="accent4">
                    <a:lumMod val="75000"/>
                  </a:schemeClr>
                </a:solidFill>
                <a:latin typeface="Corbel" panose="020B0503020204020204" pitchFamily="34" charset="0"/>
                <a:ea typeface="BatangChe" panose="02030609000101010101" pitchFamily="49" charset="-127"/>
              </a:rPr>
              <a:t>Eng. Asma’  shara’b </a:t>
            </a:r>
            <a:r>
              <a:rPr lang="en-US" sz="1800" b="1" dirty="0" smtClean="0">
                <a:solidFill>
                  <a:schemeClr val="accent4">
                    <a:lumMod val="75000"/>
                  </a:schemeClr>
                </a:solidFill>
                <a:latin typeface="Corbel" panose="020B0503020204020204" pitchFamily="34" charset="0"/>
                <a:ea typeface="BatangChe" panose="02030609000101010101" pitchFamily="49" charset="-127"/>
              </a:rPr>
              <a:t>                                                                                                                                      PTUK</a:t>
            </a:r>
            <a:endParaRPr lang="en-US" sz="1800" b="1" dirty="0">
              <a:solidFill>
                <a:schemeClr val="accent4">
                  <a:lumMod val="75000"/>
                </a:schemeClr>
              </a:solidFill>
              <a:latin typeface="Corbel" panose="020B0503020204020204" pitchFamily="34" charset="0"/>
              <a:ea typeface="BatangChe" panose="02030609000101010101" pitchFamily="49" charset="-127"/>
            </a:endParaRPr>
          </a:p>
        </p:txBody>
      </p:sp>
      <p:pic>
        <p:nvPicPr>
          <p:cNvPr id="9" name="صورة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8200" y="1524000"/>
            <a:ext cx="4495800" cy="3505201"/>
          </a:xfrm>
          <a:prstGeom prst="rect">
            <a:avLst/>
          </a:prstGeom>
        </p:spPr>
      </p:pic>
    </p:spTree>
    <p:extLst>
      <p:ext uri="{BB962C8B-B14F-4D97-AF65-F5344CB8AC3E}">
        <p14:creationId xmlns:p14="http://schemas.microsoft.com/office/powerpoint/2010/main" val="9400550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مستطيل 16"/>
          <p:cNvSpPr/>
          <p:nvPr/>
        </p:nvSpPr>
        <p:spPr>
          <a:xfrm>
            <a:off x="0" y="6405331"/>
            <a:ext cx="6508104" cy="452668"/>
          </a:xfrm>
          <a:prstGeom prst="rect">
            <a:avLst/>
          </a:prstGeom>
          <a:solidFill>
            <a:schemeClr val="accent5">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smtClean="0">
                <a:solidFill>
                  <a:schemeClr val="accent4">
                    <a:lumMod val="75000"/>
                  </a:schemeClr>
                </a:solidFill>
                <a:latin typeface="Corbel" panose="020B0503020204020204" pitchFamily="34" charset="0"/>
                <a:ea typeface="BatangChe" panose="02030609000101010101" pitchFamily="49" charset="-127"/>
              </a:rPr>
              <a:t>Eng. Asma’  shara’b                                                                               PTUK</a:t>
            </a:r>
            <a:endParaRPr lang="en-US" sz="1800" b="1" dirty="0">
              <a:solidFill>
                <a:schemeClr val="accent4">
                  <a:lumMod val="75000"/>
                </a:schemeClr>
              </a:solidFill>
              <a:latin typeface="Corbel" panose="020B0503020204020204" pitchFamily="34" charset="0"/>
              <a:ea typeface="BatangChe" panose="02030609000101010101" pitchFamily="49" charset="-127"/>
            </a:endParaRPr>
          </a:p>
        </p:txBody>
      </p:sp>
      <p:sp>
        <p:nvSpPr>
          <p:cNvPr id="18" name="Google Shape;135;p25"/>
          <p:cNvSpPr/>
          <p:nvPr/>
        </p:nvSpPr>
        <p:spPr>
          <a:xfrm rot="16200000" flipH="1">
            <a:off x="7231852" y="4945852"/>
            <a:ext cx="1188400" cy="2635896"/>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 name="Picture 2" descr="نموذج الإبلاغ عن خلل في الامتحانات الإلكترونية | جامعة فلسطين التقنية -  خضوري"/>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5065" y="5773407"/>
            <a:ext cx="761975" cy="1015967"/>
          </a:xfrm>
          <a:prstGeom prst="rect">
            <a:avLst/>
          </a:prstGeom>
          <a:noFill/>
          <a:extLst>
            <a:ext uri="{909E8E84-426E-40DD-AFC4-6F175D3DCCD1}">
              <a14:hiddenFill xmlns:a14="http://schemas.microsoft.com/office/drawing/2010/main">
                <a:solidFill>
                  <a:srgbClr val="FFFFFF"/>
                </a:solidFill>
              </a14:hiddenFill>
            </a:ext>
          </a:extLst>
        </p:spPr>
      </p:pic>
      <p:sp>
        <p:nvSpPr>
          <p:cNvPr id="20" name="مستطيل 19"/>
          <p:cNvSpPr/>
          <p:nvPr/>
        </p:nvSpPr>
        <p:spPr>
          <a:xfrm>
            <a:off x="710206" y="3561"/>
            <a:ext cx="8429700" cy="731200"/>
          </a:xfrm>
          <a:prstGeom prst="rect">
            <a:avLst/>
          </a:prstGeom>
          <a:solidFill>
            <a:schemeClr val="accent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solidFill>
                <a:schemeClr val="tx2"/>
              </a:solidFill>
              <a:latin typeface="Corbel" panose="020B0503020204020204" pitchFamily="34" charset="0"/>
              <a:ea typeface="BatangChe" panose="02030609000101010101" pitchFamily="49" charset="-127"/>
            </a:endParaRPr>
          </a:p>
        </p:txBody>
      </p:sp>
      <p:pic>
        <p:nvPicPr>
          <p:cNvPr id="22" name="Picture 2" descr="نموذج الإبلاغ عن خلل في الامتحانات الإلكترونية | جامعة فلسطين التقنية -  خضور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076" y="19541"/>
            <a:ext cx="512329" cy="683105"/>
          </a:xfrm>
          <a:prstGeom prst="rect">
            <a:avLst/>
          </a:prstGeom>
          <a:noFill/>
          <a:extLst>
            <a:ext uri="{909E8E84-426E-40DD-AFC4-6F175D3DCCD1}">
              <a14:hiddenFill xmlns:a14="http://schemas.microsoft.com/office/drawing/2010/main">
                <a:solidFill>
                  <a:srgbClr val="FFFFFF"/>
                </a:solidFill>
              </a14:hiddenFill>
            </a:ext>
          </a:extLst>
        </p:spPr>
      </p:pic>
      <p:sp>
        <p:nvSpPr>
          <p:cNvPr id="23" name="Google Shape;134;p25"/>
          <p:cNvSpPr/>
          <p:nvPr/>
        </p:nvSpPr>
        <p:spPr>
          <a:xfrm rot="16200000" flipH="1">
            <a:off x="-14436" y="13703"/>
            <a:ext cx="731200" cy="714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 name="Picture 2" descr="نموذج الإبلاغ عن خلل في الامتحانات الإلكترونية | جامعة فلسطين التقنية -  خضور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986" y="48100"/>
            <a:ext cx="512329" cy="68310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
          <p:cNvSpPr/>
          <p:nvPr/>
        </p:nvSpPr>
        <p:spPr>
          <a:xfrm>
            <a:off x="3810000" y="228600"/>
            <a:ext cx="4572000" cy="1077218"/>
          </a:xfrm>
          <a:prstGeom prst="rect">
            <a:avLst/>
          </a:prstGeom>
        </p:spPr>
        <p:txBody>
          <a:bodyPr>
            <a:spAutoFit/>
          </a:bodyPr>
          <a:lstStyle/>
          <a:p>
            <a:pPr algn="r"/>
            <a:r>
              <a:rPr lang="ar-SA" sz="2800" b="1" dirty="0">
                <a:cs typeface="+mj-cs"/>
              </a:rPr>
              <a:t>أنواع المؤقتات من حيث التركيب :</a:t>
            </a:r>
          </a:p>
          <a:p>
            <a:r>
              <a:rPr lang="ar-SA" dirty="0"/>
              <a:t/>
            </a:r>
            <a:br>
              <a:rPr lang="ar-SA" dirty="0"/>
            </a:br>
            <a:endParaRPr lang="en-US" dirty="0"/>
          </a:p>
        </p:txBody>
      </p:sp>
      <p:sp>
        <p:nvSpPr>
          <p:cNvPr id="10" name="Rectangle 2"/>
          <p:cNvSpPr/>
          <p:nvPr/>
        </p:nvSpPr>
        <p:spPr>
          <a:xfrm>
            <a:off x="3657600" y="844153"/>
            <a:ext cx="4572000" cy="738664"/>
          </a:xfrm>
          <a:prstGeom prst="rect">
            <a:avLst/>
          </a:prstGeom>
        </p:spPr>
        <p:txBody>
          <a:bodyPr>
            <a:spAutoFit/>
          </a:bodyPr>
          <a:lstStyle/>
          <a:p>
            <a:pPr algn="r"/>
            <a:r>
              <a:rPr lang="ar-SA" sz="2400" dirty="0">
                <a:cs typeface="+mj-cs"/>
              </a:rPr>
              <a:t>1. المؤقت ذو المحرك :</a:t>
            </a:r>
          </a:p>
          <a:p>
            <a:endParaRPr lang="en-US" dirty="0"/>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9933" y="844153"/>
            <a:ext cx="2506134"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3"/>
          <p:cNvSpPr/>
          <p:nvPr/>
        </p:nvSpPr>
        <p:spPr>
          <a:xfrm>
            <a:off x="262467" y="3810000"/>
            <a:ext cx="8839200" cy="1477328"/>
          </a:xfrm>
          <a:prstGeom prst="rect">
            <a:avLst/>
          </a:prstGeom>
        </p:spPr>
        <p:txBody>
          <a:bodyPr wrap="square">
            <a:spAutoFit/>
          </a:bodyPr>
          <a:lstStyle/>
          <a:p>
            <a:pPr algn="r"/>
            <a:r>
              <a:rPr lang="ar-SA" b="1" dirty="0">
                <a:cs typeface="+mj-cs"/>
              </a:rPr>
              <a:t>ويحتوى هذا المؤقت على ماتور مثبت به مجموعه من التروس والتى تنقسم الى ترس رئيسى ومجموعة تروس فرعية , ويحتوى الترس الرئيسى على جزء بارز وهو الذى يمكننا من تغيير تدريج البكره الخاص بضبط الوقت الذى يعمل فيه الموقت .</a:t>
            </a:r>
          </a:p>
          <a:p>
            <a:pPr algn="r"/>
            <a:r>
              <a:rPr lang="ar-SA" b="1" dirty="0">
                <a:cs typeface="+mj-cs"/>
              </a:rPr>
              <a:t>والمشكله فى هذا النوع من المؤقتات أنه يوصل به مصدر تيار لتشغيل الماتور ولذلك لابد ان نجد طريقه لوقف التيار عنه بعد الانتهاء من العمل حتى لا يتلف الماتور بمرور الوقت .</a:t>
            </a:r>
          </a:p>
        </p:txBody>
      </p:sp>
    </p:spTree>
    <p:extLst>
      <p:ext uri="{BB962C8B-B14F-4D97-AF65-F5344CB8AC3E}">
        <p14:creationId xmlns:p14="http://schemas.microsoft.com/office/powerpoint/2010/main" val="33133892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مستطيل 16"/>
          <p:cNvSpPr/>
          <p:nvPr/>
        </p:nvSpPr>
        <p:spPr>
          <a:xfrm>
            <a:off x="0" y="6405331"/>
            <a:ext cx="6508104" cy="452668"/>
          </a:xfrm>
          <a:prstGeom prst="rect">
            <a:avLst/>
          </a:prstGeom>
          <a:solidFill>
            <a:schemeClr val="accent5">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smtClean="0">
                <a:solidFill>
                  <a:schemeClr val="accent4">
                    <a:lumMod val="75000"/>
                  </a:schemeClr>
                </a:solidFill>
                <a:latin typeface="Corbel" panose="020B0503020204020204" pitchFamily="34" charset="0"/>
                <a:ea typeface="BatangChe" panose="02030609000101010101" pitchFamily="49" charset="-127"/>
              </a:rPr>
              <a:t>Eng. Asma’  shara’b                                                                               PTUK</a:t>
            </a:r>
            <a:endParaRPr lang="en-US" sz="1800" b="1" dirty="0">
              <a:solidFill>
                <a:schemeClr val="accent4">
                  <a:lumMod val="75000"/>
                </a:schemeClr>
              </a:solidFill>
              <a:latin typeface="Corbel" panose="020B0503020204020204" pitchFamily="34" charset="0"/>
              <a:ea typeface="BatangChe" panose="02030609000101010101" pitchFamily="49" charset="-127"/>
            </a:endParaRPr>
          </a:p>
        </p:txBody>
      </p:sp>
      <p:sp>
        <p:nvSpPr>
          <p:cNvPr id="18" name="Google Shape;135;p25"/>
          <p:cNvSpPr/>
          <p:nvPr/>
        </p:nvSpPr>
        <p:spPr>
          <a:xfrm rot="16200000" flipH="1">
            <a:off x="7231852" y="4945852"/>
            <a:ext cx="1188400" cy="2635896"/>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 name="Picture 2" descr="نموذج الإبلاغ عن خلل في الامتحانات الإلكترونية | جامعة فلسطين التقنية -  خضوري"/>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5065" y="5773407"/>
            <a:ext cx="761975" cy="1015967"/>
          </a:xfrm>
          <a:prstGeom prst="rect">
            <a:avLst/>
          </a:prstGeom>
          <a:noFill/>
          <a:extLst>
            <a:ext uri="{909E8E84-426E-40DD-AFC4-6F175D3DCCD1}">
              <a14:hiddenFill xmlns:a14="http://schemas.microsoft.com/office/drawing/2010/main">
                <a:solidFill>
                  <a:srgbClr val="FFFFFF"/>
                </a:solidFill>
              </a14:hiddenFill>
            </a:ext>
          </a:extLst>
        </p:spPr>
      </p:pic>
      <p:sp>
        <p:nvSpPr>
          <p:cNvPr id="20" name="مستطيل 19"/>
          <p:cNvSpPr/>
          <p:nvPr/>
        </p:nvSpPr>
        <p:spPr>
          <a:xfrm>
            <a:off x="710206" y="3561"/>
            <a:ext cx="8429700" cy="731200"/>
          </a:xfrm>
          <a:prstGeom prst="rect">
            <a:avLst/>
          </a:prstGeom>
          <a:solidFill>
            <a:schemeClr val="accent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solidFill>
                <a:schemeClr val="tx2"/>
              </a:solidFill>
              <a:latin typeface="Corbel" panose="020B0503020204020204" pitchFamily="34" charset="0"/>
              <a:ea typeface="BatangChe" panose="02030609000101010101" pitchFamily="49" charset="-127"/>
            </a:endParaRPr>
          </a:p>
        </p:txBody>
      </p:sp>
      <p:pic>
        <p:nvPicPr>
          <p:cNvPr id="22" name="Picture 2" descr="نموذج الإبلاغ عن خلل في الامتحانات الإلكترونية | جامعة فلسطين التقنية -  خضور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076" y="19541"/>
            <a:ext cx="512329" cy="683105"/>
          </a:xfrm>
          <a:prstGeom prst="rect">
            <a:avLst/>
          </a:prstGeom>
          <a:noFill/>
          <a:extLst>
            <a:ext uri="{909E8E84-426E-40DD-AFC4-6F175D3DCCD1}">
              <a14:hiddenFill xmlns:a14="http://schemas.microsoft.com/office/drawing/2010/main">
                <a:solidFill>
                  <a:srgbClr val="FFFFFF"/>
                </a:solidFill>
              </a14:hiddenFill>
            </a:ext>
          </a:extLst>
        </p:spPr>
      </p:pic>
      <p:sp>
        <p:nvSpPr>
          <p:cNvPr id="23" name="Google Shape;134;p25"/>
          <p:cNvSpPr/>
          <p:nvPr/>
        </p:nvSpPr>
        <p:spPr>
          <a:xfrm rot="16200000" flipH="1">
            <a:off x="-14436" y="13703"/>
            <a:ext cx="731200" cy="714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 name="Picture 2" descr="نموذج الإبلاغ عن خلل في الامتحانات الإلكترونية | جامعة فلسطين التقنية -  خضور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986" y="48100"/>
            <a:ext cx="512329" cy="68310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
          <p:cNvSpPr/>
          <p:nvPr/>
        </p:nvSpPr>
        <p:spPr>
          <a:xfrm>
            <a:off x="5181600" y="152400"/>
            <a:ext cx="3878323" cy="800219"/>
          </a:xfrm>
          <a:prstGeom prst="rect">
            <a:avLst/>
          </a:prstGeom>
        </p:spPr>
        <p:txBody>
          <a:bodyPr wrap="square">
            <a:spAutoFit/>
          </a:bodyPr>
          <a:lstStyle/>
          <a:p>
            <a:pPr algn="r"/>
            <a:r>
              <a:rPr lang="ar-SA" sz="2800" b="1" dirty="0" smtClean="0">
                <a:cs typeface="+mj-cs"/>
              </a:rPr>
              <a:t>2. </a:t>
            </a:r>
            <a:r>
              <a:rPr lang="ar-SA" sz="2800" b="1" dirty="0">
                <a:cs typeface="+mj-cs"/>
              </a:rPr>
              <a:t>المؤقت الالكترونى :</a:t>
            </a:r>
          </a:p>
          <a:p>
            <a:endParaRPr lang="en-US" dirty="0"/>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752600"/>
            <a:ext cx="3086499" cy="1808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2"/>
          <p:cNvSpPr/>
          <p:nvPr/>
        </p:nvSpPr>
        <p:spPr>
          <a:xfrm>
            <a:off x="-152400" y="3884869"/>
            <a:ext cx="9372600" cy="1200329"/>
          </a:xfrm>
          <a:prstGeom prst="rect">
            <a:avLst/>
          </a:prstGeom>
        </p:spPr>
        <p:txBody>
          <a:bodyPr wrap="square">
            <a:spAutoFit/>
          </a:bodyPr>
          <a:lstStyle/>
          <a:p>
            <a:pPr algn="r"/>
            <a:r>
              <a:rPr lang="ar-SA" b="1" dirty="0" smtClean="0">
                <a:cs typeface="+mj-cs"/>
              </a:rPr>
              <a:t>هذا </a:t>
            </a:r>
            <a:r>
              <a:rPr lang="ar-SA" b="1" dirty="0">
                <a:cs typeface="+mj-cs"/>
              </a:rPr>
              <a:t>المؤقت يعمل عن طريق مجموعه من العناصر الالكترونية إذ يحتوى على ريليه ومقاومة متغيره نقوم من خلالها بضبط الوقت الخاص بعمل المؤقت كما تحتوى على مجموعه من العناصر الالكترونيه الاخرى .</a:t>
            </a:r>
          </a:p>
          <a:p>
            <a:pPr algn="r"/>
            <a:r>
              <a:rPr lang="ar-SA" b="1" dirty="0">
                <a:cs typeface="+mj-cs"/>
              </a:rPr>
              <a:t>ويعد هذا النوع أفضل من المؤقت ذو المحرك من حيث أنه لا يتلف بمرور التيار فيه بإستمرار بعد الانتهاء من العمل ولكنه يمكن أن يسخن قليلا نتيجة مرور التيار فى المقاومة المتغيره .</a:t>
            </a:r>
          </a:p>
        </p:txBody>
      </p:sp>
      <p:pic>
        <p:nvPicPr>
          <p:cNvPr id="1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6580" y="820200"/>
            <a:ext cx="3538970" cy="75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33892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مستطيل 16"/>
          <p:cNvSpPr/>
          <p:nvPr/>
        </p:nvSpPr>
        <p:spPr>
          <a:xfrm>
            <a:off x="0" y="6405331"/>
            <a:ext cx="6508104" cy="452668"/>
          </a:xfrm>
          <a:prstGeom prst="rect">
            <a:avLst/>
          </a:prstGeom>
          <a:solidFill>
            <a:schemeClr val="accent5">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smtClean="0">
                <a:solidFill>
                  <a:schemeClr val="accent4">
                    <a:lumMod val="75000"/>
                  </a:schemeClr>
                </a:solidFill>
                <a:latin typeface="Corbel" panose="020B0503020204020204" pitchFamily="34" charset="0"/>
                <a:ea typeface="BatangChe" panose="02030609000101010101" pitchFamily="49" charset="-127"/>
              </a:rPr>
              <a:t>Eng. Asma’  shara’b                                                                               PTUK</a:t>
            </a:r>
            <a:endParaRPr lang="en-US" sz="1800" b="1" dirty="0">
              <a:solidFill>
                <a:schemeClr val="accent4">
                  <a:lumMod val="75000"/>
                </a:schemeClr>
              </a:solidFill>
              <a:latin typeface="Corbel" panose="020B0503020204020204" pitchFamily="34" charset="0"/>
              <a:ea typeface="BatangChe" panose="02030609000101010101" pitchFamily="49" charset="-127"/>
            </a:endParaRPr>
          </a:p>
        </p:txBody>
      </p:sp>
      <p:sp>
        <p:nvSpPr>
          <p:cNvPr id="18" name="Google Shape;135;p25"/>
          <p:cNvSpPr/>
          <p:nvPr/>
        </p:nvSpPr>
        <p:spPr>
          <a:xfrm rot="16200000" flipH="1">
            <a:off x="7231852" y="4945852"/>
            <a:ext cx="1188400" cy="2635896"/>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 name="Picture 2" descr="نموذج الإبلاغ عن خلل في الامتحانات الإلكترونية | جامعة فلسطين التقنية -  خضوري"/>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5065" y="5773407"/>
            <a:ext cx="761975" cy="1015967"/>
          </a:xfrm>
          <a:prstGeom prst="rect">
            <a:avLst/>
          </a:prstGeom>
          <a:noFill/>
          <a:extLst>
            <a:ext uri="{909E8E84-426E-40DD-AFC4-6F175D3DCCD1}">
              <a14:hiddenFill xmlns:a14="http://schemas.microsoft.com/office/drawing/2010/main">
                <a:solidFill>
                  <a:srgbClr val="FFFFFF"/>
                </a:solidFill>
              </a14:hiddenFill>
            </a:ext>
          </a:extLst>
        </p:spPr>
      </p:pic>
      <p:sp>
        <p:nvSpPr>
          <p:cNvPr id="20" name="مستطيل 19"/>
          <p:cNvSpPr/>
          <p:nvPr/>
        </p:nvSpPr>
        <p:spPr>
          <a:xfrm>
            <a:off x="710206" y="3561"/>
            <a:ext cx="8429700" cy="731200"/>
          </a:xfrm>
          <a:prstGeom prst="rect">
            <a:avLst/>
          </a:prstGeom>
          <a:solidFill>
            <a:schemeClr val="accent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solidFill>
                <a:schemeClr val="tx2"/>
              </a:solidFill>
              <a:latin typeface="Corbel" panose="020B0503020204020204" pitchFamily="34" charset="0"/>
              <a:ea typeface="BatangChe" panose="02030609000101010101" pitchFamily="49" charset="-127"/>
            </a:endParaRPr>
          </a:p>
        </p:txBody>
      </p:sp>
      <p:pic>
        <p:nvPicPr>
          <p:cNvPr id="22" name="Picture 2" descr="نموذج الإبلاغ عن خلل في الامتحانات الإلكترونية | جامعة فلسطين التقنية -  خضور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076" y="19541"/>
            <a:ext cx="512329" cy="683105"/>
          </a:xfrm>
          <a:prstGeom prst="rect">
            <a:avLst/>
          </a:prstGeom>
          <a:noFill/>
          <a:extLst>
            <a:ext uri="{909E8E84-426E-40DD-AFC4-6F175D3DCCD1}">
              <a14:hiddenFill xmlns:a14="http://schemas.microsoft.com/office/drawing/2010/main">
                <a:solidFill>
                  <a:srgbClr val="FFFFFF"/>
                </a:solidFill>
              </a14:hiddenFill>
            </a:ext>
          </a:extLst>
        </p:spPr>
      </p:pic>
      <p:sp>
        <p:nvSpPr>
          <p:cNvPr id="23" name="Google Shape;134;p25"/>
          <p:cNvSpPr/>
          <p:nvPr/>
        </p:nvSpPr>
        <p:spPr>
          <a:xfrm rot="16200000" flipH="1">
            <a:off x="-14436" y="13703"/>
            <a:ext cx="731200" cy="714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 name="Picture 2" descr="نموذج الإبلاغ عن خلل في الامتحانات الإلكترونية | جامعة فلسطين التقنية -  خضور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986" y="48100"/>
            <a:ext cx="512329" cy="68310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
          <p:cNvSpPr/>
          <p:nvPr/>
        </p:nvSpPr>
        <p:spPr>
          <a:xfrm>
            <a:off x="4208584" y="228601"/>
            <a:ext cx="3868615" cy="800219"/>
          </a:xfrm>
          <a:prstGeom prst="rect">
            <a:avLst/>
          </a:prstGeom>
        </p:spPr>
        <p:txBody>
          <a:bodyPr wrap="square">
            <a:spAutoFit/>
          </a:bodyPr>
          <a:lstStyle/>
          <a:p>
            <a:pPr algn="r"/>
            <a:r>
              <a:rPr lang="ar-SA" sz="2800" dirty="0">
                <a:cs typeface="+mj-cs"/>
              </a:rPr>
              <a:t>3. المؤقت الهوائى :</a:t>
            </a:r>
          </a:p>
          <a:p>
            <a:endParaRPr lang="en-US" dirty="0"/>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206" y="744920"/>
            <a:ext cx="2579904" cy="2897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2"/>
          <p:cNvSpPr/>
          <p:nvPr/>
        </p:nvSpPr>
        <p:spPr>
          <a:xfrm>
            <a:off x="-5987" y="3838721"/>
            <a:ext cx="9149987" cy="1754326"/>
          </a:xfrm>
          <a:prstGeom prst="rect">
            <a:avLst/>
          </a:prstGeom>
        </p:spPr>
        <p:txBody>
          <a:bodyPr wrap="square">
            <a:spAutoFit/>
          </a:bodyPr>
          <a:lstStyle/>
          <a:p>
            <a:pPr algn="r"/>
            <a:r>
              <a:rPr lang="ar-SA" b="1" dirty="0">
                <a:cs typeface="+mj-cs"/>
              </a:rPr>
              <a:t>تعتمد فكرة عمل هذا المؤقت على وجود إنتفاخ حلزونى من الكاوتش والذى يكون ممتلئ بالهواء فى الحاله الطبيعيه له ومن ثم يتم إفراغه من الهواء ولكى نقوم بملئه مره أخرى بالهواء يكون ذلك من خلال فتحه صغيرة تسمى بلف حيث نقوم بتغيير حجم الفتحة عن طريق تدريج البكره حيث يشير كل زمن على البكره الى الزمن المطلوب لملئ الانتفاخ ومن ثم عندما يمتلئ الانتفاخ تتغير نقاط التلامس للمؤقت .</a:t>
            </a:r>
          </a:p>
          <a:p>
            <a:pPr algn="r"/>
            <a:r>
              <a:rPr lang="ar-SA" b="1" dirty="0">
                <a:cs typeface="+mj-cs"/>
              </a:rPr>
              <a:t>ويعد هذا النوع أفضل من النوعين السابقين من حيث أنه لا يحتاج الى أى تيار إذ أنه لا يحتوى على محرك أو أى أجزاء إلكترونيه وبالتالى لا يسخن ولا يتطلب إخراجه من الدائره بعد إنتهائه من العمل .</a:t>
            </a:r>
          </a:p>
        </p:txBody>
      </p:sp>
    </p:spTree>
    <p:extLst>
      <p:ext uri="{BB962C8B-B14F-4D97-AF65-F5344CB8AC3E}">
        <p14:creationId xmlns:p14="http://schemas.microsoft.com/office/powerpoint/2010/main" val="33133892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مستطيل 16"/>
          <p:cNvSpPr/>
          <p:nvPr/>
        </p:nvSpPr>
        <p:spPr>
          <a:xfrm>
            <a:off x="0" y="6405331"/>
            <a:ext cx="6508104" cy="452668"/>
          </a:xfrm>
          <a:prstGeom prst="rect">
            <a:avLst/>
          </a:prstGeom>
          <a:solidFill>
            <a:schemeClr val="accent5">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smtClean="0">
                <a:solidFill>
                  <a:schemeClr val="accent4">
                    <a:lumMod val="75000"/>
                  </a:schemeClr>
                </a:solidFill>
                <a:latin typeface="Corbel" panose="020B0503020204020204" pitchFamily="34" charset="0"/>
                <a:ea typeface="BatangChe" panose="02030609000101010101" pitchFamily="49" charset="-127"/>
              </a:rPr>
              <a:t>Eng. Asma’  shara’b                                                                               PTUK</a:t>
            </a:r>
            <a:endParaRPr lang="en-US" sz="1800" b="1" dirty="0">
              <a:solidFill>
                <a:schemeClr val="accent4">
                  <a:lumMod val="75000"/>
                </a:schemeClr>
              </a:solidFill>
              <a:latin typeface="Corbel" panose="020B0503020204020204" pitchFamily="34" charset="0"/>
              <a:ea typeface="BatangChe" panose="02030609000101010101" pitchFamily="49" charset="-127"/>
            </a:endParaRPr>
          </a:p>
        </p:txBody>
      </p:sp>
      <p:sp>
        <p:nvSpPr>
          <p:cNvPr id="18" name="Google Shape;135;p25"/>
          <p:cNvSpPr/>
          <p:nvPr/>
        </p:nvSpPr>
        <p:spPr>
          <a:xfrm rot="16200000" flipH="1">
            <a:off x="7231852" y="4945852"/>
            <a:ext cx="1188400" cy="2635896"/>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 name="Picture 2" descr="نموذج الإبلاغ عن خلل في الامتحانات الإلكترونية | جامعة فلسطين التقنية -  خضوري"/>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5065" y="5773407"/>
            <a:ext cx="761975" cy="1015967"/>
          </a:xfrm>
          <a:prstGeom prst="rect">
            <a:avLst/>
          </a:prstGeom>
          <a:noFill/>
          <a:extLst>
            <a:ext uri="{909E8E84-426E-40DD-AFC4-6F175D3DCCD1}">
              <a14:hiddenFill xmlns:a14="http://schemas.microsoft.com/office/drawing/2010/main">
                <a:solidFill>
                  <a:srgbClr val="FFFFFF"/>
                </a:solidFill>
              </a14:hiddenFill>
            </a:ext>
          </a:extLst>
        </p:spPr>
      </p:pic>
      <p:sp>
        <p:nvSpPr>
          <p:cNvPr id="20" name="مستطيل 19"/>
          <p:cNvSpPr/>
          <p:nvPr/>
        </p:nvSpPr>
        <p:spPr>
          <a:xfrm>
            <a:off x="710206" y="3561"/>
            <a:ext cx="8429700" cy="731200"/>
          </a:xfrm>
          <a:prstGeom prst="rect">
            <a:avLst/>
          </a:prstGeom>
          <a:solidFill>
            <a:schemeClr val="accent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solidFill>
                <a:schemeClr val="tx2"/>
              </a:solidFill>
              <a:latin typeface="Corbel" panose="020B0503020204020204" pitchFamily="34" charset="0"/>
              <a:ea typeface="BatangChe" panose="02030609000101010101" pitchFamily="49" charset="-127"/>
            </a:endParaRPr>
          </a:p>
        </p:txBody>
      </p:sp>
      <p:pic>
        <p:nvPicPr>
          <p:cNvPr id="22" name="Picture 2" descr="نموذج الإبلاغ عن خلل في الامتحانات الإلكترونية | جامعة فلسطين التقنية -  خضور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076" y="19541"/>
            <a:ext cx="512329" cy="683105"/>
          </a:xfrm>
          <a:prstGeom prst="rect">
            <a:avLst/>
          </a:prstGeom>
          <a:noFill/>
          <a:extLst>
            <a:ext uri="{909E8E84-426E-40DD-AFC4-6F175D3DCCD1}">
              <a14:hiddenFill xmlns:a14="http://schemas.microsoft.com/office/drawing/2010/main">
                <a:solidFill>
                  <a:srgbClr val="FFFFFF"/>
                </a:solidFill>
              </a14:hiddenFill>
            </a:ext>
          </a:extLst>
        </p:spPr>
      </p:pic>
      <p:sp>
        <p:nvSpPr>
          <p:cNvPr id="23" name="Google Shape;134;p25"/>
          <p:cNvSpPr/>
          <p:nvPr/>
        </p:nvSpPr>
        <p:spPr>
          <a:xfrm rot="16200000" flipH="1">
            <a:off x="-14436" y="13703"/>
            <a:ext cx="731200" cy="714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 name="Picture 2" descr="نموذج الإبلاغ عن خلل في الامتحانات الإلكترونية | جامعة فلسطين التقنية -  خضور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986" y="48100"/>
            <a:ext cx="512329" cy="6831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973138"/>
            <a:ext cx="4442754" cy="3598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947739"/>
            <a:ext cx="4349113" cy="3624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33892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مستطيل 16"/>
          <p:cNvSpPr/>
          <p:nvPr/>
        </p:nvSpPr>
        <p:spPr>
          <a:xfrm>
            <a:off x="0" y="6405331"/>
            <a:ext cx="6508104" cy="452668"/>
          </a:xfrm>
          <a:prstGeom prst="rect">
            <a:avLst/>
          </a:prstGeom>
          <a:solidFill>
            <a:schemeClr val="accent5">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smtClean="0">
                <a:solidFill>
                  <a:schemeClr val="accent4">
                    <a:lumMod val="75000"/>
                  </a:schemeClr>
                </a:solidFill>
                <a:latin typeface="Corbel" panose="020B0503020204020204" pitchFamily="34" charset="0"/>
                <a:ea typeface="BatangChe" panose="02030609000101010101" pitchFamily="49" charset="-127"/>
              </a:rPr>
              <a:t>Eng. Asma’  shara’b                                                                               PTUK</a:t>
            </a:r>
            <a:endParaRPr lang="en-US" sz="1800" b="1" dirty="0">
              <a:solidFill>
                <a:schemeClr val="accent4">
                  <a:lumMod val="75000"/>
                </a:schemeClr>
              </a:solidFill>
              <a:latin typeface="Corbel" panose="020B0503020204020204" pitchFamily="34" charset="0"/>
              <a:ea typeface="BatangChe" panose="02030609000101010101" pitchFamily="49" charset="-127"/>
            </a:endParaRPr>
          </a:p>
        </p:txBody>
      </p:sp>
      <p:sp>
        <p:nvSpPr>
          <p:cNvPr id="18" name="Google Shape;135;p25"/>
          <p:cNvSpPr/>
          <p:nvPr/>
        </p:nvSpPr>
        <p:spPr>
          <a:xfrm rot="16200000" flipH="1">
            <a:off x="7231852" y="4945852"/>
            <a:ext cx="1188400" cy="2635896"/>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 name="Picture 2" descr="نموذج الإبلاغ عن خلل في الامتحانات الإلكترونية | جامعة فلسطين التقنية -  خضوري"/>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5065" y="5773407"/>
            <a:ext cx="761975" cy="1015967"/>
          </a:xfrm>
          <a:prstGeom prst="rect">
            <a:avLst/>
          </a:prstGeom>
          <a:noFill/>
          <a:extLst>
            <a:ext uri="{909E8E84-426E-40DD-AFC4-6F175D3DCCD1}">
              <a14:hiddenFill xmlns:a14="http://schemas.microsoft.com/office/drawing/2010/main">
                <a:solidFill>
                  <a:srgbClr val="FFFFFF"/>
                </a:solidFill>
              </a14:hiddenFill>
            </a:ext>
          </a:extLst>
        </p:spPr>
      </p:pic>
      <p:sp>
        <p:nvSpPr>
          <p:cNvPr id="20" name="مستطيل 19"/>
          <p:cNvSpPr/>
          <p:nvPr/>
        </p:nvSpPr>
        <p:spPr>
          <a:xfrm>
            <a:off x="710206" y="3561"/>
            <a:ext cx="8429700" cy="731200"/>
          </a:xfrm>
          <a:prstGeom prst="rect">
            <a:avLst/>
          </a:prstGeom>
          <a:solidFill>
            <a:schemeClr val="accent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solidFill>
                <a:schemeClr val="tx2"/>
              </a:solidFill>
              <a:latin typeface="Corbel" panose="020B0503020204020204" pitchFamily="34" charset="0"/>
              <a:ea typeface="BatangChe" panose="02030609000101010101" pitchFamily="49" charset="-127"/>
            </a:endParaRPr>
          </a:p>
        </p:txBody>
      </p:sp>
      <p:pic>
        <p:nvPicPr>
          <p:cNvPr id="22" name="Picture 2" descr="نموذج الإبلاغ عن خلل في الامتحانات الإلكترونية | جامعة فلسطين التقنية -  خضور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076" y="19541"/>
            <a:ext cx="512329" cy="683105"/>
          </a:xfrm>
          <a:prstGeom prst="rect">
            <a:avLst/>
          </a:prstGeom>
          <a:noFill/>
          <a:extLst>
            <a:ext uri="{909E8E84-426E-40DD-AFC4-6F175D3DCCD1}">
              <a14:hiddenFill xmlns:a14="http://schemas.microsoft.com/office/drawing/2010/main">
                <a:solidFill>
                  <a:srgbClr val="FFFFFF"/>
                </a:solidFill>
              </a14:hiddenFill>
            </a:ext>
          </a:extLst>
        </p:spPr>
      </p:pic>
      <p:sp>
        <p:nvSpPr>
          <p:cNvPr id="23" name="Google Shape;134;p25"/>
          <p:cNvSpPr/>
          <p:nvPr/>
        </p:nvSpPr>
        <p:spPr>
          <a:xfrm rot="16200000" flipH="1">
            <a:off x="-14436" y="13703"/>
            <a:ext cx="731200" cy="714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 name="Picture 2" descr="نموذج الإبلاغ عن خلل في الامتحانات الإلكترونية | جامعة فلسطين التقنية -  خضور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986" y="48100"/>
            <a:ext cx="512329" cy="6831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2933" y="702646"/>
            <a:ext cx="6629400" cy="494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33892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مستطيل 16"/>
          <p:cNvSpPr/>
          <p:nvPr/>
        </p:nvSpPr>
        <p:spPr>
          <a:xfrm>
            <a:off x="0" y="6405331"/>
            <a:ext cx="6508104" cy="452668"/>
          </a:xfrm>
          <a:prstGeom prst="rect">
            <a:avLst/>
          </a:prstGeom>
          <a:solidFill>
            <a:schemeClr val="accent5">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smtClean="0">
                <a:solidFill>
                  <a:schemeClr val="accent4">
                    <a:lumMod val="75000"/>
                  </a:schemeClr>
                </a:solidFill>
                <a:latin typeface="Corbel" panose="020B0503020204020204" pitchFamily="34" charset="0"/>
                <a:ea typeface="BatangChe" panose="02030609000101010101" pitchFamily="49" charset="-127"/>
              </a:rPr>
              <a:t>Eng. Asma’  shara’b                                                                               PTUK</a:t>
            </a:r>
            <a:endParaRPr lang="en-US" sz="1800" b="1" dirty="0">
              <a:solidFill>
                <a:schemeClr val="accent4">
                  <a:lumMod val="75000"/>
                </a:schemeClr>
              </a:solidFill>
              <a:latin typeface="Corbel" panose="020B0503020204020204" pitchFamily="34" charset="0"/>
              <a:ea typeface="BatangChe" panose="02030609000101010101" pitchFamily="49" charset="-127"/>
            </a:endParaRPr>
          </a:p>
        </p:txBody>
      </p:sp>
      <p:sp>
        <p:nvSpPr>
          <p:cNvPr id="18" name="Google Shape;135;p25"/>
          <p:cNvSpPr/>
          <p:nvPr/>
        </p:nvSpPr>
        <p:spPr>
          <a:xfrm rot="16200000" flipH="1">
            <a:off x="7231852" y="4945852"/>
            <a:ext cx="1188400" cy="2635896"/>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 name="Picture 2" descr="نموذج الإبلاغ عن خلل في الامتحانات الإلكترونية | جامعة فلسطين التقنية -  خضوري"/>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5065" y="5773407"/>
            <a:ext cx="761975" cy="1015967"/>
          </a:xfrm>
          <a:prstGeom prst="rect">
            <a:avLst/>
          </a:prstGeom>
          <a:noFill/>
          <a:extLst>
            <a:ext uri="{909E8E84-426E-40DD-AFC4-6F175D3DCCD1}">
              <a14:hiddenFill xmlns:a14="http://schemas.microsoft.com/office/drawing/2010/main">
                <a:solidFill>
                  <a:srgbClr val="FFFFFF"/>
                </a:solidFill>
              </a14:hiddenFill>
            </a:ext>
          </a:extLst>
        </p:spPr>
      </p:pic>
      <p:sp>
        <p:nvSpPr>
          <p:cNvPr id="20" name="مستطيل 19"/>
          <p:cNvSpPr/>
          <p:nvPr/>
        </p:nvSpPr>
        <p:spPr>
          <a:xfrm>
            <a:off x="710206" y="3561"/>
            <a:ext cx="8429700" cy="731200"/>
          </a:xfrm>
          <a:prstGeom prst="rect">
            <a:avLst/>
          </a:prstGeom>
          <a:solidFill>
            <a:schemeClr val="accent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solidFill>
                <a:schemeClr val="tx2"/>
              </a:solidFill>
              <a:latin typeface="Corbel" panose="020B0503020204020204" pitchFamily="34" charset="0"/>
              <a:ea typeface="BatangChe" panose="02030609000101010101" pitchFamily="49" charset="-127"/>
            </a:endParaRPr>
          </a:p>
        </p:txBody>
      </p:sp>
      <p:pic>
        <p:nvPicPr>
          <p:cNvPr id="22" name="Picture 2" descr="نموذج الإبلاغ عن خلل في الامتحانات الإلكترونية | جامعة فلسطين التقنية -  خضور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076" y="19541"/>
            <a:ext cx="512329" cy="683105"/>
          </a:xfrm>
          <a:prstGeom prst="rect">
            <a:avLst/>
          </a:prstGeom>
          <a:noFill/>
          <a:extLst>
            <a:ext uri="{909E8E84-426E-40DD-AFC4-6F175D3DCCD1}">
              <a14:hiddenFill xmlns:a14="http://schemas.microsoft.com/office/drawing/2010/main">
                <a:solidFill>
                  <a:srgbClr val="FFFFFF"/>
                </a:solidFill>
              </a14:hiddenFill>
            </a:ext>
          </a:extLst>
        </p:spPr>
      </p:pic>
      <p:sp>
        <p:nvSpPr>
          <p:cNvPr id="23" name="Google Shape;134;p25"/>
          <p:cNvSpPr/>
          <p:nvPr/>
        </p:nvSpPr>
        <p:spPr>
          <a:xfrm rot="16200000" flipH="1">
            <a:off x="-14436" y="13703"/>
            <a:ext cx="731200" cy="714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 name="Picture 2" descr="نموذج الإبلاغ عن خلل في الامتحانات الإلكترونية | جامعة فلسطين التقنية -  خضور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986" y="48100"/>
            <a:ext cx="512329" cy="683105"/>
          </a:xfrm>
          <a:prstGeom prst="rect">
            <a:avLst/>
          </a:prstGeom>
          <a:noFill/>
          <a:extLst>
            <a:ext uri="{909E8E84-426E-40DD-AFC4-6F175D3DCCD1}">
              <a14:hiddenFill xmlns:a14="http://schemas.microsoft.com/office/drawing/2010/main">
                <a:solidFill>
                  <a:srgbClr val="FFFFFF"/>
                </a:solidFill>
              </a14:hiddenFill>
            </a:ext>
          </a:extLst>
        </p:spPr>
      </p:pic>
      <p:pic>
        <p:nvPicPr>
          <p:cNvPr id="3" name="صورة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 y="4038600"/>
            <a:ext cx="2819400" cy="2011680"/>
          </a:xfrm>
          <a:prstGeom prst="rect">
            <a:avLst/>
          </a:prstGeom>
        </p:spPr>
      </p:pic>
      <p:sp>
        <p:nvSpPr>
          <p:cNvPr id="4" name="مستطيل 3"/>
          <p:cNvSpPr/>
          <p:nvPr/>
        </p:nvSpPr>
        <p:spPr>
          <a:xfrm>
            <a:off x="8467" y="838200"/>
            <a:ext cx="5791200" cy="646331"/>
          </a:xfrm>
          <a:prstGeom prst="rect">
            <a:avLst/>
          </a:prstGeom>
        </p:spPr>
        <p:txBody>
          <a:bodyPr wrap="square">
            <a:spAutoFit/>
          </a:bodyPr>
          <a:lstStyle/>
          <a:p>
            <a:r>
              <a:rPr lang="en-US" dirty="0">
                <a:hlinkClick r:id="rId5"/>
              </a:rPr>
              <a:t>https://</a:t>
            </a:r>
            <a:r>
              <a:rPr lang="en-US" dirty="0" smtClean="0">
                <a:hlinkClick r:id="rId5"/>
              </a:rPr>
              <a:t>www.youtube.com/watch?v=WPBF9N3jxRw</a:t>
            </a:r>
            <a:endParaRPr lang="ar-SA" dirty="0" smtClean="0"/>
          </a:p>
          <a:p>
            <a:endParaRPr lang="en-US" dirty="0"/>
          </a:p>
        </p:txBody>
      </p:sp>
      <p:sp>
        <p:nvSpPr>
          <p:cNvPr id="5" name="مستطيل 4"/>
          <p:cNvSpPr/>
          <p:nvPr/>
        </p:nvSpPr>
        <p:spPr>
          <a:xfrm>
            <a:off x="8467" y="1295400"/>
            <a:ext cx="5477933" cy="646331"/>
          </a:xfrm>
          <a:prstGeom prst="rect">
            <a:avLst/>
          </a:prstGeom>
        </p:spPr>
        <p:txBody>
          <a:bodyPr wrap="square">
            <a:spAutoFit/>
          </a:bodyPr>
          <a:lstStyle/>
          <a:p>
            <a:r>
              <a:rPr lang="en-US" dirty="0">
                <a:hlinkClick r:id="rId6"/>
              </a:rPr>
              <a:t>https://</a:t>
            </a:r>
            <a:r>
              <a:rPr lang="en-US" dirty="0" smtClean="0">
                <a:hlinkClick r:id="rId6"/>
              </a:rPr>
              <a:t>www.youtube.com/watch?v=Eto3uTnxQtk</a:t>
            </a:r>
            <a:endParaRPr lang="ar-SA" dirty="0" smtClean="0"/>
          </a:p>
          <a:p>
            <a:endParaRPr lang="en-US" dirty="0"/>
          </a:p>
        </p:txBody>
      </p:sp>
      <p:sp>
        <p:nvSpPr>
          <p:cNvPr id="6" name="مستطيل 5"/>
          <p:cNvSpPr/>
          <p:nvPr/>
        </p:nvSpPr>
        <p:spPr>
          <a:xfrm>
            <a:off x="8468" y="1828800"/>
            <a:ext cx="5706532" cy="646331"/>
          </a:xfrm>
          <a:prstGeom prst="rect">
            <a:avLst/>
          </a:prstGeom>
        </p:spPr>
        <p:txBody>
          <a:bodyPr wrap="square">
            <a:spAutoFit/>
          </a:bodyPr>
          <a:lstStyle/>
          <a:p>
            <a:r>
              <a:rPr lang="en-US" dirty="0">
                <a:hlinkClick r:id="rId7"/>
              </a:rPr>
              <a:t>https://</a:t>
            </a:r>
            <a:r>
              <a:rPr lang="en-US" dirty="0" smtClean="0">
                <a:hlinkClick r:id="rId7"/>
              </a:rPr>
              <a:t>www.youtube.com/watch?v=Ip5OXNLCDPs</a:t>
            </a:r>
            <a:endParaRPr lang="ar-SA" dirty="0" smtClean="0"/>
          </a:p>
          <a:p>
            <a:endParaRPr lang="en-US" dirty="0"/>
          </a:p>
        </p:txBody>
      </p:sp>
      <p:sp>
        <p:nvSpPr>
          <p:cNvPr id="7" name="مستطيل 6"/>
          <p:cNvSpPr/>
          <p:nvPr/>
        </p:nvSpPr>
        <p:spPr>
          <a:xfrm>
            <a:off x="8468" y="2192867"/>
            <a:ext cx="5842614" cy="646331"/>
          </a:xfrm>
          <a:prstGeom prst="rect">
            <a:avLst/>
          </a:prstGeom>
        </p:spPr>
        <p:txBody>
          <a:bodyPr wrap="square">
            <a:spAutoFit/>
          </a:bodyPr>
          <a:lstStyle/>
          <a:p>
            <a:r>
              <a:rPr lang="en-US" dirty="0">
                <a:hlinkClick r:id="rId8"/>
              </a:rPr>
              <a:t>https://</a:t>
            </a:r>
            <a:r>
              <a:rPr lang="en-US" dirty="0" smtClean="0">
                <a:hlinkClick r:id="rId8"/>
              </a:rPr>
              <a:t>www.youtube.com/watch?v=v0-JU8QwaQo</a:t>
            </a:r>
            <a:endParaRPr lang="ar-SA" dirty="0" smtClean="0"/>
          </a:p>
          <a:p>
            <a:endParaRPr lang="en-US" dirty="0"/>
          </a:p>
        </p:txBody>
      </p:sp>
      <p:sp>
        <p:nvSpPr>
          <p:cNvPr id="8" name="مستطيل 7"/>
          <p:cNvSpPr/>
          <p:nvPr/>
        </p:nvSpPr>
        <p:spPr>
          <a:xfrm>
            <a:off x="8468" y="2590800"/>
            <a:ext cx="5401732" cy="646331"/>
          </a:xfrm>
          <a:prstGeom prst="rect">
            <a:avLst/>
          </a:prstGeom>
        </p:spPr>
        <p:txBody>
          <a:bodyPr wrap="square">
            <a:spAutoFit/>
          </a:bodyPr>
          <a:lstStyle/>
          <a:p>
            <a:r>
              <a:rPr lang="en-US" dirty="0">
                <a:hlinkClick r:id="rId9"/>
              </a:rPr>
              <a:t>https://www.youtube.com/watch?v=_</a:t>
            </a:r>
            <a:r>
              <a:rPr lang="en-US" dirty="0" smtClean="0">
                <a:hlinkClick r:id="rId9"/>
              </a:rPr>
              <a:t>ILbqw5b9A0</a:t>
            </a:r>
            <a:endParaRPr lang="ar-SA" dirty="0" smtClean="0"/>
          </a:p>
          <a:p>
            <a:endParaRPr lang="en-US" dirty="0"/>
          </a:p>
        </p:txBody>
      </p:sp>
    </p:spTree>
    <p:extLst>
      <p:ext uri="{BB962C8B-B14F-4D97-AF65-F5344CB8AC3E}">
        <p14:creationId xmlns:p14="http://schemas.microsoft.com/office/powerpoint/2010/main" val="8753004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مستطيل 16"/>
          <p:cNvSpPr/>
          <p:nvPr/>
        </p:nvSpPr>
        <p:spPr>
          <a:xfrm>
            <a:off x="0" y="6405331"/>
            <a:ext cx="6508104" cy="452668"/>
          </a:xfrm>
          <a:prstGeom prst="rect">
            <a:avLst/>
          </a:prstGeom>
          <a:solidFill>
            <a:schemeClr val="accent5">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smtClean="0">
                <a:solidFill>
                  <a:schemeClr val="accent4">
                    <a:lumMod val="75000"/>
                  </a:schemeClr>
                </a:solidFill>
                <a:latin typeface="Corbel" panose="020B0503020204020204" pitchFamily="34" charset="0"/>
                <a:ea typeface="BatangChe" panose="02030609000101010101" pitchFamily="49" charset="-127"/>
              </a:rPr>
              <a:t>Eng. Asma’  shara’b                                                                               PTUK</a:t>
            </a:r>
            <a:endParaRPr lang="en-US" sz="1800" b="1" dirty="0">
              <a:solidFill>
                <a:schemeClr val="accent4">
                  <a:lumMod val="75000"/>
                </a:schemeClr>
              </a:solidFill>
              <a:latin typeface="Corbel" panose="020B0503020204020204" pitchFamily="34" charset="0"/>
              <a:ea typeface="BatangChe" panose="02030609000101010101" pitchFamily="49" charset="-127"/>
            </a:endParaRPr>
          </a:p>
        </p:txBody>
      </p:sp>
      <p:sp>
        <p:nvSpPr>
          <p:cNvPr id="18" name="Google Shape;135;p25"/>
          <p:cNvSpPr/>
          <p:nvPr/>
        </p:nvSpPr>
        <p:spPr>
          <a:xfrm rot="16200000" flipH="1">
            <a:off x="7231852" y="4945852"/>
            <a:ext cx="1188400" cy="2635896"/>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 name="Picture 2" descr="نموذج الإبلاغ عن خلل في الامتحانات الإلكترونية | جامعة فلسطين التقنية -  خضوري"/>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5065" y="5773407"/>
            <a:ext cx="761975" cy="1015967"/>
          </a:xfrm>
          <a:prstGeom prst="rect">
            <a:avLst/>
          </a:prstGeom>
          <a:noFill/>
          <a:extLst>
            <a:ext uri="{909E8E84-426E-40DD-AFC4-6F175D3DCCD1}">
              <a14:hiddenFill xmlns:a14="http://schemas.microsoft.com/office/drawing/2010/main">
                <a:solidFill>
                  <a:srgbClr val="FFFFFF"/>
                </a:solidFill>
              </a14:hiddenFill>
            </a:ext>
          </a:extLst>
        </p:spPr>
      </p:pic>
      <p:sp>
        <p:nvSpPr>
          <p:cNvPr id="20" name="مستطيل 19"/>
          <p:cNvSpPr/>
          <p:nvPr/>
        </p:nvSpPr>
        <p:spPr>
          <a:xfrm>
            <a:off x="710206" y="3561"/>
            <a:ext cx="8429700" cy="731200"/>
          </a:xfrm>
          <a:prstGeom prst="rect">
            <a:avLst/>
          </a:prstGeom>
          <a:solidFill>
            <a:schemeClr val="accent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SA" sz="2400" dirty="0">
                <a:solidFill>
                  <a:srgbClr val="FF0000"/>
                </a:solidFill>
              </a:rPr>
              <a:t>مفاتيح الإنارة الآلية</a:t>
            </a:r>
            <a:endParaRPr lang="ar-SA" sz="2400" dirty="0">
              <a:solidFill>
                <a:srgbClr val="FF0000"/>
              </a:solidFill>
            </a:endParaRPr>
          </a:p>
        </p:txBody>
      </p:sp>
      <p:pic>
        <p:nvPicPr>
          <p:cNvPr id="22" name="Picture 2" descr="نموذج الإبلاغ عن خلل في الامتحانات الإلكترونية | جامعة فلسطين التقنية -  خضور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076" y="19541"/>
            <a:ext cx="512329" cy="683105"/>
          </a:xfrm>
          <a:prstGeom prst="rect">
            <a:avLst/>
          </a:prstGeom>
          <a:noFill/>
          <a:extLst>
            <a:ext uri="{909E8E84-426E-40DD-AFC4-6F175D3DCCD1}">
              <a14:hiddenFill xmlns:a14="http://schemas.microsoft.com/office/drawing/2010/main">
                <a:solidFill>
                  <a:srgbClr val="FFFFFF"/>
                </a:solidFill>
              </a14:hiddenFill>
            </a:ext>
          </a:extLst>
        </p:spPr>
      </p:pic>
      <p:sp>
        <p:nvSpPr>
          <p:cNvPr id="23" name="Google Shape;134;p25"/>
          <p:cNvSpPr/>
          <p:nvPr/>
        </p:nvSpPr>
        <p:spPr>
          <a:xfrm rot="16200000" flipH="1">
            <a:off x="-14436" y="13703"/>
            <a:ext cx="731200" cy="714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 name="Picture 2" descr="نموذج الإبلاغ عن خلل في الامتحانات الإلكترونية | جامعة فلسطين التقنية -  خضور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986" y="48100"/>
            <a:ext cx="512329" cy="68310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543" y="4484423"/>
            <a:ext cx="4324512" cy="1366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5987" y="731205"/>
            <a:ext cx="9145893" cy="923330"/>
          </a:xfrm>
          <a:prstGeom prst="rect">
            <a:avLst/>
          </a:prstGeom>
        </p:spPr>
        <p:txBody>
          <a:bodyPr wrap="square">
            <a:spAutoFit/>
          </a:bodyPr>
          <a:lstStyle/>
          <a:p>
            <a:pPr algn="just" rtl="1"/>
            <a:r>
              <a:rPr lang="ar-SA" dirty="0" smtClean="0"/>
              <a:t>يتم </a:t>
            </a:r>
            <a:r>
              <a:rPr lang="ar-SA" dirty="0"/>
              <a:t>إنارة مداخل العمارات والادراج والممرات في البنايات والمنازل بعدة طرق، ومنها استخدام </a:t>
            </a:r>
            <a:r>
              <a:rPr lang="ar-SA" dirty="0" smtClean="0"/>
              <a:t>مفاتيح الدرج </a:t>
            </a:r>
            <a:r>
              <a:rPr lang="ar-SA" dirty="0"/>
              <a:t>توجد طرق أخرى تستخدم فيها مفاتيح الإنارة الآلية لإنارة هذه الأماكن، وتسمى هذه المفاتيح الآلية في </a:t>
            </a:r>
            <a:r>
              <a:rPr lang="ar-SA" dirty="0" smtClean="0"/>
              <a:t>كثير ، </a:t>
            </a:r>
            <a:r>
              <a:rPr lang="ar-SA" dirty="0"/>
              <a:t>والمفاتيح التصالبية ؛ لإنارة مصباح كهربائي أو أكثر، سواء من مكانين أو ثلاثة أماكن أو أكثر، إلا </a:t>
            </a:r>
            <a:r>
              <a:rPr lang="ar-SA" dirty="0" smtClean="0"/>
              <a:t>أنه من الأحيان بالمتممات </a:t>
            </a:r>
            <a:r>
              <a:rPr lang="ar-SA" dirty="0"/>
              <a:t>أو الريليهات .</a:t>
            </a:r>
            <a:endParaRPr lang="en-US" dirty="0"/>
          </a:p>
        </p:txBody>
      </p:sp>
      <p:sp>
        <p:nvSpPr>
          <p:cNvPr id="3" name="مستطيل 2"/>
          <p:cNvSpPr/>
          <p:nvPr/>
        </p:nvSpPr>
        <p:spPr>
          <a:xfrm>
            <a:off x="100986" y="1828800"/>
            <a:ext cx="9009147" cy="1754326"/>
          </a:xfrm>
          <a:prstGeom prst="rect">
            <a:avLst/>
          </a:prstGeom>
        </p:spPr>
        <p:txBody>
          <a:bodyPr wrap="square">
            <a:spAutoFit/>
          </a:bodyPr>
          <a:lstStyle/>
          <a:p>
            <a:pPr algn="just" rtl="1"/>
            <a:r>
              <a:rPr lang="ar-SA" dirty="0"/>
              <a:t>المؤقتات</a:t>
            </a:r>
          </a:p>
          <a:p>
            <a:pPr algn="just" rtl="1"/>
            <a:r>
              <a:rPr lang="ar-SA" dirty="0"/>
              <a:t>يمكن تقسيم المؤقتات إلي نوعين رئيسيين هما :</a:t>
            </a:r>
          </a:p>
          <a:p>
            <a:pPr algn="just" rtl="1"/>
            <a:r>
              <a:rPr lang="ar-SA" dirty="0" smtClean="0"/>
              <a:t>1. </a:t>
            </a:r>
            <a:r>
              <a:rPr lang="ar-SA" dirty="0"/>
              <a:t>مؤقت زمني لتأخير التشغيل </a:t>
            </a:r>
            <a:r>
              <a:rPr lang="en-US" dirty="0" smtClean="0"/>
              <a:t>on </a:t>
            </a:r>
            <a:r>
              <a:rPr lang="en-US" dirty="0"/>
              <a:t>delay timer) </a:t>
            </a:r>
            <a:r>
              <a:rPr lang="ar-SA" dirty="0" smtClean="0"/>
              <a:t>)</a:t>
            </a:r>
          </a:p>
          <a:p>
            <a:pPr algn="just" rtl="1"/>
            <a:r>
              <a:rPr lang="en-US" dirty="0" smtClean="0"/>
              <a:t>2 </a:t>
            </a:r>
            <a:r>
              <a:rPr lang="ar-SA" dirty="0" smtClean="0"/>
              <a:t>.مؤقت </a:t>
            </a:r>
            <a:r>
              <a:rPr lang="ar-SA" dirty="0"/>
              <a:t>زمني لتأخير </a:t>
            </a:r>
            <a:r>
              <a:rPr lang="ar-SA" dirty="0" smtClean="0"/>
              <a:t>الإيقاف </a:t>
            </a:r>
            <a:r>
              <a:rPr lang="en-US" dirty="0" smtClean="0"/>
              <a:t>off delay timer)</a:t>
            </a:r>
            <a:r>
              <a:rPr lang="ar-SA" dirty="0" smtClean="0"/>
              <a:t>)</a:t>
            </a:r>
            <a:endParaRPr lang="en-US" dirty="0"/>
          </a:p>
          <a:p>
            <a:pPr algn="just" rtl="1"/>
            <a:r>
              <a:rPr lang="ar-SA" dirty="0"/>
              <a:t>وتستخدم بعض أنواع المؤقتات في التمديدات الكهربائية المنزلية لأغراض الإنارة ، بينما تستخدم </a:t>
            </a:r>
            <a:r>
              <a:rPr lang="ar-SA" dirty="0" smtClean="0"/>
              <a:t>أنواع أخرى </a:t>
            </a:r>
            <a:r>
              <a:rPr lang="ar-SA" dirty="0"/>
              <a:t>في دوائر التحكم في المحركات الكهربائية ( في توصيلة ستار دلتا)،</a:t>
            </a:r>
            <a:endParaRPr lang="en-US" dirty="0"/>
          </a:p>
        </p:txBody>
      </p:sp>
    </p:spTree>
    <p:extLst>
      <p:ext uri="{BB962C8B-B14F-4D97-AF65-F5344CB8AC3E}">
        <p14:creationId xmlns:p14="http://schemas.microsoft.com/office/powerpoint/2010/main" val="11490225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مستطيل 16"/>
          <p:cNvSpPr/>
          <p:nvPr/>
        </p:nvSpPr>
        <p:spPr>
          <a:xfrm>
            <a:off x="0" y="6405331"/>
            <a:ext cx="6508104" cy="452668"/>
          </a:xfrm>
          <a:prstGeom prst="rect">
            <a:avLst/>
          </a:prstGeom>
          <a:solidFill>
            <a:schemeClr val="accent5">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smtClean="0">
                <a:solidFill>
                  <a:schemeClr val="accent4">
                    <a:lumMod val="75000"/>
                  </a:schemeClr>
                </a:solidFill>
                <a:latin typeface="Corbel" panose="020B0503020204020204" pitchFamily="34" charset="0"/>
                <a:ea typeface="BatangChe" panose="02030609000101010101" pitchFamily="49" charset="-127"/>
              </a:rPr>
              <a:t>Eng. Asma’  shara’b                                                                               PTUK</a:t>
            </a:r>
            <a:endParaRPr lang="en-US" sz="1800" b="1" dirty="0">
              <a:solidFill>
                <a:schemeClr val="accent4">
                  <a:lumMod val="75000"/>
                </a:schemeClr>
              </a:solidFill>
              <a:latin typeface="Corbel" panose="020B0503020204020204" pitchFamily="34" charset="0"/>
              <a:ea typeface="BatangChe" panose="02030609000101010101" pitchFamily="49" charset="-127"/>
            </a:endParaRPr>
          </a:p>
        </p:txBody>
      </p:sp>
      <p:sp>
        <p:nvSpPr>
          <p:cNvPr id="18" name="Google Shape;135;p25"/>
          <p:cNvSpPr/>
          <p:nvPr/>
        </p:nvSpPr>
        <p:spPr>
          <a:xfrm rot="16200000" flipH="1">
            <a:off x="7231852" y="4945852"/>
            <a:ext cx="1188400" cy="2635896"/>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 name="Picture 2" descr="نموذج الإبلاغ عن خلل في الامتحانات الإلكترونية | جامعة فلسطين التقنية -  خضوري"/>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5065" y="5773407"/>
            <a:ext cx="761975" cy="1015967"/>
          </a:xfrm>
          <a:prstGeom prst="rect">
            <a:avLst/>
          </a:prstGeom>
          <a:noFill/>
          <a:extLst>
            <a:ext uri="{909E8E84-426E-40DD-AFC4-6F175D3DCCD1}">
              <a14:hiddenFill xmlns:a14="http://schemas.microsoft.com/office/drawing/2010/main">
                <a:solidFill>
                  <a:srgbClr val="FFFFFF"/>
                </a:solidFill>
              </a14:hiddenFill>
            </a:ext>
          </a:extLst>
        </p:spPr>
      </p:pic>
      <p:sp>
        <p:nvSpPr>
          <p:cNvPr id="20" name="مستطيل 19"/>
          <p:cNvSpPr/>
          <p:nvPr/>
        </p:nvSpPr>
        <p:spPr>
          <a:xfrm>
            <a:off x="710206" y="3561"/>
            <a:ext cx="8429700" cy="731200"/>
          </a:xfrm>
          <a:prstGeom prst="rect">
            <a:avLst/>
          </a:prstGeom>
          <a:solidFill>
            <a:schemeClr val="accent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solidFill>
                <a:schemeClr val="tx2"/>
              </a:solidFill>
              <a:latin typeface="Corbel" panose="020B0503020204020204" pitchFamily="34" charset="0"/>
              <a:ea typeface="BatangChe" panose="02030609000101010101" pitchFamily="49" charset="-127"/>
            </a:endParaRPr>
          </a:p>
        </p:txBody>
      </p:sp>
      <p:pic>
        <p:nvPicPr>
          <p:cNvPr id="22" name="Picture 2" descr="نموذج الإبلاغ عن خلل في الامتحانات الإلكترونية | جامعة فلسطين التقنية -  خضور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076" y="19541"/>
            <a:ext cx="512329" cy="683105"/>
          </a:xfrm>
          <a:prstGeom prst="rect">
            <a:avLst/>
          </a:prstGeom>
          <a:noFill/>
          <a:extLst>
            <a:ext uri="{909E8E84-426E-40DD-AFC4-6F175D3DCCD1}">
              <a14:hiddenFill xmlns:a14="http://schemas.microsoft.com/office/drawing/2010/main">
                <a:solidFill>
                  <a:srgbClr val="FFFFFF"/>
                </a:solidFill>
              </a14:hiddenFill>
            </a:ext>
          </a:extLst>
        </p:spPr>
      </p:pic>
      <p:sp>
        <p:nvSpPr>
          <p:cNvPr id="23" name="Google Shape;134;p25"/>
          <p:cNvSpPr/>
          <p:nvPr/>
        </p:nvSpPr>
        <p:spPr>
          <a:xfrm rot="16200000" flipH="1">
            <a:off x="-14436" y="13703"/>
            <a:ext cx="731200" cy="714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 name="Picture 2" descr="نموذج الإبلاغ عن خلل في الامتحانات الإلكترونية | جامعة فلسطين التقنية -  خضور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986" y="48100"/>
            <a:ext cx="512329" cy="68310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
          <p:cNvSpPr/>
          <p:nvPr/>
        </p:nvSpPr>
        <p:spPr>
          <a:xfrm>
            <a:off x="3810000" y="152400"/>
            <a:ext cx="4572000" cy="800219"/>
          </a:xfrm>
          <a:prstGeom prst="rect">
            <a:avLst/>
          </a:prstGeom>
        </p:spPr>
        <p:txBody>
          <a:bodyPr>
            <a:spAutoFit/>
          </a:bodyPr>
          <a:lstStyle/>
          <a:p>
            <a:pPr algn="r"/>
            <a:r>
              <a:rPr lang="ar-SA" sz="2800" b="1" dirty="0">
                <a:cs typeface="+mj-cs"/>
              </a:rPr>
              <a:t>استخدامات المؤقتات الزمنية</a:t>
            </a:r>
          </a:p>
          <a:p>
            <a:endParaRPr lang="en-US" dirty="0"/>
          </a:p>
        </p:txBody>
      </p:sp>
      <p:sp>
        <p:nvSpPr>
          <p:cNvPr id="10" name="Rectangle 2"/>
          <p:cNvSpPr/>
          <p:nvPr/>
        </p:nvSpPr>
        <p:spPr>
          <a:xfrm>
            <a:off x="304800" y="945692"/>
            <a:ext cx="8610600" cy="2308324"/>
          </a:xfrm>
          <a:prstGeom prst="rect">
            <a:avLst/>
          </a:prstGeom>
        </p:spPr>
        <p:txBody>
          <a:bodyPr wrap="square">
            <a:spAutoFit/>
          </a:bodyPr>
          <a:lstStyle/>
          <a:p>
            <a:pPr algn="r" rtl="1"/>
            <a:r>
              <a:rPr lang="ar-SA" dirty="0" smtClean="0">
                <a:cs typeface="+mj-cs"/>
              </a:rPr>
              <a:t>استخدم </a:t>
            </a:r>
            <a:r>
              <a:rPr lang="ar-SA" dirty="0">
                <a:cs typeface="+mj-cs"/>
              </a:rPr>
              <a:t>المؤقتات الزمنية في العديد من التطبيقات الكهربائية والإلكترونية ومن أشهر استخداماتها:</a:t>
            </a:r>
          </a:p>
          <a:p>
            <a:pPr marL="342900" indent="-342900" algn="r" rtl="1">
              <a:buFont typeface="Arial" pitchFamily="34" charset="0"/>
              <a:buChar char="•"/>
            </a:pPr>
            <a:r>
              <a:rPr lang="ar-SA" dirty="0">
                <a:cs typeface="+mj-cs"/>
              </a:rPr>
              <a:t>يستخدم كأداء لتأخير تشغيل المولدات الكهربائية عند انقطاع الكهرباء.</a:t>
            </a:r>
          </a:p>
          <a:p>
            <a:pPr marL="342900" indent="-342900" algn="r" rtl="1">
              <a:buFont typeface="Arial" pitchFamily="34" charset="0"/>
              <a:buChar char="•"/>
            </a:pPr>
            <a:r>
              <a:rPr lang="ar-SA" dirty="0">
                <a:cs typeface="+mj-cs"/>
              </a:rPr>
              <a:t>يستخدم في تأخير فصل لمبة عند غلق الباب.</a:t>
            </a:r>
          </a:p>
          <a:p>
            <a:pPr marL="342900" indent="-342900" algn="r" rtl="1">
              <a:buFont typeface="Arial" pitchFamily="34" charset="0"/>
              <a:buChar char="•"/>
            </a:pPr>
            <a:r>
              <a:rPr lang="ar-SA" dirty="0">
                <a:cs typeface="+mj-cs"/>
              </a:rPr>
              <a:t>يستخدم للتحكم في توصيل دائرة دلتا بعد انتهاء العد التنازلي لتوصيل دائرة ستار.</a:t>
            </a:r>
          </a:p>
          <a:p>
            <a:pPr marL="342900" indent="-342900" algn="r" rtl="1">
              <a:buFont typeface="Arial" pitchFamily="34" charset="0"/>
              <a:buChar char="•"/>
            </a:pPr>
            <a:r>
              <a:rPr lang="ar-SA" dirty="0">
                <a:cs typeface="+mj-cs"/>
              </a:rPr>
              <a:t>يستخدم لتأخير تشغيل أحمال الأجهزة الكهربائية لحظة تشغيل المولد الكهربائي.</a:t>
            </a:r>
          </a:p>
          <a:p>
            <a:pPr marL="342900" indent="-342900" algn="r" rtl="1">
              <a:buFont typeface="Arial" pitchFamily="34" charset="0"/>
              <a:buChar char="•"/>
            </a:pPr>
            <a:r>
              <a:rPr lang="ar-SA" dirty="0">
                <a:cs typeface="+mj-cs"/>
              </a:rPr>
              <a:t>يستخدم في أجهزة اليو بي اس </a:t>
            </a:r>
            <a:r>
              <a:rPr lang="ar-SA" dirty="0" smtClean="0">
                <a:cs typeface="+mj-cs"/>
              </a:rPr>
              <a:t> </a:t>
            </a:r>
            <a:r>
              <a:rPr lang="en-US" dirty="0" smtClean="0">
                <a:cs typeface="+mj-cs"/>
              </a:rPr>
              <a:t>(UPS</a:t>
            </a:r>
            <a:r>
              <a:rPr lang="en-US" dirty="0">
                <a:cs typeface="+mj-cs"/>
              </a:rPr>
              <a:t>) </a:t>
            </a:r>
            <a:endParaRPr lang="en-US" dirty="0" smtClean="0">
              <a:cs typeface="+mj-cs"/>
            </a:endParaRPr>
          </a:p>
          <a:p>
            <a:pPr marL="342900" indent="-342900" algn="r" rtl="1">
              <a:buFont typeface="Arial" pitchFamily="34" charset="0"/>
              <a:buChar char="•"/>
            </a:pPr>
            <a:r>
              <a:rPr lang="ar-SA" dirty="0" smtClean="0">
                <a:cs typeface="+mj-cs"/>
              </a:rPr>
              <a:t>يستخدم </a:t>
            </a:r>
            <a:r>
              <a:rPr lang="ar-SA" dirty="0">
                <a:cs typeface="+mj-cs"/>
              </a:rPr>
              <a:t>في أجهزة حماية أحمال الأجهزة المنزلية، حيث يقوم بتأخير التشغيل لحظة رجوع الكهرباء.</a:t>
            </a:r>
          </a:p>
          <a:p>
            <a:pPr marL="342900" indent="-342900" algn="r" rtl="1">
              <a:buFont typeface="Arial" pitchFamily="34" charset="0"/>
              <a:buChar char="•"/>
            </a:pPr>
            <a:r>
              <a:rPr lang="ar-SA" dirty="0">
                <a:cs typeface="+mj-cs"/>
              </a:rPr>
              <a:t>يستخدم لتأخير تشغيل الثلاجات المنزلية بغرض الحماية.</a:t>
            </a:r>
          </a:p>
        </p:txBody>
      </p:sp>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29000"/>
            <a:ext cx="4658571" cy="2740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5913235" y="3435866"/>
            <a:ext cx="3063659" cy="369332"/>
          </a:xfrm>
          <a:prstGeom prst="rect">
            <a:avLst/>
          </a:prstGeom>
        </p:spPr>
        <p:txBody>
          <a:bodyPr wrap="none">
            <a:spAutoFit/>
          </a:bodyPr>
          <a:lstStyle/>
          <a:p>
            <a:pPr algn="r"/>
            <a:r>
              <a:rPr lang="ar-SA" b="1" dirty="0"/>
              <a:t>أنواع المؤقتات من حيث نظرية العمل :</a:t>
            </a:r>
          </a:p>
        </p:txBody>
      </p:sp>
    </p:spTree>
    <p:extLst>
      <p:ext uri="{BB962C8B-B14F-4D97-AF65-F5344CB8AC3E}">
        <p14:creationId xmlns:p14="http://schemas.microsoft.com/office/powerpoint/2010/main" val="33133892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مستطيل 16"/>
          <p:cNvSpPr/>
          <p:nvPr/>
        </p:nvSpPr>
        <p:spPr>
          <a:xfrm>
            <a:off x="0" y="6405331"/>
            <a:ext cx="6508104" cy="452668"/>
          </a:xfrm>
          <a:prstGeom prst="rect">
            <a:avLst/>
          </a:prstGeom>
          <a:solidFill>
            <a:schemeClr val="accent5">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smtClean="0">
                <a:solidFill>
                  <a:schemeClr val="accent4">
                    <a:lumMod val="75000"/>
                  </a:schemeClr>
                </a:solidFill>
                <a:latin typeface="Corbel" panose="020B0503020204020204" pitchFamily="34" charset="0"/>
                <a:ea typeface="BatangChe" panose="02030609000101010101" pitchFamily="49" charset="-127"/>
              </a:rPr>
              <a:t>Eng. Asma’  shara’b                                                                               PTUK</a:t>
            </a:r>
            <a:endParaRPr lang="en-US" sz="1800" b="1" dirty="0">
              <a:solidFill>
                <a:schemeClr val="accent4">
                  <a:lumMod val="75000"/>
                </a:schemeClr>
              </a:solidFill>
              <a:latin typeface="Corbel" panose="020B0503020204020204" pitchFamily="34" charset="0"/>
              <a:ea typeface="BatangChe" panose="02030609000101010101" pitchFamily="49" charset="-127"/>
            </a:endParaRPr>
          </a:p>
        </p:txBody>
      </p:sp>
      <p:sp>
        <p:nvSpPr>
          <p:cNvPr id="18" name="Google Shape;135;p25"/>
          <p:cNvSpPr/>
          <p:nvPr/>
        </p:nvSpPr>
        <p:spPr>
          <a:xfrm rot="16200000" flipH="1">
            <a:off x="7231852" y="4945852"/>
            <a:ext cx="1188400" cy="2635896"/>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 name="Picture 2" descr="نموذج الإبلاغ عن خلل في الامتحانات الإلكترونية | جامعة فلسطين التقنية -  خضوري"/>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5065" y="5773407"/>
            <a:ext cx="761975" cy="1015967"/>
          </a:xfrm>
          <a:prstGeom prst="rect">
            <a:avLst/>
          </a:prstGeom>
          <a:noFill/>
          <a:extLst>
            <a:ext uri="{909E8E84-426E-40DD-AFC4-6F175D3DCCD1}">
              <a14:hiddenFill xmlns:a14="http://schemas.microsoft.com/office/drawing/2010/main">
                <a:solidFill>
                  <a:srgbClr val="FFFFFF"/>
                </a:solidFill>
              </a14:hiddenFill>
            </a:ext>
          </a:extLst>
        </p:spPr>
      </p:pic>
      <p:sp>
        <p:nvSpPr>
          <p:cNvPr id="20" name="مستطيل 19"/>
          <p:cNvSpPr/>
          <p:nvPr/>
        </p:nvSpPr>
        <p:spPr>
          <a:xfrm>
            <a:off x="710206" y="3561"/>
            <a:ext cx="8429700" cy="731200"/>
          </a:xfrm>
          <a:prstGeom prst="rect">
            <a:avLst/>
          </a:prstGeom>
          <a:solidFill>
            <a:schemeClr val="accent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solidFill>
                <a:schemeClr val="tx2"/>
              </a:solidFill>
              <a:latin typeface="Corbel" panose="020B0503020204020204" pitchFamily="34" charset="0"/>
              <a:ea typeface="BatangChe" panose="02030609000101010101" pitchFamily="49" charset="-127"/>
            </a:endParaRPr>
          </a:p>
        </p:txBody>
      </p:sp>
      <p:pic>
        <p:nvPicPr>
          <p:cNvPr id="22" name="Picture 2" descr="نموذج الإبلاغ عن خلل في الامتحانات الإلكترونية | جامعة فلسطين التقنية -  خضور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076" y="19541"/>
            <a:ext cx="512329" cy="683105"/>
          </a:xfrm>
          <a:prstGeom prst="rect">
            <a:avLst/>
          </a:prstGeom>
          <a:noFill/>
          <a:extLst>
            <a:ext uri="{909E8E84-426E-40DD-AFC4-6F175D3DCCD1}">
              <a14:hiddenFill xmlns:a14="http://schemas.microsoft.com/office/drawing/2010/main">
                <a:solidFill>
                  <a:srgbClr val="FFFFFF"/>
                </a:solidFill>
              </a14:hiddenFill>
            </a:ext>
          </a:extLst>
        </p:spPr>
      </p:pic>
      <p:sp>
        <p:nvSpPr>
          <p:cNvPr id="23" name="Google Shape;134;p25"/>
          <p:cNvSpPr/>
          <p:nvPr/>
        </p:nvSpPr>
        <p:spPr>
          <a:xfrm rot="16200000" flipH="1">
            <a:off x="-14436" y="13703"/>
            <a:ext cx="731200" cy="714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 name="Picture 2" descr="نموذج الإبلاغ عن خلل في الامتحانات الإلكترونية | جامعة فلسطين التقنية -  خضور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986" y="48100"/>
            <a:ext cx="512329" cy="68310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
          <p:cNvSpPr/>
          <p:nvPr/>
        </p:nvSpPr>
        <p:spPr>
          <a:xfrm>
            <a:off x="3170526" y="112463"/>
            <a:ext cx="5486400" cy="523220"/>
          </a:xfrm>
          <a:prstGeom prst="rect">
            <a:avLst/>
          </a:prstGeom>
        </p:spPr>
        <p:txBody>
          <a:bodyPr wrap="square">
            <a:spAutoFit/>
          </a:bodyPr>
          <a:lstStyle/>
          <a:p>
            <a:pPr algn="r" rtl="1"/>
            <a:r>
              <a:rPr lang="ar-SA" sz="2800" b="1" dirty="0">
                <a:cs typeface="+mj-cs"/>
              </a:rPr>
              <a:t>1- تايمر تأخير التشغيل </a:t>
            </a:r>
            <a:r>
              <a:rPr lang="en-US" sz="2800" b="1" dirty="0">
                <a:cs typeface="+mj-cs"/>
              </a:rPr>
              <a:t>(</a:t>
            </a:r>
            <a:r>
              <a:rPr lang="en-US" sz="2800" b="1" dirty="0" smtClean="0">
                <a:cs typeface="+mj-cs"/>
              </a:rPr>
              <a:t>On </a:t>
            </a:r>
            <a:r>
              <a:rPr lang="en-US" sz="2800" b="1" dirty="0">
                <a:cs typeface="+mj-cs"/>
              </a:rPr>
              <a:t>Delay </a:t>
            </a:r>
            <a:r>
              <a:rPr lang="en-US" sz="2800" b="1" dirty="0" smtClean="0">
                <a:cs typeface="+mj-cs"/>
              </a:rPr>
              <a:t>Timer)</a:t>
            </a:r>
            <a:endParaRPr lang="en-US" sz="2800" b="1" dirty="0">
              <a:cs typeface="+mj-cs"/>
            </a:endParaRPr>
          </a:p>
        </p:txBody>
      </p:sp>
      <p:sp>
        <p:nvSpPr>
          <p:cNvPr id="10" name="Rectangle 2"/>
          <p:cNvSpPr/>
          <p:nvPr/>
        </p:nvSpPr>
        <p:spPr>
          <a:xfrm>
            <a:off x="1900906" y="1789642"/>
            <a:ext cx="7239000" cy="677108"/>
          </a:xfrm>
          <a:prstGeom prst="rect">
            <a:avLst/>
          </a:prstGeom>
        </p:spPr>
        <p:txBody>
          <a:bodyPr wrap="square">
            <a:spAutoFit/>
          </a:bodyPr>
          <a:lstStyle/>
          <a:p>
            <a:pPr algn="r"/>
            <a:r>
              <a:rPr lang="ar-SA" sz="2000" b="1" dirty="0">
                <a:cs typeface="+mj-cs"/>
              </a:rPr>
              <a:t>يتم تأخير التشغيل علي حسب الموقت المحدد له ثم بعد انتهاء الوقت يبدأ في العمل.</a:t>
            </a:r>
          </a:p>
          <a:p>
            <a:pPr algn="r"/>
            <a:endParaRPr lang="en-US" b="1" dirty="0">
              <a:cs typeface="+mj-cs"/>
            </a:endParaRP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8835" y="2119729"/>
            <a:ext cx="4624328" cy="2528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3"/>
          <p:cNvSpPr/>
          <p:nvPr/>
        </p:nvSpPr>
        <p:spPr>
          <a:xfrm>
            <a:off x="274849" y="5023268"/>
            <a:ext cx="8865057" cy="646331"/>
          </a:xfrm>
          <a:prstGeom prst="rect">
            <a:avLst/>
          </a:prstGeom>
        </p:spPr>
        <p:txBody>
          <a:bodyPr wrap="square">
            <a:spAutoFit/>
          </a:bodyPr>
          <a:lstStyle/>
          <a:p>
            <a:pPr algn="r" rtl="1"/>
            <a:r>
              <a:rPr lang="ar-SA" b="1" dirty="0" smtClean="0"/>
              <a:t>وكما </a:t>
            </a:r>
            <a:r>
              <a:rPr lang="ar-SA" b="1" dirty="0"/>
              <a:t>نري بالشكل عند الضغط علي مفتاح التشغيل لا يعمل الخرج مباشرة الا بعد الوقت الذي تم تحديده من خلال التايمر وهو </a:t>
            </a:r>
            <a:r>
              <a:rPr lang="en-US" b="1" dirty="0" smtClean="0"/>
              <a:t>second</a:t>
            </a:r>
            <a:r>
              <a:rPr lang="ar-SA" b="1" dirty="0" smtClean="0"/>
              <a:t>3</a:t>
            </a:r>
            <a:endParaRPr lang="en-US" b="1" dirty="0"/>
          </a:p>
        </p:txBody>
      </p:sp>
      <p:pic>
        <p:nvPicPr>
          <p:cNvPr id="1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838200"/>
            <a:ext cx="51054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صورة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986" y="2262716"/>
            <a:ext cx="4166213" cy="2385483"/>
          </a:xfrm>
          <a:prstGeom prst="rect">
            <a:avLst/>
          </a:prstGeom>
        </p:spPr>
      </p:pic>
    </p:spTree>
    <p:extLst>
      <p:ext uri="{BB962C8B-B14F-4D97-AF65-F5344CB8AC3E}">
        <p14:creationId xmlns:p14="http://schemas.microsoft.com/office/powerpoint/2010/main" val="33133892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مستطيل 16"/>
          <p:cNvSpPr/>
          <p:nvPr/>
        </p:nvSpPr>
        <p:spPr>
          <a:xfrm>
            <a:off x="0" y="6405331"/>
            <a:ext cx="6508104" cy="452668"/>
          </a:xfrm>
          <a:prstGeom prst="rect">
            <a:avLst/>
          </a:prstGeom>
          <a:solidFill>
            <a:schemeClr val="accent5">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smtClean="0">
                <a:solidFill>
                  <a:schemeClr val="accent4">
                    <a:lumMod val="75000"/>
                  </a:schemeClr>
                </a:solidFill>
                <a:latin typeface="Corbel" panose="020B0503020204020204" pitchFamily="34" charset="0"/>
                <a:ea typeface="BatangChe" panose="02030609000101010101" pitchFamily="49" charset="-127"/>
              </a:rPr>
              <a:t>Eng. Asma’  shara’b                                                                               PTUK</a:t>
            </a:r>
            <a:endParaRPr lang="en-US" sz="1800" b="1" dirty="0">
              <a:solidFill>
                <a:schemeClr val="accent4">
                  <a:lumMod val="75000"/>
                </a:schemeClr>
              </a:solidFill>
              <a:latin typeface="Corbel" panose="020B0503020204020204" pitchFamily="34" charset="0"/>
              <a:ea typeface="BatangChe" panose="02030609000101010101" pitchFamily="49" charset="-127"/>
            </a:endParaRPr>
          </a:p>
        </p:txBody>
      </p:sp>
      <p:sp>
        <p:nvSpPr>
          <p:cNvPr id="18" name="Google Shape;135;p25"/>
          <p:cNvSpPr/>
          <p:nvPr/>
        </p:nvSpPr>
        <p:spPr>
          <a:xfrm rot="16200000" flipH="1">
            <a:off x="7231852" y="4945852"/>
            <a:ext cx="1188400" cy="2635896"/>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 name="Picture 2" descr="نموذج الإبلاغ عن خلل في الامتحانات الإلكترونية | جامعة فلسطين التقنية -  خضوري"/>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5065" y="5773407"/>
            <a:ext cx="761975" cy="1015967"/>
          </a:xfrm>
          <a:prstGeom prst="rect">
            <a:avLst/>
          </a:prstGeom>
          <a:noFill/>
          <a:extLst>
            <a:ext uri="{909E8E84-426E-40DD-AFC4-6F175D3DCCD1}">
              <a14:hiddenFill xmlns:a14="http://schemas.microsoft.com/office/drawing/2010/main">
                <a:solidFill>
                  <a:srgbClr val="FFFFFF"/>
                </a:solidFill>
              </a14:hiddenFill>
            </a:ext>
          </a:extLst>
        </p:spPr>
      </p:pic>
      <p:sp>
        <p:nvSpPr>
          <p:cNvPr id="20" name="مستطيل 19"/>
          <p:cNvSpPr/>
          <p:nvPr/>
        </p:nvSpPr>
        <p:spPr>
          <a:xfrm>
            <a:off x="710206" y="3561"/>
            <a:ext cx="8429700" cy="731200"/>
          </a:xfrm>
          <a:prstGeom prst="rect">
            <a:avLst/>
          </a:prstGeom>
          <a:solidFill>
            <a:schemeClr val="accent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solidFill>
                <a:schemeClr val="tx2"/>
              </a:solidFill>
              <a:latin typeface="Corbel" panose="020B0503020204020204" pitchFamily="34" charset="0"/>
              <a:ea typeface="BatangChe" panose="02030609000101010101" pitchFamily="49" charset="-127"/>
            </a:endParaRPr>
          </a:p>
        </p:txBody>
      </p:sp>
      <p:pic>
        <p:nvPicPr>
          <p:cNvPr id="22" name="Picture 2" descr="نموذج الإبلاغ عن خلل في الامتحانات الإلكترونية | جامعة فلسطين التقنية -  خضور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076" y="19541"/>
            <a:ext cx="512329" cy="683105"/>
          </a:xfrm>
          <a:prstGeom prst="rect">
            <a:avLst/>
          </a:prstGeom>
          <a:noFill/>
          <a:extLst>
            <a:ext uri="{909E8E84-426E-40DD-AFC4-6F175D3DCCD1}">
              <a14:hiddenFill xmlns:a14="http://schemas.microsoft.com/office/drawing/2010/main">
                <a:solidFill>
                  <a:srgbClr val="FFFFFF"/>
                </a:solidFill>
              </a14:hiddenFill>
            </a:ext>
          </a:extLst>
        </p:spPr>
      </p:pic>
      <p:sp>
        <p:nvSpPr>
          <p:cNvPr id="23" name="Google Shape;134;p25"/>
          <p:cNvSpPr/>
          <p:nvPr/>
        </p:nvSpPr>
        <p:spPr>
          <a:xfrm rot="16200000" flipH="1">
            <a:off x="-14436" y="13703"/>
            <a:ext cx="731200" cy="714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 name="Picture 2" descr="نموذج الإبلاغ عن خلل في الامتحانات الإلكترونية | جامعة فلسطين التقنية -  خضور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986" y="48100"/>
            <a:ext cx="512329" cy="68310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
          <p:cNvSpPr/>
          <p:nvPr/>
        </p:nvSpPr>
        <p:spPr>
          <a:xfrm>
            <a:off x="2514600" y="304800"/>
            <a:ext cx="5943600" cy="954107"/>
          </a:xfrm>
          <a:prstGeom prst="rect">
            <a:avLst/>
          </a:prstGeom>
        </p:spPr>
        <p:txBody>
          <a:bodyPr wrap="square">
            <a:spAutoFit/>
          </a:bodyPr>
          <a:lstStyle/>
          <a:p>
            <a:pPr algn="r" rtl="1"/>
            <a:r>
              <a:rPr lang="ar-SA" sz="2800" b="1" dirty="0"/>
              <a:t>2- تايمر تأخير الايقاف </a:t>
            </a:r>
            <a:r>
              <a:rPr lang="ar-SA" sz="2800" b="1" dirty="0" smtClean="0"/>
              <a:t>(</a:t>
            </a:r>
            <a:r>
              <a:rPr lang="en-US" sz="2800" b="1" dirty="0"/>
              <a:t>(</a:t>
            </a:r>
            <a:r>
              <a:rPr lang="en-US" sz="2800" b="1" dirty="0" smtClean="0"/>
              <a:t>Off </a:t>
            </a:r>
            <a:r>
              <a:rPr lang="en-US" sz="2800" b="1" dirty="0"/>
              <a:t>Delay </a:t>
            </a:r>
            <a:r>
              <a:rPr lang="en-US" sz="2800" b="1" dirty="0" smtClean="0"/>
              <a:t>Timer</a:t>
            </a:r>
            <a:r>
              <a:rPr lang="en-US" sz="2800" b="1" dirty="0"/>
              <a:t/>
            </a:r>
            <a:br>
              <a:rPr lang="en-US" sz="2800" b="1" dirty="0"/>
            </a:br>
            <a:endParaRPr lang="en-US" sz="2800" b="1" dirty="0"/>
          </a:p>
        </p:txBody>
      </p:sp>
      <p:sp>
        <p:nvSpPr>
          <p:cNvPr id="10" name="Rectangle 2"/>
          <p:cNvSpPr/>
          <p:nvPr/>
        </p:nvSpPr>
        <p:spPr>
          <a:xfrm>
            <a:off x="4343400" y="2133600"/>
            <a:ext cx="4796506" cy="1200329"/>
          </a:xfrm>
          <a:prstGeom prst="rect">
            <a:avLst/>
          </a:prstGeom>
        </p:spPr>
        <p:txBody>
          <a:bodyPr wrap="square">
            <a:spAutoFit/>
          </a:bodyPr>
          <a:lstStyle/>
          <a:p>
            <a:pPr algn="r"/>
            <a:r>
              <a:rPr lang="ar-SA" b="1" dirty="0">
                <a:cs typeface="+mj-cs"/>
              </a:rPr>
              <a:t>هوتايمر اشهر استخدامه في السلالم لتأخير ايقاف إنارة السلم هو يعمل عند لحظة ضغط علي المفتاح وعند فصل او رفع الضغط علي مفتاح يظل الخرج يعمل لوقت معين الذي تم </a:t>
            </a:r>
            <a:r>
              <a:rPr lang="ar-SA" b="1" dirty="0" smtClean="0">
                <a:cs typeface="+mj-cs"/>
              </a:rPr>
              <a:t>ضبطه</a:t>
            </a:r>
            <a:endParaRPr lang="ar-SA" b="1" dirty="0">
              <a:cs typeface="+mj-cs"/>
            </a:endParaRPr>
          </a:p>
          <a:p>
            <a:pPr algn="r"/>
            <a:r>
              <a:rPr lang="ar-SA" b="1" dirty="0">
                <a:cs typeface="+mj-cs"/>
              </a:rPr>
              <a:t>كما موضح بالشكل التالي:</a:t>
            </a: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46" y="781853"/>
            <a:ext cx="4333875"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2386" y="756453"/>
            <a:ext cx="4911436" cy="1129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213" y="2867472"/>
            <a:ext cx="3879877" cy="178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676" y="4622403"/>
            <a:ext cx="3946428" cy="1723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صورة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70221" y="3333930"/>
            <a:ext cx="4697577" cy="2228670"/>
          </a:xfrm>
          <a:prstGeom prst="rect">
            <a:avLst/>
          </a:prstGeom>
        </p:spPr>
      </p:pic>
    </p:spTree>
    <p:extLst>
      <p:ext uri="{BB962C8B-B14F-4D97-AF65-F5344CB8AC3E}">
        <p14:creationId xmlns:p14="http://schemas.microsoft.com/office/powerpoint/2010/main" val="31165214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مستطيل 16"/>
          <p:cNvSpPr/>
          <p:nvPr/>
        </p:nvSpPr>
        <p:spPr>
          <a:xfrm>
            <a:off x="0" y="6405331"/>
            <a:ext cx="6508104" cy="452668"/>
          </a:xfrm>
          <a:prstGeom prst="rect">
            <a:avLst/>
          </a:prstGeom>
          <a:solidFill>
            <a:schemeClr val="accent5">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smtClean="0">
                <a:solidFill>
                  <a:schemeClr val="accent4">
                    <a:lumMod val="75000"/>
                  </a:schemeClr>
                </a:solidFill>
                <a:latin typeface="Corbel" panose="020B0503020204020204" pitchFamily="34" charset="0"/>
                <a:ea typeface="BatangChe" panose="02030609000101010101" pitchFamily="49" charset="-127"/>
              </a:rPr>
              <a:t>Eng. Asma’  shara’b                                                                               PTUK</a:t>
            </a:r>
            <a:endParaRPr lang="en-US" sz="1800" b="1" dirty="0">
              <a:solidFill>
                <a:schemeClr val="accent4">
                  <a:lumMod val="75000"/>
                </a:schemeClr>
              </a:solidFill>
              <a:latin typeface="Corbel" panose="020B0503020204020204" pitchFamily="34" charset="0"/>
              <a:ea typeface="BatangChe" panose="02030609000101010101" pitchFamily="49" charset="-127"/>
            </a:endParaRPr>
          </a:p>
        </p:txBody>
      </p:sp>
      <p:sp>
        <p:nvSpPr>
          <p:cNvPr id="18" name="Google Shape;135;p25"/>
          <p:cNvSpPr/>
          <p:nvPr/>
        </p:nvSpPr>
        <p:spPr>
          <a:xfrm rot="16200000" flipH="1">
            <a:off x="7231852" y="4945852"/>
            <a:ext cx="1188400" cy="2635896"/>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 name="Picture 2" descr="نموذج الإبلاغ عن خلل في الامتحانات الإلكترونية | جامعة فلسطين التقنية -  خضوري"/>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5065" y="5773407"/>
            <a:ext cx="761975" cy="1015967"/>
          </a:xfrm>
          <a:prstGeom prst="rect">
            <a:avLst/>
          </a:prstGeom>
          <a:noFill/>
          <a:extLst>
            <a:ext uri="{909E8E84-426E-40DD-AFC4-6F175D3DCCD1}">
              <a14:hiddenFill xmlns:a14="http://schemas.microsoft.com/office/drawing/2010/main">
                <a:solidFill>
                  <a:srgbClr val="FFFFFF"/>
                </a:solidFill>
              </a14:hiddenFill>
            </a:ext>
          </a:extLst>
        </p:spPr>
      </p:pic>
      <p:sp>
        <p:nvSpPr>
          <p:cNvPr id="20" name="مستطيل 19"/>
          <p:cNvSpPr/>
          <p:nvPr/>
        </p:nvSpPr>
        <p:spPr>
          <a:xfrm>
            <a:off x="710206" y="3561"/>
            <a:ext cx="8429700" cy="731200"/>
          </a:xfrm>
          <a:prstGeom prst="rect">
            <a:avLst/>
          </a:prstGeom>
          <a:solidFill>
            <a:schemeClr val="accent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solidFill>
                <a:schemeClr val="tx2"/>
              </a:solidFill>
              <a:latin typeface="Corbel" panose="020B0503020204020204" pitchFamily="34" charset="0"/>
              <a:ea typeface="BatangChe" panose="02030609000101010101" pitchFamily="49" charset="-127"/>
            </a:endParaRPr>
          </a:p>
        </p:txBody>
      </p:sp>
      <p:pic>
        <p:nvPicPr>
          <p:cNvPr id="22" name="Picture 2" descr="نموذج الإبلاغ عن خلل في الامتحانات الإلكترونية | جامعة فلسطين التقنية -  خضور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076" y="19541"/>
            <a:ext cx="512329" cy="683105"/>
          </a:xfrm>
          <a:prstGeom prst="rect">
            <a:avLst/>
          </a:prstGeom>
          <a:noFill/>
          <a:extLst>
            <a:ext uri="{909E8E84-426E-40DD-AFC4-6F175D3DCCD1}">
              <a14:hiddenFill xmlns:a14="http://schemas.microsoft.com/office/drawing/2010/main">
                <a:solidFill>
                  <a:srgbClr val="FFFFFF"/>
                </a:solidFill>
              </a14:hiddenFill>
            </a:ext>
          </a:extLst>
        </p:spPr>
      </p:pic>
      <p:sp>
        <p:nvSpPr>
          <p:cNvPr id="23" name="Google Shape;134;p25"/>
          <p:cNvSpPr/>
          <p:nvPr/>
        </p:nvSpPr>
        <p:spPr>
          <a:xfrm rot="16200000" flipH="1">
            <a:off x="-14436" y="13703"/>
            <a:ext cx="731200" cy="714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 name="Picture 2" descr="نموذج الإبلاغ عن خلل في الامتحانات الإلكترونية | جامعة فلسطين التقنية -  خضور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986" y="48100"/>
            <a:ext cx="512329" cy="68310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
          <p:cNvSpPr/>
          <p:nvPr/>
        </p:nvSpPr>
        <p:spPr>
          <a:xfrm>
            <a:off x="3200400" y="304800"/>
            <a:ext cx="5410200" cy="1077218"/>
          </a:xfrm>
          <a:prstGeom prst="rect">
            <a:avLst/>
          </a:prstGeom>
        </p:spPr>
        <p:txBody>
          <a:bodyPr wrap="square">
            <a:spAutoFit/>
          </a:bodyPr>
          <a:lstStyle/>
          <a:p>
            <a:pPr algn="r" rtl="1"/>
            <a:r>
              <a:rPr lang="en-US" sz="2800" b="1" dirty="0" smtClean="0">
                <a:latin typeface="Times New Roman" pitchFamily="18" charset="0"/>
                <a:cs typeface="Times New Roman" pitchFamily="18" charset="0"/>
              </a:rPr>
              <a:t>FLASHER TIMER.3</a:t>
            </a:r>
            <a:endParaRPr lang="en-US" sz="2800" b="1" dirty="0">
              <a:latin typeface="Times New Roman" pitchFamily="18" charset="0"/>
              <a:cs typeface="Times New Roman" pitchFamily="18" charset="0"/>
            </a:endParaRPr>
          </a:p>
          <a:p>
            <a:r>
              <a:rPr lang="en-US" dirty="0"/>
              <a:t/>
            </a:r>
            <a:br>
              <a:rPr lang="en-US" dirty="0"/>
            </a:br>
            <a:endParaRPr lang="en-US" dirty="0"/>
          </a:p>
        </p:txBody>
      </p:sp>
      <p:sp>
        <p:nvSpPr>
          <p:cNvPr id="10" name="Rectangle 1"/>
          <p:cNvSpPr>
            <a:spLocks noChangeArrowheads="1"/>
          </p:cNvSpPr>
          <p:nvPr/>
        </p:nvSpPr>
        <p:spPr bwMode="auto">
          <a:xfrm>
            <a:off x="2362200" y="906453"/>
            <a:ext cx="6781800" cy="6463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dirty="0" smtClean="0">
                <a:ln>
                  <a:noFill/>
                </a:ln>
                <a:solidFill>
                  <a:srgbClr val="222222"/>
                </a:solidFill>
                <a:effectLst/>
                <a:latin typeface="Tajawal"/>
                <a:cs typeface="+mj-cs"/>
              </a:rPr>
              <a:t>هذا النوع يعمل</a:t>
            </a:r>
            <a:r>
              <a:rPr kumimoji="0" lang="en-US" b="1" i="0" u="none" strike="noStrike" cap="none" normalizeH="0" baseline="0" dirty="0" smtClean="0">
                <a:ln>
                  <a:noFill/>
                </a:ln>
                <a:solidFill>
                  <a:srgbClr val="222222"/>
                </a:solidFill>
                <a:effectLst/>
                <a:latin typeface="Tajawal"/>
                <a:cs typeface="+mj-cs"/>
              </a:rPr>
              <a:t> pulse </a:t>
            </a:r>
            <a:r>
              <a:rPr kumimoji="0" lang="ar-SA" b="1" i="0" u="none" strike="noStrike" cap="none" normalizeH="0" baseline="0" dirty="0" smtClean="0">
                <a:ln>
                  <a:noFill/>
                </a:ln>
                <a:solidFill>
                  <a:srgbClr val="222222"/>
                </a:solidFill>
                <a:effectLst/>
                <a:latin typeface="Tajawal"/>
                <a:cs typeface="+mj-cs"/>
              </a:rPr>
              <a:t>أى أنه يعمل لمدة ويفصل لمدة ويمتاز بتنوع وظائفه</a:t>
            </a:r>
            <a:r>
              <a:rPr kumimoji="0" lang="en-US" b="1" i="0" u="none" strike="noStrike" cap="none" normalizeH="0" baseline="0" dirty="0" smtClean="0">
                <a:ln>
                  <a:noFill/>
                </a:ln>
                <a:solidFill>
                  <a:srgbClr val="222222"/>
                </a:solidFill>
                <a:effectLst/>
                <a:latin typeface="Tajawal"/>
                <a:cs typeface="+mj-cs"/>
              </a:rPr>
              <a:t>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9990" y="1749217"/>
            <a:ext cx="5192478" cy="3484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68" y="1229618"/>
            <a:ext cx="3733800" cy="1089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54" y="2319616"/>
            <a:ext cx="3864444" cy="3787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33892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مستطيل 16"/>
          <p:cNvSpPr/>
          <p:nvPr/>
        </p:nvSpPr>
        <p:spPr>
          <a:xfrm>
            <a:off x="0" y="6405331"/>
            <a:ext cx="6508104" cy="452668"/>
          </a:xfrm>
          <a:prstGeom prst="rect">
            <a:avLst/>
          </a:prstGeom>
          <a:solidFill>
            <a:schemeClr val="accent5">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smtClean="0">
                <a:solidFill>
                  <a:schemeClr val="accent4">
                    <a:lumMod val="75000"/>
                  </a:schemeClr>
                </a:solidFill>
                <a:latin typeface="Corbel" panose="020B0503020204020204" pitchFamily="34" charset="0"/>
                <a:ea typeface="BatangChe" panose="02030609000101010101" pitchFamily="49" charset="-127"/>
              </a:rPr>
              <a:t>Eng. Asma’  shara’b                                                                               PTUK</a:t>
            </a:r>
            <a:endParaRPr lang="en-US" sz="1800" b="1" dirty="0">
              <a:solidFill>
                <a:schemeClr val="accent4">
                  <a:lumMod val="75000"/>
                </a:schemeClr>
              </a:solidFill>
              <a:latin typeface="Corbel" panose="020B0503020204020204" pitchFamily="34" charset="0"/>
              <a:ea typeface="BatangChe" panose="02030609000101010101" pitchFamily="49" charset="-127"/>
            </a:endParaRPr>
          </a:p>
        </p:txBody>
      </p:sp>
      <p:sp>
        <p:nvSpPr>
          <p:cNvPr id="18" name="Google Shape;135;p25"/>
          <p:cNvSpPr/>
          <p:nvPr/>
        </p:nvSpPr>
        <p:spPr>
          <a:xfrm rot="16200000" flipH="1">
            <a:off x="7231852" y="4945852"/>
            <a:ext cx="1188400" cy="2635896"/>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 name="Picture 2" descr="نموذج الإبلاغ عن خلل في الامتحانات الإلكترونية | جامعة فلسطين التقنية -  خضوري"/>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5065" y="5773407"/>
            <a:ext cx="761975" cy="1015967"/>
          </a:xfrm>
          <a:prstGeom prst="rect">
            <a:avLst/>
          </a:prstGeom>
          <a:noFill/>
          <a:extLst>
            <a:ext uri="{909E8E84-426E-40DD-AFC4-6F175D3DCCD1}">
              <a14:hiddenFill xmlns:a14="http://schemas.microsoft.com/office/drawing/2010/main">
                <a:solidFill>
                  <a:srgbClr val="FFFFFF"/>
                </a:solidFill>
              </a14:hiddenFill>
            </a:ext>
          </a:extLst>
        </p:spPr>
      </p:pic>
      <p:sp>
        <p:nvSpPr>
          <p:cNvPr id="20" name="مستطيل 19"/>
          <p:cNvSpPr/>
          <p:nvPr/>
        </p:nvSpPr>
        <p:spPr>
          <a:xfrm>
            <a:off x="710206" y="3561"/>
            <a:ext cx="8429700" cy="731200"/>
          </a:xfrm>
          <a:prstGeom prst="rect">
            <a:avLst/>
          </a:prstGeom>
          <a:solidFill>
            <a:schemeClr val="accent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solidFill>
                <a:schemeClr val="tx2"/>
              </a:solidFill>
              <a:latin typeface="Corbel" panose="020B0503020204020204" pitchFamily="34" charset="0"/>
              <a:ea typeface="BatangChe" panose="02030609000101010101" pitchFamily="49" charset="-127"/>
            </a:endParaRPr>
          </a:p>
        </p:txBody>
      </p:sp>
      <p:pic>
        <p:nvPicPr>
          <p:cNvPr id="22" name="Picture 2" descr="نموذج الإبلاغ عن خلل في الامتحانات الإلكترونية | جامعة فلسطين التقنية -  خضور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076" y="19541"/>
            <a:ext cx="512329" cy="683105"/>
          </a:xfrm>
          <a:prstGeom prst="rect">
            <a:avLst/>
          </a:prstGeom>
          <a:noFill/>
          <a:extLst>
            <a:ext uri="{909E8E84-426E-40DD-AFC4-6F175D3DCCD1}">
              <a14:hiddenFill xmlns:a14="http://schemas.microsoft.com/office/drawing/2010/main">
                <a:solidFill>
                  <a:srgbClr val="FFFFFF"/>
                </a:solidFill>
              </a14:hiddenFill>
            </a:ext>
          </a:extLst>
        </p:spPr>
      </p:pic>
      <p:sp>
        <p:nvSpPr>
          <p:cNvPr id="23" name="Google Shape;134;p25"/>
          <p:cNvSpPr/>
          <p:nvPr/>
        </p:nvSpPr>
        <p:spPr>
          <a:xfrm rot="16200000" flipH="1">
            <a:off x="-14436" y="13703"/>
            <a:ext cx="731200" cy="714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 name="Picture 2" descr="نموذج الإبلاغ عن خلل في الامتحانات الإلكترونية | جامعة فلسطين التقنية -  خضور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986" y="48100"/>
            <a:ext cx="512329" cy="68310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
          <p:cNvSpPr/>
          <p:nvPr/>
        </p:nvSpPr>
        <p:spPr>
          <a:xfrm>
            <a:off x="2286000" y="228600"/>
            <a:ext cx="6553200" cy="523220"/>
          </a:xfrm>
          <a:prstGeom prst="rect">
            <a:avLst/>
          </a:prstGeom>
        </p:spPr>
        <p:txBody>
          <a:bodyPr wrap="square">
            <a:spAutoFit/>
          </a:bodyPr>
          <a:lstStyle/>
          <a:p>
            <a:pPr algn="r" rtl="1"/>
            <a:r>
              <a:rPr lang="ar-SA" sz="2800" b="1" dirty="0">
                <a:cs typeface="+mj-cs"/>
              </a:rPr>
              <a:t>الفرق بين المؤقت الزمني </a:t>
            </a:r>
            <a:r>
              <a:rPr lang="en-US" sz="2800" b="1" dirty="0">
                <a:cs typeface="+mj-cs"/>
              </a:rPr>
              <a:t>on delay </a:t>
            </a:r>
            <a:r>
              <a:rPr lang="ar-SA" sz="2800" b="1" dirty="0">
                <a:cs typeface="+mj-cs"/>
              </a:rPr>
              <a:t>و </a:t>
            </a:r>
            <a:r>
              <a:rPr lang="en-US" sz="2800" b="1" dirty="0">
                <a:cs typeface="+mj-cs"/>
              </a:rPr>
              <a:t>off </a:t>
            </a:r>
            <a:r>
              <a:rPr lang="en-US" sz="2800" b="1" dirty="0" smtClean="0">
                <a:cs typeface="+mj-cs"/>
              </a:rPr>
              <a:t>delay</a:t>
            </a:r>
            <a:endParaRPr lang="en-US" sz="2800" dirty="0">
              <a:cs typeface="+mj-cs"/>
            </a:endParaRP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838200"/>
            <a:ext cx="64770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33892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مستطيل 16"/>
          <p:cNvSpPr/>
          <p:nvPr/>
        </p:nvSpPr>
        <p:spPr>
          <a:xfrm>
            <a:off x="0" y="6405331"/>
            <a:ext cx="6508104" cy="452668"/>
          </a:xfrm>
          <a:prstGeom prst="rect">
            <a:avLst/>
          </a:prstGeom>
          <a:solidFill>
            <a:schemeClr val="accent5">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smtClean="0">
                <a:solidFill>
                  <a:schemeClr val="accent4">
                    <a:lumMod val="75000"/>
                  </a:schemeClr>
                </a:solidFill>
                <a:latin typeface="Corbel" panose="020B0503020204020204" pitchFamily="34" charset="0"/>
                <a:ea typeface="BatangChe" panose="02030609000101010101" pitchFamily="49" charset="-127"/>
              </a:rPr>
              <a:t>Eng. Asma’  shara’b                                                                               PTUK</a:t>
            </a:r>
            <a:endParaRPr lang="en-US" sz="1800" b="1" dirty="0">
              <a:solidFill>
                <a:schemeClr val="accent4">
                  <a:lumMod val="75000"/>
                </a:schemeClr>
              </a:solidFill>
              <a:latin typeface="Corbel" panose="020B0503020204020204" pitchFamily="34" charset="0"/>
              <a:ea typeface="BatangChe" panose="02030609000101010101" pitchFamily="49" charset="-127"/>
            </a:endParaRPr>
          </a:p>
        </p:txBody>
      </p:sp>
      <p:sp>
        <p:nvSpPr>
          <p:cNvPr id="18" name="Google Shape;135;p25"/>
          <p:cNvSpPr/>
          <p:nvPr/>
        </p:nvSpPr>
        <p:spPr>
          <a:xfrm rot="16200000" flipH="1">
            <a:off x="7231852" y="4945852"/>
            <a:ext cx="1188400" cy="2635896"/>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 name="Picture 2" descr="نموذج الإبلاغ عن خلل في الامتحانات الإلكترونية | جامعة فلسطين التقنية -  خضوري"/>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5065" y="5773407"/>
            <a:ext cx="761975" cy="1015967"/>
          </a:xfrm>
          <a:prstGeom prst="rect">
            <a:avLst/>
          </a:prstGeom>
          <a:noFill/>
          <a:extLst>
            <a:ext uri="{909E8E84-426E-40DD-AFC4-6F175D3DCCD1}">
              <a14:hiddenFill xmlns:a14="http://schemas.microsoft.com/office/drawing/2010/main">
                <a:solidFill>
                  <a:srgbClr val="FFFFFF"/>
                </a:solidFill>
              </a14:hiddenFill>
            </a:ext>
          </a:extLst>
        </p:spPr>
      </p:pic>
      <p:sp>
        <p:nvSpPr>
          <p:cNvPr id="20" name="مستطيل 19"/>
          <p:cNvSpPr/>
          <p:nvPr/>
        </p:nvSpPr>
        <p:spPr>
          <a:xfrm>
            <a:off x="710206" y="3561"/>
            <a:ext cx="8429700" cy="731200"/>
          </a:xfrm>
          <a:prstGeom prst="rect">
            <a:avLst/>
          </a:prstGeom>
          <a:solidFill>
            <a:schemeClr val="accent1">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solidFill>
                <a:schemeClr val="tx2"/>
              </a:solidFill>
              <a:latin typeface="Corbel" panose="020B0503020204020204" pitchFamily="34" charset="0"/>
              <a:ea typeface="BatangChe" panose="02030609000101010101" pitchFamily="49" charset="-127"/>
            </a:endParaRPr>
          </a:p>
        </p:txBody>
      </p:sp>
      <p:pic>
        <p:nvPicPr>
          <p:cNvPr id="22" name="Picture 2" descr="نموذج الإبلاغ عن خلل في الامتحانات الإلكترونية | جامعة فلسطين التقنية -  خضور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076" y="19541"/>
            <a:ext cx="512329" cy="683105"/>
          </a:xfrm>
          <a:prstGeom prst="rect">
            <a:avLst/>
          </a:prstGeom>
          <a:noFill/>
          <a:extLst>
            <a:ext uri="{909E8E84-426E-40DD-AFC4-6F175D3DCCD1}">
              <a14:hiddenFill xmlns:a14="http://schemas.microsoft.com/office/drawing/2010/main">
                <a:solidFill>
                  <a:srgbClr val="FFFFFF"/>
                </a:solidFill>
              </a14:hiddenFill>
            </a:ext>
          </a:extLst>
        </p:spPr>
      </p:pic>
      <p:sp>
        <p:nvSpPr>
          <p:cNvPr id="23" name="Google Shape;134;p25"/>
          <p:cNvSpPr/>
          <p:nvPr/>
        </p:nvSpPr>
        <p:spPr>
          <a:xfrm rot="16200000" flipH="1">
            <a:off x="-14436" y="13703"/>
            <a:ext cx="731200" cy="714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 name="Picture 2" descr="نموذج الإبلاغ عن خلل في الامتحانات الإلكترونية | جامعة فلسطين التقنية -  خضوري"/>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986" y="48100"/>
            <a:ext cx="512329" cy="6831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9373" y="89561"/>
            <a:ext cx="8014897" cy="427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8111" y="739672"/>
            <a:ext cx="8081795" cy="306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92519" y="4469270"/>
            <a:ext cx="9013363" cy="1200329"/>
          </a:xfrm>
          <a:prstGeom prst="rect">
            <a:avLst/>
          </a:prstGeom>
        </p:spPr>
        <p:txBody>
          <a:bodyPr wrap="square">
            <a:spAutoFit/>
          </a:bodyPr>
          <a:lstStyle/>
          <a:p>
            <a:pPr algn="just" rtl="1"/>
            <a:r>
              <a:rPr lang="ar-SA" dirty="0"/>
              <a:t>يسمى هذا المفتاح الآلي بمفتاح إنارة الدرج، حيث ينير هذا المؤقت المصباح لفترة زمنية محددة، تضبط حسب متطلبات المبنى، ويعمل ملف المرحل بوساطة أحد الضواغط الموجودة في مداخل الطوابق، بينما يعمل ملامس المرحل المفتوح على تغيير وضعه ، وبالتالي على توصيل دارة المصابيح ولفترة زمنية محددة، ثم يفصل</a:t>
            </a:r>
          </a:p>
          <a:p>
            <a:pPr algn="just" rtl="1"/>
            <a:r>
              <a:rPr lang="ar-SA" dirty="0"/>
              <a:t>آلياً بعد مرور الوقت الذي تم ضبطه عليه .</a:t>
            </a:r>
            <a:endParaRPr lang="en-US" dirty="0"/>
          </a:p>
        </p:txBody>
      </p:sp>
      <p:sp>
        <p:nvSpPr>
          <p:cNvPr id="3" name="مستطيل 2"/>
          <p:cNvSpPr/>
          <p:nvPr/>
        </p:nvSpPr>
        <p:spPr>
          <a:xfrm>
            <a:off x="4426870" y="3806425"/>
            <a:ext cx="4572000" cy="646331"/>
          </a:xfrm>
          <a:prstGeom prst="rect">
            <a:avLst/>
          </a:prstGeom>
        </p:spPr>
        <p:txBody>
          <a:bodyPr>
            <a:spAutoFit/>
          </a:bodyPr>
          <a:lstStyle/>
          <a:p>
            <a:pPr algn="r" rtl="1"/>
            <a:r>
              <a:rPr lang="ar-SA" b="1" dirty="0">
                <a:solidFill>
                  <a:srgbClr val="FF0000"/>
                </a:solidFill>
              </a:rPr>
              <a:t>مؤقت زمني يعمل بالدقائق لإنارة المصابيح الكهربائية</a:t>
            </a:r>
          </a:p>
          <a:p>
            <a:pPr algn="r" rtl="1"/>
            <a:r>
              <a:rPr lang="ar-SA" b="1" dirty="0" smtClean="0"/>
              <a:t>أ</a:t>
            </a:r>
            <a:r>
              <a:rPr lang="en-US" b="1" dirty="0" smtClean="0"/>
              <a:t>-</a:t>
            </a:r>
            <a:r>
              <a:rPr lang="ar-SA" b="1" dirty="0" smtClean="0"/>
              <a:t> </a:t>
            </a:r>
            <a:r>
              <a:rPr lang="ar-SA" b="1" dirty="0"/>
              <a:t>مبدا العمل والرموز المستخدمة</a:t>
            </a:r>
            <a:endParaRPr lang="en-US" b="1" dirty="0"/>
          </a:p>
        </p:txBody>
      </p:sp>
    </p:spTree>
    <p:extLst>
      <p:ext uri="{BB962C8B-B14F-4D97-AF65-F5344CB8AC3E}">
        <p14:creationId xmlns:p14="http://schemas.microsoft.com/office/powerpoint/2010/main" val="33133892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357</TotalTime>
  <Words>1287</Words>
  <Application>Microsoft Office PowerPoint</Application>
  <PresentationFormat>عرض على الشاشة (3:4)‏</PresentationFormat>
  <Paragraphs>90</Paragraphs>
  <Slides>25</Slides>
  <Notes>2</Notes>
  <HiddenSlides>0</HiddenSlides>
  <MMClips>0</MMClips>
  <ScaleCrop>false</ScaleCrop>
  <HeadingPairs>
    <vt:vector size="4" baseType="variant">
      <vt:variant>
        <vt:lpstr>نسق</vt:lpstr>
      </vt:variant>
      <vt:variant>
        <vt:i4>1</vt:i4>
      </vt:variant>
      <vt:variant>
        <vt:lpstr>عناوين الشرائح</vt:lpstr>
      </vt:variant>
      <vt:variant>
        <vt:i4>25</vt:i4>
      </vt:variant>
    </vt:vector>
  </HeadingPairs>
  <TitlesOfParts>
    <vt:vector size="26" baseType="lpstr">
      <vt:lpstr>Office Theme</vt:lpstr>
      <vt:lpstr>عرض تقديمي في PowerPoint</vt:lpstr>
      <vt:lpstr>LECTURE7: TIMERS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Asma</dc:creator>
  <cp:lastModifiedBy>Acer</cp:lastModifiedBy>
  <cp:revision>28</cp:revision>
  <dcterms:created xsi:type="dcterms:W3CDTF">2006-08-16T00:00:00Z</dcterms:created>
  <dcterms:modified xsi:type="dcterms:W3CDTF">2024-07-25T22:02:12Z</dcterms:modified>
</cp:coreProperties>
</file>