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7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8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9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0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1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  <p:sldMasterId id="2147483672" r:id="rId4"/>
    <p:sldMasterId id="2147483678" r:id="rId5"/>
    <p:sldMasterId id="2147483684" r:id="rId6"/>
    <p:sldMasterId id="2147483690" r:id="rId7"/>
    <p:sldMasterId id="2147483714" r:id="rId8"/>
    <p:sldMasterId id="2147483726" r:id="rId9"/>
    <p:sldMasterId id="2147483786" r:id="rId10"/>
    <p:sldMasterId id="2147483798" r:id="rId11"/>
    <p:sldMasterId id="2147483810" r:id="rId12"/>
  </p:sldMasterIdLst>
  <p:notesMasterIdLst>
    <p:notesMasterId r:id="rId25"/>
  </p:notesMasterIdLst>
  <p:sldIdLst>
    <p:sldId id="256" r:id="rId13"/>
    <p:sldId id="260" r:id="rId14"/>
    <p:sldId id="258" r:id="rId15"/>
    <p:sldId id="259" r:id="rId16"/>
    <p:sldId id="261" r:id="rId17"/>
    <p:sldId id="262" r:id="rId18"/>
    <p:sldId id="263" r:id="rId19"/>
    <p:sldId id="265" r:id="rId20"/>
    <p:sldId id="266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4D44-A0C1-4DD1-8BA3-6C7BA572E966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250C0-83AD-4D13-95A7-EDC47163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92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SQL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statement to find all employees who have the same hire dates.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Employee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_1    Employee_2 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Hire_Date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A8B8-6E0C-483C-934B-380E5467C63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957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A8B8-6E0C-483C-934B-380E5467C63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8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7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1258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2916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6036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8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8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26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85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330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6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73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95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8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90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223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806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91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479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11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585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805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55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8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9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39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858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733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879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3154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23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2563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6388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37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77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4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718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2948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420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589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569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231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5946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3256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7427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1908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78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0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137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983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799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30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268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366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5569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3059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8849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7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229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95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444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0786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79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2026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591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71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4717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75997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82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0997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1211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811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5323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32817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2344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322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591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9538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09732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08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8382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6602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1320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0965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42132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11970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738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9796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1089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1781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05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12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89271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3355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04898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67776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37326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4110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4845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3291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7981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03E2-3BCE-457E-8CFE-9069F41AEEE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7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9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66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3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8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1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84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2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99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0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5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JOIN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5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211F-15D2-4548-87E8-A79C4B2C5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54D6A-B7AA-4173-AD69-0AB98E082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899318"/>
            <a:ext cx="8229600" cy="568404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SQL allows a “virtual relation” to be defined by a query, and the relation conceptually contains the result of the query.</a:t>
            </a:r>
          </a:p>
          <a:p>
            <a:endParaRPr lang="en-US" dirty="0"/>
          </a:p>
          <a:p>
            <a:r>
              <a:rPr lang="en-US" dirty="0"/>
              <a:t>The virtual relation is not precomputed and stored, but instead is computed by executing the query whenever the virtual relation is used.</a:t>
            </a:r>
          </a:p>
          <a:p>
            <a:endParaRPr lang="en-US" dirty="0"/>
          </a:p>
          <a:p>
            <a:r>
              <a:rPr lang="en-US" dirty="0"/>
              <a:t>Any such relation that is not part of the logical model, but is made visible to a user as a virtual relation, is called a </a:t>
            </a:r>
            <a:r>
              <a:rPr lang="en-US" b="1" dirty="0"/>
              <a:t>view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It is possible to support a large number of views on top of any given set of actual relations.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96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7A365-F45F-44F9-B427-892F3EF8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View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096BC-61A2-4578-A755-4E6A14B3A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066801"/>
            <a:ext cx="8686800" cy="5059363"/>
          </a:xfrm>
        </p:spPr>
        <p:txBody>
          <a:bodyPr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view 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v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query expression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Ex:</a:t>
            </a:r>
          </a:p>
          <a:p>
            <a:pPr marL="974725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view faculty as</a:t>
            </a:r>
          </a:p>
          <a:p>
            <a:pPr marL="974725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ID,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4725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instructor;</a:t>
            </a:r>
          </a:p>
          <a:p>
            <a:pPr lvl="1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53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6A9FC-6989-4AF6-9B24-B15F1DB4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Views in SQL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62AC0-5708-4EF5-9B6D-1F641B58C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74725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view faculty as</a:t>
            </a:r>
          </a:p>
          <a:p>
            <a:pPr marL="974725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ID, name,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4725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instructor;</a:t>
            </a:r>
          </a:p>
          <a:p>
            <a:endParaRPr lang="en-US" dirty="0"/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 from faculty; </a:t>
            </a:r>
          </a:p>
          <a:p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count(ID) from faculty where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=“CSE”;</a:t>
            </a:r>
          </a:p>
          <a:p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count(ID),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faculty group by (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4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08279"/>
            <a:ext cx="32131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315" dirty="0"/>
              <a:t>Joined</a:t>
            </a:r>
            <a:r>
              <a:rPr sz="4800" spc="-415" dirty="0"/>
              <a:t> </a:t>
            </a:r>
            <a:r>
              <a:rPr sz="4800" spc="-434" dirty="0"/>
              <a:t>Tables</a:t>
            </a:r>
            <a:endParaRPr sz="4800" dirty="0"/>
          </a:p>
        </p:txBody>
      </p:sp>
      <p:sp>
        <p:nvSpPr>
          <p:cNvPr id="3" name="object 3"/>
          <p:cNvSpPr txBox="1"/>
          <p:nvPr/>
        </p:nvSpPr>
        <p:spPr>
          <a:xfrm>
            <a:off x="796239" y="1658492"/>
            <a:ext cx="10596245" cy="46545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211454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 JOIN clause is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used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to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combine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rows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from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two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more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tables, based 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on a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related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column between</a:t>
            </a:r>
            <a:r>
              <a:rPr sz="2800" spc="4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them.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8600"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3600" b="1" spc="-25" dirty="0">
                <a:solidFill>
                  <a:prstClr val="black"/>
                </a:solidFill>
                <a:latin typeface="Carlito"/>
                <a:cs typeface="Carlito"/>
              </a:rPr>
              <a:t>Types </a:t>
            </a:r>
            <a:r>
              <a:rPr sz="3600" b="1" spc="-10" dirty="0">
                <a:solidFill>
                  <a:prstClr val="black"/>
                </a:solidFill>
                <a:latin typeface="Carlito"/>
                <a:cs typeface="Carlito"/>
              </a:rPr>
              <a:t>of </a:t>
            </a:r>
            <a:r>
              <a:rPr sz="3600" b="1" dirty="0">
                <a:solidFill>
                  <a:prstClr val="black"/>
                </a:solidFill>
                <a:latin typeface="Carlito"/>
                <a:cs typeface="Carlito"/>
              </a:rPr>
              <a:t>SQL</a:t>
            </a:r>
            <a:r>
              <a:rPr sz="3600" b="1" spc="3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600" b="1" spc="-5" dirty="0">
                <a:solidFill>
                  <a:prstClr val="black"/>
                </a:solidFill>
                <a:latin typeface="Carlito"/>
                <a:cs typeface="Carlito"/>
              </a:rPr>
              <a:t>JOINs: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95275" indent="-283210">
              <a:spcBef>
                <a:spcPts val="72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(INNER) </a:t>
            </a:r>
            <a:r>
              <a:rPr sz="2800" b="1" spc="-10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that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have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matching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values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both</a:t>
            </a:r>
            <a:r>
              <a:rPr sz="2800" spc="30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tables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marR="683260" indent="-228600">
              <a:lnSpc>
                <a:spcPts val="3020"/>
              </a:lnSpc>
              <a:spcBef>
                <a:spcPts val="104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LEFT (OUTER) JOIN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</a:t>
            </a:r>
            <a:r>
              <a:rPr sz="2800" spc="9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marR="230504" indent="-228600">
              <a:lnSpc>
                <a:spcPts val="3020"/>
              </a:lnSpc>
              <a:spcBef>
                <a:spcPts val="101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RIGHT (OUTER) JOIN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table,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left</a:t>
            </a:r>
            <a:r>
              <a:rPr sz="2800" spc="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marR="63500" indent="-228600">
              <a:lnSpc>
                <a:spcPts val="3020"/>
              </a:lnSpc>
              <a:spcBef>
                <a:spcPts val="100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FULL (OUTER) JOIN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when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a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match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either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</a:t>
            </a:r>
            <a:r>
              <a:rPr sz="2800" spc="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537697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219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40" dirty="0"/>
              <a:t>Inner</a:t>
            </a:r>
            <a:r>
              <a:rPr spc="-310" dirty="0"/>
              <a:t> </a:t>
            </a:r>
            <a:r>
              <a:rPr spc="-290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262870" cy="27336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INNER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selects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that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have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matching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values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 both</a:t>
            </a:r>
            <a:r>
              <a:rPr sz="2800" spc="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tables.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Syntax: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0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INNER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5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6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57316" y="2745527"/>
            <a:ext cx="2161081" cy="1490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0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8910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0" dirty="0"/>
              <a:t>Left</a:t>
            </a:r>
            <a:r>
              <a:rPr spc="-315" dirty="0"/>
              <a:t> </a:t>
            </a:r>
            <a:r>
              <a:rPr spc="-285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297160" cy="31178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LEFT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 (table1), 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(table2).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result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 NULL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side,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if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no</a:t>
            </a:r>
            <a:r>
              <a:rPr sz="2800" spc="10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4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5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5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63021" y="3342407"/>
            <a:ext cx="2344821" cy="1619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9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1863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Right</a:t>
            </a:r>
            <a:r>
              <a:rPr spc="-305" dirty="0"/>
              <a:t> </a:t>
            </a:r>
            <a:r>
              <a:rPr spc="-285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792970" cy="31178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RIGHT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table  (table2),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(table1). The  result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NULL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side,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when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no</a:t>
            </a:r>
            <a:r>
              <a:rPr sz="2800" spc="1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4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5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RIGHT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5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87012" y="3342725"/>
            <a:ext cx="2270320" cy="1566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1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8294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10" dirty="0"/>
              <a:t>Full</a:t>
            </a:r>
            <a:r>
              <a:rPr spc="-310" dirty="0"/>
              <a:t> </a:t>
            </a:r>
            <a:r>
              <a:rPr spc="-285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921875" cy="27336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FULL [OUTER]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when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a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(table1)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(table2)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r>
              <a:rPr sz="2800" spc="114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0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FULL [OUTER]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4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5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6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25256" y="2616707"/>
            <a:ext cx="2828544" cy="2127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27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Self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latin typeface="Courier New" pitchFamily="49" charset="0"/>
                <a:cs typeface="Courier New" pitchFamily="49" charset="0"/>
              </a:rPr>
              <a:t>Ex: </a:t>
            </a:r>
          </a:p>
          <a:p>
            <a:pPr lvl="1"/>
            <a:r>
              <a:rPr lang="en-US" sz="2200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spc="-15" dirty="0">
                <a:solidFill>
                  <a:prstClr val="black"/>
                </a:solidFill>
                <a:latin typeface="Carlito"/>
                <a:cs typeface="Carlito"/>
              </a:rPr>
              <a:t>CONCAT  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E.first_Name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E.last_name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) as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Employee_Name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spc="-15" dirty="0">
                <a:solidFill>
                  <a:prstClr val="black"/>
                </a:solidFill>
                <a:latin typeface="Carlito"/>
                <a:cs typeface="Carlito"/>
              </a:rPr>
              <a:t>CONCAT  (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M.first_name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M.last_name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  as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Manager_name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from employees E join employees M on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E.manager_id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M.employee_id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9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UNION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UNION operator is used to combine the result-set of two or more SELECT statements.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SELECT statement within UNION must have the same number of columns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columns must also have similar data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columns in each SELECT statement must also be in the same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UNION operator selects only distinct values by default. To allow duplicate values, use UNION ALL: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53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SQL UNION / UNION ALL </a:t>
            </a:r>
            <a:r>
              <a:rPr lang="en-US" dirty="0" err="1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81201"/>
            <a:ext cx="8229600" cy="4144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table1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UNION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table2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table1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UNION ALL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table2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80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768</Words>
  <Application>Microsoft Office PowerPoint</Application>
  <PresentationFormat>شاشة عريضة</PresentationFormat>
  <Paragraphs>76</Paragraphs>
  <Slides>12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12</vt:i4>
      </vt:variant>
      <vt:variant>
        <vt:lpstr>عناوين الشرائح</vt:lpstr>
      </vt:variant>
      <vt:variant>
        <vt:i4>12</vt:i4>
      </vt:variant>
    </vt:vector>
  </HeadingPairs>
  <TitlesOfParts>
    <vt:vector size="30" baseType="lpstr">
      <vt:lpstr>Arial</vt:lpstr>
      <vt:lpstr>Calibri</vt:lpstr>
      <vt:lpstr>Calibri Light</vt:lpstr>
      <vt:lpstr>Carlito</vt:lpstr>
      <vt:lpstr>Courier New</vt:lpstr>
      <vt:lpstr>Wingdings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8_Office Theme</vt:lpstr>
      <vt:lpstr>9_Office Theme</vt:lpstr>
      <vt:lpstr>14_Office Theme</vt:lpstr>
      <vt:lpstr>15_Office Theme</vt:lpstr>
      <vt:lpstr>16_Office Theme</vt:lpstr>
      <vt:lpstr>SQL JOIN</vt:lpstr>
      <vt:lpstr>Joined Tables</vt:lpstr>
      <vt:lpstr>Inner Join</vt:lpstr>
      <vt:lpstr>Left Join</vt:lpstr>
      <vt:lpstr>Right Join</vt:lpstr>
      <vt:lpstr>Full Join</vt:lpstr>
      <vt:lpstr>SQL Self JOIN</vt:lpstr>
      <vt:lpstr>The SQL UNION Operator</vt:lpstr>
      <vt:lpstr>The SQL UNION / UNION ALL OperatorS</vt:lpstr>
      <vt:lpstr>Views</vt:lpstr>
      <vt:lpstr>View Definition</vt:lpstr>
      <vt:lpstr>Using Views in SQL Queries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JOIN</dc:title>
  <dc:creator>Maha Mohammad</dc:creator>
  <cp:lastModifiedBy>Lona Sleet</cp:lastModifiedBy>
  <cp:revision>11</cp:revision>
  <dcterms:created xsi:type="dcterms:W3CDTF">2020-11-07T12:56:20Z</dcterms:created>
  <dcterms:modified xsi:type="dcterms:W3CDTF">2024-08-22T14:02:31Z</dcterms:modified>
</cp:coreProperties>
</file>