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31A88BB6-1FC5-4682-96AA-64CEBFC11EAD}" type="datetimeFigureOut">
              <a:rPr lang="en-US" smtClean="0">
                <a:solidFill>
                  <a:srgbClr val="000000"/>
                </a:solidFill>
              </a:rPr>
              <a:pPr>
                <a:defRPr/>
              </a:pPr>
              <a:t>11/26/2020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F61D427-3F8D-406D-8B27-666015F7302A}"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528722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272E6A4-1B08-403B-A4E3-7DE66FC0D219}" type="datetimeFigureOut">
              <a:rPr lang="en-US" smtClean="0">
                <a:solidFill>
                  <a:srgbClr val="000000"/>
                </a:solidFill>
              </a:rPr>
              <a:pPr>
                <a:defRPr/>
              </a:pPr>
              <a:t>11/26/2020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13C956E-C998-479B-BF25-B649691A0F0B}"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73797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1801FB4-DDF4-495C-AF61-2C4F1C1817DD}" type="datetimeFigureOut">
              <a:rPr lang="en-US" smtClean="0">
                <a:solidFill>
                  <a:srgbClr val="000000"/>
                </a:solidFill>
              </a:rPr>
              <a:pPr>
                <a:defRPr/>
              </a:pPr>
              <a:t>11/26/2020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3E50E5A-6153-45DE-A1B7-C6162FC894D4}"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176705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10972800" cy="1143000"/>
          </a:xfrm>
        </p:spPr>
        <p:txBody>
          <a:bodyPr/>
          <a:lstStyle/>
          <a:p>
            <a:r>
              <a:rPr lang="ar-SA" smtClean="0"/>
              <a:t>انقر لتحرير نمط العنوان الرئيسي</a:t>
            </a:r>
            <a:endParaRPr lang="ar-SA"/>
          </a:p>
        </p:txBody>
      </p:sp>
      <p:sp>
        <p:nvSpPr>
          <p:cNvPr id="3" name="عنصر نائب للجدول 2"/>
          <p:cNvSpPr>
            <a:spLocks noGrp="1"/>
          </p:cNvSpPr>
          <p:nvPr>
            <p:ph type="tbl" idx="1"/>
          </p:nvPr>
        </p:nvSpPr>
        <p:spPr>
          <a:xfrm>
            <a:off x="609600" y="1600201"/>
            <a:ext cx="10972800" cy="4525963"/>
          </a:xfrm>
        </p:spPr>
        <p:txBody>
          <a:bodyPr/>
          <a:lstStyle/>
          <a:p>
            <a:pPr lvl="0"/>
            <a:endParaRPr lang="ar-SA" noProof="0"/>
          </a:p>
        </p:txBody>
      </p:sp>
      <p:sp>
        <p:nvSpPr>
          <p:cNvPr id="4" name="Rectangle 4"/>
          <p:cNvSpPr>
            <a:spLocks noGrp="1" noChangeArrowheads="1"/>
          </p:cNvSpPr>
          <p:nvPr>
            <p:ph type="dt" sz="half" idx="10"/>
          </p:nvPr>
        </p:nvSpPr>
        <p:spPr>
          <a:ln/>
        </p:spPr>
        <p:txBody>
          <a:bodyPr/>
          <a:lstStyle>
            <a:lvl1pPr>
              <a:defRPr/>
            </a:lvl1pPr>
          </a:lstStyle>
          <a:p>
            <a:pPr>
              <a:defRPr/>
            </a:pPr>
            <a:fld id="{6936B9DD-738A-4282-BC0F-5B4BBC568988}" type="datetimeFigureOut">
              <a:rPr lang="en-US" smtClean="0">
                <a:solidFill>
                  <a:srgbClr val="000000"/>
                </a:solidFill>
              </a:rPr>
              <a:pPr>
                <a:defRPr/>
              </a:pPr>
              <a:t>11/26/2020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E684B03-488A-4588-BF19-8FCF0F594410}"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0998411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عنوان، ونص،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10972800" cy="1143000"/>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sz="half" idx="1"/>
          </p:nvPr>
        </p:nvSpPr>
        <p:spPr>
          <a:xfrm>
            <a:off x="609600" y="1600201"/>
            <a:ext cx="53848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97600" y="1600201"/>
            <a:ext cx="53848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Rectangle 4"/>
          <p:cNvSpPr>
            <a:spLocks noGrp="1" noChangeArrowheads="1"/>
          </p:cNvSpPr>
          <p:nvPr>
            <p:ph type="dt" sz="half" idx="10"/>
          </p:nvPr>
        </p:nvSpPr>
        <p:spPr>
          <a:ln/>
        </p:spPr>
        <p:txBody>
          <a:bodyPr/>
          <a:lstStyle>
            <a:lvl1pPr>
              <a:defRPr/>
            </a:lvl1pPr>
          </a:lstStyle>
          <a:p>
            <a:pPr>
              <a:defRPr/>
            </a:pPr>
            <a:fld id="{135D419D-DC44-4BFC-854E-506DC60BBB0C}" type="datetimeFigureOut">
              <a:rPr lang="en-US" smtClean="0">
                <a:solidFill>
                  <a:srgbClr val="000000"/>
                </a:solidFill>
              </a:rPr>
              <a:pPr>
                <a:defRPr/>
              </a:pPr>
              <a:t>11/26/2020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F6071EC-C80D-4693-9A66-2F7AC1A14E8E}"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275048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2D26019-D59B-4F5F-903A-5BC10AD71A72}" type="datetimeFigureOut">
              <a:rPr lang="en-US" smtClean="0">
                <a:solidFill>
                  <a:srgbClr val="000000"/>
                </a:solidFill>
              </a:rPr>
              <a:pPr>
                <a:defRPr/>
              </a:pPr>
              <a:t>11/26/2020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BB0AFB9-8284-4987-9FA3-DEA8C0BC70EC}"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912051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BAD3D53-8AE1-4DC1-8123-923447693D26}" type="datetimeFigureOut">
              <a:rPr lang="en-US" smtClean="0">
                <a:solidFill>
                  <a:srgbClr val="000000"/>
                </a:solidFill>
              </a:rPr>
              <a:pPr>
                <a:defRPr/>
              </a:pPr>
              <a:t>11/26/2020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3239A9B-0A9D-4BE3-97D0-B64EAC65741D}"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999829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CD8B0E7C-9CE1-45E0-97DA-1B16F840B9B2}" type="datetimeFigureOut">
              <a:rPr lang="en-US" smtClean="0">
                <a:solidFill>
                  <a:srgbClr val="000000"/>
                </a:solidFill>
              </a:rPr>
              <a:pPr>
                <a:defRPr/>
              </a:pPr>
              <a:t>11/26/2020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E58F29-BA78-455A-BE29-9E9F0ED5E192}"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439748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519800A0-BCA3-4938-BFA6-1D47240A8869}" type="datetimeFigureOut">
              <a:rPr lang="en-US" smtClean="0">
                <a:solidFill>
                  <a:srgbClr val="000000"/>
                </a:solidFill>
              </a:rPr>
              <a:pPr>
                <a:defRPr/>
              </a:pPr>
              <a:t>11/26/2020</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5F20218-82B8-464C-BFEE-83CA1532AA57}"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895167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411B39B6-D046-4CC9-A14D-FCD1822DE78F}" type="datetimeFigureOut">
              <a:rPr lang="en-US" smtClean="0">
                <a:solidFill>
                  <a:srgbClr val="000000"/>
                </a:solidFill>
              </a:rPr>
              <a:pPr>
                <a:defRPr/>
              </a:pPr>
              <a:t>11/26/2020</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D12CE6A5-E0FB-4E19-AD16-DE6829F895A8}"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545335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155ED32-0DB6-448A-BD4F-42B038642D35}" type="datetimeFigureOut">
              <a:rPr lang="en-US" smtClean="0">
                <a:solidFill>
                  <a:srgbClr val="000000"/>
                </a:solidFill>
              </a:rPr>
              <a:pPr>
                <a:defRPr/>
              </a:pPr>
              <a:t>11/26/2020</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EF52E57-C96D-463B-9244-1050DB503481}"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956063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5BBD772-C1A8-4BCB-B367-0AB8EB9900E3}" type="datetimeFigureOut">
              <a:rPr lang="en-US" smtClean="0">
                <a:solidFill>
                  <a:srgbClr val="000000"/>
                </a:solidFill>
              </a:rPr>
              <a:pPr>
                <a:defRPr/>
              </a:pPr>
              <a:t>11/26/2020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06995B4-339C-4624-A91F-7034E0809C9E}"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251911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37F70C8-FCA4-4379-B609-128BC2F48C5B}" type="datetimeFigureOut">
              <a:rPr lang="en-US" smtClean="0">
                <a:solidFill>
                  <a:srgbClr val="000000"/>
                </a:solidFill>
              </a:rPr>
              <a:pPr>
                <a:defRPr/>
              </a:pPr>
              <a:t>11/26/2020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37C8EA3-4052-4041-8961-065DC3BEB7CA}"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821445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n-US" smtClean="0"/>
              <a:t>Haga clic para cambiar el estilo de título	</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n-US" smtClean="0"/>
              <a:t>Haga clic para modificar el estilo de texto del patrón</a:t>
            </a:r>
          </a:p>
          <a:p>
            <a:pPr lvl="1"/>
            <a:r>
              <a:rPr lang="es-ES" altLang="en-US" smtClean="0"/>
              <a:t>Segundo nivel</a:t>
            </a:r>
          </a:p>
          <a:p>
            <a:pPr lvl="2"/>
            <a:r>
              <a:rPr lang="es-ES" altLang="en-US" smtClean="0"/>
              <a:t>Tercer nivel</a:t>
            </a:r>
          </a:p>
          <a:p>
            <a:pPr lvl="3"/>
            <a:r>
              <a:rPr lang="es-ES" altLang="en-US" smtClean="0"/>
              <a:t>Cuarto nivel</a:t>
            </a:r>
          </a:p>
          <a:p>
            <a:pPr lvl="4"/>
            <a:r>
              <a:rPr lang="es-ES" altLang="en-US" smtClean="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a:latin typeface="+mn-lt"/>
                <a:cs typeface="+mn-cs"/>
              </a:defRPr>
            </a:lvl1pPr>
          </a:lstStyle>
          <a:p>
            <a:pPr>
              <a:defRPr/>
            </a:pPr>
            <a:fld id="{C686B624-2DAE-485B-92C8-834B3400B360}" type="datetimeFigureOut">
              <a:rPr lang="en-US" smtClean="0">
                <a:solidFill>
                  <a:srgbClr val="000000"/>
                </a:solidFill>
              </a:rPr>
              <a:pPr>
                <a:defRPr/>
              </a:pPr>
              <a:t>11/26/2020</a:t>
            </a:fld>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a:latin typeface="+mn-lt"/>
                <a:cs typeface="+mn-cs"/>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cs typeface="Arial" panose="020B0604020202020204" pitchFamily="34" charset="0"/>
              </a:defRPr>
            </a:lvl1pPr>
          </a:lstStyle>
          <a:p>
            <a:pPr fontAlgn="base">
              <a:spcBef>
                <a:spcPct val="0"/>
              </a:spcBef>
              <a:spcAft>
                <a:spcPct val="0"/>
              </a:spcAft>
              <a:defRPr/>
            </a:pPr>
            <a:fld id="{E50D8D91-627D-4EC4-9FF8-A7AE806468B1}"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6546623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4"/>
          <p:cNvSpPr txBox="1">
            <a:spLocks/>
          </p:cNvSpPr>
          <p:nvPr/>
        </p:nvSpPr>
        <p:spPr bwMode="auto">
          <a:xfrm>
            <a:off x="2514600" y="3352800"/>
            <a:ext cx="73152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None/>
            </a:pPr>
            <a:r>
              <a:rPr lang="en-GB" altLang="en-US" sz="3600" b="1">
                <a:solidFill>
                  <a:srgbClr val="003300"/>
                </a:solidFill>
              </a:rPr>
              <a:t>Palestine Technical University (PTU) </a:t>
            </a:r>
            <a:br>
              <a:rPr lang="en-GB" altLang="en-US" sz="3600" b="1">
                <a:solidFill>
                  <a:srgbClr val="003300"/>
                </a:solidFill>
              </a:rPr>
            </a:br>
            <a:r>
              <a:rPr lang="en-GB" altLang="en-US" sz="3600" b="1">
                <a:solidFill>
                  <a:srgbClr val="CC5300"/>
                </a:solidFill>
              </a:rPr>
              <a:t>Fruit Science</a:t>
            </a:r>
          </a:p>
          <a:p>
            <a:pPr algn="ctr" fontAlgn="base">
              <a:spcBef>
                <a:spcPct val="0"/>
              </a:spcBef>
              <a:spcAft>
                <a:spcPct val="0"/>
              </a:spcAft>
              <a:buNone/>
            </a:pPr>
            <a:r>
              <a:rPr lang="en-GB" altLang="en-US" sz="3600" b="1">
                <a:solidFill>
                  <a:srgbClr val="CC5300"/>
                </a:solidFill>
              </a:rPr>
              <a:t>Use of Bioregulators in Fruit Production</a:t>
            </a:r>
          </a:p>
        </p:txBody>
      </p:sp>
      <p:sp>
        <p:nvSpPr>
          <p:cNvPr id="6" name="Rectangle 5"/>
          <p:cNvSpPr txBox="1">
            <a:spLocks/>
          </p:cNvSpPr>
          <p:nvPr/>
        </p:nvSpPr>
        <p:spPr bwMode="auto">
          <a:xfrm>
            <a:off x="3352800" y="5943600"/>
            <a:ext cx="5715000" cy="457200"/>
          </a:xfrm>
          <a:prstGeom prst="rect">
            <a:avLst/>
          </a:prstGeom>
          <a:noFill/>
          <a:ln w="9525">
            <a:noFill/>
            <a:miter lim="800000"/>
            <a:headEnd/>
            <a:tailEnd/>
          </a:ln>
          <a:effectLst/>
        </p:spPr>
        <p:txBody>
          <a:bodyPr/>
          <a:lstStyle/>
          <a:p>
            <a:pPr marL="82550" algn="ctr" fontAlgn="base">
              <a:lnSpc>
                <a:spcPct val="80000"/>
              </a:lnSpc>
              <a:spcBef>
                <a:spcPct val="20000"/>
              </a:spcBef>
              <a:spcAft>
                <a:spcPct val="0"/>
              </a:spcAft>
              <a:defRPr/>
            </a:pPr>
            <a:r>
              <a:rPr lang="en-GB" sz="4000" b="1" kern="0" dirty="0">
                <a:solidFill>
                  <a:srgbClr val="642800"/>
                </a:solidFill>
                <a:effectLst>
                  <a:outerShdw blurRad="38100" dist="38100" dir="2700000" algn="tl">
                    <a:srgbClr val="000000">
                      <a:alpha val="43137"/>
                    </a:srgbClr>
                  </a:outerShdw>
                </a:effectLst>
                <a:latin typeface="Arial"/>
                <a:cs typeface="Arial"/>
              </a:rPr>
              <a:t>Dr. </a:t>
            </a:r>
            <a:r>
              <a:rPr lang="en-GB" sz="4000" b="1" kern="0" dirty="0" err="1">
                <a:solidFill>
                  <a:srgbClr val="642800"/>
                </a:solidFill>
                <a:effectLst>
                  <a:outerShdw blurRad="38100" dist="38100" dir="2700000" algn="tl">
                    <a:srgbClr val="000000">
                      <a:alpha val="43137"/>
                    </a:srgbClr>
                  </a:outerShdw>
                </a:effectLst>
                <a:latin typeface="Arial"/>
                <a:cs typeface="Arial"/>
              </a:rPr>
              <a:t>Daoud</a:t>
            </a:r>
            <a:r>
              <a:rPr lang="en-GB" sz="4000" b="1" kern="0" dirty="0">
                <a:solidFill>
                  <a:srgbClr val="642800"/>
                </a:solidFill>
                <a:effectLst>
                  <a:outerShdw blurRad="38100" dist="38100" dir="2700000" algn="tl">
                    <a:srgbClr val="000000">
                      <a:alpha val="43137"/>
                    </a:srgbClr>
                  </a:outerShdw>
                </a:effectLst>
                <a:latin typeface="Arial"/>
                <a:cs typeface="Arial"/>
              </a:rPr>
              <a:t> </a:t>
            </a:r>
            <a:r>
              <a:rPr lang="en-GB" sz="4000" b="1" kern="0" dirty="0" err="1">
                <a:solidFill>
                  <a:srgbClr val="642800"/>
                </a:solidFill>
                <a:effectLst>
                  <a:outerShdw blurRad="38100" dist="38100" dir="2700000" algn="tl">
                    <a:srgbClr val="000000">
                      <a:alpha val="43137"/>
                    </a:srgbClr>
                  </a:outerShdw>
                </a:effectLst>
                <a:latin typeface="Arial"/>
                <a:cs typeface="Arial"/>
              </a:rPr>
              <a:t>Abusafieh</a:t>
            </a:r>
            <a:endParaRPr lang="en-GB" sz="4000" b="1" kern="0" dirty="0">
              <a:solidFill>
                <a:srgbClr val="642800"/>
              </a:solidFill>
              <a:effectLst>
                <a:outerShdw blurRad="38100" dist="38100" dir="2700000" algn="tl">
                  <a:srgbClr val="000000">
                    <a:alpha val="43137"/>
                  </a:srgbClr>
                </a:outerShdw>
              </a:effectLst>
              <a:latin typeface="Arial"/>
              <a:cs typeface="Arial"/>
            </a:endParaRPr>
          </a:p>
        </p:txBody>
      </p:sp>
      <p:pic>
        <p:nvPicPr>
          <p:cNvPr id="7" name="Picture 2"/>
          <p:cNvPicPr>
            <a:picLocks noChangeAspect="1"/>
          </p:cNvPicPr>
          <p:nvPr/>
        </p:nvPicPr>
        <p:blipFill>
          <a:blip r:embed="rId2" cstate="print"/>
          <a:srcRect/>
          <a:stretch>
            <a:fillRect/>
          </a:stretch>
        </p:blipFill>
        <p:spPr bwMode="auto">
          <a:xfrm>
            <a:off x="4572000" y="228600"/>
            <a:ext cx="3024336" cy="284054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5043288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عنوان 1"/>
          <p:cNvSpPr>
            <a:spLocks noGrp="1"/>
          </p:cNvSpPr>
          <p:nvPr>
            <p:ph type="title" idx="4294967295"/>
          </p:nvPr>
        </p:nvSpPr>
        <p:spPr/>
        <p:txBody>
          <a:bodyPr/>
          <a:lstStyle/>
          <a:p>
            <a:pPr eaLnBrk="1" hangingPunct="1"/>
            <a:r>
              <a:rPr lang="en-US" altLang="en-US" sz="4000" b="1"/>
              <a:t>Timing of the thinning operation</a:t>
            </a:r>
            <a:endParaRPr lang="ar-SA" altLang="en-US" sz="4000" b="1"/>
          </a:p>
        </p:txBody>
      </p:sp>
      <p:sp>
        <p:nvSpPr>
          <p:cNvPr id="266243" name="عنصر نائب للمحتوى 2"/>
          <p:cNvSpPr>
            <a:spLocks noGrp="1"/>
          </p:cNvSpPr>
          <p:nvPr>
            <p:ph idx="4294967295"/>
          </p:nvPr>
        </p:nvSpPr>
        <p:spPr/>
        <p:txBody>
          <a:bodyPr/>
          <a:lstStyle/>
          <a:p>
            <a:pPr eaLnBrk="1" hangingPunct="1"/>
            <a:r>
              <a:rPr lang="en-US" altLang="en-US" sz="2400"/>
              <a:t>The earlier that crop reduction can be achieved the better the result, from the point of view of both optimizing fruit size and overcoming biennial bearing in those crops where this is a problem.</a:t>
            </a:r>
          </a:p>
          <a:p>
            <a:pPr eaLnBrk="1" hangingPunct="1"/>
            <a:r>
              <a:rPr lang="en-US" altLang="en-US" sz="2400"/>
              <a:t>However, a number of factors may mitigate this practice.</a:t>
            </a:r>
          </a:p>
          <a:p>
            <a:pPr eaLnBrk="1" hangingPunct="1"/>
            <a:r>
              <a:rPr lang="en-US" altLang="en-US" sz="2400"/>
              <a:t>Natural drop (poor fruit set) or frost, wind or hail damage may occur after thinning and cause over-thinning.</a:t>
            </a:r>
          </a:p>
          <a:p>
            <a:pPr eaLnBrk="1" hangingPunct="1"/>
            <a:r>
              <a:rPr lang="en-US" altLang="en-US" sz="2400"/>
              <a:t>A better idea of the amount of thinning required can be thinned with chemicals applied as late as 4 weeks from full bloom.</a:t>
            </a:r>
          </a:p>
          <a:p>
            <a:pPr eaLnBrk="1" hangingPunct="1"/>
            <a:endParaRPr lang="ar-SA" altLang="en-US" sz="2400"/>
          </a:p>
        </p:txBody>
      </p:sp>
    </p:spTree>
    <p:extLst>
      <p:ext uri="{BB962C8B-B14F-4D97-AF65-F5344CB8AC3E}">
        <p14:creationId xmlns:p14="http://schemas.microsoft.com/office/powerpoint/2010/main" val="388679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عنوان 1"/>
          <p:cNvSpPr>
            <a:spLocks noGrp="1"/>
          </p:cNvSpPr>
          <p:nvPr>
            <p:ph type="title" idx="4294967295"/>
          </p:nvPr>
        </p:nvSpPr>
        <p:spPr/>
        <p:txBody>
          <a:bodyPr/>
          <a:lstStyle/>
          <a:p>
            <a:pPr eaLnBrk="1" hangingPunct="1"/>
            <a:r>
              <a:rPr lang="en-US" altLang="en-US" sz="4000" b="1"/>
              <a:t>Chemical thinning </a:t>
            </a:r>
            <a:endParaRPr lang="ar-SA" altLang="en-US" sz="4000" b="1"/>
          </a:p>
        </p:txBody>
      </p:sp>
      <p:sp>
        <p:nvSpPr>
          <p:cNvPr id="267267" name="عنصر نائب للمحتوى 2"/>
          <p:cNvSpPr>
            <a:spLocks noGrp="1"/>
          </p:cNvSpPr>
          <p:nvPr>
            <p:ph idx="4294967295"/>
          </p:nvPr>
        </p:nvSpPr>
        <p:spPr/>
        <p:txBody>
          <a:bodyPr/>
          <a:lstStyle/>
          <a:p>
            <a:pPr eaLnBrk="1" hangingPunct="1"/>
            <a:r>
              <a:rPr lang="en-US" altLang="en-US" sz="2400"/>
              <a:t>For apples and stone fruits, the only blossom thinners available for many years  dinitro-O-cresylate (DNOC) and dinitrobutylphenol (DNBP or dinoseb).</a:t>
            </a:r>
          </a:p>
          <a:p>
            <a:pPr algn="just" eaLnBrk="1" hangingPunct="1"/>
            <a:r>
              <a:rPr lang="en-US" altLang="en-US" sz="2400"/>
              <a:t>The nitrogen and sulphur-containing fertilizer, ammonium thiosulphate (ATS), has proven to be a reasonably good replacement for DNOC in apple orchards .</a:t>
            </a:r>
          </a:p>
          <a:p>
            <a:pPr eaLnBrk="1" hangingPunct="1"/>
            <a:r>
              <a:rPr lang="en-US" altLang="en-US" sz="2400"/>
              <a:t>Lime sulphur applied during flowering, sometimes combined with a plant-based oil, is also known to reduce the number of apple flowers that set fruit. </a:t>
            </a:r>
          </a:p>
          <a:p>
            <a:pPr eaLnBrk="1" hangingPunct="1"/>
            <a:endParaRPr lang="ar-SA" altLang="en-US" smtClean="0"/>
          </a:p>
        </p:txBody>
      </p:sp>
    </p:spTree>
    <p:extLst>
      <p:ext uri="{BB962C8B-B14F-4D97-AF65-F5344CB8AC3E}">
        <p14:creationId xmlns:p14="http://schemas.microsoft.com/office/powerpoint/2010/main" val="4050881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عنوان 1"/>
          <p:cNvSpPr>
            <a:spLocks noGrp="1"/>
          </p:cNvSpPr>
          <p:nvPr>
            <p:ph type="title" idx="4294967295"/>
          </p:nvPr>
        </p:nvSpPr>
        <p:spPr/>
        <p:txBody>
          <a:bodyPr/>
          <a:lstStyle/>
          <a:p>
            <a:pPr eaLnBrk="1" hangingPunct="1"/>
            <a:r>
              <a:rPr lang="en-US" altLang="en-US" sz="3200" b="1"/>
              <a:t>Naphthalene acetic acid (NAA or ANA</a:t>
            </a:r>
            <a:r>
              <a:rPr lang="en-US" altLang="en-US" sz="4000" b="1"/>
              <a:t>)</a:t>
            </a:r>
            <a:endParaRPr lang="ar-SA" altLang="en-US" sz="4000" b="1"/>
          </a:p>
        </p:txBody>
      </p:sp>
      <p:sp>
        <p:nvSpPr>
          <p:cNvPr id="268291" name="عنصر نائب للمحتوى 2"/>
          <p:cNvSpPr>
            <a:spLocks noGrp="1"/>
          </p:cNvSpPr>
          <p:nvPr>
            <p:ph idx="4294967295"/>
          </p:nvPr>
        </p:nvSpPr>
        <p:spPr>
          <a:xfrm>
            <a:off x="1981200" y="1600200"/>
            <a:ext cx="8229600" cy="4953000"/>
          </a:xfrm>
        </p:spPr>
        <p:txBody>
          <a:bodyPr/>
          <a:lstStyle/>
          <a:p>
            <a:pPr eaLnBrk="1" hangingPunct="1"/>
            <a:r>
              <a:rPr lang="en-US" altLang="en-US" sz="2400"/>
              <a:t>NAA is a synthetic auxin long used f-or -apple thinning. It is applied at petal fall to 18-21  days later.</a:t>
            </a:r>
          </a:p>
          <a:p>
            <a:pPr eaLnBrk="1" hangingPunct="1"/>
            <a:r>
              <a:rPr lang="en-US" altLang="en-US" sz="2400"/>
              <a:t>NAA stimulates ethylene production by fruit tissues, which in turn slows the development of the youngest and weakest fruits more than the older fruits in a cluster. The result is that the weaker fruits in a cluster compete for resources and are quickly shed.</a:t>
            </a:r>
          </a:p>
          <a:p>
            <a:pPr eaLnBrk="1" hangingPunct="1"/>
            <a:r>
              <a:rPr lang="en-US" altLang="en-US" sz="2400"/>
              <a:t>NAA is applied 7-10 days prior to the anticipated harvest date at 10-20ppm active ingredient, depending on cultivar and region. It will control fruit drop for a period of about 10 days and should not be used twice. It is important to apply NAA before pre-harvest drop becomes a problem.</a:t>
            </a:r>
          </a:p>
          <a:p>
            <a:pPr eaLnBrk="1" hangingPunct="1"/>
            <a:endParaRPr lang="en-US" altLang="en-US" sz="2400"/>
          </a:p>
          <a:p>
            <a:pPr eaLnBrk="1" hangingPunct="1"/>
            <a:endParaRPr lang="en-US" altLang="en-US" sz="2400"/>
          </a:p>
          <a:p>
            <a:pPr eaLnBrk="1" hangingPunct="1"/>
            <a:endParaRPr lang="ar-SA" altLang="en-US" sz="2400"/>
          </a:p>
        </p:txBody>
      </p:sp>
    </p:spTree>
    <p:extLst>
      <p:ext uri="{BB962C8B-B14F-4D97-AF65-F5344CB8AC3E}">
        <p14:creationId xmlns:p14="http://schemas.microsoft.com/office/powerpoint/2010/main" val="3615695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عنوان 1"/>
          <p:cNvSpPr>
            <a:spLocks noGrp="1"/>
          </p:cNvSpPr>
          <p:nvPr>
            <p:ph type="title" idx="4294967295"/>
          </p:nvPr>
        </p:nvSpPr>
        <p:spPr>
          <a:xfrm>
            <a:off x="2057400" y="228600"/>
            <a:ext cx="8153400" cy="1524000"/>
          </a:xfrm>
        </p:spPr>
        <p:txBody>
          <a:bodyPr/>
          <a:lstStyle/>
          <a:p>
            <a:pPr eaLnBrk="1" hangingPunct="1"/>
            <a:r>
              <a:rPr lang="en-US" altLang="en-US" sz="3600" b="1"/>
              <a:t>Ethephon (2-chloroethylphosphonic acid)</a:t>
            </a:r>
            <a:br>
              <a:rPr lang="en-US" altLang="en-US" sz="3600" b="1"/>
            </a:br>
            <a:endParaRPr lang="ar-SA" altLang="en-US" sz="3600" b="1"/>
          </a:p>
        </p:txBody>
      </p:sp>
      <p:sp>
        <p:nvSpPr>
          <p:cNvPr id="269315" name="عنصر نائب للمحتوى 2"/>
          <p:cNvSpPr>
            <a:spLocks noGrp="1"/>
          </p:cNvSpPr>
          <p:nvPr>
            <p:ph idx="4294967295"/>
          </p:nvPr>
        </p:nvSpPr>
        <p:spPr>
          <a:xfrm>
            <a:off x="1981200" y="1600200"/>
            <a:ext cx="8229600" cy="4724400"/>
          </a:xfrm>
        </p:spPr>
        <p:txBody>
          <a:bodyPr/>
          <a:lstStyle/>
          <a:p>
            <a:pPr eaLnBrk="1" hangingPunct="1"/>
            <a:r>
              <a:rPr lang="en-US" altLang="en-US" sz="2400"/>
              <a:t>This ethylene generator has been used successfully to thin apples in a number of regions It can be used alone or combined with NAA and carbaryl. The timing is also quite flexible, with good results obtained from petal fall to several weeks after bloom.</a:t>
            </a:r>
          </a:p>
          <a:p>
            <a:pPr eaLnBrk="1" hangingPunct="1"/>
            <a:r>
              <a:rPr lang="en-US" altLang="en-US" sz="2400"/>
              <a:t>Ethephon is highly dependent on air temperature for its effectiveness.  Thus, if hot weather occurs following treatment one may observe excessive thinning activity, the opposite being the case if the weather is unusually  cool.</a:t>
            </a:r>
          </a:p>
          <a:p>
            <a:pPr eaLnBrk="1" hangingPunct="1"/>
            <a:r>
              <a:rPr lang="en-US" altLang="en-US" sz="2400"/>
              <a:t>Ethephon is used in apple to stimulate fruit colouring and ripening.</a:t>
            </a:r>
          </a:p>
          <a:p>
            <a:pPr eaLnBrk="1" hangingPunct="1"/>
            <a:endParaRPr lang="ar-SA" altLang="en-US" smtClean="0"/>
          </a:p>
        </p:txBody>
      </p:sp>
    </p:spTree>
    <p:extLst>
      <p:ext uri="{BB962C8B-B14F-4D97-AF65-F5344CB8AC3E}">
        <p14:creationId xmlns:p14="http://schemas.microsoft.com/office/powerpoint/2010/main" val="1796866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عنوان 1"/>
          <p:cNvSpPr>
            <a:spLocks noGrp="1"/>
          </p:cNvSpPr>
          <p:nvPr>
            <p:ph type="title" idx="4294967295"/>
          </p:nvPr>
        </p:nvSpPr>
        <p:spPr>
          <a:xfrm>
            <a:off x="1981200" y="274638"/>
            <a:ext cx="8229600" cy="868362"/>
          </a:xfrm>
        </p:spPr>
        <p:txBody>
          <a:bodyPr/>
          <a:lstStyle/>
          <a:p>
            <a:pPr eaLnBrk="1" hangingPunct="1"/>
            <a:r>
              <a:rPr lang="en-US" altLang="en-US" smtClean="0"/>
              <a:t>Gibberellic acid (GA</a:t>
            </a:r>
            <a:r>
              <a:rPr lang="en-US" altLang="en-US" baseline="-25000" smtClean="0"/>
              <a:t>3</a:t>
            </a:r>
            <a:r>
              <a:rPr lang="en-US" altLang="en-US" smtClean="0"/>
              <a:t>)</a:t>
            </a:r>
            <a:endParaRPr lang="ar-SA" altLang="en-US" smtClean="0"/>
          </a:p>
        </p:txBody>
      </p:sp>
      <p:sp>
        <p:nvSpPr>
          <p:cNvPr id="270339" name="عنصر نائب للمحتوى 2"/>
          <p:cNvSpPr>
            <a:spLocks noGrp="1"/>
          </p:cNvSpPr>
          <p:nvPr>
            <p:ph idx="4294967295"/>
          </p:nvPr>
        </p:nvSpPr>
        <p:spPr>
          <a:xfrm>
            <a:off x="1981200" y="1219200"/>
            <a:ext cx="8229600" cy="5410200"/>
          </a:xfrm>
        </p:spPr>
        <p:txBody>
          <a:bodyPr/>
          <a:lstStyle/>
          <a:p>
            <a:pPr eaLnBrk="1" hangingPunct="1"/>
            <a:r>
              <a:rPr lang="en-US" altLang="en-US" sz="2400"/>
              <a:t>Gibberellic acid represents a family of natural plant hormones that influences flowering and fruit set.</a:t>
            </a:r>
          </a:p>
          <a:p>
            <a:pPr eaLnBrk="1" hangingPunct="1"/>
            <a:r>
              <a:rPr lang="en-US" altLang="en-US" sz="2400"/>
              <a:t>GA</a:t>
            </a:r>
            <a:r>
              <a:rPr lang="en-US" altLang="en-US" sz="2400" baseline="-25000"/>
              <a:t>3</a:t>
            </a:r>
            <a:r>
              <a:rPr lang="en-US" altLang="en-US" sz="2400"/>
              <a:t> is used to reduce the number of berries per cluster in some cultivars of grapes . It will increase fruit size in seedless grapes. </a:t>
            </a:r>
          </a:p>
          <a:p>
            <a:pPr eaLnBrk="1" hangingPunct="1"/>
            <a:r>
              <a:rPr lang="en-US" altLang="en-US" sz="2400"/>
              <a:t>GA</a:t>
            </a:r>
            <a:r>
              <a:rPr lang="en-US" altLang="en-US" sz="2400" baseline="-25000"/>
              <a:t>3 </a:t>
            </a:r>
            <a:r>
              <a:rPr lang="en-US" altLang="en-US" sz="2400"/>
              <a:t>is used to turn a normally seeded cultivar into one that is seedless.  This is accomplished with treatments applied to individual clusters by dipping twice during the 2-3 weeks surrounding full bloom.</a:t>
            </a:r>
          </a:p>
          <a:p>
            <a:pPr eaLnBrk="1" hangingPunct="1"/>
            <a:r>
              <a:rPr lang="en-US" altLang="en-US" sz="2400"/>
              <a:t>GA</a:t>
            </a:r>
            <a:r>
              <a:rPr lang="en-US" altLang="en-US" sz="2400" baseline="-25000"/>
              <a:t>3 </a:t>
            </a:r>
            <a:r>
              <a:rPr lang="en-US" altLang="en-US" sz="2400"/>
              <a:t>has been used to increase fruit set in pears under conditions where the flowers were damaged by frost. </a:t>
            </a:r>
          </a:p>
          <a:p>
            <a:pPr eaLnBrk="1" hangingPunct="1"/>
            <a:r>
              <a:rPr lang="en-US" altLang="en-US" sz="2400"/>
              <a:t>GA</a:t>
            </a:r>
            <a:r>
              <a:rPr lang="en-US" altLang="en-US" sz="2400" baseline="-25000"/>
              <a:t>3</a:t>
            </a:r>
            <a:r>
              <a:rPr lang="en-US" altLang="en-US" sz="2400"/>
              <a:t> can be used on lemons to delay fruit maturation by 4-6 weeks, increase the percentage of fruit with long storage life.  </a:t>
            </a:r>
            <a:r>
              <a:rPr lang="en-US" altLang="en-US" sz="2400" baseline="-25000"/>
              <a:t> </a:t>
            </a:r>
            <a:endParaRPr lang="ar-SA" altLang="en-US" sz="2400"/>
          </a:p>
          <a:p>
            <a:pPr eaLnBrk="1" hangingPunct="1"/>
            <a:endParaRPr lang="en-US" altLang="en-US" sz="2400"/>
          </a:p>
          <a:p>
            <a:pPr eaLnBrk="1" hangingPunct="1"/>
            <a:endParaRPr lang="en-US" altLang="en-US" sz="2400"/>
          </a:p>
          <a:p>
            <a:pPr eaLnBrk="1" hangingPunct="1"/>
            <a:endParaRPr lang="en-US" altLang="en-US" sz="2400"/>
          </a:p>
          <a:p>
            <a:pPr eaLnBrk="1" hangingPunct="1"/>
            <a:endParaRPr lang="en-US" altLang="en-US" sz="2400"/>
          </a:p>
          <a:p>
            <a:pPr eaLnBrk="1" hangingPunct="1"/>
            <a:endParaRPr lang="en-US" altLang="en-US" sz="2400"/>
          </a:p>
          <a:p>
            <a:pPr eaLnBrk="1" hangingPunct="1"/>
            <a:endParaRPr lang="ar-SA" altLang="en-US" sz="2400"/>
          </a:p>
        </p:txBody>
      </p:sp>
    </p:spTree>
    <p:extLst>
      <p:ext uri="{BB962C8B-B14F-4D97-AF65-F5344CB8AC3E}">
        <p14:creationId xmlns:p14="http://schemas.microsoft.com/office/powerpoint/2010/main" val="3180602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عنوان 1"/>
          <p:cNvSpPr>
            <a:spLocks noGrp="1"/>
          </p:cNvSpPr>
          <p:nvPr>
            <p:ph type="title" idx="4294967295"/>
          </p:nvPr>
        </p:nvSpPr>
        <p:spPr/>
        <p:txBody>
          <a:bodyPr/>
          <a:lstStyle/>
          <a:p>
            <a:pPr eaLnBrk="1" hangingPunct="1"/>
            <a:r>
              <a:rPr lang="en-US" altLang="en-US" sz="4000" b="1"/>
              <a:t>Anti-gibberellin growth retardants</a:t>
            </a:r>
            <a:endParaRPr lang="ar-SA" altLang="en-US" sz="4000" b="1"/>
          </a:p>
        </p:txBody>
      </p:sp>
      <p:sp>
        <p:nvSpPr>
          <p:cNvPr id="271363" name="عنصر نائب للمحتوى 2"/>
          <p:cNvSpPr>
            <a:spLocks noGrp="1"/>
          </p:cNvSpPr>
          <p:nvPr>
            <p:ph idx="4294967295"/>
          </p:nvPr>
        </p:nvSpPr>
        <p:spPr/>
        <p:txBody>
          <a:bodyPr/>
          <a:lstStyle/>
          <a:p>
            <a:pPr eaLnBrk="1" hangingPunct="1"/>
            <a:r>
              <a:rPr lang="en-US" altLang="en-US" sz="2400"/>
              <a:t>Paclobutrazol (Cultar) is a very potent anti-gibberellin. When applied as soil drench, as little as 1g of paclobuttrazol can suppress shoot elongation for several years without adverse effects</a:t>
            </a:r>
            <a:r>
              <a:rPr lang="ar-SA" altLang="en-US" sz="2400"/>
              <a:t> </a:t>
            </a:r>
            <a:r>
              <a:rPr lang="en-US" altLang="en-US" sz="2400"/>
              <a:t> on flowering or fruit quality. </a:t>
            </a:r>
          </a:p>
          <a:p>
            <a:pPr eaLnBrk="1" hangingPunct="1"/>
            <a:r>
              <a:rPr lang="en-US" altLang="en-US" sz="2400"/>
              <a:t>It is also applied as foliar spray with less dramatic growth-suppressing effects.</a:t>
            </a:r>
          </a:p>
          <a:p>
            <a:pPr eaLnBrk="1" hangingPunct="1"/>
            <a:endParaRPr lang="en-US" altLang="en-US" sz="2400"/>
          </a:p>
          <a:p>
            <a:pPr eaLnBrk="1" hangingPunct="1"/>
            <a:endParaRPr lang="ar-SA" altLang="en-US" sz="2400"/>
          </a:p>
        </p:txBody>
      </p:sp>
    </p:spTree>
    <p:extLst>
      <p:ext uri="{BB962C8B-B14F-4D97-AF65-F5344CB8AC3E}">
        <p14:creationId xmlns:p14="http://schemas.microsoft.com/office/powerpoint/2010/main" val="191798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idx="4294967295"/>
          </p:nvPr>
        </p:nvSpPr>
        <p:spPr/>
        <p:txBody>
          <a:bodyPr/>
          <a:lstStyle/>
          <a:p>
            <a:pPr eaLnBrk="1" hangingPunct="1">
              <a:defRPr/>
            </a:pPr>
            <a:r>
              <a:rPr lang="en-US" sz="4000" b="1" dirty="0">
                <a:effectLst>
                  <a:outerShdw blurRad="38100" dist="38100" dir="2700000" algn="tl">
                    <a:srgbClr val="C0C0C0"/>
                  </a:outerShdw>
                </a:effectLst>
                <a:latin typeface="Times New Roman" pitchFamily="18" charset="0"/>
                <a:cs typeface="Times New Roman" pitchFamily="18" charset="0"/>
              </a:rPr>
              <a:t>Plant bioregulators (PBR</a:t>
            </a:r>
            <a:r>
              <a:rPr lang="en-US" sz="4000" b="1" baseline="-25000" dirty="0">
                <a:effectLst>
                  <a:outerShdw blurRad="38100" dist="38100" dir="2700000" algn="tl">
                    <a:srgbClr val="C0C0C0"/>
                  </a:outerShdw>
                </a:effectLst>
                <a:latin typeface="Times New Roman" pitchFamily="18" charset="0"/>
                <a:cs typeface="Times New Roman" pitchFamily="18" charset="0"/>
              </a:rPr>
              <a:t>s</a:t>
            </a:r>
            <a:r>
              <a:rPr lang="en-US" sz="4000" b="1" dirty="0">
                <a:effectLst>
                  <a:outerShdw blurRad="38100" dist="38100" dir="2700000" algn="tl">
                    <a:srgbClr val="C0C0C0"/>
                  </a:outerShdw>
                </a:effectLst>
                <a:latin typeface="Times New Roman" pitchFamily="18" charset="0"/>
                <a:cs typeface="Times New Roman" pitchFamily="18" charset="0"/>
              </a:rPr>
              <a:t>)</a:t>
            </a:r>
          </a:p>
        </p:txBody>
      </p:sp>
      <p:sp>
        <p:nvSpPr>
          <p:cNvPr id="3075" name="Rectangle 3"/>
          <p:cNvSpPr>
            <a:spLocks noGrp="1" noChangeArrowheads="1"/>
          </p:cNvSpPr>
          <p:nvPr>
            <p:ph type="body" idx="4294967295"/>
          </p:nvPr>
        </p:nvSpPr>
        <p:spPr/>
        <p:txBody>
          <a:bodyPr/>
          <a:lstStyle/>
          <a:p>
            <a:pPr eaLnBrk="1" hangingPunct="1">
              <a:lnSpc>
                <a:spcPct val="80000"/>
              </a:lnSpc>
              <a:defRPr/>
            </a:pPr>
            <a:r>
              <a:rPr lang="en-US" sz="2400" dirty="0"/>
              <a:t> </a:t>
            </a:r>
            <a:r>
              <a:rPr lang="en-US" sz="2400" b="1" dirty="0">
                <a:effectLst>
                  <a:outerShdw blurRad="38100" dist="38100" dir="2700000" algn="tl">
                    <a:srgbClr val="C0C0C0"/>
                  </a:outerShdw>
                </a:effectLst>
                <a:latin typeface="Times New Roman" pitchFamily="18" charset="0"/>
                <a:cs typeface="Times New Roman" pitchFamily="18" charset="0"/>
              </a:rPr>
              <a:t>PBR</a:t>
            </a:r>
            <a:r>
              <a:rPr lang="en-US" sz="2400" b="1" baseline="-25000" dirty="0">
                <a:effectLst>
                  <a:outerShdw blurRad="38100" dist="38100" dir="2700000" algn="tl">
                    <a:srgbClr val="C0C0C0"/>
                  </a:outerShdw>
                </a:effectLst>
                <a:latin typeface="Times New Roman" pitchFamily="18" charset="0"/>
                <a:cs typeface="Times New Roman" pitchFamily="18" charset="0"/>
              </a:rPr>
              <a:t>s </a:t>
            </a:r>
            <a:r>
              <a:rPr lang="en-US" sz="2400" dirty="0">
                <a:effectLst>
                  <a:outerShdw blurRad="38100" dist="38100" dir="2700000" algn="tl">
                    <a:srgbClr val="C0C0C0"/>
                  </a:outerShdw>
                </a:effectLst>
                <a:latin typeface="Times New Roman" pitchFamily="18" charset="0"/>
                <a:cs typeface="Times New Roman" pitchFamily="18" charset="0"/>
              </a:rPr>
              <a:t>are natural or synthetic compounds that affect plant behavior by mimicking or counteracting naturally occurring hormones after being administered in one way or another to the plant.</a:t>
            </a:r>
          </a:p>
          <a:p>
            <a:pPr eaLnBrk="1" hangingPunct="1">
              <a:lnSpc>
                <a:spcPct val="80000"/>
              </a:lnSpc>
              <a:defRPr/>
            </a:pPr>
            <a:r>
              <a:rPr lang="en-US" sz="2400" dirty="0">
                <a:effectLst>
                  <a:outerShdw blurRad="38100" dist="38100" dir="2700000" algn="tl">
                    <a:srgbClr val="C0C0C0"/>
                  </a:outerShdw>
                </a:effectLst>
                <a:latin typeface="Times New Roman" pitchFamily="18" charset="0"/>
                <a:cs typeface="Times New Roman" pitchFamily="18" charset="0"/>
              </a:rPr>
              <a:t> A few of the (</a:t>
            </a:r>
            <a:r>
              <a:rPr lang="en-US" sz="2400" b="1" dirty="0">
                <a:effectLst>
                  <a:outerShdw blurRad="38100" dist="38100" dir="2700000" algn="tl">
                    <a:srgbClr val="C0C0C0"/>
                  </a:outerShdw>
                </a:effectLst>
                <a:latin typeface="Times New Roman" pitchFamily="18" charset="0"/>
                <a:cs typeface="Times New Roman" pitchFamily="18" charset="0"/>
              </a:rPr>
              <a:t>PBR</a:t>
            </a:r>
            <a:r>
              <a:rPr lang="en-US" sz="2400" b="1" baseline="-25000" dirty="0">
                <a:effectLst>
                  <a:outerShdw blurRad="38100" dist="38100" dir="2700000" algn="tl">
                    <a:srgbClr val="C0C0C0"/>
                  </a:outerShdw>
                </a:effectLst>
                <a:latin typeface="Times New Roman" pitchFamily="18" charset="0"/>
                <a:cs typeface="Times New Roman" pitchFamily="18" charset="0"/>
              </a:rPr>
              <a:t>s</a:t>
            </a:r>
            <a:r>
              <a:rPr lang="en-US" sz="2400" dirty="0">
                <a:effectLst>
                  <a:outerShdw blurRad="38100" dist="38100" dir="2700000" algn="tl">
                    <a:srgbClr val="C0C0C0"/>
                  </a:outerShdw>
                </a:effectLst>
                <a:latin typeface="Times New Roman" pitchFamily="18" charset="0"/>
                <a:cs typeface="Times New Roman" pitchFamily="18" charset="0"/>
              </a:rPr>
              <a:t>)</a:t>
            </a:r>
            <a:r>
              <a:rPr lang="en-US" sz="2400" baseline="-25000" dirty="0">
                <a:effectLst>
                  <a:outerShdw blurRad="38100" dist="38100" dir="2700000" algn="tl">
                    <a:srgbClr val="C0C0C0"/>
                  </a:outerShdw>
                </a:effectLst>
                <a:latin typeface="Times New Roman" pitchFamily="18" charset="0"/>
                <a:cs typeface="Times New Roman" pitchFamily="18" charset="0"/>
              </a:rPr>
              <a:t> </a:t>
            </a:r>
            <a:r>
              <a:rPr lang="en-US" sz="2400" dirty="0">
                <a:effectLst>
                  <a:outerShdw blurRad="38100" dist="38100" dir="2700000" algn="tl">
                    <a:srgbClr val="C0C0C0"/>
                  </a:outerShdw>
                </a:effectLst>
                <a:latin typeface="Times New Roman" pitchFamily="18" charset="0"/>
                <a:cs typeface="Times New Roman" pitchFamily="18" charset="0"/>
              </a:rPr>
              <a:t>can be classed as naturally occurring compounds, in that they are produced using an organic fermentation process, such as AVG and GA</a:t>
            </a:r>
            <a:r>
              <a:rPr lang="en-US" sz="2400" baseline="-25000" dirty="0">
                <a:effectLst>
                  <a:outerShdw blurRad="38100" dist="38100" dir="2700000" algn="tl">
                    <a:srgbClr val="C0C0C0"/>
                  </a:outerShdw>
                </a:effectLst>
                <a:latin typeface="Times New Roman" pitchFamily="18" charset="0"/>
                <a:cs typeface="Times New Roman" pitchFamily="18" charset="0"/>
              </a:rPr>
              <a:t>s</a:t>
            </a:r>
            <a:r>
              <a:rPr lang="en-US" sz="2400" dirty="0">
                <a:effectLst>
                  <a:outerShdw blurRad="38100" dist="38100" dir="2700000" algn="tl">
                    <a:srgbClr val="C0C0C0"/>
                  </a:outerShdw>
                </a:effectLst>
                <a:latin typeface="Times New Roman" pitchFamily="18" charset="0"/>
                <a:cs typeface="Times New Roman" pitchFamily="18" charset="0"/>
              </a:rPr>
              <a:t>).</a:t>
            </a:r>
          </a:p>
          <a:p>
            <a:pPr eaLnBrk="1" hangingPunct="1">
              <a:lnSpc>
                <a:spcPct val="80000"/>
              </a:lnSpc>
              <a:defRPr/>
            </a:pPr>
            <a:r>
              <a:rPr lang="en-US" sz="2400" dirty="0">
                <a:effectLst>
                  <a:outerShdw blurRad="38100" dist="38100" dir="2700000" algn="tl">
                    <a:srgbClr val="C0C0C0"/>
                  </a:outerShdw>
                </a:effectLst>
                <a:latin typeface="Times New Roman" pitchFamily="18" charset="0"/>
                <a:cs typeface="Times New Roman" pitchFamily="18" charset="0"/>
              </a:rPr>
              <a:t>All other </a:t>
            </a:r>
            <a:r>
              <a:rPr lang="en-US" sz="2400" b="1" dirty="0">
                <a:effectLst>
                  <a:outerShdw blurRad="38100" dist="38100" dir="2700000" algn="tl">
                    <a:srgbClr val="C0C0C0"/>
                  </a:outerShdw>
                </a:effectLst>
                <a:latin typeface="Times New Roman" pitchFamily="18" charset="0"/>
                <a:cs typeface="Times New Roman" pitchFamily="18" charset="0"/>
              </a:rPr>
              <a:t>PBR</a:t>
            </a:r>
            <a:r>
              <a:rPr lang="en-US" sz="2400" b="1" baseline="-25000" dirty="0">
                <a:effectLst>
                  <a:outerShdw blurRad="38100" dist="38100" dir="2700000" algn="tl">
                    <a:srgbClr val="C0C0C0"/>
                  </a:outerShdw>
                </a:effectLst>
                <a:latin typeface="Times New Roman" pitchFamily="18" charset="0"/>
                <a:cs typeface="Times New Roman" pitchFamily="18" charset="0"/>
              </a:rPr>
              <a:t>s</a:t>
            </a:r>
            <a:r>
              <a:rPr lang="en-US" sz="2400" b="1" dirty="0">
                <a:effectLst>
                  <a:outerShdw blurRad="38100" dist="38100" dir="2700000" algn="tl">
                    <a:srgbClr val="C0C0C0"/>
                  </a:outerShdw>
                </a:effectLst>
                <a:latin typeface="Times New Roman" pitchFamily="18" charset="0"/>
                <a:cs typeface="Times New Roman" pitchFamily="18" charset="0"/>
              </a:rPr>
              <a:t> </a:t>
            </a:r>
            <a:r>
              <a:rPr lang="en-US" sz="2400" dirty="0">
                <a:effectLst>
                  <a:outerShdw blurRad="38100" dist="38100" dir="2700000" algn="tl">
                    <a:srgbClr val="C0C0C0"/>
                  </a:outerShdw>
                </a:effectLst>
                <a:latin typeface="Times New Roman" pitchFamily="18" charset="0"/>
                <a:cs typeface="Times New Roman" pitchFamily="18" charset="0"/>
              </a:rPr>
              <a:t>are classed as synthetic  but, contrary to public opinion, this does not imply that they are in any way dangerous. </a:t>
            </a:r>
          </a:p>
          <a:p>
            <a:pPr eaLnBrk="1" hangingPunct="1">
              <a:lnSpc>
                <a:spcPct val="80000"/>
              </a:lnSpc>
              <a:defRPr/>
            </a:pPr>
            <a:r>
              <a:rPr lang="en-US" sz="2400" dirty="0">
                <a:effectLst>
                  <a:outerShdw blurRad="38100" dist="38100" dir="2700000" algn="tl">
                    <a:srgbClr val="C0C0C0"/>
                  </a:outerShdw>
                </a:effectLst>
                <a:latin typeface="Times New Roman" pitchFamily="18" charset="0"/>
                <a:cs typeface="Times New Roman" pitchFamily="18" charset="0"/>
              </a:rPr>
              <a:t>Endothal and ethephon readily decompose to harmless components, NAA is soon broken down to almost undetectable levels, and ATS is food additive.  </a:t>
            </a:r>
            <a:endParaRPr lang="en-US" sz="2400" dirty="0"/>
          </a:p>
        </p:txBody>
      </p:sp>
    </p:spTree>
    <p:extLst>
      <p:ext uri="{BB962C8B-B14F-4D97-AF65-F5344CB8AC3E}">
        <p14:creationId xmlns:p14="http://schemas.microsoft.com/office/powerpoint/2010/main" val="583199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idx="4294967295"/>
          </p:nvPr>
        </p:nvSpPr>
        <p:spPr/>
        <p:txBody>
          <a:bodyPr/>
          <a:lstStyle/>
          <a:p>
            <a:pPr eaLnBrk="1" hangingPunct="1"/>
            <a:endParaRPr lang="ar-SA" altLang="en-US" smtClean="0"/>
          </a:p>
        </p:txBody>
      </p:sp>
      <p:sp>
        <p:nvSpPr>
          <p:cNvPr id="4099" name="Rectangle 3"/>
          <p:cNvSpPr>
            <a:spLocks noGrp="1" noChangeArrowheads="1"/>
          </p:cNvSpPr>
          <p:nvPr>
            <p:ph type="body" idx="4294967295"/>
          </p:nvPr>
        </p:nvSpPr>
        <p:spPr/>
        <p:txBody>
          <a:bodyPr/>
          <a:lstStyle/>
          <a:p>
            <a:pPr eaLnBrk="1" hangingPunct="1">
              <a:defRPr/>
            </a:pPr>
            <a:r>
              <a:rPr lang="en-US" dirty="0" smtClean="0"/>
              <a:t> </a:t>
            </a:r>
            <a:r>
              <a:rPr lang="en-US" sz="2800" dirty="0">
                <a:latin typeface="Times New Roman" pitchFamily="18" charset="0"/>
                <a:cs typeface="Times New Roman" pitchFamily="18" charset="0"/>
              </a:rPr>
              <a:t>However, </a:t>
            </a:r>
            <a:r>
              <a:rPr lang="en-US" sz="2800" dirty="0" err="1">
                <a:latin typeface="Times New Roman" pitchFamily="18" charset="0"/>
                <a:cs typeface="Times New Roman" pitchFamily="18" charset="0"/>
              </a:rPr>
              <a:t>carbaryl</a:t>
            </a:r>
            <a:r>
              <a:rPr lang="en-US" sz="2800" dirty="0">
                <a:latin typeface="Times New Roman" pitchFamily="18" charset="0"/>
                <a:cs typeface="Times New Roman" pitchFamily="18" charset="0"/>
              </a:rPr>
              <a:t> and </a:t>
            </a:r>
            <a:r>
              <a:rPr lang="en-US" sz="2800" dirty="0" err="1">
                <a:latin typeface="Times New Roman" pitchFamily="18" charset="0"/>
                <a:cs typeface="Times New Roman" pitchFamily="18" charset="0"/>
              </a:rPr>
              <a:t>daminozide</a:t>
            </a:r>
            <a:r>
              <a:rPr lang="en-US" sz="2800" dirty="0">
                <a:latin typeface="Times New Roman" pitchFamily="18" charset="0"/>
                <a:cs typeface="Times New Roman" pitchFamily="18" charset="0"/>
              </a:rPr>
              <a:t> are controversial and forbidden in many countries. Also, permitted residue levels of </a:t>
            </a:r>
            <a:r>
              <a:rPr lang="en-US" sz="2800" dirty="0" err="1">
                <a:latin typeface="Times New Roman" pitchFamily="18" charset="0"/>
                <a:cs typeface="Times New Roman" pitchFamily="18" charset="0"/>
              </a:rPr>
              <a:t>chlormequat</a:t>
            </a:r>
            <a:r>
              <a:rPr lang="en-US" sz="2800" dirty="0">
                <a:latin typeface="Times New Roman" pitchFamily="18" charset="0"/>
                <a:cs typeface="Times New Roman" pitchFamily="18" charset="0"/>
              </a:rPr>
              <a:t> are such that its practical use is now ruled out.</a:t>
            </a:r>
          </a:p>
          <a:p>
            <a:pPr eaLnBrk="1" hangingPunct="1">
              <a:defRPr/>
            </a:pPr>
            <a:r>
              <a:rPr lang="en-US" sz="2800" dirty="0">
                <a:latin typeface="Times New Roman" pitchFamily="18" charset="0"/>
                <a:cs typeface="Times New Roman" pitchFamily="18" charset="0"/>
              </a:rPr>
              <a:t> Tightening legislation in the future will undoubtedly prevent the continued use of any potentially harmful </a:t>
            </a:r>
            <a:r>
              <a:rPr lang="en-US" sz="2800" b="1" dirty="0">
                <a:effectLst>
                  <a:outerShdw blurRad="38100" dist="38100" dir="2700000" algn="tl">
                    <a:srgbClr val="C0C0C0"/>
                  </a:outerShdw>
                </a:effectLst>
                <a:latin typeface="Times New Roman" pitchFamily="18" charset="0"/>
                <a:cs typeface="Times New Roman" pitchFamily="18" charset="0"/>
              </a:rPr>
              <a:t>PBR</a:t>
            </a:r>
            <a:r>
              <a:rPr lang="en-US" sz="2800" dirty="0">
                <a:effectLst>
                  <a:outerShdw blurRad="38100" dist="38100" dir="2700000" algn="tl">
                    <a:srgbClr val="C0C0C0"/>
                  </a:outerShdw>
                </a:effectLst>
                <a:latin typeface="Times New Roman" pitchFamily="18" charset="0"/>
                <a:cs typeface="Times New Roman" pitchFamily="18" charset="0"/>
              </a:rPr>
              <a:t>.</a:t>
            </a:r>
          </a:p>
          <a:p>
            <a:pPr eaLnBrk="1" hangingPunct="1">
              <a:defRPr/>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395845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idx="4294967295"/>
          </p:nvPr>
        </p:nvSpPr>
        <p:spPr/>
        <p:txBody>
          <a:bodyPr/>
          <a:lstStyle/>
          <a:p>
            <a:pPr eaLnBrk="1" hangingPunct="1"/>
            <a:r>
              <a:rPr lang="en-US" altLang="en-US" sz="4000" b="1"/>
              <a:t>Mode of application and uptake</a:t>
            </a:r>
            <a:endParaRPr lang="ar-SA" altLang="en-US" sz="4000" b="1"/>
          </a:p>
        </p:txBody>
      </p:sp>
      <p:sp>
        <p:nvSpPr>
          <p:cNvPr id="5123" name="Rectangle 3"/>
          <p:cNvSpPr>
            <a:spLocks noGrp="1" noChangeArrowheads="1"/>
          </p:cNvSpPr>
          <p:nvPr>
            <p:ph type="body" idx="4294967295"/>
          </p:nvPr>
        </p:nvSpPr>
        <p:spPr/>
        <p:txBody>
          <a:bodyPr/>
          <a:lstStyle/>
          <a:p>
            <a:pPr marL="609600" indent="-609600" eaLnBrk="1" hangingPunct="1">
              <a:lnSpc>
                <a:spcPct val="90000"/>
              </a:lnSpc>
              <a:defRPr/>
            </a:pPr>
            <a:r>
              <a:rPr lang="en-US" sz="2400" dirty="0">
                <a:latin typeface="Times New Roman" pitchFamily="18" charset="0"/>
                <a:cs typeface="Times New Roman" pitchFamily="18" charset="0"/>
              </a:rPr>
              <a:t>Usually, </a:t>
            </a:r>
            <a:r>
              <a:rPr lang="en-US" sz="2400" b="1" dirty="0">
                <a:effectLst>
                  <a:outerShdw blurRad="38100" dist="38100" dir="2700000" algn="tl">
                    <a:srgbClr val="C0C0C0"/>
                  </a:outerShdw>
                </a:effectLst>
                <a:latin typeface="Times New Roman" pitchFamily="18" charset="0"/>
                <a:cs typeface="Times New Roman" pitchFamily="18" charset="0"/>
              </a:rPr>
              <a:t>PBR</a:t>
            </a:r>
            <a:r>
              <a:rPr lang="en-US" sz="2400" b="1" baseline="-25000" dirty="0">
                <a:effectLst>
                  <a:outerShdw blurRad="38100" dist="38100" dir="2700000" algn="tl">
                    <a:srgbClr val="C0C0C0"/>
                  </a:outerShdw>
                </a:effectLst>
                <a:latin typeface="Times New Roman" pitchFamily="18" charset="0"/>
                <a:cs typeface="Times New Roman" pitchFamily="18" charset="0"/>
              </a:rPr>
              <a:t>s </a:t>
            </a:r>
            <a:r>
              <a:rPr lang="en-US" sz="2400" dirty="0">
                <a:effectLst>
                  <a:outerShdw blurRad="38100" dist="38100" dir="2700000" algn="tl">
                    <a:srgbClr val="C0C0C0"/>
                  </a:outerShdw>
                </a:effectLst>
                <a:latin typeface="Times New Roman" pitchFamily="18" charset="0"/>
                <a:cs typeface="Times New Roman" pitchFamily="18" charset="0"/>
              </a:rPr>
              <a:t>are  applied as aqueous foliar sprays, but occasionally also by soil drenches, trunk injections or in pastes applied to trunks.</a:t>
            </a:r>
          </a:p>
          <a:p>
            <a:pPr marL="609600" indent="-609600" eaLnBrk="1" hangingPunct="1">
              <a:lnSpc>
                <a:spcPct val="90000"/>
              </a:lnSpc>
              <a:defRPr/>
            </a:pPr>
            <a:r>
              <a:rPr lang="en-US" sz="2400" b="1" baseline="-25000" dirty="0">
                <a:effectLst>
                  <a:outerShdw blurRad="38100" dist="38100" dir="2700000" algn="tl">
                    <a:srgbClr val="C0C0C0"/>
                  </a:outerShdw>
                </a:effectLst>
                <a:latin typeface="Times New Roman" pitchFamily="18" charset="0"/>
                <a:cs typeface="Times New Roman" pitchFamily="18" charset="0"/>
              </a:rPr>
              <a:t> </a:t>
            </a:r>
            <a:r>
              <a:rPr lang="en-US" sz="2400" dirty="0">
                <a:latin typeface="Times New Roman" pitchFamily="18" charset="0"/>
                <a:cs typeface="Times New Roman" pitchFamily="18" charset="0"/>
              </a:rPr>
              <a:t> For a foliar spray to be effective a number of component transfer stages are needed to achieve efficient delivery of the active ingredient to the target plant organs.</a:t>
            </a:r>
          </a:p>
          <a:p>
            <a:pPr marL="609600" indent="-609600" eaLnBrk="1" hangingPunct="1">
              <a:lnSpc>
                <a:spcPct val="90000"/>
              </a:lnSpc>
              <a:defRPr/>
            </a:pPr>
            <a:r>
              <a:rPr lang="en-US" sz="2400" dirty="0">
                <a:latin typeface="Times New Roman" pitchFamily="18" charset="0"/>
                <a:cs typeface="Times New Roman" pitchFamily="18" charset="0"/>
              </a:rPr>
              <a:t>These include droplet formation by the spray nozzles, droplet delivery to the canopy, leaf, stem or fruit retention and uptake, translocation in the plant, and finally binding to a target site of action. A common constraint on effective chemical delivery to the plant penetration through the leaf surface.</a:t>
            </a:r>
            <a:endParaRPr lang="ar-SA" sz="2400" dirty="0">
              <a:latin typeface="Times New Roman" pitchFamily="18" charset="0"/>
              <a:cs typeface="Times New Roman" pitchFamily="18" charset="0"/>
            </a:endParaRPr>
          </a:p>
        </p:txBody>
      </p:sp>
    </p:spTree>
    <p:extLst>
      <p:ext uri="{BB962C8B-B14F-4D97-AF65-F5344CB8AC3E}">
        <p14:creationId xmlns:p14="http://schemas.microsoft.com/office/powerpoint/2010/main" val="3452771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idx="4294967295"/>
          </p:nvPr>
        </p:nvSpPr>
        <p:spPr>
          <a:xfrm>
            <a:off x="1981200" y="274638"/>
            <a:ext cx="8229600" cy="639762"/>
          </a:xfrm>
        </p:spPr>
        <p:txBody>
          <a:bodyPr/>
          <a:lstStyle/>
          <a:p>
            <a:pPr eaLnBrk="1" hangingPunct="1"/>
            <a:endParaRPr lang="ar-SA" altLang="en-US" smtClean="0"/>
          </a:p>
        </p:txBody>
      </p:sp>
      <p:sp>
        <p:nvSpPr>
          <p:cNvPr id="6147" name="Rectangle 3"/>
          <p:cNvSpPr>
            <a:spLocks noGrp="1" noChangeArrowheads="1"/>
          </p:cNvSpPr>
          <p:nvPr>
            <p:ph type="body" idx="4294967295"/>
          </p:nvPr>
        </p:nvSpPr>
        <p:spPr>
          <a:xfrm>
            <a:off x="1981200" y="838200"/>
            <a:ext cx="8305800" cy="6019800"/>
          </a:xfrm>
        </p:spPr>
        <p:txBody>
          <a:bodyPr/>
          <a:lstStyle/>
          <a:p>
            <a:pPr eaLnBrk="1" hangingPunct="1">
              <a:defRPr/>
            </a:pPr>
            <a:r>
              <a:rPr lang="en-US" sz="2800" dirty="0"/>
              <a:t> </a:t>
            </a:r>
            <a:r>
              <a:rPr lang="en-US" sz="2400" b="1" dirty="0">
                <a:effectLst>
                  <a:outerShdw blurRad="38100" dist="38100" dir="2700000" algn="tl">
                    <a:srgbClr val="C0C0C0"/>
                  </a:outerShdw>
                </a:effectLst>
                <a:latin typeface="Times New Roman" pitchFamily="18" charset="0"/>
                <a:cs typeface="Times New Roman" pitchFamily="18" charset="0"/>
              </a:rPr>
              <a:t>PBR</a:t>
            </a:r>
            <a:r>
              <a:rPr lang="en-US" sz="2400" b="1" baseline="-25000" dirty="0">
                <a:effectLst>
                  <a:outerShdw blurRad="38100" dist="38100" dir="2700000" algn="tl">
                    <a:srgbClr val="C0C0C0"/>
                  </a:outerShdw>
                </a:effectLst>
                <a:latin typeface="Times New Roman" pitchFamily="18" charset="0"/>
                <a:cs typeface="Times New Roman" pitchFamily="18" charset="0"/>
              </a:rPr>
              <a:t>s </a:t>
            </a:r>
            <a:r>
              <a:rPr lang="en-US" sz="2400" dirty="0">
                <a:latin typeface="Times New Roman" pitchFamily="18" charset="0"/>
                <a:cs typeface="Times New Roman" pitchFamily="18" charset="0"/>
              </a:rPr>
              <a:t> have to be applied under widely variable environmental conditions and this causes significant variability in uptake and response. Uptake by leaves depends on temperature and humidity.</a:t>
            </a:r>
          </a:p>
          <a:p>
            <a:pPr eaLnBrk="1" hangingPunct="1">
              <a:defRPr/>
            </a:pPr>
            <a:r>
              <a:rPr lang="en-US" sz="2400" dirty="0">
                <a:latin typeface="Times New Roman" pitchFamily="18" charset="0"/>
                <a:cs typeface="Times New Roman" pitchFamily="18" charset="0"/>
              </a:rPr>
              <a:t>The uptake of  NAA and </a:t>
            </a:r>
            <a:r>
              <a:rPr lang="en-US" sz="2400" dirty="0" err="1">
                <a:latin typeface="Times New Roman" pitchFamily="18" charset="0"/>
                <a:cs typeface="Times New Roman" pitchFamily="18" charset="0"/>
              </a:rPr>
              <a:t>NAAm</a:t>
            </a:r>
            <a:r>
              <a:rPr lang="en-US" sz="2400" dirty="0">
                <a:latin typeface="Times New Roman" pitchFamily="18" charset="0"/>
                <a:cs typeface="Times New Roman" pitchFamily="18" charset="0"/>
              </a:rPr>
              <a:t> in apple and pear leaves increased with temperature in range 5</a:t>
            </a:r>
            <a:r>
              <a:rPr lang="en-US" sz="2400" baseline="30000" dirty="0">
                <a:latin typeface="Times New Roman" pitchFamily="18" charset="0"/>
                <a:cs typeface="Times New Roman" pitchFamily="18" charset="0"/>
              </a:rPr>
              <a:t>ᴏ</a:t>
            </a:r>
            <a:r>
              <a:rPr lang="en-US" sz="2400" dirty="0">
                <a:latin typeface="Times New Roman" pitchFamily="18" charset="0"/>
                <a:cs typeface="Times New Roman" pitchFamily="18" charset="0"/>
              </a:rPr>
              <a:t> to 35</a:t>
            </a:r>
            <a:r>
              <a:rPr lang="en-US" sz="2400" baseline="30000" dirty="0">
                <a:latin typeface="Times New Roman" pitchFamily="18" charset="0"/>
                <a:cs typeface="Times New Roman" pitchFamily="18" charset="0"/>
              </a:rPr>
              <a:t> ᴏ</a:t>
            </a:r>
            <a:r>
              <a:rPr lang="en-US" sz="2400" dirty="0">
                <a:latin typeface="Times New Roman" pitchFamily="18" charset="0"/>
                <a:cs typeface="Times New Roman" pitchFamily="18" charset="0"/>
              </a:rPr>
              <a:t>C but that of GA</a:t>
            </a:r>
            <a:r>
              <a:rPr lang="en-US" sz="2400" baseline="-25000" dirty="0">
                <a:latin typeface="Times New Roman" pitchFamily="18" charset="0"/>
                <a:cs typeface="Times New Roman" pitchFamily="18" charset="0"/>
              </a:rPr>
              <a:t>3 </a:t>
            </a:r>
            <a:r>
              <a:rPr lang="en-US" sz="2400" dirty="0">
                <a:latin typeface="Times New Roman" pitchFamily="18" charset="0"/>
                <a:cs typeface="Times New Roman" pitchFamily="18" charset="0"/>
              </a:rPr>
              <a:t>in sour cherry leaves was greater at 25 </a:t>
            </a:r>
            <a:r>
              <a:rPr lang="en-US" sz="2400" baseline="30000" dirty="0">
                <a:latin typeface="Times New Roman" pitchFamily="18" charset="0"/>
                <a:cs typeface="Times New Roman" pitchFamily="18" charset="0"/>
              </a:rPr>
              <a:t>ᴏ</a:t>
            </a:r>
            <a:r>
              <a:rPr lang="en-US" sz="2400" dirty="0">
                <a:latin typeface="Times New Roman" pitchFamily="18" charset="0"/>
                <a:cs typeface="Times New Roman" pitchFamily="18" charset="0"/>
              </a:rPr>
              <a:t>C than  at either 15</a:t>
            </a:r>
            <a:r>
              <a:rPr lang="en-US" sz="2400" baseline="30000" dirty="0">
                <a:latin typeface="Times New Roman" pitchFamily="18" charset="0"/>
                <a:cs typeface="Times New Roman" pitchFamily="18" charset="0"/>
              </a:rPr>
              <a:t>ᴏ </a:t>
            </a:r>
            <a:r>
              <a:rPr lang="en-US" sz="2400" dirty="0">
                <a:latin typeface="Times New Roman" pitchFamily="18" charset="0"/>
                <a:cs typeface="Times New Roman" pitchFamily="18" charset="0"/>
              </a:rPr>
              <a:t>or 35 </a:t>
            </a:r>
            <a:r>
              <a:rPr lang="en-US" sz="2400" baseline="30000" dirty="0">
                <a:latin typeface="Times New Roman" pitchFamily="18" charset="0"/>
                <a:cs typeface="Times New Roman" pitchFamily="18" charset="0"/>
              </a:rPr>
              <a:t>ᴏ</a:t>
            </a:r>
            <a:r>
              <a:rPr lang="en-US" sz="2400" dirty="0" err="1">
                <a:latin typeface="Times New Roman" pitchFamily="18" charset="0"/>
                <a:cs typeface="Times New Roman" pitchFamily="18" charset="0"/>
              </a:rPr>
              <a:t>C.Biological</a:t>
            </a:r>
            <a:r>
              <a:rPr lang="en-US" sz="2400" dirty="0">
                <a:latin typeface="Times New Roman" pitchFamily="18" charset="0"/>
                <a:cs typeface="Times New Roman" pitchFamily="18" charset="0"/>
              </a:rPr>
              <a:t> responses to the </a:t>
            </a:r>
            <a:r>
              <a:rPr lang="en-US" sz="2400" b="1" dirty="0">
                <a:effectLst>
                  <a:outerShdw blurRad="38100" dist="38100" dir="2700000" algn="tl">
                    <a:srgbClr val="C0C0C0"/>
                  </a:outerShdw>
                </a:effectLst>
                <a:latin typeface="Times New Roman" pitchFamily="18" charset="0"/>
                <a:cs typeface="Times New Roman" pitchFamily="18" charset="0"/>
              </a:rPr>
              <a:t>PBRs</a:t>
            </a:r>
            <a:r>
              <a:rPr lang="en-US" sz="2400" b="1" baseline="-25000" dirty="0">
                <a:effectLst>
                  <a:outerShdw blurRad="38100" dist="38100" dir="2700000" algn="tl">
                    <a:srgbClr val="C0C0C0"/>
                  </a:outerShdw>
                </a:effectLst>
                <a:latin typeface="Times New Roman" pitchFamily="18" charset="0"/>
                <a:cs typeface="Times New Roman" pitchFamily="18" charset="0"/>
              </a:rPr>
              <a:t> </a:t>
            </a:r>
            <a:r>
              <a:rPr lang="en-US" sz="2400" dirty="0">
                <a:latin typeface="Times New Roman" pitchFamily="18" charset="0"/>
                <a:cs typeface="Times New Roman" pitchFamily="18" charset="0"/>
              </a:rPr>
              <a:t> are also affected by climatic conditions as metabolic processes proceed faster at higher temperatures.</a:t>
            </a:r>
          </a:p>
          <a:p>
            <a:pPr eaLnBrk="1" hangingPunct="1">
              <a:defRPr/>
            </a:pPr>
            <a:r>
              <a:rPr lang="en-US" sz="2400" dirty="0">
                <a:latin typeface="Times New Roman" pitchFamily="18" charset="0"/>
                <a:cs typeface="Times New Roman" pitchFamily="18" charset="0"/>
              </a:rPr>
              <a:t>Light also has an effect on the outcome of </a:t>
            </a:r>
            <a:r>
              <a:rPr lang="en-US" sz="2400" b="1" dirty="0">
                <a:effectLst>
                  <a:outerShdw blurRad="38100" dist="38100" dir="2700000" algn="tl">
                    <a:srgbClr val="C0C0C0"/>
                  </a:outerShdw>
                </a:effectLst>
                <a:latin typeface="Times New Roman" pitchFamily="18" charset="0"/>
                <a:cs typeface="Times New Roman" pitchFamily="18" charset="0"/>
              </a:rPr>
              <a:t>PBR</a:t>
            </a:r>
            <a:r>
              <a:rPr lang="en-US" sz="2400" b="1" baseline="-25000" dirty="0">
                <a:effectLst>
                  <a:outerShdw blurRad="38100" dist="38100" dir="2700000" algn="tl">
                    <a:srgbClr val="C0C0C0"/>
                  </a:outerShdw>
                </a:effectLst>
                <a:latin typeface="Times New Roman" pitchFamily="18" charset="0"/>
                <a:cs typeface="Times New Roman" pitchFamily="18" charset="0"/>
              </a:rPr>
              <a:t> </a:t>
            </a:r>
            <a:r>
              <a:rPr lang="en-US" sz="2400" dirty="0">
                <a:effectLst>
                  <a:outerShdw blurRad="38100" dist="38100" dir="2700000" algn="tl">
                    <a:srgbClr val="C0C0C0"/>
                  </a:outerShdw>
                </a:effectLst>
                <a:latin typeface="Times New Roman" pitchFamily="18" charset="0"/>
                <a:cs typeface="Times New Roman" pitchFamily="18" charset="0"/>
              </a:rPr>
              <a:t>applications. NAA is apparently broken down by ultra violet light and thus its effect will depend on weather it is applied during the day time, under bright or under overcast conditions, or in the evening</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614199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p:txBody>
          <a:bodyPr/>
          <a:lstStyle/>
          <a:p>
            <a:pPr eaLnBrk="1" hangingPunct="1">
              <a:defRPr/>
            </a:pPr>
            <a:r>
              <a:rPr lang="en-US" sz="4000" b="1" dirty="0">
                <a:latin typeface="Times New Roman" pitchFamily="18" charset="0"/>
                <a:cs typeface="Times New Roman" pitchFamily="18" charset="0"/>
              </a:rPr>
              <a:t>The roles of </a:t>
            </a:r>
            <a:r>
              <a:rPr lang="en-US" sz="4000" b="1" dirty="0">
                <a:effectLst>
                  <a:outerShdw blurRad="38100" dist="38100" dir="2700000" algn="tl">
                    <a:srgbClr val="C0C0C0"/>
                  </a:outerShdw>
                </a:effectLst>
                <a:latin typeface="Times New Roman" pitchFamily="18" charset="0"/>
                <a:cs typeface="Times New Roman" pitchFamily="18" charset="0"/>
              </a:rPr>
              <a:t>PBR</a:t>
            </a:r>
            <a:r>
              <a:rPr lang="en-US" sz="4000" b="1" baseline="-25000" dirty="0">
                <a:effectLst>
                  <a:outerShdw blurRad="38100" dist="38100" dir="2700000" algn="tl">
                    <a:srgbClr val="C0C0C0"/>
                  </a:outerShdw>
                </a:effectLst>
                <a:latin typeface="Times New Roman" pitchFamily="18" charset="0"/>
                <a:cs typeface="Times New Roman" pitchFamily="18" charset="0"/>
              </a:rPr>
              <a:t>s</a:t>
            </a:r>
            <a:r>
              <a:rPr lang="en-US" sz="4000" b="1" dirty="0">
                <a:effectLst>
                  <a:outerShdw blurRad="38100" dist="38100" dir="2700000" algn="tl">
                    <a:srgbClr val="C0C0C0"/>
                  </a:outerShdw>
                </a:effectLst>
                <a:latin typeface="Times New Roman" pitchFamily="18" charset="0"/>
                <a:cs typeface="Times New Roman" pitchFamily="18" charset="0"/>
              </a:rPr>
              <a:t> in fruit tree production</a:t>
            </a:r>
            <a:endParaRPr lang="ar-SA" sz="4000" b="1" dirty="0">
              <a:latin typeface="Times New Roman" pitchFamily="18" charset="0"/>
              <a:cs typeface="Times New Roman" pitchFamily="18" charset="0"/>
            </a:endParaRPr>
          </a:p>
        </p:txBody>
      </p:sp>
      <p:sp>
        <p:nvSpPr>
          <p:cNvPr id="262147" name="Rectangle 3"/>
          <p:cNvSpPr>
            <a:spLocks noGrp="1" noChangeArrowheads="1"/>
          </p:cNvSpPr>
          <p:nvPr>
            <p:ph type="body" idx="4294967295"/>
          </p:nvPr>
        </p:nvSpPr>
        <p:spPr/>
        <p:txBody>
          <a:bodyPr/>
          <a:lstStyle/>
          <a:p>
            <a:pPr eaLnBrk="1" hangingPunct="1">
              <a:lnSpc>
                <a:spcPct val="90000"/>
              </a:lnSpc>
            </a:pPr>
            <a:r>
              <a:rPr lang="en-US" altLang="en-US" sz="2800" b="1">
                <a:latin typeface="Times New Roman" panose="02020603050405020304" pitchFamily="18" charset="0"/>
                <a:cs typeface="Times New Roman" panose="02020603050405020304" pitchFamily="18" charset="0"/>
              </a:rPr>
              <a:t>1.</a:t>
            </a:r>
            <a:r>
              <a:rPr lang="en-US" altLang="en-US" sz="2800">
                <a:latin typeface="Times New Roman" panose="02020603050405020304" pitchFamily="18" charset="0"/>
                <a:cs typeface="Times New Roman" panose="02020603050405020304" pitchFamily="18" charset="0"/>
              </a:rPr>
              <a:t> </a:t>
            </a:r>
            <a:r>
              <a:rPr lang="en-US" altLang="en-US" sz="2800" b="1">
                <a:latin typeface="Times New Roman" panose="02020603050405020304" pitchFamily="18" charset="0"/>
                <a:cs typeface="Times New Roman" panose="02020603050405020304" pitchFamily="18" charset="0"/>
              </a:rPr>
              <a:t>Regulation of vegetative growth</a:t>
            </a:r>
            <a:r>
              <a:rPr lang="en-US" altLang="en-US" sz="2400" b="1">
                <a:latin typeface="Times New Roman" panose="02020603050405020304" pitchFamily="18" charset="0"/>
                <a:cs typeface="Times New Roman" panose="02020603050405020304" pitchFamily="18" charset="0"/>
              </a:rPr>
              <a:t>.</a:t>
            </a:r>
          </a:p>
          <a:p>
            <a:pPr eaLnBrk="1" hangingPunct="1">
              <a:lnSpc>
                <a:spcPct val="90000"/>
              </a:lnSpc>
            </a:pPr>
            <a:r>
              <a:rPr lang="en-US" altLang="en-US" sz="2400" b="1">
                <a:latin typeface="Times New Roman" panose="02020603050405020304" pitchFamily="18" charset="0"/>
                <a:cs typeface="Times New Roman" panose="02020603050405020304" pitchFamily="18" charset="0"/>
              </a:rPr>
              <a:t>A. Branching.</a:t>
            </a:r>
          </a:p>
          <a:p>
            <a:pPr eaLnBrk="1" hangingPunct="1">
              <a:lnSpc>
                <a:spcPct val="90000"/>
              </a:lnSpc>
            </a:pPr>
            <a:r>
              <a:rPr lang="en-US" altLang="en-US" sz="2400" b="1">
                <a:latin typeface="Times New Roman" panose="02020603050405020304" pitchFamily="18" charset="0"/>
                <a:cs typeface="Times New Roman" panose="02020603050405020304" pitchFamily="18" charset="0"/>
              </a:rPr>
              <a:t>B. Defoliation of nursery trees.</a:t>
            </a:r>
          </a:p>
          <a:p>
            <a:pPr eaLnBrk="1" hangingPunct="1">
              <a:lnSpc>
                <a:spcPct val="90000"/>
              </a:lnSpc>
            </a:pPr>
            <a:r>
              <a:rPr lang="en-US" altLang="en-US" sz="2400" b="1">
                <a:latin typeface="Times New Roman" panose="02020603050405020304" pitchFamily="18" charset="0"/>
                <a:cs typeface="Times New Roman" panose="02020603050405020304" pitchFamily="18" charset="0"/>
              </a:rPr>
              <a:t>C. Growth reduction.</a:t>
            </a:r>
          </a:p>
          <a:p>
            <a:pPr eaLnBrk="1" hangingPunct="1">
              <a:lnSpc>
                <a:spcPct val="90000"/>
              </a:lnSpc>
            </a:pPr>
            <a:r>
              <a:rPr lang="en-US" altLang="en-US" sz="2400" b="1">
                <a:latin typeface="Times New Roman" panose="02020603050405020304" pitchFamily="18" charset="0"/>
                <a:cs typeface="Times New Roman" panose="02020603050405020304" pitchFamily="18" charset="0"/>
              </a:rPr>
              <a:t>D. Growth stimulation.</a:t>
            </a:r>
          </a:p>
          <a:p>
            <a:pPr eaLnBrk="1" hangingPunct="1">
              <a:lnSpc>
                <a:spcPct val="90000"/>
              </a:lnSpc>
            </a:pPr>
            <a:endParaRPr lang="en-US" altLang="en-US" sz="2400" b="1">
              <a:latin typeface="Times New Roman" panose="02020603050405020304" pitchFamily="18" charset="0"/>
              <a:cs typeface="Times New Roman" panose="02020603050405020304" pitchFamily="18" charset="0"/>
            </a:endParaRPr>
          </a:p>
          <a:p>
            <a:pPr eaLnBrk="1" hangingPunct="1">
              <a:lnSpc>
                <a:spcPct val="90000"/>
              </a:lnSpc>
            </a:pPr>
            <a:r>
              <a:rPr lang="en-US" altLang="en-US" sz="2800" b="1">
                <a:latin typeface="Times New Roman" panose="02020603050405020304" pitchFamily="18" charset="0"/>
                <a:cs typeface="Times New Roman" panose="02020603050405020304" pitchFamily="18" charset="0"/>
              </a:rPr>
              <a:t>2. Regulation of fruiting.</a:t>
            </a:r>
          </a:p>
          <a:p>
            <a:pPr eaLnBrk="1" hangingPunct="1">
              <a:lnSpc>
                <a:spcPct val="90000"/>
              </a:lnSpc>
            </a:pPr>
            <a:r>
              <a:rPr lang="en-US" altLang="en-US" sz="2400" b="1">
                <a:latin typeface="Times New Roman" panose="02020603050405020304" pitchFamily="18" charset="0"/>
                <a:cs typeface="Times New Roman" panose="02020603050405020304" pitchFamily="18" charset="0"/>
              </a:rPr>
              <a:t>A. Reduction of excessive crop loading (thinning).</a:t>
            </a:r>
          </a:p>
          <a:p>
            <a:pPr eaLnBrk="1" hangingPunct="1">
              <a:lnSpc>
                <a:spcPct val="90000"/>
              </a:lnSpc>
            </a:pPr>
            <a:r>
              <a:rPr lang="en-US" altLang="en-US" sz="2400" b="1">
                <a:latin typeface="Times New Roman" panose="02020603050405020304" pitchFamily="18" charset="0"/>
                <a:cs typeface="Times New Roman" panose="02020603050405020304" pitchFamily="18" charset="0"/>
              </a:rPr>
              <a:t>B. Enhancement of fruit set.</a:t>
            </a:r>
          </a:p>
          <a:p>
            <a:pPr eaLnBrk="1" hangingPunct="1">
              <a:lnSpc>
                <a:spcPct val="90000"/>
              </a:lnSpc>
            </a:pPr>
            <a:r>
              <a:rPr lang="en-US" altLang="en-US" sz="2400" b="1">
                <a:latin typeface="Times New Roman" panose="02020603050405020304" pitchFamily="18" charset="0"/>
                <a:cs typeface="Times New Roman" panose="02020603050405020304" pitchFamily="18" charset="0"/>
              </a:rPr>
              <a:t>C. Diminishing mature-fruit drop (preharvest drop).</a:t>
            </a:r>
          </a:p>
          <a:p>
            <a:pPr eaLnBrk="1" hangingPunct="1">
              <a:lnSpc>
                <a:spcPct val="90000"/>
              </a:lnSpc>
            </a:pPr>
            <a:endParaRPr lang="en-US" altLang="en-US" sz="2400" b="1">
              <a:latin typeface="Times New Roman" panose="02020603050405020304" pitchFamily="18" charset="0"/>
              <a:cs typeface="Times New Roman" panose="02020603050405020304" pitchFamily="18" charset="0"/>
            </a:endParaRPr>
          </a:p>
          <a:p>
            <a:pPr eaLnBrk="1" hangingPunct="1">
              <a:lnSpc>
                <a:spcPct val="90000"/>
              </a:lnSpc>
            </a:pPr>
            <a:endParaRPr lang="ar-SA" altLang="en-US" sz="24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4650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idx="4294967295"/>
          </p:nvPr>
        </p:nvSpPr>
        <p:spPr/>
        <p:txBody>
          <a:bodyPr/>
          <a:lstStyle/>
          <a:p>
            <a:pPr eaLnBrk="1" hangingPunct="1"/>
            <a:endParaRPr lang="ar-SA" altLang="en-US" smtClean="0"/>
          </a:p>
        </p:txBody>
      </p:sp>
      <p:sp>
        <p:nvSpPr>
          <p:cNvPr id="263171" name="Rectangle 3"/>
          <p:cNvSpPr>
            <a:spLocks noGrp="1" noChangeArrowheads="1"/>
          </p:cNvSpPr>
          <p:nvPr>
            <p:ph type="body" idx="4294967295"/>
          </p:nvPr>
        </p:nvSpPr>
        <p:spPr/>
        <p:txBody>
          <a:bodyPr/>
          <a:lstStyle/>
          <a:p>
            <a:pPr marL="609600" indent="-609600" eaLnBrk="1" hangingPunct="1">
              <a:buNone/>
            </a:pPr>
            <a:r>
              <a:rPr lang="en-US" altLang="en-US" sz="2800" b="1">
                <a:latin typeface="Times New Roman" panose="02020603050405020304" pitchFamily="18" charset="0"/>
                <a:cs typeface="Times New Roman" panose="02020603050405020304" pitchFamily="18" charset="0"/>
              </a:rPr>
              <a:t>3.</a:t>
            </a:r>
            <a:r>
              <a:rPr lang="en-US" altLang="en-US" sz="2800">
                <a:latin typeface="Times New Roman" panose="02020603050405020304" pitchFamily="18" charset="0"/>
                <a:cs typeface="Times New Roman" panose="02020603050405020304" pitchFamily="18" charset="0"/>
              </a:rPr>
              <a:t> </a:t>
            </a:r>
            <a:r>
              <a:rPr lang="en-US" altLang="en-US" sz="2800" b="1">
                <a:latin typeface="Times New Roman" panose="02020603050405020304" pitchFamily="18" charset="0"/>
                <a:cs typeface="Times New Roman" panose="02020603050405020304" pitchFamily="18" charset="0"/>
              </a:rPr>
              <a:t>Control of fruit quality .</a:t>
            </a:r>
          </a:p>
          <a:p>
            <a:pPr marL="609600" indent="-609600" eaLnBrk="1" hangingPunct="1">
              <a:buFontTx/>
              <a:buAutoNum type="alphaUcPeriod"/>
            </a:pPr>
            <a:r>
              <a:rPr lang="en-US" altLang="en-US" sz="2400" b="1">
                <a:latin typeface="Times New Roman" panose="02020603050405020304" pitchFamily="18" charset="0"/>
                <a:cs typeface="Times New Roman" panose="02020603050405020304" pitchFamily="18" charset="0"/>
              </a:rPr>
              <a:t>Fruit shape and size.</a:t>
            </a:r>
          </a:p>
          <a:p>
            <a:pPr marL="609600" indent="-609600" eaLnBrk="1" hangingPunct="1">
              <a:buFontTx/>
              <a:buAutoNum type="alphaUcPeriod"/>
            </a:pPr>
            <a:r>
              <a:rPr lang="en-US" altLang="en-US" sz="2400" b="1">
                <a:latin typeface="Times New Roman" panose="02020603050405020304" pitchFamily="18" charset="0"/>
                <a:cs typeface="Times New Roman" panose="02020603050405020304" pitchFamily="18" charset="0"/>
              </a:rPr>
              <a:t>Fruit colour.</a:t>
            </a:r>
          </a:p>
          <a:p>
            <a:pPr marL="609600" indent="-609600" eaLnBrk="1" hangingPunct="1">
              <a:buFontTx/>
              <a:buAutoNum type="alphaUcPeriod"/>
            </a:pPr>
            <a:r>
              <a:rPr lang="en-US" altLang="en-US" sz="2400" b="1">
                <a:latin typeface="Times New Roman" panose="02020603050405020304" pitchFamily="18" charset="0"/>
                <a:cs typeface="Times New Roman" panose="02020603050405020304" pitchFamily="18" charset="0"/>
              </a:rPr>
              <a:t>Fruit-skin russeting.</a:t>
            </a:r>
          </a:p>
          <a:p>
            <a:pPr marL="609600" indent="-609600" eaLnBrk="1" hangingPunct="1">
              <a:buFontTx/>
              <a:buAutoNum type="alphaUcPeriod"/>
            </a:pPr>
            <a:r>
              <a:rPr lang="en-US" altLang="en-US" sz="2400" b="1">
                <a:latin typeface="Times New Roman" panose="02020603050405020304" pitchFamily="18" charset="0"/>
                <a:cs typeface="Times New Roman" panose="02020603050405020304" pitchFamily="18" charset="0"/>
              </a:rPr>
              <a:t>Fruit cracking.</a:t>
            </a:r>
          </a:p>
          <a:p>
            <a:pPr marL="609600" indent="-609600" eaLnBrk="1" hangingPunct="1">
              <a:buFontTx/>
              <a:buAutoNum type="alphaUcPeriod"/>
            </a:pPr>
            <a:r>
              <a:rPr lang="en-US" altLang="en-US" sz="2400" b="1">
                <a:latin typeface="Times New Roman" panose="02020603050405020304" pitchFamily="18" charset="0"/>
                <a:cs typeface="Times New Roman" panose="02020603050405020304" pitchFamily="18" charset="0"/>
              </a:rPr>
              <a:t>Increase firmness and delaying harvest.</a:t>
            </a:r>
          </a:p>
          <a:p>
            <a:pPr marL="609600" indent="-609600" eaLnBrk="1" hangingPunct="1">
              <a:buNone/>
            </a:pPr>
            <a:endParaRPr lang="en-US" altLang="en-US" sz="2400" b="1">
              <a:latin typeface="Times New Roman" panose="02020603050405020304" pitchFamily="18" charset="0"/>
              <a:cs typeface="Times New Roman" panose="02020603050405020304" pitchFamily="18" charset="0"/>
            </a:endParaRPr>
          </a:p>
          <a:p>
            <a:pPr marL="609600" indent="-609600" eaLnBrk="1" hangingPunct="1">
              <a:buFontTx/>
              <a:buAutoNum type="alphaUcPeriod"/>
            </a:pPr>
            <a:endParaRPr lang="en-US" altLang="en-US" sz="2400" b="1">
              <a:latin typeface="Times New Roman" panose="02020603050405020304" pitchFamily="18" charset="0"/>
              <a:cs typeface="Times New Roman" panose="02020603050405020304" pitchFamily="18" charset="0"/>
            </a:endParaRPr>
          </a:p>
          <a:p>
            <a:pPr marL="609600" indent="-609600" eaLnBrk="1" hangingPunct="1">
              <a:buNone/>
            </a:pPr>
            <a:endParaRPr lang="ar-SA" altLang="en-US" sz="28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0356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idx="4294967295"/>
          </p:nvPr>
        </p:nvSpPr>
        <p:spPr/>
        <p:txBody>
          <a:bodyPr/>
          <a:lstStyle/>
          <a:p>
            <a:pPr eaLnBrk="1" hangingPunct="1"/>
            <a:r>
              <a:rPr lang="en-US" altLang="en-US" b="1" smtClean="0"/>
              <a:t>Fruit and Flower Thinning</a:t>
            </a:r>
            <a:r>
              <a:rPr lang="en-US" altLang="en-US" smtClean="0"/>
              <a:t/>
            </a:r>
            <a:br>
              <a:rPr lang="en-US" altLang="en-US" smtClean="0"/>
            </a:br>
            <a:endParaRPr lang="ar-SA" altLang="en-US" smtClean="0"/>
          </a:p>
        </p:txBody>
      </p:sp>
      <p:sp>
        <p:nvSpPr>
          <p:cNvPr id="264195" name="Rectangle 3"/>
          <p:cNvSpPr>
            <a:spLocks noGrp="1" noChangeArrowheads="1"/>
          </p:cNvSpPr>
          <p:nvPr>
            <p:ph type="body" idx="4294967295"/>
          </p:nvPr>
        </p:nvSpPr>
        <p:spPr/>
        <p:txBody>
          <a:bodyPr/>
          <a:lstStyle/>
          <a:p>
            <a:pPr eaLnBrk="1" hangingPunct="1"/>
            <a:endParaRPr lang="en-US" altLang="en-US" sz="2800"/>
          </a:p>
          <a:p>
            <a:pPr eaLnBrk="1" hangingPunct="1"/>
            <a:r>
              <a:rPr lang="en-US" altLang="en-US" sz="2800"/>
              <a:t>Many fruits do not require thinning to achieve good quality and annual cropping.</a:t>
            </a:r>
          </a:p>
          <a:p>
            <a:pPr eaLnBrk="1" hangingPunct="1"/>
            <a:r>
              <a:rPr lang="en-US" altLang="en-US" sz="2800"/>
              <a:t>But some fruit trees must be thinned to obtain good fruit quality for these trees thinning is one of the most important of all orchard practices.</a:t>
            </a:r>
          </a:p>
          <a:p>
            <a:pPr eaLnBrk="1" hangingPunct="1"/>
            <a:r>
              <a:rPr lang="en-US" altLang="en-US" sz="2800"/>
              <a:t>If done badly the producer will pay the price in low fruit quality (small, poorly coloured fruit), limb breakage and the risk of biennial bearing</a:t>
            </a:r>
            <a:r>
              <a:rPr lang="en-US" altLang="en-US" sz="2400"/>
              <a:t>.  </a:t>
            </a:r>
          </a:p>
          <a:p>
            <a:pPr eaLnBrk="1" hangingPunct="1"/>
            <a:endParaRPr lang="en-US" altLang="en-US" sz="2800"/>
          </a:p>
        </p:txBody>
      </p:sp>
    </p:spTree>
    <p:extLst>
      <p:ext uri="{BB962C8B-B14F-4D97-AF65-F5344CB8AC3E}">
        <p14:creationId xmlns:p14="http://schemas.microsoft.com/office/powerpoint/2010/main" val="1820380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عنوان 1"/>
          <p:cNvSpPr>
            <a:spLocks noGrp="1"/>
          </p:cNvSpPr>
          <p:nvPr>
            <p:ph type="title" idx="4294967295"/>
          </p:nvPr>
        </p:nvSpPr>
        <p:spPr/>
        <p:txBody>
          <a:bodyPr/>
          <a:lstStyle/>
          <a:p>
            <a:pPr eaLnBrk="1" hangingPunct="1"/>
            <a:endParaRPr lang="ar-SA" altLang="en-US" smtClean="0"/>
          </a:p>
        </p:txBody>
      </p:sp>
      <p:sp>
        <p:nvSpPr>
          <p:cNvPr id="265219" name="عنصر نائب للمحتوى 2"/>
          <p:cNvSpPr>
            <a:spLocks noGrp="1"/>
          </p:cNvSpPr>
          <p:nvPr>
            <p:ph idx="4294967295"/>
          </p:nvPr>
        </p:nvSpPr>
        <p:spPr/>
        <p:txBody>
          <a:bodyPr/>
          <a:lstStyle/>
          <a:p>
            <a:pPr eaLnBrk="1" hangingPunct="1"/>
            <a:r>
              <a:rPr lang="en-US" altLang="en-US" sz="2400"/>
              <a:t>The amount of thinning required varies with species and cultivar, between fruit growing districts and between seasons, depending mainly on the level of set in a particular year.</a:t>
            </a:r>
          </a:p>
          <a:p>
            <a:pPr eaLnBrk="1" hangingPunct="1"/>
            <a:r>
              <a:rPr lang="en-US" altLang="en-US" sz="2400"/>
              <a:t>It may also be conditioned by climate and market requirements.</a:t>
            </a:r>
          </a:p>
          <a:p>
            <a:pPr eaLnBrk="1" hangingPunct="1"/>
            <a:r>
              <a:rPr lang="en-US" altLang="en-US" sz="2400"/>
              <a:t>Market requirements are more often an important determinant of thinning intensity.</a:t>
            </a:r>
          </a:p>
          <a:p>
            <a:pPr eaLnBrk="1" hangingPunct="1"/>
            <a:r>
              <a:rPr lang="en-US" altLang="en-US" sz="2400"/>
              <a:t>Consumer preferences do change, and at one stage large fruit may be preferred at other times or in other places. </a:t>
            </a:r>
          </a:p>
          <a:p>
            <a:pPr eaLnBrk="1" hangingPunct="1"/>
            <a:endParaRPr lang="en-US" altLang="en-US" sz="2400"/>
          </a:p>
          <a:p>
            <a:pPr eaLnBrk="1" hangingPunct="1"/>
            <a:endParaRPr lang="ar-SA" altLang="en-US" sz="2400"/>
          </a:p>
        </p:txBody>
      </p:sp>
    </p:spTree>
    <p:extLst>
      <p:ext uri="{BB962C8B-B14F-4D97-AF65-F5344CB8AC3E}">
        <p14:creationId xmlns:p14="http://schemas.microsoft.com/office/powerpoint/2010/main" val="1816335438"/>
      </p:ext>
    </p:extLst>
  </p:cSld>
  <p:clrMapOvr>
    <a:masterClrMapping/>
  </p:clrMapOvr>
</p:sld>
</file>

<file path=ppt/theme/theme1.xml><?xml version="1.0" encoding="utf-8"?>
<a:theme xmlns:a="http://schemas.openxmlformats.org/drawingml/2006/main" name="green9">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1268</Words>
  <Application>Microsoft Office PowerPoint</Application>
  <PresentationFormat>Widescreen</PresentationFormat>
  <Paragraphs>75</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green9</vt:lpstr>
      <vt:lpstr>PowerPoint Presentation</vt:lpstr>
      <vt:lpstr>Plant bioregulators (PBRs)</vt:lpstr>
      <vt:lpstr>PowerPoint Presentation</vt:lpstr>
      <vt:lpstr>Mode of application and uptake</vt:lpstr>
      <vt:lpstr>PowerPoint Presentation</vt:lpstr>
      <vt:lpstr>The roles of PBRs in fruit tree production</vt:lpstr>
      <vt:lpstr>PowerPoint Presentation</vt:lpstr>
      <vt:lpstr>Fruit and Flower Thinning </vt:lpstr>
      <vt:lpstr>PowerPoint Presentation</vt:lpstr>
      <vt:lpstr>Timing of the thinning operation</vt:lpstr>
      <vt:lpstr>Chemical thinning </vt:lpstr>
      <vt:lpstr>Naphthalene acetic acid (NAA or ANA)</vt:lpstr>
      <vt:lpstr>Ethephon (2-chloroethylphosphonic acid) </vt:lpstr>
      <vt:lpstr>Gibberellic acid (GA3)</vt:lpstr>
      <vt:lpstr>Anti-gibberellin growth retardants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Daoud Abusafieh</dc:creator>
  <cp:lastModifiedBy>Daoud Abusafieh</cp:lastModifiedBy>
  <cp:revision>1</cp:revision>
  <dcterms:created xsi:type="dcterms:W3CDTF">2020-11-26T11:12:55Z</dcterms:created>
  <dcterms:modified xsi:type="dcterms:W3CDTF">2020-11-26T11:13:18Z</dcterms:modified>
</cp:coreProperties>
</file>