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5" r:id="rId6"/>
    <p:sldId id="271" r:id="rId7"/>
    <p:sldId id="267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1224" autoAdjust="0"/>
    <p:restoredTop sz="9466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AA40D6-4AAD-4888-B9AF-766382D1846B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66C76F-0641-45EC-96B2-5ED0872A33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537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C76F-0641-45EC-96B2-5ED0872A339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90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7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0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58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31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2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11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7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851F-2149-4C91-A750-7F3BF1D15778}" type="datetimeFigureOut">
              <a:rPr lang="ar-SA" smtClean="0"/>
              <a:t>22/09/1442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A9B2-0A64-49D4-8B3D-ECAB8D591C7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2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1619671" y="1583944"/>
            <a:ext cx="5904656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7200" dirty="0" smtClean="0"/>
              <a:t>الزخارف المتشعبة</a:t>
            </a:r>
            <a:endParaRPr lang="ar-SA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414041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/>
              <a:t>م. حنين صالح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50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791580" y="980728"/>
            <a:ext cx="7560840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عدد </a:t>
            </a:r>
            <a:r>
              <a:rPr lang="ar-SA" sz="5400" dirty="0" smtClean="0"/>
              <a:t>الاشكال الهندسية التي يمكن أن </a:t>
            </a:r>
            <a:r>
              <a:rPr lang="ar-SA" sz="5400" dirty="0" smtClean="0"/>
              <a:t>تصاغ </a:t>
            </a:r>
            <a:r>
              <a:rPr lang="ar-SA" sz="5400" dirty="0" smtClean="0"/>
              <a:t>بها اشكال نباتية وكتابية .</a:t>
            </a:r>
            <a:endParaRPr lang="ar-SA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815979" y="9807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u="sng" dirty="0" smtClean="0">
                <a:solidFill>
                  <a:srgbClr val="FF0000"/>
                </a:solidFill>
              </a:rPr>
              <a:t>سؤال مقترح: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ounded Rectangle 4"/>
          <p:cNvSpPr/>
          <p:nvPr/>
        </p:nvSpPr>
        <p:spPr>
          <a:xfrm>
            <a:off x="6300192" y="-15123"/>
            <a:ext cx="244827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مفهوم النقطة :</a:t>
            </a:r>
            <a:endParaRPr lang="ar-SA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927562"/>
            <a:ext cx="864096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تعرف النقطة هندسيا بأنها وضع مجرد من الطول والعرض كمركز الدائرة مثلا . اما زخرفيا فقد تم تشكيلها بأبسط صورة لتكون انطلاقا للخط بأنواعه .</a:t>
            </a:r>
            <a:endParaRPr lang="ar-SA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300192" y="2420888"/>
            <a:ext cx="244827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مفهوم الخط :</a:t>
            </a:r>
            <a:endParaRPr lang="ar-SA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395536" y="3356992"/>
            <a:ext cx="864096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هوالأثر الناتجمن تحركنقطه في مسار كتتابع لمجموعة من النقاط المتجاورة فهو يمتد طولا وليس له عرض ولا سمك اوعمق .</a:t>
            </a:r>
            <a:endParaRPr lang="ar-S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2312"/>
            <a:ext cx="914400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5" y="0"/>
            <a:ext cx="91440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0" y="672338"/>
            <a:ext cx="9144000" cy="14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من خلال الشكل التالي </a:t>
            </a:r>
            <a:r>
              <a:rPr lang="ar-SA" sz="2800" dirty="0" smtClean="0"/>
              <a:t>فلنتتبع </a:t>
            </a:r>
            <a:r>
              <a:rPr lang="ar-SA" sz="2800" dirty="0" smtClean="0"/>
              <a:t>النقاط </a:t>
            </a:r>
            <a:r>
              <a:rPr lang="ar-SA" sz="2800" dirty="0" smtClean="0"/>
              <a:t>ولنتعرف </a:t>
            </a:r>
            <a:r>
              <a:rPr lang="ar-SA" sz="2800" dirty="0" smtClean="0"/>
              <a:t>على الشكل الهندسي الناتج باستخدام ورق الشفاف . ولنلاحظ كيف ان انطلقنا من نقطة يكون لدينا خطا يمثل شكلا هندسيا يمكن ان نكون منه وحدة هندسية زخرفية .</a:t>
            </a:r>
            <a:endParaRPr lang="ar-SA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35" y="2364386"/>
            <a:ext cx="6864877" cy="144015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0" y="4065194"/>
            <a:ext cx="9144000" cy="1091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يمكننا أن نرسم وحدة هندسية متشعبة نبدأ بها من نقطة داخل شكل هندسي لنلاحظ الاشكال </a:t>
            </a:r>
            <a:r>
              <a:rPr lang="ar-SA" sz="2800" dirty="0" smtClean="0"/>
              <a:t>التالية</a:t>
            </a:r>
            <a:endParaRPr lang="ar-SA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36" y="5157192"/>
            <a:ext cx="686487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191337" y="0"/>
            <a:ext cx="36724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مفهوم التشعب الزخرفي :</a:t>
            </a:r>
            <a:endParaRPr lang="ar-SA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296144"/>
            <a:ext cx="914400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التشعب من نقطة واحدة : وفيه تنبثق الوحدة الزخرفية من نقطة الى الخارج .</a:t>
            </a:r>
          </a:p>
          <a:p>
            <a:pPr algn="ctr"/>
            <a:r>
              <a:rPr lang="ar-SA" sz="2400" dirty="0" smtClean="0"/>
              <a:t>التشعب من خط : وفيه تتفرع الاشكال والوحدات الزخرفية من خطوط مستقيمة او منحنية من جانب واحد اومن  جانبين وتمتد ، ويبدو هذا النوع من التشعب زخرفة اللاشرطة والاطارات . </a:t>
            </a:r>
            <a:endParaRPr lang="ar-S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9437"/>
            <a:ext cx="806489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97898"/>
            <a:ext cx="8064896" cy="18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قواعد الزخرفة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تعتمد الزخرفة على قواعد التركيب و منها : </a:t>
            </a:r>
          </a:p>
          <a:p>
            <a:r>
              <a:rPr lang="ar-SA" dirty="0"/>
              <a:t>التناظر : بكافة انواعه - كلي -نصفي- محوري - </a:t>
            </a:r>
          </a:p>
          <a:p>
            <a:r>
              <a:rPr lang="ar-SA" dirty="0"/>
              <a:t>التكرار: و معناه اعادة رسم العنصر عدة مرات او توظيف عنصر واحد </a:t>
            </a:r>
          </a:p>
          <a:p>
            <a:r>
              <a:rPr lang="ar-SA" dirty="0" smtClean="0"/>
              <a:t>التناوب </a:t>
            </a:r>
            <a:r>
              <a:rPr lang="ar-SA" dirty="0"/>
              <a:t>: و معناه توظيف عنصرين فاكتر بتوزيع متناوب </a:t>
            </a:r>
          </a:p>
          <a:p>
            <a:r>
              <a:rPr lang="ar-SA" dirty="0"/>
              <a:t>و </a:t>
            </a:r>
            <a:r>
              <a:rPr lang="ar-SA" dirty="0" smtClean="0"/>
              <a:t>غيرها </a:t>
            </a:r>
            <a:r>
              <a:rPr lang="ar-SA" dirty="0"/>
              <a:t>من القواعد التي تعطي للزخرفة رونقا و تعبيرا في نفس الوقت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قد </a:t>
            </a:r>
            <a:r>
              <a:rPr lang="ar-SA" dirty="0"/>
              <a:t>هرب المسلمون الى استعمال </a:t>
            </a:r>
            <a:r>
              <a:rPr lang="ar-SA" dirty="0" smtClean="0"/>
              <a:t>الزخرف </a:t>
            </a:r>
            <a:r>
              <a:rPr lang="ar-SA" dirty="0"/>
              <a:t>او بالأحرى التجريد بسبب حرمة رسم الأرواح </a:t>
            </a:r>
            <a:endParaRPr lang="ar-SA" dirty="0" smtClean="0"/>
          </a:p>
          <a:p>
            <a:endParaRPr lang="ar-SA" dirty="0"/>
          </a:p>
          <a:p>
            <a:r>
              <a:rPr lang="ar-SA" dirty="0"/>
              <a:t>فالزخرفة الإسلامية لم تكن عشوائية او اعتباطية بل كانت من صميم نفسية المسلم و عقيدته.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نماذج زخرفية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025" y="1338491"/>
            <a:ext cx="4434595" cy="210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" y="1338491"/>
            <a:ext cx="4434596" cy="210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4205203"/>
            <a:ext cx="3273864" cy="1833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573016"/>
            <a:ext cx="1876905" cy="3167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11" y="4205203"/>
            <a:ext cx="3620306" cy="19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596" y="6062"/>
            <a:ext cx="2905909" cy="291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38" y="3028950"/>
            <a:ext cx="6181725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77" y="145068"/>
            <a:ext cx="3960440" cy="26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71"/>
            <a:ext cx="9144000" cy="6859871"/>
          </a:xfrm>
        </p:spPr>
      </p:pic>
      <p:sp>
        <p:nvSpPr>
          <p:cNvPr id="5" name="Rectangle 4"/>
          <p:cNvSpPr/>
          <p:nvPr/>
        </p:nvSpPr>
        <p:spPr>
          <a:xfrm>
            <a:off x="2123728" y="620688"/>
            <a:ext cx="511256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فن الزخرفة :</a:t>
            </a:r>
            <a:endParaRPr lang="ar-SA" sz="5400" dirty="0"/>
          </a:p>
        </p:txBody>
      </p:sp>
      <p:sp>
        <p:nvSpPr>
          <p:cNvPr id="6" name="Rectangle 5"/>
          <p:cNvSpPr/>
          <p:nvPr/>
        </p:nvSpPr>
        <p:spPr>
          <a:xfrm>
            <a:off x="683568" y="1988840"/>
            <a:ext cx="8064896" cy="41044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dirty="0" smtClean="0"/>
              <a:t>طور المسلمون فن الزخرفة فأصبحت الزخرفة من الفنون المميزة ، ولهذا فقد أتجة الفنان المسلم إلى عوالم جديدة برع فيها ، وتمكن الفنان المسلم من حل  مشكلة في التوصل الى الجمال بما يتماشى مع </a:t>
            </a:r>
            <a:r>
              <a:rPr lang="ar-SA" sz="2800" dirty="0" smtClean="0"/>
              <a:t>الشرع وتعتبر </a:t>
            </a:r>
            <a:r>
              <a:rPr lang="ar-SA" sz="2800" dirty="0" smtClean="0"/>
              <a:t>الزخرفة واحدة من أهم المجالات التي تساهم  في إظهار الجماليات ، وهذا ما يوضح لنا السر في تبوئها مكان الصدارة بين الفنون ، وظهر فن الزخرفة ليحتوي الكثير من البدائع وفي جميع المجالات ، </a:t>
            </a:r>
            <a:r>
              <a:rPr lang="ar-SA" sz="2800" dirty="0" smtClean="0">
                <a:solidFill>
                  <a:srgbClr val="FF0000"/>
                </a:solidFill>
              </a:rPr>
              <a:t>وقد تم نسج الخيوط الملونة بتكوينات رائعة على السجاد والاقمشة ، وظهر الحفر على الخشب والضغط على الجلود والنحت على الحجر والرخام والجص </a:t>
            </a:r>
            <a:r>
              <a:rPr lang="ar-SA" sz="2800" dirty="0" smtClean="0"/>
              <a:t>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7200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" y="0"/>
            <a:ext cx="9146119" cy="6858000"/>
          </a:xfrm>
        </p:spPr>
      </p:pic>
      <p:sp>
        <p:nvSpPr>
          <p:cNvPr id="5" name="Rectangle 4"/>
          <p:cNvSpPr/>
          <p:nvPr/>
        </p:nvSpPr>
        <p:spPr>
          <a:xfrm>
            <a:off x="5832140" y="404664"/>
            <a:ext cx="324036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مفهوم الزخرفة :</a:t>
            </a:r>
            <a:endParaRPr lang="ar-SA" sz="3600" dirty="0"/>
          </a:p>
        </p:txBody>
      </p:sp>
      <p:sp>
        <p:nvSpPr>
          <p:cNvPr id="6" name="Rectangle 5"/>
          <p:cNvSpPr/>
          <p:nvPr/>
        </p:nvSpPr>
        <p:spPr>
          <a:xfrm>
            <a:off x="395536" y="1473470"/>
            <a:ext cx="8208912" cy="4619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الزخرفة : </a:t>
            </a:r>
            <a:r>
              <a:rPr lang="ar-SA" sz="3200" dirty="0" smtClean="0">
                <a:solidFill>
                  <a:srgbClr val="FF0000"/>
                </a:solidFill>
              </a:rPr>
              <a:t>هي الزينة وكمال حسن الشيء .</a:t>
            </a:r>
          </a:p>
          <a:p>
            <a:endParaRPr lang="ar-SA" sz="3200" dirty="0" smtClean="0"/>
          </a:p>
          <a:p>
            <a:r>
              <a:rPr lang="ar-SA" sz="3200" dirty="0" smtClean="0"/>
              <a:t>وهي </a:t>
            </a:r>
            <a:r>
              <a:rPr lang="ar-SA" sz="3200" dirty="0"/>
              <a:t>فن من الفنون التشكيلية تعتمد على عناصر نباتية او حيوانية </a:t>
            </a:r>
          </a:p>
          <a:p>
            <a:r>
              <a:rPr lang="ar-SA" sz="3200" dirty="0"/>
              <a:t>او خطية او هندسية .....محورة اي مجردة عن الواقع توزع وفق قواعد تركيبية محدد كالتكرار و التناظر و التناوب </a:t>
            </a:r>
          </a:p>
          <a:p>
            <a:r>
              <a:rPr lang="ar-SA" sz="3200" dirty="0"/>
              <a:t>و التقابل و التعاكس ........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6544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44008" y="476672"/>
            <a:ext cx="421196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أنواع الزخارف الاسلامية :</a:t>
            </a:r>
            <a:endParaRPr lang="ar-SA" sz="3600" dirty="0"/>
          </a:p>
        </p:txBody>
      </p:sp>
      <p:sp>
        <p:nvSpPr>
          <p:cNvPr id="6" name="Oval 5"/>
          <p:cNvSpPr/>
          <p:nvPr/>
        </p:nvSpPr>
        <p:spPr>
          <a:xfrm>
            <a:off x="2051720" y="2362087"/>
            <a:ext cx="3816423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-1- الزخرفة النباتية</a:t>
            </a:r>
            <a:endParaRPr lang="ar-SA" sz="2800" dirty="0"/>
          </a:p>
        </p:txBody>
      </p:sp>
      <p:sp>
        <p:nvSpPr>
          <p:cNvPr id="7" name="Oval 6"/>
          <p:cNvSpPr/>
          <p:nvPr/>
        </p:nvSpPr>
        <p:spPr>
          <a:xfrm>
            <a:off x="2051720" y="3717032"/>
            <a:ext cx="3744415" cy="9721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-2- الزخرفة الهندسية </a:t>
            </a:r>
            <a:endParaRPr lang="ar-SA" sz="2800" dirty="0"/>
          </a:p>
        </p:txBody>
      </p:sp>
      <p:sp>
        <p:nvSpPr>
          <p:cNvPr id="8" name="Oval 7"/>
          <p:cNvSpPr/>
          <p:nvPr/>
        </p:nvSpPr>
        <p:spPr>
          <a:xfrm>
            <a:off x="2051721" y="5013177"/>
            <a:ext cx="3744414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-3- الزخرفة الخطية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86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54784"/>
            <a:ext cx="8229600" cy="3903216"/>
          </a:xfrm>
        </p:spPr>
        <p:txBody>
          <a:bodyPr>
            <a:normAutofit/>
          </a:bodyPr>
          <a:lstStyle/>
          <a:p>
            <a:pPr algn="r"/>
            <a:r>
              <a:rPr lang="ar-SA" dirty="0" smtClean="0"/>
              <a:t>    شكل (1)                           شكل (2)  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                      شكل (3)</a:t>
            </a:r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600400" cy="295478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384376" cy="266429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3528392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dirty="0">
                <a:solidFill>
                  <a:srgbClr val="002060"/>
                </a:solidFill>
              </a:rPr>
              <a:t>أنواع الزخرفة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الزخرفة النباتية : و هي الزخرفة التي تعتمد على العناصر النباتية </a:t>
            </a:r>
          </a:p>
          <a:p>
            <a:r>
              <a:rPr lang="ar-SA" dirty="0"/>
              <a:t>الزخرفة الحيوانية : وتعتمد على عناصر حيوانية </a:t>
            </a:r>
          </a:p>
          <a:p>
            <a:r>
              <a:rPr lang="ar-SA" dirty="0"/>
              <a:t>الزخرفة الخطية : و هي التي تعتمد على الخط العربي بكافة انواعه </a:t>
            </a:r>
          </a:p>
          <a:p>
            <a:r>
              <a:rPr lang="ar-SA" dirty="0"/>
              <a:t>الزخرفة الهندسية : و هي التي تعتمد على البناء و العناصر الهندسية </a:t>
            </a:r>
          </a:p>
          <a:p>
            <a:r>
              <a:rPr lang="ar-SA" dirty="0"/>
              <a:t>الزخرفة المجردة : و هي زخارف حديتة تعتمد على الشكل و الللون و التركيب الغير منظم.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5364088" y="540183"/>
            <a:ext cx="36004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الزخاف الهندسية :</a:t>
            </a:r>
            <a:endParaRPr lang="ar-SA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1619672" y="1772816"/>
            <a:ext cx="698477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dirty="0" smtClean="0"/>
              <a:t>تعتبر الزخرفة الهندسية أحد أهم أنواع الزخارف التي صيغت بها الزخرفة النباتية والكتابية بأساليب متنوعة ، وكثيرا ما جاءت الزخارف النباتية والكتابية بقوالب هندسية مختلفة . </a:t>
            </a:r>
            <a:endParaRPr lang="ar-S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509120"/>
            <a:ext cx="259228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076056" y="476672"/>
            <a:ext cx="381642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مفهوم التشعب :</a:t>
            </a:r>
            <a:endParaRPr lang="ar-SA" sz="4800" dirty="0"/>
          </a:p>
        </p:txBody>
      </p:sp>
      <p:sp>
        <p:nvSpPr>
          <p:cNvPr id="6" name="Rectangle 5"/>
          <p:cNvSpPr/>
          <p:nvPr/>
        </p:nvSpPr>
        <p:spPr>
          <a:xfrm>
            <a:off x="1403648" y="2204864"/>
            <a:ext cx="7056784" cy="36724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6000" dirty="0" smtClean="0"/>
              <a:t>هو خروج الخطوط أو العناصر النباتية من نقطة الى الخارج .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38516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ounded Rectangle 3"/>
          <p:cNvSpPr/>
          <p:nvPr/>
        </p:nvSpPr>
        <p:spPr>
          <a:xfrm>
            <a:off x="2555776" y="462440"/>
            <a:ext cx="381642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أنواع التشعب :</a:t>
            </a:r>
            <a:endParaRPr lang="ar-SA" sz="5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83968" y="177281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283968" y="2924944"/>
            <a:ext cx="1944216" cy="93610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2339752" y="2924944"/>
            <a:ext cx="194421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228184" y="3284985"/>
            <a:ext cx="216024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تشعب من نقطة</a:t>
            </a:r>
            <a:r>
              <a:rPr lang="ar-SA" sz="2800" dirty="0" smtClean="0"/>
              <a:t>.</a:t>
            </a:r>
            <a:endParaRPr lang="ar-SA" sz="28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179511" y="3284984"/>
            <a:ext cx="216024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تشعب من خط</a:t>
            </a:r>
            <a:r>
              <a:rPr lang="ar-SA" sz="3200" dirty="0" smtClean="0"/>
              <a:t>.</a:t>
            </a:r>
            <a:r>
              <a:rPr lang="ar-SA" sz="2000" dirty="0" smtClean="0"/>
              <a:t> </a:t>
            </a:r>
            <a:endParaRPr lang="ar-S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089404" cy="134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525177"/>
            <a:ext cx="2376265" cy="1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543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شكل (1)                           شكل (2)                            شكل (3)</vt:lpstr>
      <vt:lpstr>أنواع الزخرفة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قواعد الزخرفة : </vt:lpstr>
      <vt:lpstr>PowerPoint Presentation</vt:lpstr>
      <vt:lpstr>نماذج زخرفية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almamgory</dc:creator>
  <cp:lastModifiedBy>PR03</cp:lastModifiedBy>
  <cp:revision>27</cp:revision>
  <dcterms:created xsi:type="dcterms:W3CDTF">2013-02-20T20:59:54Z</dcterms:created>
  <dcterms:modified xsi:type="dcterms:W3CDTF">2021-05-04T06:31:40Z</dcterms:modified>
</cp:coreProperties>
</file>