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6" d="100"/>
          <a:sy n="96" d="100"/>
        </p:scale>
        <p:origin x="835" y="7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8BB1E12-043D-47A8-88A7-EAFF587C68B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630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292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606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504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57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817EB-DCDF-49A3-B165-8751A5FA8A3C}"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1E12-043D-47A8-88A7-EAFF587C68B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64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817EB-DCDF-49A3-B165-8751A5FA8A3C}" type="datetimeFigureOut">
              <a:rPr lang="en-US" smtClean="0"/>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B1E12-043D-47A8-88A7-EAFF587C68B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645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817EB-DCDF-49A3-B165-8751A5FA8A3C}" type="datetimeFigureOut">
              <a:rPr lang="en-US" smtClean="0"/>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B1E12-043D-47A8-88A7-EAFF587C68B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491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817EB-DCDF-49A3-B165-8751A5FA8A3C}" type="datetimeFigureOut">
              <a:rPr lang="en-US" smtClean="0"/>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B1E12-043D-47A8-88A7-EAFF587C68B3}" type="slidenum">
              <a:rPr lang="en-US" smtClean="0"/>
              <a:t>‹#›</a:t>
            </a:fld>
            <a:endParaRPr lang="en-US"/>
          </a:p>
        </p:txBody>
      </p:sp>
    </p:spTree>
    <p:extLst>
      <p:ext uri="{BB962C8B-B14F-4D97-AF65-F5344CB8AC3E}">
        <p14:creationId xmlns:p14="http://schemas.microsoft.com/office/powerpoint/2010/main" val="313832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F817EB-DCDF-49A3-B165-8751A5FA8A3C}"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1E12-043D-47A8-88A7-EAFF587C68B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1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2F817EB-DCDF-49A3-B165-8751A5FA8A3C}" type="datetimeFigureOut">
              <a:rPr lang="en-US" smtClean="0"/>
              <a:t>2/22/2021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8BB1E12-043D-47A8-88A7-EAFF587C68B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762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F817EB-DCDF-49A3-B165-8751A5FA8A3C}" type="datetimeFigureOut">
              <a:rPr lang="en-US" smtClean="0"/>
              <a:t>2/22/2021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8BB1E12-043D-47A8-88A7-EAFF587C68B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7254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F87A38-6C47-46F0-A7C8-0755D87925A0}"/>
              </a:ext>
            </a:extLst>
          </p:cNvPr>
          <p:cNvSpPr>
            <a:spLocks noGrp="1"/>
          </p:cNvSpPr>
          <p:nvPr>
            <p:ph type="title"/>
          </p:nvPr>
        </p:nvSpPr>
        <p:spPr>
          <a:xfrm>
            <a:off x="1451579" y="1068946"/>
            <a:ext cx="9603275" cy="784808"/>
          </a:xfrm>
        </p:spPr>
        <p:txBody>
          <a:bodyPr>
            <a:normAutofit/>
          </a:bodyPr>
          <a:lstStyle/>
          <a:p>
            <a:pPr algn="ctr" rtl="1"/>
            <a:r>
              <a:rPr lang="ar-JO" sz="4800" dirty="0" smtClean="0">
                <a:latin typeface="Adobe Arabic" panose="02040503050201020203" pitchFamily="18" charset="-78"/>
                <a:cs typeface="Adobe Arabic" panose="02040503050201020203" pitchFamily="18" charset="-78"/>
              </a:rPr>
              <a:t>«الفصل السابع»</a:t>
            </a:r>
            <a:endParaRPr lang="en-US" sz="4800" dirty="0">
              <a:latin typeface="Adobe Arabic" panose="02040503050201020203" pitchFamily="18" charset="-78"/>
              <a:cs typeface="Adobe Arabic" panose="02040503050201020203" pitchFamily="18" charset="-78"/>
            </a:endParaRPr>
          </a:p>
        </p:txBody>
      </p:sp>
      <p:sp>
        <p:nvSpPr>
          <p:cNvPr id="3" name="Subtitle 2">
            <a:extLst>
              <a:ext uri="{FF2B5EF4-FFF2-40B4-BE49-F238E27FC236}">
                <a16:creationId xmlns:a16="http://schemas.microsoft.com/office/drawing/2014/main" xmlns="" id="{2EDBA64F-4055-4143-80E0-864A158A250A}"/>
              </a:ext>
            </a:extLst>
          </p:cNvPr>
          <p:cNvSpPr>
            <a:spLocks noGrp="1"/>
          </p:cNvSpPr>
          <p:nvPr>
            <p:ph idx="1"/>
          </p:nvPr>
        </p:nvSpPr>
        <p:spPr/>
        <p:txBody>
          <a:bodyPr>
            <a:normAutofit fontScale="62500" lnSpcReduction="20000"/>
          </a:bodyPr>
          <a:lstStyle/>
          <a:p>
            <a:pPr marL="0" indent="0" algn="ctr" rtl="1">
              <a:buNone/>
            </a:pPr>
            <a:r>
              <a:rPr lang="ar-JO" sz="5800" dirty="0" smtClean="0">
                <a:latin typeface="Adobe Arabic" panose="02040503050201020203" pitchFamily="18" charset="-78"/>
                <a:cs typeface="Adobe Arabic" panose="02040503050201020203" pitchFamily="18" charset="-78"/>
              </a:rPr>
              <a:t>«دور الروضة </a:t>
            </a:r>
            <a:r>
              <a:rPr lang="ar-JO" sz="5800" dirty="0">
                <a:latin typeface="Adobe Arabic" panose="02040503050201020203" pitchFamily="18" charset="-78"/>
                <a:cs typeface="Adobe Arabic" panose="02040503050201020203" pitchFamily="18" charset="-78"/>
              </a:rPr>
              <a:t>في تربية الطفل </a:t>
            </a:r>
            <a:r>
              <a:rPr lang="ar-JO" sz="5800" dirty="0" smtClean="0">
                <a:latin typeface="Adobe Arabic" panose="02040503050201020203" pitchFamily="18" charset="-78"/>
                <a:cs typeface="Adobe Arabic" panose="02040503050201020203" pitchFamily="18" charset="-78"/>
              </a:rPr>
              <a:t>وتنشئته»</a:t>
            </a:r>
            <a:endParaRPr lang="ar-SA" sz="5800" dirty="0" smtClean="0">
              <a:latin typeface="Adobe Arabic" panose="02040503050201020203" pitchFamily="18" charset="-78"/>
              <a:cs typeface="Adobe Arabic" panose="02040503050201020203" pitchFamily="18" charset="-78"/>
            </a:endParaRPr>
          </a:p>
          <a:p>
            <a:pPr marL="0" indent="0" algn="ctr" rtl="1">
              <a:buNone/>
            </a:pPr>
            <a:r>
              <a:rPr lang="ar-SA" sz="5800" dirty="0" smtClean="0">
                <a:latin typeface="Adobe Arabic" panose="02040503050201020203" pitchFamily="18" charset="-78"/>
                <a:cs typeface="Adobe Arabic" panose="02040503050201020203" pitchFamily="18" charset="-78"/>
              </a:rPr>
              <a:t>محاضرة 1</a:t>
            </a:r>
            <a:endParaRPr lang="ar-JO" sz="5800" dirty="0" smtClean="0">
              <a:latin typeface="Adobe Arabic" panose="02040503050201020203" pitchFamily="18" charset="-78"/>
              <a:cs typeface="Adobe Arabic" panose="02040503050201020203" pitchFamily="18" charset="-78"/>
            </a:endParaRPr>
          </a:p>
          <a:p>
            <a:pPr algn="r" rtl="1"/>
            <a:r>
              <a:rPr lang="ar-JO" sz="2600" dirty="0" smtClean="0">
                <a:latin typeface="Adobe Arabic" panose="02040503050201020203" pitchFamily="18" charset="-78"/>
                <a:cs typeface="Adobe Arabic" panose="02040503050201020203" pitchFamily="18" charset="-78"/>
              </a:rPr>
              <a:t>عمل الطالبات :</a:t>
            </a:r>
            <a:endParaRPr lang="en-US" sz="2600" dirty="0" smtClean="0">
              <a:latin typeface="Adobe Arabic" panose="02040503050201020203" pitchFamily="18" charset="-78"/>
              <a:cs typeface="Adobe Arabic" panose="02040503050201020203" pitchFamily="18" charset="-78"/>
            </a:endParaRPr>
          </a:p>
          <a:p>
            <a:pPr marL="457200" lvl="1" indent="0" algn="r" rtl="1">
              <a:buNone/>
            </a:pPr>
            <a:r>
              <a:rPr lang="ar-JO" sz="2400" dirty="0" smtClean="0">
                <a:latin typeface="Adobe Arabic" panose="02040503050201020203" pitchFamily="18" charset="-78"/>
                <a:cs typeface="Adobe Arabic" panose="02040503050201020203" pitchFamily="18" charset="-78"/>
              </a:rPr>
              <a:t> إسراء قطيري </a:t>
            </a:r>
          </a:p>
          <a:p>
            <a:pPr marL="457200" lvl="1" indent="0" algn="r" rtl="1">
              <a:buNone/>
            </a:pPr>
            <a:r>
              <a:rPr lang="ar-JO" sz="2400" dirty="0" smtClean="0">
                <a:latin typeface="Adobe Arabic" panose="02040503050201020203" pitchFamily="18" charset="-78"/>
                <a:cs typeface="Adobe Arabic" panose="02040503050201020203" pitchFamily="18" charset="-78"/>
              </a:rPr>
              <a:t>أبرار عساف</a:t>
            </a:r>
          </a:p>
          <a:p>
            <a:pPr marL="457200" lvl="1" indent="0" algn="r" rtl="1">
              <a:buNone/>
            </a:pPr>
            <a:r>
              <a:rPr lang="ar-JO" sz="2400" dirty="0" smtClean="0">
                <a:latin typeface="Adobe Arabic" panose="02040503050201020203" pitchFamily="18" charset="-78"/>
                <a:cs typeface="Adobe Arabic" panose="02040503050201020203" pitchFamily="18" charset="-78"/>
              </a:rPr>
              <a:t>أسماء نمر </a:t>
            </a:r>
          </a:p>
          <a:p>
            <a:pPr marL="457200" lvl="1" indent="0" algn="r" rtl="1">
              <a:buNone/>
            </a:pPr>
            <a:r>
              <a:rPr lang="ar-JO" sz="2400" dirty="0" smtClean="0">
                <a:latin typeface="Adobe Arabic" panose="02040503050201020203" pitchFamily="18" charset="-78"/>
                <a:cs typeface="Adobe Arabic" panose="02040503050201020203" pitchFamily="18" charset="-78"/>
              </a:rPr>
              <a:t>تمارا عطشان </a:t>
            </a:r>
          </a:p>
          <a:p>
            <a:pPr marL="457200" lvl="1" indent="0" algn="r" rtl="1">
              <a:buNone/>
            </a:pPr>
            <a:r>
              <a:rPr lang="ar-JO" sz="2400" dirty="0" smtClean="0">
                <a:latin typeface="Adobe Arabic" panose="02040503050201020203" pitchFamily="18" charset="-78"/>
                <a:cs typeface="Adobe Arabic" panose="02040503050201020203" pitchFamily="18" charset="-78"/>
              </a:rPr>
              <a:t>سيما صبيح</a:t>
            </a:r>
            <a:endParaRPr lang="en-US" sz="2400" dirty="0" smtClean="0">
              <a:latin typeface="Adobe Arabic" panose="02040503050201020203" pitchFamily="18" charset="-78"/>
              <a:cs typeface="Adobe Arabic" panose="02040503050201020203" pitchFamily="18" charset="-78"/>
            </a:endParaRPr>
          </a:p>
          <a:p>
            <a:pPr marL="0" indent="0" algn="ctr" rtl="1">
              <a:buNone/>
            </a:pPr>
            <a:endParaRPr lang="ar-JO" sz="2600" dirty="0" smtClean="0">
              <a:latin typeface="Simplified Arabic" panose="02020603050405020304" pitchFamily="18" charset="-78"/>
              <a:cs typeface="Simplified Arabic" panose="02020603050405020304" pitchFamily="18" charset="-78"/>
            </a:endParaRPr>
          </a:p>
          <a:p>
            <a:pPr marL="0" indent="0" algn="ctr" rtl="1">
              <a:buNone/>
            </a:pPr>
            <a:endParaRPr lang="en-US" sz="4800" dirty="0"/>
          </a:p>
        </p:txBody>
      </p:sp>
    </p:spTree>
    <p:extLst>
      <p:ext uri="{BB962C8B-B14F-4D97-AF65-F5344CB8AC3E}">
        <p14:creationId xmlns:p14="http://schemas.microsoft.com/office/powerpoint/2010/main" val="326833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a:t>
            </a:r>
            <a:r>
              <a:rPr lang="ar-SA" b="1" dirty="0" smtClean="0"/>
              <a:t>لطفل في مرحلة الطفولة المبكرة</a:t>
            </a:r>
            <a:endParaRPr lang="en-GB" b="1" dirty="0"/>
          </a:p>
        </p:txBody>
      </p:sp>
      <p:sp>
        <p:nvSpPr>
          <p:cNvPr id="3" name="Content Placeholder 2"/>
          <p:cNvSpPr>
            <a:spLocks noGrp="1"/>
          </p:cNvSpPr>
          <p:nvPr>
            <p:ph idx="1"/>
          </p:nvPr>
        </p:nvSpPr>
        <p:spPr/>
        <p:txBody>
          <a:bodyPr>
            <a:normAutofit lnSpcReduction="10000"/>
          </a:bodyPr>
          <a:lstStyle/>
          <a:p>
            <a:pPr lvl="1" algn="just" rtl="1"/>
            <a:r>
              <a:rPr lang="ar-SA" dirty="0"/>
              <a:t>يكون الطفل في مرحلة المبكرة أكثر قابلية للتغير والتأقلم النفسي والبيئي، ولذلك أجمع علماء النفس والتربية على وصف الطفولة المبكرة بـ " المرحلة الحرجة" لما لها من تأثير بالغ في تشكيل شخصية الطفل وتنمية قدراته واستعداده </a:t>
            </a:r>
            <a:r>
              <a:rPr lang="ar-SA" dirty="0" smtClean="0"/>
              <a:t>للتعلم.</a:t>
            </a:r>
          </a:p>
          <a:p>
            <a:pPr lvl="1" algn="just" rtl="1"/>
            <a:r>
              <a:rPr lang="ar-SA" dirty="0" smtClean="0"/>
              <a:t>مرحلة </a:t>
            </a:r>
            <a:r>
              <a:rPr lang="ar-SA" dirty="0"/>
              <a:t>تكوين الضمير والخروج من المركزية الذاتية وبداية نمو الشعور بالمسؤولية وحقوق الآخرين، كما أن تشكيل القيم الأخلاقية والاجتماعية، مثل الاستقلال وحب العمل والإنجاز والتعاون واحترام النظام تتم في مرحلة الطفولة المبكرة</a:t>
            </a:r>
            <a:r>
              <a:rPr lang="ar-SA" dirty="0" smtClean="0"/>
              <a:t>،.</a:t>
            </a:r>
          </a:p>
          <a:p>
            <a:pPr lvl="1" algn="just" rtl="1"/>
            <a:r>
              <a:rPr lang="ar-SA" dirty="0" smtClean="0"/>
              <a:t> </a:t>
            </a:r>
            <a:r>
              <a:rPr lang="ar-SA" dirty="0"/>
              <a:t>التأسيس الأولي للغة، وذلك لما توفره البيئة التعليمية من ممارسات وأنشطة لغوية تزيد من حصيلة الطفل من المفردات والتراكيب والاستخدامات اللغوية</a:t>
            </a:r>
            <a:r>
              <a:rPr lang="en-US" dirty="0"/>
              <a:t> </a:t>
            </a:r>
            <a:r>
              <a:rPr lang="en-US" dirty="0" smtClean="0"/>
              <a:t>(</a:t>
            </a:r>
            <a:r>
              <a:rPr lang="ar-SA" dirty="0" smtClean="0"/>
              <a:t>.</a:t>
            </a:r>
          </a:p>
          <a:p>
            <a:pPr lvl="1" algn="just" rtl="1"/>
            <a:r>
              <a:rPr lang="ar-SA" dirty="0" smtClean="0"/>
              <a:t>أخصب </a:t>
            </a:r>
            <a:r>
              <a:rPr lang="ar-SA" dirty="0"/>
              <a:t>المراحل التعليمية، وتعتبر السلم القوي في السلم التعليمي، لتكون الطريق المشوق، والجسر القوي لإيصال الطفل الصغير من جو الأسرة إلى جو المدرسة الابتدائية النظامية، وبالتالي اعتبار هذه المرحلة هي مرحلة حاسمة وهامة في رسم وتشكيل أساسيات أبعاد نموه الجسمية، والحركية، والعقلية، والاداكية، واللغوية، والجمالية، والنفسية، والانفعالية، والاجتماعية، والدينية، والمهارية المعرفية، </a:t>
            </a:r>
            <a:endParaRPr lang="ar-SA" dirty="0" smtClean="0"/>
          </a:p>
          <a:p>
            <a:pPr marL="0" indent="0" algn="r">
              <a:buNone/>
            </a:pPr>
            <a:endParaRPr lang="en-GB" dirty="0"/>
          </a:p>
        </p:txBody>
      </p:sp>
    </p:spTree>
    <p:extLst>
      <p:ext uri="{BB962C8B-B14F-4D97-AF65-F5344CB8AC3E}">
        <p14:creationId xmlns:p14="http://schemas.microsoft.com/office/powerpoint/2010/main" val="1458343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776</TotalTime>
  <Words>199</Words>
  <Application>Microsoft Office PowerPoint</Application>
  <PresentationFormat>Custom</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Gallery</vt:lpstr>
      <vt:lpstr>«الفصل السابع»</vt:lpstr>
      <vt:lpstr>الطفل في مرحلة الطفولة المبكرة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TwitterStore</dc:creator>
  <cp:lastModifiedBy>DELL</cp:lastModifiedBy>
  <cp:revision>103</cp:revision>
  <dcterms:created xsi:type="dcterms:W3CDTF">2020-07-15T09:26:45Z</dcterms:created>
  <dcterms:modified xsi:type="dcterms:W3CDTF">2021-02-22T17:43:10Z</dcterms:modified>
</cp:coreProperties>
</file>