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77" r:id="rId2"/>
    <p:sldId id="278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Example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 smtClean="0"/>
              <a:t>Factory manufactures the product </a:t>
            </a:r>
            <a:r>
              <a:rPr lang="en-US" sz="2400" b="1" dirty="0" smtClean="0"/>
              <a:t>X</a:t>
            </a:r>
            <a:r>
              <a:rPr lang="en-US" sz="2400" dirty="0" smtClean="0"/>
              <a:t> .For 2012,The </a:t>
            </a:r>
            <a:r>
              <a:rPr lang="en-US" sz="2400" dirty="0"/>
              <a:t>company expected to produce and sell </a:t>
            </a:r>
            <a:r>
              <a:rPr lang="en-US" sz="2400" dirty="0" smtClean="0"/>
              <a:t>8,000 </a:t>
            </a:r>
            <a:r>
              <a:rPr lang="en-US" sz="2400" dirty="0"/>
              <a:t>units for </a:t>
            </a:r>
            <a:r>
              <a:rPr lang="en-US" sz="2400" dirty="0" smtClean="0"/>
              <a:t>100</a:t>
            </a:r>
            <a:r>
              <a:rPr lang="en-US" sz="2400" dirty="0"/>
              <a:t>$ each .</a:t>
            </a:r>
          </a:p>
          <a:p>
            <a:pPr marL="0" indent="0" algn="l" rtl="0">
              <a:buNone/>
            </a:pPr>
            <a:r>
              <a:rPr lang="en-US" sz="2400" dirty="0"/>
              <a:t> Standard quantities, standard prices, and standard unit costs follow for direct </a:t>
            </a:r>
            <a:r>
              <a:rPr lang="en-US" sz="2400" dirty="0" smtClean="0"/>
              <a:t>labors as follows : 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800" dirty="0" smtClean="0"/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400" dirty="0" smtClean="0"/>
              <a:t>During 2012, </a:t>
            </a:r>
            <a:r>
              <a:rPr lang="en-US" sz="2400" dirty="0"/>
              <a:t>actual number of units produced and sold was </a:t>
            </a:r>
            <a:r>
              <a:rPr lang="en-US" sz="2400" dirty="0" smtClean="0"/>
              <a:t>8,400 </a:t>
            </a:r>
            <a:r>
              <a:rPr lang="en-US" sz="2400" dirty="0"/>
              <a:t>for </a:t>
            </a:r>
            <a:r>
              <a:rPr lang="en-US" sz="2400" dirty="0" smtClean="0"/>
              <a:t>$90 each. </a:t>
            </a:r>
            <a:r>
              <a:rPr lang="en-US" sz="2400" dirty="0"/>
              <a:t>Actual cost of direct </a:t>
            </a:r>
            <a:r>
              <a:rPr lang="en-US" sz="2400" dirty="0" smtClean="0"/>
              <a:t>Labor </a:t>
            </a:r>
            <a:r>
              <a:rPr lang="en-US" sz="2400" dirty="0"/>
              <a:t>used was </a:t>
            </a:r>
            <a:r>
              <a:rPr lang="en-US" sz="2400" dirty="0" smtClean="0"/>
              <a:t>2.5 hours </a:t>
            </a:r>
            <a:r>
              <a:rPr lang="en-US" sz="2400" dirty="0"/>
              <a:t>per unit </a:t>
            </a:r>
            <a:r>
              <a:rPr lang="en-US" sz="2400" dirty="0" smtClean="0"/>
              <a:t>at a rate of $22 </a:t>
            </a:r>
            <a:r>
              <a:rPr lang="en-US" sz="2400" dirty="0"/>
              <a:t>per </a:t>
            </a:r>
            <a:r>
              <a:rPr lang="en-US" sz="2400" dirty="0" smtClean="0"/>
              <a:t>Hour</a:t>
            </a:r>
            <a:endParaRPr lang="ar-SA" sz="24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638725"/>
              </p:ext>
            </p:extLst>
          </p:nvPr>
        </p:nvGraphicFramePr>
        <p:xfrm>
          <a:off x="539552" y="3429000"/>
          <a:ext cx="7154544" cy="7366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054288"/>
                <a:gridCol w="1622488"/>
                <a:gridCol w="1953768"/>
                <a:gridCol w="1524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unit price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price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quantity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277232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40 $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20 $ Per Hour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 Hours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Direct Labor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9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BQxBP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AQxAP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8,000x100    </a:t>
            </a:r>
            <a:r>
              <a:rPr lang="en-US" sz="1800" b="1" dirty="0" smtClean="0">
                <a:solidFill>
                  <a:srgbClr val="FF0000"/>
                </a:solidFill>
              </a:rPr>
              <a:t>40,000 F     </a:t>
            </a:r>
            <a:r>
              <a:rPr lang="en-US" sz="1800" dirty="0" smtClean="0"/>
              <a:t>8,400x100     </a:t>
            </a:r>
            <a:r>
              <a:rPr lang="en-US" sz="1800" b="1" dirty="0" smtClean="0">
                <a:solidFill>
                  <a:srgbClr val="FF0000"/>
                </a:solidFill>
              </a:rPr>
              <a:t>84,000 U            </a:t>
            </a:r>
            <a:r>
              <a:rPr lang="en-US" sz="1800" dirty="0" smtClean="0"/>
              <a:t>8,400x90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800,000                               840,000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756,000           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/>
              <a:t>                                                      Sales volume variance              Flexible budget variance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Direct Labor            8,000x40                        </a:t>
            </a:r>
            <a:r>
              <a:rPr lang="en-US" sz="1800" dirty="0" smtClean="0"/>
              <a:t>8,400x40                                  8,400x55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320,000     </a:t>
            </a:r>
            <a:r>
              <a:rPr lang="en-US" sz="1800" b="1" dirty="0" smtClean="0">
                <a:solidFill>
                  <a:srgbClr val="FF0000"/>
                </a:solidFill>
              </a:rPr>
              <a:t>16,000 U</a:t>
            </a:r>
            <a:r>
              <a:rPr lang="en-US" sz="1800" b="1" dirty="0" smtClean="0">
                <a:solidFill>
                  <a:srgbClr val="002060"/>
                </a:solidFill>
              </a:rPr>
              <a:t>    336,0000        </a:t>
            </a:r>
            <a:r>
              <a:rPr lang="en-US" sz="1800" b="1" dirty="0" smtClean="0">
                <a:solidFill>
                  <a:srgbClr val="FF0000"/>
                </a:solidFill>
              </a:rPr>
              <a:t>126,000  U       </a:t>
            </a:r>
            <a:r>
              <a:rPr lang="en-US" sz="1800" b="1" dirty="0" smtClean="0">
                <a:solidFill>
                  <a:srgbClr val="002060"/>
                </a:solidFill>
              </a:rPr>
              <a:t>462,000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</a:t>
            </a:r>
            <a:r>
              <a:rPr lang="en-US" sz="1600" b="1" dirty="0" smtClean="0"/>
              <a:t>Sales volume variance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     8,400 x 2x20                                                                                                                8,400x2.5x22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( 8,400x2) x20                                                                                                            (8,400x2.5)x22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16,800x 20                                                                                                                       21,000 x 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Budgeted hours                               Actual hours used                              </a:t>
            </a:r>
            <a:r>
              <a:rPr lang="en-US" sz="1400" b="1" smtClean="0">
                <a:solidFill>
                  <a:srgbClr val="002060"/>
                </a:solidFill>
              </a:rPr>
              <a:t>actual hours used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allowed for actual output                                    x                                                                  x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x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           Budgeted  price                                         Actual price </a:t>
            </a:r>
          </a:p>
          <a:p>
            <a:pPr marL="0" indent="0" algn="l" rtl="0">
              <a:buNone/>
            </a:pPr>
            <a:r>
              <a:rPr lang="en-US" sz="1200" b="1" dirty="0" smtClean="0">
                <a:solidFill>
                  <a:srgbClr val="002060"/>
                </a:solidFill>
              </a:rPr>
              <a:t>                                </a:t>
            </a:r>
            <a:r>
              <a:rPr lang="en-US" sz="1400" b="1" dirty="0" smtClean="0">
                <a:solidFill>
                  <a:srgbClr val="002060"/>
                </a:solidFill>
              </a:rPr>
              <a:t>budgeted price   </a:t>
            </a:r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dirty="0" smtClean="0"/>
              <a:t>16,800x 20                                                    21,000x20                                                   21,000x22 </a:t>
            </a:r>
            <a:endParaRPr lang="en-US" sz="1800" b="1" dirty="0"/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336,000             </a:t>
            </a:r>
            <a:r>
              <a:rPr lang="en-US" sz="1600" b="1" dirty="0" smtClean="0">
                <a:solidFill>
                  <a:srgbClr val="FF0000"/>
                </a:solidFill>
              </a:rPr>
              <a:t>84,000 U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420,000                     </a:t>
            </a:r>
            <a:r>
              <a:rPr lang="en-US" sz="1600" b="1" dirty="0" smtClean="0">
                <a:solidFill>
                  <a:srgbClr val="FF0000"/>
                </a:solidFill>
              </a:rPr>
              <a:t>42,000 U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462,000</a:t>
            </a:r>
          </a:p>
          <a:p>
            <a:pPr marL="0" indent="0" algn="l" rtl="0">
              <a:buNone/>
            </a:pPr>
            <a:r>
              <a:rPr lang="en-US" sz="1800" b="1" dirty="0" smtClean="0"/>
              <a:t>                                 Efficiency variance                                  Price variance</a:t>
            </a:r>
            <a:endParaRPr lang="en-US" sz="1800" b="1" dirty="0"/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866096" y="-34267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511784" y="-211428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830981" y="1748988"/>
            <a:ext cx="45719" cy="199439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374635" y="1315078"/>
            <a:ext cx="95810" cy="281649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7668344" y="2675419"/>
            <a:ext cx="0" cy="9097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قوس متوسط أيمن 12"/>
          <p:cNvSpPr/>
          <p:nvPr/>
        </p:nvSpPr>
        <p:spPr>
          <a:xfrm rot="16200000" flipH="1">
            <a:off x="3210420" y="5065468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042165" y="5073637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4876797" y="2675418"/>
            <a:ext cx="0" cy="753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2195737" y="3429000"/>
            <a:ext cx="26810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2195736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1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8378</TotalTime>
  <Words>201</Words>
  <Application>Microsoft Office PowerPoint</Application>
  <PresentationFormat>On-screen Show 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Example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413</cp:revision>
  <cp:lastPrinted>2020-11-07T10:53:22Z</cp:lastPrinted>
  <dcterms:created xsi:type="dcterms:W3CDTF">2020-09-18T07:15:41Z</dcterms:created>
  <dcterms:modified xsi:type="dcterms:W3CDTF">2025-01-12T14:05:55Z</dcterms:modified>
</cp:coreProperties>
</file>