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"/>
  </p:notesMasterIdLst>
  <p:sldIdLst>
    <p:sldId id="277" r:id="rId2"/>
    <p:sldId id="278" r:id="rId3"/>
  </p:sldIdLst>
  <p:sldSz cx="9144000" cy="6858000" type="screen4x3"/>
  <p:notesSz cx="6797675" cy="9926638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نمط ذو نسُق 1 - تميي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93D81CF-94F2-401A-BA57-92F5A7B2D0C5}" styleName="النمط المتوسط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77" d="100"/>
          <a:sy n="77" d="100"/>
        </p:scale>
        <p:origin x="-1158" y="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6CAD8D9-AA21-4FFE-BAC7-43DF0285C09E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51275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1F013B2-17CA-455D-B1C2-2CCE85A9D13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7114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203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43469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7817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1881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06967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62359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29405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607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9627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7684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9639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EB910-C1A9-4DDA-8E6A-6D085F5090E1}" type="datetimeFigureOut">
              <a:rPr lang="ar-SA" smtClean="0"/>
              <a:t>13/07/1446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5E6E1-BD24-43C6-8FCF-7A3469EF23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2843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Example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400" dirty="0" smtClean="0"/>
              <a:t>Factory manufactures the product </a:t>
            </a:r>
            <a:r>
              <a:rPr lang="en-US" sz="2400" b="1" dirty="0" smtClean="0"/>
              <a:t>X</a:t>
            </a:r>
            <a:r>
              <a:rPr lang="en-US" sz="2400" dirty="0" smtClean="0"/>
              <a:t> .For 2012,The </a:t>
            </a:r>
            <a:r>
              <a:rPr lang="en-US" sz="2400" dirty="0"/>
              <a:t>company expected to produce and sell </a:t>
            </a:r>
            <a:r>
              <a:rPr lang="en-US" sz="2400" dirty="0" smtClean="0"/>
              <a:t>8,000 </a:t>
            </a:r>
            <a:r>
              <a:rPr lang="en-US" sz="2400" dirty="0"/>
              <a:t>units for </a:t>
            </a:r>
            <a:r>
              <a:rPr lang="en-US" sz="2400" dirty="0" smtClean="0"/>
              <a:t>100</a:t>
            </a:r>
            <a:r>
              <a:rPr lang="en-US" sz="2400" dirty="0"/>
              <a:t>$ each .</a:t>
            </a:r>
          </a:p>
          <a:p>
            <a:pPr marL="0" indent="0" algn="l" rtl="0">
              <a:buNone/>
            </a:pPr>
            <a:r>
              <a:rPr lang="en-US" sz="2400" dirty="0"/>
              <a:t> Standard quantities, standard prices, and standard unit costs follow for direct </a:t>
            </a:r>
            <a:r>
              <a:rPr lang="en-US" sz="2400" dirty="0" smtClean="0"/>
              <a:t>labors as follows : </a:t>
            </a:r>
          </a:p>
          <a:p>
            <a:pPr marL="0" indent="0" algn="l" rtl="0">
              <a:buNone/>
            </a:pPr>
            <a:endParaRPr lang="en-US" sz="2400" dirty="0"/>
          </a:p>
          <a:p>
            <a:pPr marL="0" indent="0" algn="l" rtl="0">
              <a:buNone/>
            </a:pPr>
            <a:endParaRPr lang="en-US" sz="2400" dirty="0" smtClean="0"/>
          </a:p>
          <a:p>
            <a:pPr marL="0" indent="0" algn="l" rtl="0">
              <a:buNone/>
            </a:pPr>
            <a:endParaRPr lang="en-US" sz="2800" dirty="0" smtClean="0"/>
          </a:p>
          <a:p>
            <a:pPr marL="0" indent="0" algn="l" rtl="0">
              <a:buNone/>
            </a:pPr>
            <a:endParaRPr lang="en-US" sz="2800" dirty="0"/>
          </a:p>
          <a:p>
            <a:pPr marL="0" indent="0" algn="l" rtl="0">
              <a:buNone/>
            </a:pPr>
            <a:r>
              <a:rPr lang="en-US" sz="2400" dirty="0" smtClean="0"/>
              <a:t>During 2012, </a:t>
            </a:r>
            <a:r>
              <a:rPr lang="en-US" sz="2400" dirty="0"/>
              <a:t>actual number of units produced and sold was </a:t>
            </a:r>
            <a:r>
              <a:rPr lang="en-US" sz="2400" dirty="0" smtClean="0"/>
              <a:t>8,400 </a:t>
            </a:r>
            <a:r>
              <a:rPr lang="en-US" sz="2400" dirty="0"/>
              <a:t>for </a:t>
            </a:r>
            <a:r>
              <a:rPr lang="en-US" sz="2400" dirty="0" smtClean="0"/>
              <a:t>$90 each. </a:t>
            </a:r>
            <a:r>
              <a:rPr lang="en-US" sz="2400" dirty="0"/>
              <a:t>Actual cost of direct </a:t>
            </a:r>
            <a:r>
              <a:rPr lang="en-US" sz="2400" dirty="0" smtClean="0"/>
              <a:t>Labor </a:t>
            </a:r>
            <a:r>
              <a:rPr lang="en-US" sz="2400" dirty="0"/>
              <a:t>used was </a:t>
            </a:r>
            <a:r>
              <a:rPr lang="en-US" sz="2400" dirty="0" smtClean="0"/>
              <a:t>2.5 hours </a:t>
            </a:r>
            <a:r>
              <a:rPr lang="en-US" sz="2400" dirty="0"/>
              <a:t>per unit </a:t>
            </a:r>
            <a:r>
              <a:rPr lang="en-US" sz="2400" dirty="0" smtClean="0"/>
              <a:t>at a rate of $22 </a:t>
            </a:r>
            <a:r>
              <a:rPr lang="en-US" sz="2400" dirty="0"/>
              <a:t>per </a:t>
            </a:r>
            <a:r>
              <a:rPr lang="en-US" sz="2400" dirty="0" smtClean="0"/>
              <a:t>Hour</a:t>
            </a:r>
            <a:endParaRPr lang="ar-SA" sz="2400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8638725"/>
              </p:ext>
            </p:extLst>
          </p:nvPr>
        </p:nvGraphicFramePr>
        <p:xfrm>
          <a:off x="539552" y="3429000"/>
          <a:ext cx="7154544" cy="736600"/>
        </p:xfrm>
        <a:graphic>
          <a:graphicData uri="http://schemas.openxmlformats.org/drawingml/2006/table">
            <a:tbl>
              <a:tblPr rtl="1" firstRow="1" bandRow="1">
                <a:tableStyleId>{00A15C55-8517-42AA-B614-E9B94910E393}</a:tableStyleId>
              </a:tblPr>
              <a:tblGrid>
                <a:gridCol w="2054288"/>
                <a:gridCol w="1622488"/>
                <a:gridCol w="1953768"/>
                <a:gridCol w="1524000"/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Standard unit price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Standard price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Standard quantity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277232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40 $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20 $ Per Hour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2 Hours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Direct Labor 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7957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2400" b="1" dirty="0" smtClean="0"/>
              <a:t>                           </a:t>
            </a:r>
            <a:r>
              <a:rPr lang="en-US" sz="2000" b="1" u="sng" dirty="0" smtClean="0"/>
              <a:t>Budget</a:t>
            </a:r>
            <a:r>
              <a:rPr lang="en-US" sz="2000" b="1" dirty="0" smtClean="0"/>
              <a:t>                            </a:t>
            </a:r>
            <a:r>
              <a:rPr lang="en-US" sz="2000" b="1" u="sng" dirty="0" smtClean="0"/>
              <a:t>Flexible </a:t>
            </a:r>
            <a:r>
              <a:rPr lang="en-US" sz="2000" b="1" dirty="0" smtClean="0"/>
              <a:t>                                </a:t>
            </a:r>
            <a:r>
              <a:rPr lang="en-US" sz="2000" b="1" u="sng" dirty="0" smtClean="0"/>
              <a:t>Actual  </a:t>
            </a:r>
          </a:p>
          <a:p>
            <a:pPr marL="0" indent="0" algn="l" rtl="0">
              <a:buNone/>
            </a:pPr>
            <a:r>
              <a:rPr lang="en-US" sz="18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       </a:t>
            </a:r>
            <a:r>
              <a:rPr lang="en-US" sz="1800" b="1" dirty="0" err="1" smtClean="0">
                <a:solidFill>
                  <a:schemeClr val="accent6">
                    <a:lumMod val="50000"/>
                  </a:schemeClr>
                </a:solidFill>
              </a:rPr>
              <a:t>BQxBP</a:t>
            </a:r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    </a:t>
            </a:r>
            <a:r>
              <a:rPr lang="en-US" sz="1800" b="1" dirty="0" err="1" smtClean="0">
                <a:solidFill>
                  <a:schemeClr val="accent6">
                    <a:lumMod val="50000"/>
                  </a:schemeClr>
                </a:solidFill>
              </a:rPr>
              <a:t>AQxBP</a:t>
            </a:r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                                       </a:t>
            </a:r>
            <a:r>
              <a:rPr lang="en-US" sz="1800" b="1" dirty="0" err="1" smtClean="0">
                <a:solidFill>
                  <a:schemeClr val="accent6">
                    <a:lumMod val="50000"/>
                  </a:schemeClr>
                </a:solidFill>
              </a:rPr>
              <a:t>AQxAP</a:t>
            </a:r>
            <a:r>
              <a:rPr lang="en-US" sz="1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  <a:p>
            <a:pPr marL="0" indent="0" algn="l" rtl="0">
              <a:buNone/>
            </a:pPr>
            <a:r>
              <a:rPr lang="en-US" sz="1800" b="1" dirty="0" smtClean="0"/>
              <a:t>Sales</a:t>
            </a:r>
            <a:r>
              <a:rPr lang="en-US" sz="1800" dirty="0" smtClean="0"/>
              <a:t>                         8,000x100    </a:t>
            </a:r>
            <a:r>
              <a:rPr lang="en-US" sz="1800" b="1" dirty="0" smtClean="0">
                <a:solidFill>
                  <a:srgbClr val="FF0000"/>
                </a:solidFill>
              </a:rPr>
              <a:t>40,000 F     </a:t>
            </a:r>
            <a:r>
              <a:rPr lang="en-US" sz="1800" dirty="0" smtClean="0"/>
              <a:t>8,400x100     </a:t>
            </a:r>
            <a:r>
              <a:rPr lang="en-US" sz="1800" b="1" dirty="0" smtClean="0">
                <a:solidFill>
                  <a:srgbClr val="FF0000"/>
                </a:solidFill>
              </a:rPr>
              <a:t>84,000 U            </a:t>
            </a:r>
            <a:r>
              <a:rPr lang="en-US" sz="1800" dirty="0" smtClean="0"/>
              <a:t>8,400x90</a:t>
            </a:r>
          </a:p>
          <a:p>
            <a:pPr marL="0" indent="0" algn="l" rtl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                             </a:t>
            </a:r>
            <a:r>
              <a:rPr lang="en-US" sz="1800" b="1" dirty="0" smtClean="0">
                <a:solidFill>
                  <a:srgbClr val="002060"/>
                </a:solidFill>
              </a:rPr>
              <a:t>800,000                               840,000</a:t>
            </a:r>
            <a:r>
              <a:rPr lang="en-US" sz="1600" dirty="0" smtClean="0">
                <a:solidFill>
                  <a:srgbClr val="002060"/>
                </a:solidFill>
              </a:rPr>
              <a:t>  </a:t>
            </a:r>
            <a:r>
              <a:rPr lang="en-US" sz="1600" dirty="0" smtClean="0"/>
              <a:t>         </a:t>
            </a:r>
            <a:r>
              <a:rPr lang="en-US" sz="1800" b="1" dirty="0" smtClean="0">
                <a:solidFill>
                  <a:srgbClr val="FF0000"/>
                </a:solidFill>
              </a:rPr>
              <a:t>                          </a:t>
            </a:r>
            <a:r>
              <a:rPr lang="en-US" sz="1800" b="1" dirty="0" smtClean="0">
                <a:solidFill>
                  <a:srgbClr val="002060"/>
                </a:solidFill>
              </a:rPr>
              <a:t>756,000           </a:t>
            </a:r>
            <a:endParaRPr lang="en-US" sz="1800" b="1" dirty="0">
              <a:solidFill>
                <a:srgbClr val="002060"/>
              </a:solidFill>
            </a:endParaRPr>
          </a:p>
          <a:p>
            <a:pPr marL="0" indent="0" algn="l" rtl="0">
              <a:buNone/>
            </a:pPr>
            <a:r>
              <a:rPr lang="en-US" sz="1600" b="1" dirty="0" smtClean="0"/>
              <a:t>                                                      Sales volume variance              Flexible budget variance</a:t>
            </a:r>
          </a:p>
          <a:p>
            <a:pPr marL="0" indent="0" algn="l" rtl="0">
              <a:buNone/>
            </a:pPr>
            <a:endParaRPr lang="en-US" sz="1800" dirty="0" smtClean="0"/>
          </a:p>
          <a:p>
            <a:pPr marL="0" indent="0" algn="l" rtl="0">
              <a:buNone/>
            </a:pPr>
            <a:r>
              <a:rPr lang="en-US" sz="1800" b="1" dirty="0" smtClean="0"/>
              <a:t>Direct Labor            8,000x40                        </a:t>
            </a:r>
            <a:r>
              <a:rPr lang="en-US" sz="1800" dirty="0" smtClean="0"/>
              <a:t>8,400x40                                  8,400x55</a:t>
            </a:r>
          </a:p>
          <a:p>
            <a:pPr marL="0" indent="0" algn="l" rtl="0">
              <a:buNone/>
            </a:pPr>
            <a:r>
              <a:rPr lang="en-US" sz="1800" b="1" dirty="0" smtClean="0">
                <a:solidFill>
                  <a:srgbClr val="002060"/>
                </a:solidFill>
              </a:rPr>
              <a:t>                                    320,000     </a:t>
            </a:r>
            <a:r>
              <a:rPr lang="en-US" sz="1800" b="1" dirty="0" smtClean="0">
                <a:solidFill>
                  <a:srgbClr val="FF0000"/>
                </a:solidFill>
              </a:rPr>
              <a:t>16,000 U</a:t>
            </a:r>
            <a:r>
              <a:rPr lang="en-US" sz="1800" b="1" dirty="0" smtClean="0">
                <a:solidFill>
                  <a:srgbClr val="002060"/>
                </a:solidFill>
              </a:rPr>
              <a:t>    336,0000        </a:t>
            </a:r>
            <a:r>
              <a:rPr lang="en-US" sz="1800" b="1" dirty="0" smtClean="0">
                <a:solidFill>
                  <a:srgbClr val="FF0000"/>
                </a:solidFill>
              </a:rPr>
              <a:t>126,000  U       </a:t>
            </a:r>
            <a:r>
              <a:rPr lang="en-US" sz="1800" b="1" dirty="0" smtClean="0">
                <a:solidFill>
                  <a:srgbClr val="002060"/>
                </a:solidFill>
              </a:rPr>
              <a:t>462,000</a:t>
            </a:r>
          </a:p>
          <a:p>
            <a:pPr marL="0" indent="0" algn="l" rtl="0">
              <a:buNone/>
            </a:pPr>
            <a:r>
              <a:rPr lang="en-US" sz="1800" dirty="0" smtClean="0"/>
              <a:t>                                          </a:t>
            </a:r>
            <a:r>
              <a:rPr lang="en-US" sz="1600" b="1" dirty="0" smtClean="0"/>
              <a:t>Sales volume variance                     Flexible Budget variance   </a:t>
            </a:r>
          </a:p>
          <a:p>
            <a:pPr marL="0" indent="0" algn="l" rtl="0">
              <a:buNone/>
            </a:pPr>
            <a:endParaRPr lang="en-US" sz="1800" dirty="0"/>
          </a:p>
          <a:p>
            <a:pPr marL="0" indent="0" algn="l" rtl="0">
              <a:buNone/>
            </a:pPr>
            <a:endParaRPr lang="en-US" sz="1800" dirty="0" smtClean="0"/>
          </a:p>
          <a:p>
            <a:pPr marL="0" indent="0" algn="l" rtl="0">
              <a:buNone/>
            </a:pPr>
            <a:r>
              <a:rPr lang="en-US" sz="1400" b="1" dirty="0" smtClean="0">
                <a:solidFill>
                  <a:srgbClr val="002060"/>
                </a:solidFill>
              </a:rPr>
              <a:t>                               8,400 x 2x20                                                                                                                8,400x2.5x22</a:t>
            </a:r>
          </a:p>
          <a:p>
            <a:pPr marL="0" indent="0" algn="l" rtl="0">
              <a:buNone/>
            </a:pPr>
            <a:r>
              <a:rPr lang="en-US" sz="1400" b="1" dirty="0">
                <a:solidFill>
                  <a:srgbClr val="002060"/>
                </a:solidFill>
              </a:rPr>
              <a:t> </a:t>
            </a:r>
            <a:r>
              <a:rPr lang="en-US" sz="1400" b="1" dirty="0" smtClean="0">
                <a:solidFill>
                  <a:srgbClr val="002060"/>
                </a:solidFill>
              </a:rPr>
              <a:t>                             ( 8,400x2) x20                                                                                                            (8,400x2.5)x22</a:t>
            </a:r>
          </a:p>
          <a:p>
            <a:pPr marL="0" indent="0" algn="l" rtl="0">
              <a:buNone/>
            </a:pPr>
            <a:r>
              <a:rPr lang="en-US" sz="1400" b="1" dirty="0">
                <a:solidFill>
                  <a:srgbClr val="002060"/>
                </a:solidFill>
              </a:rPr>
              <a:t> </a:t>
            </a:r>
            <a:r>
              <a:rPr lang="en-US" sz="1400" b="1" dirty="0" smtClean="0">
                <a:solidFill>
                  <a:srgbClr val="002060"/>
                </a:solidFill>
              </a:rPr>
              <a:t>                               16,800x 20                                                                                                                       21,000 x 22</a:t>
            </a:r>
          </a:p>
          <a:p>
            <a:pPr marL="0" indent="0" algn="l" rtl="0">
              <a:buNone/>
            </a:pPr>
            <a:r>
              <a:rPr lang="en-US" sz="1400" b="1" dirty="0">
                <a:solidFill>
                  <a:srgbClr val="002060"/>
                </a:solidFill>
              </a:rPr>
              <a:t> </a:t>
            </a:r>
            <a:r>
              <a:rPr lang="en-US" sz="1400" b="1" dirty="0" smtClean="0">
                <a:solidFill>
                  <a:srgbClr val="002060"/>
                </a:solidFill>
              </a:rPr>
              <a:t>                            Budgeted hours                               Actual hours used                              </a:t>
            </a:r>
            <a:r>
              <a:rPr lang="en-US" sz="1400" b="1" smtClean="0">
                <a:solidFill>
                  <a:srgbClr val="002060"/>
                </a:solidFill>
              </a:rPr>
              <a:t>actual hours used </a:t>
            </a:r>
            <a:endParaRPr lang="en-US" sz="1400" b="1" dirty="0" smtClean="0">
              <a:solidFill>
                <a:srgbClr val="002060"/>
              </a:solidFill>
            </a:endParaRPr>
          </a:p>
          <a:p>
            <a:pPr marL="0" indent="0" algn="l" rtl="0">
              <a:buNone/>
            </a:pPr>
            <a:r>
              <a:rPr lang="en-US" sz="1400" b="1" dirty="0" smtClean="0">
                <a:solidFill>
                  <a:srgbClr val="002060"/>
                </a:solidFill>
              </a:rPr>
              <a:t>                          allowed for actual output                                    x                                                                  x</a:t>
            </a:r>
          </a:p>
          <a:p>
            <a:pPr marL="0" indent="0" algn="l" rtl="0">
              <a:buNone/>
            </a:pPr>
            <a:r>
              <a:rPr lang="en-US" sz="1400" b="1" dirty="0">
                <a:solidFill>
                  <a:srgbClr val="002060"/>
                </a:solidFill>
              </a:rPr>
              <a:t> </a:t>
            </a:r>
            <a:r>
              <a:rPr lang="en-US" sz="1400" b="1" dirty="0" smtClean="0">
                <a:solidFill>
                  <a:srgbClr val="002060"/>
                </a:solidFill>
              </a:rPr>
              <a:t>                                         </a:t>
            </a:r>
            <a:r>
              <a:rPr lang="en-US" sz="2000" b="1" dirty="0" smtClean="0">
                <a:solidFill>
                  <a:srgbClr val="002060"/>
                </a:solidFill>
              </a:rPr>
              <a:t>x</a:t>
            </a:r>
            <a:r>
              <a:rPr lang="en-US" sz="1400" b="1" dirty="0" smtClean="0">
                <a:solidFill>
                  <a:srgbClr val="002060"/>
                </a:solidFill>
              </a:rPr>
              <a:t>                                                    Budgeted  price                                         Actual price </a:t>
            </a:r>
          </a:p>
          <a:p>
            <a:pPr marL="0" indent="0" algn="l" rtl="0">
              <a:buNone/>
            </a:pPr>
            <a:r>
              <a:rPr lang="en-US" sz="1200" b="1" dirty="0" smtClean="0">
                <a:solidFill>
                  <a:srgbClr val="002060"/>
                </a:solidFill>
              </a:rPr>
              <a:t>                                </a:t>
            </a:r>
            <a:r>
              <a:rPr lang="en-US" sz="1400" b="1" dirty="0" smtClean="0">
                <a:solidFill>
                  <a:srgbClr val="002060"/>
                </a:solidFill>
              </a:rPr>
              <a:t>budgeted price   </a:t>
            </a:r>
          </a:p>
          <a:p>
            <a:pPr marL="0" indent="0" algn="l" rtl="0">
              <a:buNone/>
            </a:pPr>
            <a:endParaRPr lang="en-US" sz="1400" b="1" dirty="0" smtClean="0">
              <a:solidFill>
                <a:srgbClr val="002060"/>
              </a:solidFill>
            </a:endParaRPr>
          </a:p>
          <a:p>
            <a:pPr marL="0" indent="0" algn="l" rtl="0">
              <a:buNone/>
            </a:pPr>
            <a:r>
              <a:rPr lang="en-US" sz="1400" b="1" dirty="0">
                <a:solidFill>
                  <a:srgbClr val="002060"/>
                </a:solidFill>
              </a:rPr>
              <a:t> </a:t>
            </a:r>
            <a:r>
              <a:rPr lang="en-US" sz="1400" b="1" dirty="0" smtClean="0">
                <a:solidFill>
                  <a:srgbClr val="002060"/>
                </a:solidFill>
              </a:rPr>
              <a:t>                         </a:t>
            </a:r>
            <a:r>
              <a:rPr lang="en-US" sz="1400" b="1" dirty="0" smtClean="0"/>
              <a:t>16,800x 20                                                    21,000x20                                                   21,000x22 </a:t>
            </a:r>
            <a:endParaRPr lang="en-US" sz="1800" b="1" dirty="0"/>
          </a:p>
          <a:p>
            <a:pPr marL="0" indent="0" algn="l" rtl="0">
              <a:buNone/>
            </a:pPr>
            <a:r>
              <a:rPr lang="en-US" sz="1400" b="1" dirty="0">
                <a:solidFill>
                  <a:srgbClr val="002060"/>
                </a:solidFill>
              </a:rPr>
              <a:t> </a:t>
            </a:r>
            <a:r>
              <a:rPr lang="en-US" sz="1400" b="1" dirty="0" smtClean="0">
                <a:solidFill>
                  <a:srgbClr val="002060"/>
                </a:solidFill>
              </a:rPr>
              <a:t>                          336,000             </a:t>
            </a:r>
            <a:r>
              <a:rPr lang="en-US" sz="1600" b="1" dirty="0" smtClean="0">
                <a:solidFill>
                  <a:srgbClr val="FF0000"/>
                </a:solidFill>
              </a:rPr>
              <a:t>84,000 U</a:t>
            </a:r>
            <a:r>
              <a:rPr lang="en-US" sz="1400" b="1" dirty="0" smtClean="0">
                <a:solidFill>
                  <a:srgbClr val="002060"/>
                </a:solidFill>
              </a:rPr>
              <a:t>                         420,000                     </a:t>
            </a:r>
            <a:r>
              <a:rPr lang="en-US" sz="1600" b="1" dirty="0" smtClean="0">
                <a:solidFill>
                  <a:srgbClr val="FF0000"/>
                </a:solidFill>
              </a:rPr>
              <a:t>42,000 U </a:t>
            </a:r>
            <a:r>
              <a:rPr lang="en-US" sz="1400" b="1" dirty="0" smtClean="0">
                <a:solidFill>
                  <a:srgbClr val="002060"/>
                </a:solidFill>
              </a:rPr>
              <a:t>                 462,000</a:t>
            </a:r>
          </a:p>
          <a:p>
            <a:pPr marL="0" indent="0" algn="l" rtl="0">
              <a:buNone/>
            </a:pPr>
            <a:r>
              <a:rPr lang="en-US" sz="1800" b="1" dirty="0" smtClean="0"/>
              <a:t>                                 Efficiency variance                                  Price variance</a:t>
            </a:r>
            <a:endParaRPr lang="en-US" sz="1800" b="1" dirty="0"/>
          </a:p>
          <a:p>
            <a:pPr marL="0" indent="0" algn="l" rtl="0">
              <a:buNone/>
            </a:pPr>
            <a:endParaRPr lang="en-US" sz="1400" b="1" dirty="0" smtClean="0">
              <a:solidFill>
                <a:srgbClr val="002060"/>
              </a:solidFill>
            </a:endParaRPr>
          </a:p>
        </p:txBody>
      </p:sp>
      <p:sp>
        <p:nvSpPr>
          <p:cNvPr id="4" name="قوس متوسط أيمن 3"/>
          <p:cNvSpPr/>
          <p:nvPr/>
        </p:nvSpPr>
        <p:spPr>
          <a:xfrm rot="16200000" flipH="1">
            <a:off x="3866096" y="-34267"/>
            <a:ext cx="45719" cy="2250674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0" name="قوس متوسط أيمن 9"/>
          <p:cNvSpPr/>
          <p:nvPr/>
        </p:nvSpPr>
        <p:spPr>
          <a:xfrm rot="16200000" flipH="1">
            <a:off x="6511784" y="-211428"/>
            <a:ext cx="45719" cy="2592290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قوس متوسط أيمن 10"/>
          <p:cNvSpPr/>
          <p:nvPr/>
        </p:nvSpPr>
        <p:spPr>
          <a:xfrm rot="16200000" flipH="1">
            <a:off x="3830981" y="1748988"/>
            <a:ext cx="45719" cy="1994395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2" name="قوس متوسط أيمن 11"/>
          <p:cNvSpPr/>
          <p:nvPr/>
        </p:nvSpPr>
        <p:spPr>
          <a:xfrm rot="16200000" flipH="1">
            <a:off x="6374635" y="1315078"/>
            <a:ext cx="95810" cy="2816493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26" name="رابط كسهم مستقيم 25"/>
          <p:cNvCxnSpPr/>
          <p:nvPr/>
        </p:nvCxnSpPr>
        <p:spPr>
          <a:xfrm>
            <a:off x="7668344" y="2675419"/>
            <a:ext cx="0" cy="90979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قوس متوسط أيمن 12"/>
          <p:cNvSpPr/>
          <p:nvPr/>
        </p:nvSpPr>
        <p:spPr>
          <a:xfrm rot="16200000" flipH="1">
            <a:off x="3210420" y="5065468"/>
            <a:ext cx="45720" cy="2677440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4" name="قوس متوسط أيمن 13"/>
          <p:cNvSpPr/>
          <p:nvPr/>
        </p:nvSpPr>
        <p:spPr>
          <a:xfrm rot="16200000" flipH="1">
            <a:off x="6042165" y="5073637"/>
            <a:ext cx="45720" cy="2677440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cxnSp>
        <p:nvCxnSpPr>
          <p:cNvPr id="5" name="رابط مستقيم 4"/>
          <p:cNvCxnSpPr/>
          <p:nvPr/>
        </p:nvCxnSpPr>
        <p:spPr>
          <a:xfrm>
            <a:off x="4876797" y="2675418"/>
            <a:ext cx="0" cy="75358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رابط مستقيم 6"/>
          <p:cNvCxnSpPr/>
          <p:nvPr/>
        </p:nvCxnSpPr>
        <p:spPr>
          <a:xfrm flipH="1">
            <a:off x="2195737" y="3429000"/>
            <a:ext cx="268106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رابط كسهم مستقيم 8"/>
          <p:cNvCxnSpPr/>
          <p:nvPr/>
        </p:nvCxnSpPr>
        <p:spPr>
          <a:xfrm>
            <a:off x="2195736" y="3429000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7121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9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4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9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4" dur="5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8378</TotalTime>
  <Words>201</Words>
  <Application>Microsoft Office PowerPoint</Application>
  <PresentationFormat>On-screen Show (4:3)</PresentationFormat>
  <Paragraphs>37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نسق Office</vt:lpstr>
      <vt:lpstr>Example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Accounting -2</dc:title>
  <dc:creator>ADMIN</dc:creator>
  <cp:lastModifiedBy>HP</cp:lastModifiedBy>
  <cp:revision>413</cp:revision>
  <cp:lastPrinted>2020-11-07T10:53:22Z</cp:lastPrinted>
  <dcterms:created xsi:type="dcterms:W3CDTF">2020-09-18T07:15:41Z</dcterms:created>
  <dcterms:modified xsi:type="dcterms:W3CDTF">2025-01-12T14:05:55Z</dcterms:modified>
</cp:coreProperties>
</file>