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21/07/1442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408" y="3030559"/>
            <a:ext cx="6858000" cy="1159317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/>
              <a:t/>
            </a:r>
            <a:br>
              <a:rPr lang="ar-SA" b="1" dirty="0"/>
            </a:b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برنامج </a:t>
            </a:r>
            <a:r>
              <a:rPr lang="ar-SA" b="1" dirty="0"/>
              <a:t>كاب: تعرّف إلى عالم الأعمال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KNOW ABOUT BUSINESS (KAB</a:t>
            </a:r>
            <a:r>
              <a:rPr lang="en-US" b="1" dirty="0" smtClean="0"/>
              <a:t>)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ريادة الأعمال (1)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2202" y="2852936"/>
            <a:ext cx="6858000" cy="1241822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أ.محمد نواف جلاد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كلية فلسطين التقنية خضوري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قسم المهن التجارية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40" y="963502"/>
            <a:ext cx="2143125" cy="15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الموضوع (3): مهارات إدارة الذات</a:t>
            </a:r>
            <a:r>
              <a:rPr lang="ar-JO" b="1" dirty="0" smtClean="0">
                <a:solidFill>
                  <a:srgbClr val="FF0000"/>
                </a:solidFill>
              </a:rPr>
              <a:t> والوقت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429684" cy="4929222"/>
          </a:xfrm>
        </p:spPr>
        <p:txBody>
          <a:bodyPr/>
          <a:lstStyle/>
          <a:p>
            <a:pPr algn="r"/>
            <a:r>
              <a:rPr lang="ar-LB" b="1" dirty="0" smtClean="0">
                <a:solidFill>
                  <a:srgbClr val="FF0000"/>
                </a:solidFill>
              </a:rPr>
              <a:t>الأهداف التدريبية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r"/>
            <a:endParaRPr lang="en-US" sz="2800" dirty="0" smtClean="0"/>
          </a:p>
          <a:p>
            <a:pPr marL="971550" lvl="1" indent="-514350" algn="r">
              <a:lnSpc>
                <a:spcPct val="150000"/>
              </a:lnSpc>
              <a:buFont typeface="+mj-lt"/>
              <a:buAutoNum type="arabicPeriod"/>
            </a:pPr>
            <a:r>
              <a:rPr lang="ar-LB" b="1" dirty="0" smtClean="0">
                <a:solidFill>
                  <a:schemeClr val="tx1"/>
                </a:solidFill>
              </a:rPr>
              <a:t>تحديد أهمية الوقت باعتباره موردا لا يمكن تعويضه وينبغي أن يحسن الرياديون إدارته.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971550" lvl="1" indent="-514350" algn="r">
              <a:lnSpc>
                <a:spcPct val="150000"/>
              </a:lnSpc>
              <a:buFont typeface="+mj-lt"/>
              <a:buAutoNum type="arabicPeriod"/>
            </a:pPr>
            <a:r>
              <a:rPr lang="ar-LB" b="1" dirty="0" smtClean="0">
                <a:solidFill>
                  <a:schemeClr val="tx1"/>
                </a:solidFill>
              </a:rPr>
              <a:t>التعرف على تقنيات إدارة الذات والوقت.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971550" lvl="1" indent="-514350" algn="r">
              <a:lnSpc>
                <a:spcPct val="150000"/>
              </a:lnSpc>
              <a:buFont typeface="+mj-lt"/>
              <a:buAutoNum type="arabicPeriod"/>
            </a:pPr>
            <a:r>
              <a:rPr lang="ar-LB" b="1" dirty="0" smtClean="0">
                <a:solidFill>
                  <a:schemeClr val="tx1"/>
                </a:solidFill>
              </a:rPr>
              <a:t>تحليل طريقة استخدامهم للوقت والعمل على تقليل ضياعه.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514350" indent="-514350" algn="r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5"/>
          <a:ext cx="8929719" cy="6857994"/>
        </p:xfrm>
        <a:graphic>
          <a:graphicData uri="http://schemas.openxmlformats.org/drawingml/2006/table">
            <a:tbl>
              <a:tblPr rtl="1"/>
              <a:tblGrid>
                <a:gridCol w="7615243"/>
                <a:gridCol w="657238"/>
                <a:gridCol w="657238"/>
              </a:tblGrid>
              <a:tr h="49281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LB" sz="1200" b="1">
                          <a:latin typeface="Times New Roman"/>
                          <a:ea typeface="Times New Roman"/>
                          <a:cs typeface="Tahoma"/>
                        </a:rPr>
                        <a:t>هل تقوم بما يأتي: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LB" sz="1200" b="1">
                          <a:latin typeface="Times New Roman"/>
                          <a:ea typeface="Times New Roman"/>
                          <a:cs typeface="Tahoma"/>
                        </a:rPr>
                        <a:t>نعم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LB" sz="1200" b="1">
                          <a:latin typeface="Times New Roman"/>
                          <a:ea typeface="Times New Roman"/>
                          <a:cs typeface="Tahoma"/>
                        </a:rPr>
                        <a:t>لا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تفكّر فيما يجب إتمامه قبل بدء النهار؟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تفكّر مليّاً في العمل المطلوب قبل البدء به؟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تستمر في تنفيذ العمل حتّى إتمامه؟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تنجز الأعمال الأكثر أهميّة (والتي قد تكون الأقل جاذبية) أولاً؟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تفوّض/تطلب من أحدهم مساعدتك في إتمام المهام عوضاً عن القيام بها بنفسك؟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تستعمل الآلات لإنجاز أعمال يمكن إتمامها يدويّاً؟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تقوم بالأعمال التي تقوم بها عادة والتي تجيد القيام بها؟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تحاول إيجاد طرق جديدة وأفضل لإنجاز الأعمال؟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تبدأ بأعمال لا تستهويك كثيراً مدركاً أنك قد لا تستكملها؟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SA" sz="1200">
                          <a:latin typeface="Times New Roman"/>
                          <a:ea typeface="Times New Roman"/>
                          <a:cs typeface="Simplified Arabic"/>
                        </a:rPr>
                        <a:t>تحرص على إنجاز المهام الأصعب أولاً</a:t>
                      </a: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تفترض أو تتوقع حدوث الأزمات الممكنة المحتملة؟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لديك القدرة على تأدية عدة وظائف مختلفة في الوقت ذاته؟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تجمع المهمات الخارجية القصيرة معاً في رحلة واحدة بدلاً من القيام بعدّة رحلات؟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تتجنّب التلهّي (الصحف والأصدقاء والعائلة) خلال العمل؟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تخصّص وقتاً معيّناً خلال اليوم للتحدّث مع الأصدقاء/الجيران؟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تسأل نفسك باستمرار "ما الطريقة الفضلى لاستثمار وقتي في الوقت الحاضر؟"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تضع مواعيد زمنية لنفسك لإنجاز المهمات؟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تركّز على المسائل التي تتميّز بمنافع طويلة المدى؟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تركّز على مسألة واحدة في كلّ حين؟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تتجنّب الانخراط في نشاطات غير منتجة؟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04">
                <a:tc>
                  <a:txBody>
                    <a:bodyPr/>
                    <a:lstStyle/>
                    <a:p>
                      <a:pPr marL="342900" lvl="0" indent="-342900" algn="justLow" rtl="1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ar-LB" sz="1200">
                          <a:latin typeface="Times New Roman"/>
                          <a:ea typeface="Times New Roman"/>
                          <a:cs typeface="Simplified Arabic"/>
                        </a:rPr>
                        <a:t>تفكر دائما في تأثير أعمالك على الأشخاص الآخرين والعالم الأوسع والبيئة؟</a:t>
                      </a:r>
                      <a:endParaRPr lang="en-US" sz="1000">
                        <a:latin typeface="Times New Roman"/>
                        <a:ea typeface="Times New Roman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LB" sz="1200" dirty="0">
                        <a:latin typeface="Times New Roman"/>
                        <a:ea typeface="Times New Roman"/>
                        <a:cs typeface="Simplified Arabic"/>
                      </a:endParaRPr>
                    </a:p>
                  </a:txBody>
                  <a:tcPr marL="57653" marR="576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>
                <a:solidFill>
                  <a:srgbClr val="FF0000"/>
                </a:solidFill>
              </a:rPr>
              <a:t>طرق تحسين مهارات إدارة الذات والوقت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400" b="1" dirty="0" smtClean="0"/>
              <a:t>1- التخطيط الفعال</a:t>
            </a:r>
            <a:endParaRPr lang="en-US" sz="2400" b="1" dirty="0" smtClean="0"/>
          </a:p>
          <a:p>
            <a:pPr>
              <a:buNone/>
            </a:pPr>
            <a:r>
              <a:rPr lang="ar-SA" sz="2400" b="1" dirty="0" smtClean="0"/>
              <a:t>2- تحديد مواعيد للإنجاز</a:t>
            </a:r>
            <a:endParaRPr lang="en-US" sz="2400" b="1" dirty="0" smtClean="0"/>
          </a:p>
          <a:p>
            <a:pPr>
              <a:buNone/>
            </a:pPr>
            <a:r>
              <a:rPr lang="ar-SA" sz="2400" b="1" dirty="0" smtClean="0"/>
              <a:t>3- تحديد المهام اليومية ووضع أولوياتها</a:t>
            </a:r>
            <a:endParaRPr lang="en-US" sz="2400" b="1" dirty="0" smtClean="0"/>
          </a:p>
          <a:p>
            <a:pPr>
              <a:buNone/>
            </a:pPr>
            <a:r>
              <a:rPr lang="ar-SA" sz="2400" b="1" dirty="0" smtClean="0"/>
              <a:t>4- استكمال المهام ذات الأولوية العالية أولاً</a:t>
            </a:r>
            <a:endParaRPr lang="en-US" sz="2400" b="1" dirty="0" smtClean="0"/>
          </a:p>
          <a:p>
            <a:pPr>
              <a:buNone/>
            </a:pPr>
            <a:r>
              <a:rPr lang="ar-SA" sz="2400" b="1" dirty="0" smtClean="0"/>
              <a:t>5- تفويض المهام</a:t>
            </a:r>
            <a:endParaRPr lang="en-US" sz="2400" b="1" dirty="0" smtClean="0"/>
          </a:p>
          <a:p>
            <a:pPr>
              <a:buNone/>
            </a:pPr>
            <a:r>
              <a:rPr lang="ar-SA" sz="2400" b="1" dirty="0" smtClean="0"/>
              <a:t>6- تجميع المهام ضمن مجموعات</a:t>
            </a:r>
            <a:endParaRPr lang="en-US" sz="2400" b="1" dirty="0" smtClean="0"/>
          </a:p>
          <a:p>
            <a:pPr>
              <a:buNone/>
            </a:pPr>
            <a:r>
              <a:rPr lang="ar-SA" sz="2400" b="1" dirty="0" smtClean="0"/>
              <a:t>7- استخدام وسائل الاتصال الحديثة (الهاتف والبريد الإلكتروني)</a:t>
            </a:r>
            <a:endParaRPr lang="en-US" sz="2400" b="1" dirty="0" smtClean="0"/>
          </a:p>
          <a:p>
            <a:pPr>
              <a:buNone/>
            </a:pPr>
            <a:r>
              <a:rPr lang="ar-SA" sz="2400" b="1" dirty="0" smtClean="0"/>
              <a:t>8- تدوين الملاحظات</a:t>
            </a:r>
            <a:endParaRPr lang="en-US" sz="2400" b="1" dirty="0" smtClean="0"/>
          </a:p>
          <a:p>
            <a:pPr>
              <a:buNone/>
            </a:pPr>
            <a:r>
              <a:rPr lang="ar-SA" sz="2400" b="1" dirty="0" smtClean="0"/>
              <a:t>9- المحافظة على ترتيب المكتب</a:t>
            </a:r>
            <a:endParaRPr lang="en-US" sz="2400" b="1" dirty="0" smtClean="0"/>
          </a:p>
          <a:p>
            <a:pPr>
              <a:buNone/>
            </a:pPr>
            <a:r>
              <a:rPr lang="ar-SA" sz="2400" b="1" dirty="0" smtClean="0"/>
              <a:t>10- الاستعداد لقول "لا"</a:t>
            </a:r>
            <a:endParaRPr lang="en-US" sz="2400" b="1" dirty="0" smtClean="0"/>
          </a:p>
          <a:p>
            <a:pPr>
              <a:buNone/>
            </a:pPr>
            <a:r>
              <a:rPr lang="ar-SA" sz="2400" b="1" dirty="0" smtClean="0"/>
              <a:t>11- عدم التردد في اتخاذ القرارات</a:t>
            </a:r>
            <a:endParaRPr lang="en-US" sz="2400" b="1" dirty="0" smtClean="0"/>
          </a:p>
          <a:p>
            <a:pPr>
              <a:buNone/>
            </a:pPr>
            <a:r>
              <a:rPr lang="ar-SA" sz="2400" b="1" dirty="0" smtClean="0"/>
              <a:t>12- تقييم </a:t>
            </a:r>
            <a:r>
              <a:rPr lang="ar-SA" sz="2400" b="1" dirty="0" smtClean="0"/>
              <a:t>استخدام</a:t>
            </a:r>
            <a:r>
              <a:rPr lang="en-US" sz="2400" b="1" dirty="0" smtClean="0"/>
              <a:t> </a:t>
            </a:r>
            <a:r>
              <a:rPr lang="ar-SA" sz="2400" b="1" dirty="0" smtClean="0"/>
              <a:t>ا </a:t>
            </a:r>
            <a:r>
              <a:rPr lang="ar-SA" sz="2400" b="1" dirty="0" smtClean="0"/>
              <a:t>لوقت والتعلم من التجارب السابقة</a:t>
            </a:r>
            <a:endParaRPr lang="en-US" sz="2400" b="1" dirty="0" smtClean="0"/>
          </a:p>
          <a:p>
            <a:pPr>
              <a:buNone/>
            </a:pP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بعض أسباب ضياع وقت أصحاب المؤسسات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28641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ar-SA" b="1" dirty="0" smtClean="0"/>
              <a:t>التحدث مع الآخرين بشأن مسائل لا علاقة لها بالعمل </a:t>
            </a:r>
            <a:endParaRPr lang="en-US" b="1" dirty="0" smtClean="0"/>
          </a:p>
          <a:p>
            <a:pPr lvl="0">
              <a:lnSpc>
                <a:spcPct val="110000"/>
              </a:lnSpc>
            </a:pPr>
            <a:r>
              <a:rPr lang="ar-SA" b="1" dirty="0" smtClean="0"/>
              <a:t>عقد اجتماعات غير ضروريّة أو طويلة للغاية</a:t>
            </a:r>
            <a:endParaRPr lang="en-US" b="1" dirty="0" smtClean="0"/>
          </a:p>
          <a:p>
            <a:pPr lvl="0">
              <a:lnSpc>
                <a:spcPct val="110000"/>
              </a:lnSpc>
            </a:pPr>
            <a:r>
              <a:rPr lang="ar-SA" b="1" dirty="0" smtClean="0"/>
              <a:t>السماح بمقاطعات كثيرة</a:t>
            </a:r>
            <a:endParaRPr lang="en-US" b="1" dirty="0" smtClean="0"/>
          </a:p>
          <a:p>
            <a:pPr lvl="0">
              <a:lnSpc>
                <a:spcPct val="110000"/>
              </a:lnSpc>
            </a:pPr>
            <a:r>
              <a:rPr lang="ar-SA" b="1" dirty="0" smtClean="0"/>
              <a:t>الافتقار إلى التنظيم</a:t>
            </a:r>
            <a:endParaRPr lang="en-US" b="1" dirty="0" smtClean="0"/>
          </a:p>
          <a:p>
            <a:pPr lvl="0">
              <a:lnSpc>
                <a:spcPct val="110000"/>
              </a:lnSpc>
            </a:pPr>
            <a:r>
              <a:rPr lang="ar-SA" b="1" dirty="0" smtClean="0"/>
              <a:t>عدم تفويض العمل أو تفويضه بشكلٍ محدودٍ</a:t>
            </a:r>
            <a:endParaRPr lang="en-US" b="1" dirty="0" smtClean="0"/>
          </a:p>
          <a:p>
            <a:pPr lvl="0">
              <a:lnSpc>
                <a:spcPct val="110000"/>
              </a:lnSpc>
            </a:pPr>
            <a:r>
              <a:rPr lang="ar-SA" b="1" dirty="0" smtClean="0"/>
              <a:t>التردّد في اتخاذ القرارات</a:t>
            </a:r>
            <a:endParaRPr lang="en-US" b="1" dirty="0" smtClean="0"/>
          </a:p>
          <a:p>
            <a:pPr lvl="0">
              <a:lnSpc>
                <a:spcPct val="110000"/>
              </a:lnSpc>
            </a:pPr>
            <a:r>
              <a:rPr lang="ar-SA" b="1" dirty="0" smtClean="0"/>
              <a:t>التأخّر أو التغيّب</a:t>
            </a:r>
            <a:br>
              <a:rPr lang="ar-SA" b="1" dirty="0" smtClean="0"/>
            </a:br>
            <a:r>
              <a:rPr lang="ar-SA" b="1" dirty="0" smtClean="0"/>
              <a:t> </a:t>
            </a:r>
            <a:endParaRPr lang="en-US" b="1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7251"/>
            <a:ext cx="7886700" cy="4632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انتهى العرض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250"/>
            <a:ext cx="9144000" cy="504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378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Simplified Arabic</vt:lpstr>
      <vt:lpstr>Tahoma</vt:lpstr>
      <vt:lpstr>Times New Roman</vt:lpstr>
      <vt:lpstr>سمة Office</vt:lpstr>
      <vt:lpstr>     برنامج كاب: تعرّف إلى عالم الأعمال KNOW ABOUT BUSINESS (KAB) ريادة الأعمال (1)</vt:lpstr>
      <vt:lpstr>الموضوع (3): مهارات إدارة الذات والوقت </vt:lpstr>
      <vt:lpstr>PowerPoint Presentation</vt:lpstr>
      <vt:lpstr>طرق تحسين مهارات إدارة الذات والوقت</vt:lpstr>
      <vt:lpstr>بعض أسباب ضياع وقت أصحاب المؤسسات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الموضوع (3): مهارات إدارة الذات والوقت </dc:title>
  <dc:creator>laptop center</dc:creator>
  <cp:lastModifiedBy>hp</cp:lastModifiedBy>
  <cp:revision>4</cp:revision>
  <dcterms:created xsi:type="dcterms:W3CDTF">2018-07-01T17:15:07Z</dcterms:created>
  <dcterms:modified xsi:type="dcterms:W3CDTF">2021-03-04T11:59:27Z</dcterms:modified>
</cp:coreProperties>
</file>