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6"/>
  </p:notesMasterIdLst>
  <p:sldIdLst>
    <p:sldId id="256" r:id="rId2"/>
    <p:sldId id="353" r:id="rId3"/>
    <p:sldId id="422" r:id="rId4"/>
    <p:sldId id="313" r:id="rId5"/>
    <p:sldId id="423" r:id="rId6"/>
    <p:sldId id="424" r:id="rId7"/>
    <p:sldId id="425" r:id="rId8"/>
    <p:sldId id="426" r:id="rId9"/>
    <p:sldId id="435" r:id="rId10"/>
    <p:sldId id="434" r:id="rId11"/>
    <p:sldId id="436" r:id="rId12"/>
    <p:sldId id="437" r:id="rId13"/>
    <p:sldId id="438" r:id="rId14"/>
    <p:sldId id="43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36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6E8BAC-0838-43D6-9C67-CE0302D26B86}" type="datetimeFigureOut">
              <a:rPr lang="tr-TR" smtClean="0"/>
              <a:pPr/>
              <a:t>21.06.2020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ACA2A-FD22-4BAE-92CC-69A53F8831C1}" type="slidenum">
              <a:rPr lang="tr-TR" smtClean="0"/>
              <a:pPr/>
              <a:t>‹#›</a:t>
            </a:fld>
            <a:endParaRPr lang="tr-TR"/>
          </a:p>
        </p:txBody>
      </p:sp>
    </p:spTree>
    <p:extLst>
      <p:ext uri="{BB962C8B-B14F-4D97-AF65-F5344CB8AC3E}">
        <p14:creationId xmlns:p14="http://schemas.microsoft.com/office/powerpoint/2010/main" xmlns="" val="399640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22 Dikdörtgen"/>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Dikdörtgen"/>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Dikdörtgen"/>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Dikdörtgen"/>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Dikdörtgen"/>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Yuvarlatılmış Dikdörtgen"/>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Yuvarlatılmış Dikdörtgen"/>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Dikdörtgen"/>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705600" y="4206240"/>
            <a:ext cx="960120" cy="457200"/>
          </a:xfrm>
        </p:spPr>
        <p:txBody>
          <a:bodyPr/>
          <a:lstStyle/>
          <a:p>
            <a:fld id="{20F12B1D-93BD-409E-83C0-29A01C889EF7}" type="datetime1">
              <a:rPr lang="tr-TR" smtClean="0"/>
              <a:pPr/>
              <a:t>21.06.2020</a:t>
            </a:fld>
            <a:endParaRPr lang="tr-TR"/>
          </a:p>
        </p:txBody>
      </p:sp>
      <p:sp>
        <p:nvSpPr>
          <p:cNvPr id="17" name="16 Altbilgi Yer Tutucusu"/>
          <p:cNvSpPr>
            <a:spLocks noGrp="1"/>
          </p:cNvSpPr>
          <p:nvPr>
            <p:ph type="ftr" sz="quarter" idx="11"/>
          </p:nvPr>
        </p:nvSpPr>
        <p:spPr>
          <a:xfrm>
            <a:off x="5410200" y="4205288"/>
            <a:ext cx="1295400" cy="457200"/>
          </a:xfrm>
        </p:spPr>
        <p:txBody>
          <a:bodyPr/>
          <a:lstStyle/>
          <a:p>
            <a:endParaRPr lang="tr-TR"/>
          </a:p>
        </p:txBody>
      </p:sp>
      <p:sp>
        <p:nvSpPr>
          <p:cNvPr id="29" name="28 Slayt Numarası Yer Tutucusu"/>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C782487-A697-4145-AFF6-1B274AB8A9C3}" type="datetime1">
              <a:rPr lang="tr-TR" smtClean="0"/>
              <a:pPr/>
              <a:t>21.06.2020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4626393-062C-40FC-98FD-F1126420C660}" type="datetime1">
              <a:rPr lang="tr-TR" smtClean="0"/>
              <a:pPr/>
              <a:t>21.06.2020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9E82D5-0A7C-42B0-A35F-5BCC5C873B3C}" type="datetime1">
              <a:rPr lang="tr-TR" smtClean="0"/>
              <a:pPr/>
              <a:t>21.06.2020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B0C93B7-51D2-4DE9-883D-A2C7EFCCA556}" type="datetime1">
              <a:rPr lang="tr-TR" smtClean="0"/>
              <a:pPr/>
              <a:t>21.06.2020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05B8942-5FB8-448C-AF88-EB24CA34C717}" type="datetime1">
              <a:rPr lang="tr-TR" smtClean="0"/>
              <a:pPr/>
              <a:t>21.06.2020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Veri Yer Tutucusu"/>
          <p:cNvSpPr>
            <a:spLocks noGrp="1"/>
          </p:cNvSpPr>
          <p:nvPr>
            <p:ph type="dt" sz="half" idx="10"/>
          </p:nvPr>
        </p:nvSpPr>
        <p:spPr/>
        <p:txBody>
          <a:bodyPr rtlCol="0"/>
          <a:lstStyle/>
          <a:p>
            <a:fld id="{11224E7F-096E-431C-B723-09CC7C8F9875}" type="datetime1">
              <a:rPr lang="tr-TR" smtClean="0"/>
              <a:pPr/>
              <a:t>21.06.2020</a:t>
            </a:fld>
            <a:endParaRPr lang="tr-TR"/>
          </a:p>
        </p:txBody>
      </p:sp>
      <p:sp>
        <p:nvSpPr>
          <p:cNvPr id="27" name="2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8" name="2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a:xfrm>
            <a:off x="6583680" y="612648"/>
            <a:ext cx="957264" cy="457200"/>
          </a:xfrm>
        </p:spPr>
        <p:txBody>
          <a:bodyPr/>
          <a:lstStyle/>
          <a:p>
            <a:fld id="{9E71012C-BAE1-4F73-BC31-72D2A1C8076C}" type="datetime1">
              <a:rPr lang="tr-TR" smtClean="0"/>
              <a:pPr/>
              <a:t>21.06.2020</a:t>
            </a:fld>
            <a:endParaRPr lang="tr-TR"/>
          </a:p>
        </p:txBody>
      </p:sp>
      <p:sp>
        <p:nvSpPr>
          <p:cNvPr id="4" name="3 Altbilgi Yer Tutucusu"/>
          <p:cNvSpPr>
            <a:spLocks noGrp="1"/>
          </p:cNvSpPr>
          <p:nvPr>
            <p:ph type="ftr" sz="quarter" idx="11"/>
          </p:nvPr>
        </p:nvSpPr>
        <p:spPr>
          <a:xfrm>
            <a:off x="5257800" y="612648"/>
            <a:ext cx="1325880" cy="457200"/>
          </a:xfrm>
        </p:spPr>
        <p:txBody>
          <a:bodyPr/>
          <a:lstStyle/>
          <a:p>
            <a:endParaRPr lang="tr-TR"/>
          </a:p>
        </p:txBody>
      </p:sp>
      <p:sp>
        <p:nvSpPr>
          <p:cNvPr id="5" name="4 Slayt Numarası Yer Tutucusu"/>
          <p:cNvSpPr>
            <a:spLocks noGrp="1"/>
          </p:cNvSpPr>
          <p:nvPr>
            <p:ph type="sldNum" sz="quarter" idx="12"/>
          </p:nvPr>
        </p:nvSpPr>
        <p:spPr>
          <a:xfrm>
            <a:off x="8174736" y="2272"/>
            <a:ext cx="762000" cy="365760"/>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F9BFFAC-1F57-468A-8315-E3D5040EAA53}" type="datetime1">
              <a:rPr lang="tr-TR" smtClean="0"/>
              <a:pPr/>
              <a:t>21.06.2020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97E7A3A-0CBF-4E74-BA29-19B03D2AB443}" type="datetime1">
              <a:rPr lang="tr-TR" smtClean="0"/>
              <a:pPr/>
              <a:t>21.06.2020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28E4825-2B69-4D1D-86BE-CEC06235094D}" type="datetime1">
              <a:rPr lang="tr-TR" smtClean="0"/>
              <a:pPr/>
              <a:t>21.06.2020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Dikdörtgen"/>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Dikdörtgen"/>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Dikdörtgen"/>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Dikdörtgen"/>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Yuvarlatılmış Dikdörtgen"/>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Yuvarlatılmış Dikdörtgen"/>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Dikdörtgen"/>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Dikdörtgen"/>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Dikdörtgen"/>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Dikdörtgen"/>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Dikdörtgen"/>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Dikdörtgen"/>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3F29DEA-8093-419B-BC89-44E127A9547A}" type="datetime1">
              <a:rPr lang="tr-TR" smtClean="0"/>
              <a:pPr/>
              <a:t>21.06.2020</a:t>
            </a:fld>
            <a:endParaRPr lang="tr-TR"/>
          </a:p>
        </p:txBody>
      </p:sp>
      <p:sp>
        <p:nvSpPr>
          <p:cNvPr id="3" name="2 Altbilgi Yer Tutucusu"/>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22 Slayt Numarası Yer Tutucusu"/>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D9%86%D9%82%D8%AF_(%D8%AA%D9%88%D8%B6%D9%8A%D8%AD)" TargetMode="External"/><Relationship Id="rId2" Type="http://schemas.openxmlformats.org/officeDocument/2006/relationships/hyperlink" Target="https://ar.wikipedia.org/wiki/%D8%B3%D9%86%D8%A9_(%D8%AA%D9%88%D8%B6%D9%8A%D8%AD)" TargetMode="External"/><Relationship Id="rId1" Type="http://schemas.openxmlformats.org/officeDocument/2006/relationships/slideLayout" Target="../slideLayouts/slideLayout1.xml"/><Relationship Id="rId5" Type="http://schemas.openxmlformats.org/officeDocument/2006/relationships/hyperlink" Target="https://ar.wikipedia.org/wiki/%D8%B3%D8%B9%D8%B1_%D8%A7%D9%84%D9%81%D8%A7%D8%A6%D8%AF%D8%A9" TargetMode="External"/><Relationship Id="rId4" Type="http://schemas.openxmlformats.org/officeDocument/2006/relationships/hyperlink" Target="https://ar.wikipedia.org/wiki/%D8%B2%D9%85%D9%8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1142984"/>
            <a:ext cx="8964488" cy="2214578"/>
          </a:xfrm>
        </p:spPr>
        <p:txBody>
          <a:bodyPr>
            <a:noAutofit/>
          </a:bodyPr>
          <a:lstStyle/>
          <a:p>
            <a:pPr algn="ctr"/>
            <a:r>
              <a:rPr lang="ar-SA" sz="3200" b="1" i="1" dirty="0" smtClean="0">
                <a:latin typeface="Times New Roman" pitchFamily="18" charset="0"/>
                <a:cs typeface="Times New Roman" pitchFamily="18" charset="0"/>
              </a:rPr>
              <a:t>الفصل الأول </a:t>
            </a:r>
            <a:br>
              <a:rPr lang="ar-SA" sz="3200" b="1" i="1" dirty="0" smtClean="0">
                <a:latin typeface="Times New Roman" pitchFamily="18" charset="0"/>
                <a:cs typeface="Times New Roman" pitchFamily="18" charset="0"/>
              </a:rPr>
            </a:br>
            <a:r>
              <a:rPr lang="ar-SA" sz="3200" b="1" i="1" dirty="0" smtClean="0">
                <a:latin typeface="Times New Roman" pitchFamily="18" charset="0"/>
                <a:cs typeface="Times New Roman" pitchFamily="18" charset="0"/>
              </a:rPr>
              <a:t>القانون الأساسي للفائدة البسيطة</a:t>
            </a:r>
            <a:br>
              <a:rPr lang="ar-SA" sz="3200" b="1" i="1" dirty="0" smtClean="0">
                <a:latin typeface="Times New Roman" pitchFamily="18" charset="0"/>
                <a:cs typeface="Times New Roman" pitchFamily="18" charset="0"/>
              </a:rPr>
            </a:br>
            <a:r>
              <a:rPr lang="ar-SA" sz="3200" b="1" i="1" dirty="0" smtClean="0">
                <a:latin typeface="Times New Roman" pitchFamily="18" charset="0"/>
                <a:cs typeface="Times New Roman" pitchFamily="18" charset="0"/>
              </a:rPr>
              <a:t>- الفائدة التجارية </a:t>
            </a:r>
            <a:br>
              <a:rPr lang="ar-SA" sz="3200" b="1" i="1" dirty="0" smtClean="0">
                <a:latin typeface="Times New Roman" pitchFamily="18" charset="0"/>
                <a:cs typeface="Times New Roman" pitchFamily="18" charset="0"/>
              </a:rPr>
            </a:br>
            <a:r>
              <a:rPr lang="ar-SA" sz="3200" b="1" i="1" dirty="0" smtClean="0">
                <a:latin typeface="Times New Roman" pitchFamily="18" charset="0"/>
                <a:cs typeface="Times New Roman" pitchFamily="18" charset="0"/>
              </a:rPr>
              <a:t>- الفائدة الصحيحة </a:t>
            </a:r>
            <a:br>
              <a:rPr lang="ar-SA" sz="3200" b="1" i="1" dirty="0" smtClean="0">
                <a:latin typeface="Times New Roman" pitchFamily="18" charset="0"/>
                <a:cs typeface="Times New Roman" pitchFamily="18" charset="0"/>
              </a:rPr>
            </a:br>
            <a:r>
              <a:rPr lang="ar-SA" sz="3200" b="1" i="1" dirty="0" smtClean="0">
                <a:latin typeface="Times New Roman" pitchFamily="18" charset="0"/>
                <a:cs typeface="Times New Roman" pitchFamily="18" charset="0"/>
              </a:rPr>
              <a:t>- العلاقة بين الفائدتين التجارية والصحيحة </a:t>
            </a:r>
            <a:r>
              <a:rPr lang="tr-TR" sz="3200" i="1" dirty="0" smtClean="0"/>
              <a:t/>
            </a:r>
            <a:br>
              <a:rPr lang="tr-TR" sz="3200" i="1" dirty="0" smtClean="0"/>
            </a:br>
            <a:endParaRPr lang="tr-TR" sz="3200" i="1" dirty="0"/>
          </a:p>
        </p:txBody>
      </p:sp>
      <p:sp>
        <p:nvSpPr>
          <p:cNvPr id="4" name="3 Dikdörtgen"/>
          <p:cNvSpPr/>
          <p:nvPr/>
        </p:nvSpPr>
        <p:spPr>
          <a:xfrm>
            <a:off x="0" y="4077072"/>
            <a:ext cx="8352928" cy="415498"/>
          </a:xfrm>
          <a:prstGeom prst="rect">
            <a:avLst/>
          </a:prstGeom>
        </p:spPr>
        <p:txBody>
          <a:bodyPr wrap="square">
            <a:spAutoFit/>
          </a:bodyPr>
          <a:lstStyle/>
          <a:p>
            <a:pPr>
              <a:lnSpc>
                <a:spcPct val="150000"/>
              </a:lnSpc>
            </a:pPr>
            <a:r>
              <a:rPr lang="en-US" sz="1400" i="1" dirty="0" smtClean="0">
                <a:solidFill>
                  <a:schemeClr val="tx2"/>
                </a:solidFill>
              </a:rPr>
              <a:t> </a:t>
            </a:r>
            <a:endParaRPr lang="tr-TR" sz="1400" i="1" dirty="0" smtClean="0">
              <a:solidFill>
                <a:schemeClr val="tx2"/>
              </a:solidFill>
            </a:endParaRPr>
          </a:p>
        </p:txBody>
      </p:sp>
      <p:sp>
        <p:nvSpPr>
          <p:cNvPr id="35841" name="Rectangle 1"/>
          <p:cNvSpPr>
            <a:spLocks noChangeArrowheads="1"/>
          </p:cNvSpPr>
          <p:nvPr/>
        </p:nvSpPr>
        <p:spPr bwMode="auto">
          <a:xfrm>
            <a:off x="0" y="4308865"/>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Palestine Technical University – </a:t>
            </a:r>
            <a:r>
              <a:rPr kumimoji="0" lang="en-US" sz="1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Kadoorie</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1318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DEFA8C-F947-479F-BE07-76B6B3F80BF1}" type="slidenum">
              <a:rPr lang="tr-TR" smtClean="0"/>
              <a:pPr/>
              <a:t>10</a:t>
            </a:fld>
            <a:endParaRPr lang="tr-TR"/>
          </a:p>
        </p:txBody>
      </p:sp>
      <p:sp>
        <p:nvSpPr>
          <p:cNvPr id="358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58775" algn="l"/>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Net- Assets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58775" algn="l"/>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Net- Assets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42844" y="764704"/>
            <a:ext cx="8572560" cy="6186309"/>
          </a:xfrm>
          <a:prstGeom prst="rect">
            <a:avLst/>
          </a:prstGeom>
        </p:spPr>
        <p:txBody>
          <a:bodyPr wrap="square">
            <a:spAutoFit/>
          </a:bodyPr>
          <a:lstStyle/>
          <a:p>
            <a:pPr algn="ctr"/>
            <a:r>
              <a:rPr lang="ar-SA" b="1" u="sng" dirty="0" err="1" smtClean="0">
                <a:latin typeface="Times New Roman" pitchFamily="18" charset="0"/>
                <a:cs typeface="Times New Roman" pitchFamily="18" charset="0"/>
              </a:rPr>
              <a:t>العلاقه</a:t>
            </a:r>
            <a:r>
              <a:rPr lang="ar-SA" b="1" u="sng" dirty="0" smtClean="0">
                <a:latin typeface="Times New Roman" pitchFamily="18" charset="0"/>
                <a:cs typeface="Times New Roman" pitchFamily="18" charset="0"/>
              </a:rPr>
              <a:t> بين </a:t>
            </a:r>
            <a:r>
              <a:rPr lang="ar-SA" b="1" u="sng" dirty="0" err="1" smtClean="0">
                <a:latin typeface="Times New Roman" pitchFamily="18" charset="0"/>
                <a:cs typeface="Times New Roman" pitchFamily="18" charset="0"/>
              </a:rPr>
              <a:t>الفائده</a:t>
            </a:r>
            <a:r>
              <a:rPr lang="ar-SA" b="1" u="sng" dirty="0" smtClean="0">
                <a:latin typeface="Times New Roman" pitchFamily="18" charset="0"/>
                <a:cs typeface="Times New Roman" pitchFamily="18" charset="0"/>
              </a:rPr>
              <a:t> </a:t>
            </a:r>
            <a:r>
              <a:rPr lang="ar-SA" b="1" u="sng" dirty="0" err="1" smtClean="0">
                <a:latin typeface="Times New Roman" pitchFamily="18" charset="0"/>
                <a:cs typeface="Times New Roman" pitchFamily="18" charset="0"/>
              </a:rPr>
              <a:t>التجاريه</a:t>
            </a:r>
            <a:r>
              <a:rPr lang="ar-SA" b="1" u="sng" dirty="0" smtClean="0">
                <a:latin typeface="Times New Roman" pitchFamily="18" charset="0"/>
                <a:cs typeface="Times New Roman" pitchFamily="18" charset="0"/>
              </a:rPr>
              <a:t> </a:t>
            </a:r>
            <a:r>
              <a:rPr lang="ar-SA" b="1" u="sng" dirty="0" err="1" smtClean="0">
                <a:latin typeface="Times New Roman" pitchFamily="18" charset="0"/>
                <a:cs typeface="Times New Roman" pitchFamily="18" charset="0"/>
              </a:rPr>
              <a:t>والفائده</a:t>
            </a:r>
            <a:r>
              <a:rPr lang="ar-SA" b="1" u="sng" dirty="0" smtClean="0">
                <a:latin typeface="Times New Roman" pitchFamily="18" charset="0"/>
                <a:cs typeface="Times New Roman" pitchFamily="18" charset="0"/>
              </a:rPr>
              <a:t> </a:t>
            </a:r>
            <a:r>
              <a:rPr lang="ar-SA" b="1" u="sng" dirty="0" err="1" smtClean="0">
                <a:latin typeface="Times New Roman" pitchFamily="18" charset="0"/>
                <a:cs typeface="Times New Roman" pitchFamily="18" charset="0"/>
              </a:rPr>
              <a:t>الصحيحه</a:t>
            </a:r>
            <a:endParaRPr lang="ar-SA" b="1" u="sng" dirty="0" smtClean="0">
              <a:latin typeface="Times New Roman" pitchFamily="18" charset="0"/>
              <a:cs typeface="Times New Roman" pitchFamily="18" charset="0"/>
            </a:endParaRPr>
          </a:p>
          <a:p>
            <a:pPr algn="r"/>
            <a:endParaRPr lang="en-US" b="1" u="sng" dirty="0" smtClean="0">
              <a:latin typeface="Times New Roman" pitchFamily="18" charset="0"/>
              <a:cs typeface="Times New Roman" pitchFamily="18" charset="0"/>
            </a:endParaRPr>
          </a:p>
          <a:p>
            <a:pPr algn="r"/>
            <a:r>
              <a:rPr lang="ar-SA" b="1" dirty="0" smtClean="0">
                <a:latin typeface="Times New Roman" pitchFamily="18" charset="0"/>
                <a:cs typeface="Times New Roman" pitchFamily="18" charset="0"/>
              </a:rPr>
              <a:t>حيث يمكن استخدام المعادلات والقوانين </a:t>
            </a:r>
            <a:r>
              <a:rPr lang="ar-SA" b="1" dirty="0" err="1" smtClean="0">
                <a:latin typeface="Times New Roman" pitchFamily="18" charset="0"/>
                <a:cs typeface="Times New Roman" pitchFamily="18" charset="0"/>
              </a:rPr>
              <a:t>التاليه</a:t>
            </a:r>
            <a:r>
              <a:rPr lang="ar-SA" b="1" dirty="0" smtClean="0">
                <a:latin typeface="Times New Roman" pitchFamily="18" charset="0"/>
                <a:cs typeface="Times New Roman" pitchFamily="18" charset="0"/>
              </a:rPr>
              <a:t> فيما يخص احتساب كل من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الصحيحه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اذا</a:t>
            </a:r>
            <a:r>
              <a:rPr lang="ar-SA" b="1" dirty="0" smtClean="0">
                <a:latin typeface="Times New Roman" pitchFamily="18" charset="0"/>
                <a:cs typeface="Times New Roman" pitchFamily="18" charset="0"/>
              </a:rPr>
              <a:t> وجدت </a:t>
            </a:r>
            <a:r>
              <a:rPr lang="ar-SA" b="1" dirty="0" err="1" smtClean="0">
                <a:latin typeface="Times New Roman" pitchFamily="18" charset="0"/>
                <a:cs typeface="Times New Roman" pitchFamily="18" charset="0"/>
              </a:rPr>
              <a:t>علاقه</a:t>
            </a:r>
            <a:r>
              <a:rPr lang="ar-SA" b="1" dirty="0" smtClean="0">
                <a:latin typeface="Times New Roman" pitchFamily="18" charset="0"/>
                <a:cs typeface="Times New Roman" pitchFamily="18" charset="0"/>
              </a:rPr>
              <a:t> فيما بينهم :</a:t>
            </a:r>
          </a:p>
          <a:p>
            <a:pPr algn="r"/>
            <a:endParaRPr lang="ar-SA" b="1" u="sng"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=72/73</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=( 73/72)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ت</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( 72/1 )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مثال : بلغت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لمبلغ ما وبمعدل ما ولمده ما مبلغا وقدره 29,2 دينار . اوجد مقدار </a:t>
            </a:r>
            <a:r>
              <a:rPr lang="ar-SA" b="1" dirty="0" err="1" smtClean="0">
                <a:latin typeface="Times New Roman" pitchFamily="18" charset="0"/>
                <a:cs typeface="Times New Roman" pitchFamily="18" charset="0"/>
              </a:rPr>
              <a:t>الفادئده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الصحيحه</a:t>
            </a:r>
            <a:r>
              <a:rPr lang="ar-SA" b="1" dirty="0" smtClean="0">
                <a:latin typeface="Times New Roman" pitchFamily="18" charset="0"/>
                <a:cs typeface="Times New Roman" pitchFamily="18" charset="0"/>
              </a:rPr>
              <a:t> لنفس المبلغ ولنفس </a:t>
            </a:r>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والمعدل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 </a:t>
            </a:r>
          </a:p>
          <a:p>
            <a:pPr marL="342900" indent="-342900" algn="r" rtl="1"/>
            <a:r>
              <a:rPr lang="ar-SA" b="1" dirty="0" err="1" smtClean="0">
                <a:latin typeface="Times New Roman" pitchFamily="18" charset="0"/>
                <a:cs typeface="Times New Roman" pitchFamily="18" charset="0"/>
              </a:rPr>
              <a:t>الطريقه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الاولى</a:t>
            </a:r>
            <a:r>
              <a:rPr lang="ar-SA" b="1" dirty="0" smtClean="0">
                <a:latin typeface="Times New Roman" pitchFamily="18" charset="0"/>
                <a:cs typeface="Times New Roman" pitchFamily="18" charset="0"/>
              </a:rPr>
              <a:t> للحل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72/73</a:t>
            </a:r>
          </a:p>
          <a:p>
            <a:pPr marL="342900" indent="-342900" algn="r" rtl="1"/>
            <a:r>
              <a:rPr lang="ar-SA" b="1" dirty="0" smtClean="0">
                <a:latin typeface="Times New Roman" pitchFamily="18" charset="0"/>
                <a:cs typeface="Times New Roman" pitchFamily="18" charset="0"/>
              </a:rPr>
              <a:t>29,2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72/73</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72 * 29,2 / 73</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28,8</a:t>
            </a:r>
          </a:p>
          <a:p>
            <a:pPr algn="r"/>
            <a:endParaRPr lang="ar-SA" b="1" u="sng" dirty="0" smtClean="0">
              <a:latin typeface="Times New Roman" pitchFamily="18" charset="0"/>
              <a:cs typeface="Times New Roman" pitchFamily="18" charset="0"/>
            </a:endParaRPr>
          </a:p>
          <a:p>
            <a:pPr algn="r"/>
            <a:endParaRPr lang="ar-SA" b="1" dirty="0" smtClean="0">
              <a:latin typeface="Times New Roman" pitchFamily="18" charset="0"/>
              <a:cs typeface="Times New Roman" pitchFamily="18" charset="0"/>
            </a:endParaRPr>
          </a:p>
          <a:p>
            <a:pPr marL="342900" indent="-342900" algn="r" rtl="1"/>
            <a:endParaRPr lang="ar-SA" b="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B1DEFA8C-F947-479F-BE07-76B6B3F80BF1}" type="slidenum">
              <a:rPr lang="tr-TR" smtClean="0"/>
              <a:pPr/>
              <a:t>11</a:t>
            </a:fld>
            <a:endParaRPr lang="tr-TR"/>
          </a:p>
        </p:txBody>
      </p:sp>
      <p:sp>
        <p:nvSpPr>
          <p:cNvPr id="3" name="مستطيل 2"/>
          <p:cNvSpPr/>
          <p:nvPr/>
        </p:nvSpPr>
        <p:spPr>
          <a:xfrm>
            <a:off x="500034" y="714356"/>
            <a:ext cx="8358245" cy="5909310"/>
          </a:xfrm>
          <a:prstGeom prst="rect">
            <a:avLst/>
          </a:prstGeom>
        </p:spPr>
        <p:txBody>
          <a:bodyPr wrap="square">
            <a:spAutoFit/>
          </a:bodyPr>
          <a:lstStyle/>
          <a:p>
            <a:pPr marL="342900" indent="-342900" algn="r" rtl="1"/>
            <a:r>
              <a:rPr lang="ar-SA" b="1" dirty="0" err="1" smtClean="0">
                <a:latin typeface="Times New Roman" pitchFamily="18" charset="0"/>
                <a:cs typeface="Times New Roman" pitchFamily="18" charset="0"/>
              </a:rPr>
              <a:t>الطريقه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الثانيه</a:t>
            </a:r>
            <a:r>
              <a:rPr lang="ar-SA" b="1" dirty="0" smtClean="0">
                <a:latin typeface="Times New Roman" pitchFamily="18" charset="0"/>
                <a:cs typeface="Times New Roman" pitchFamily="18" charset="0"/>
              </a:rPr>
              <a:t> للحل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(73/72)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ت</a:t>
            </a:r>
          </a:p>
          <a:p>
            <a:pPr marL="342900" indent="-342900" algn="r" rtl="1"/>
            <a:r>
              <a:rPr lang="ar-SA" b="1" dirty="0" smtClean="0">
                <a:latin typeface="Times New Roman" pitchFamily="18" charset="0"/>
                <a:cs typeface="Times New Roman" pitchFamily="18" charset="0"/>
              </a:rPr>
              <a:t>= (73/72) * 29,2</a:t>
            </a:r>
          </a:p>
          <a:p>
            <a:pPr marL="342900" indent="-342900" algn="r" rtl="1"/>
            <a:r>
              <a:rPr lang="ar-SA" b="1" dirty="0" smtClean="0">
                <a:latin typeface="Times New Roman" pitchFamily="18" charset="0"/>
                <a:cs typeface="Times New Roman" pitchFamily="18" charset="0"/>
              </a:rPr>
              <a:t>= 28,8 دينار</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مثال : حسبت كل من الفائدتين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والصحيحه</a:t>
            </a:r>
            <a:r>
              <a:rPr lang="ar-SA" b="1" dirty="0" smtClean="0">
                <a:latin typeface="Times New Roman" pitchFamily="18" charset="0"/>
                <a:cs typeface="Times New Roman" pitchFamily="18" charset="0"/>
              </a:rPr>
              <a:t> لمبلغ ما وبنفس المعدل ولنفس </a:t>
            </a:r>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فبلغ الفرق بينهما نصف دينار . اوجد كل من الفائدتين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( 1/ 72)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a:t>
            </a:r>
          </a:p>
          <a:p>
            <a:pPr marL="342900" indent="-342900" algn="r" rtl="1"/>
            <a:r>
              <a:rPr lang="ar-SA" b="1" dirty="0" smtClean="0">
                <a:latin typeface="Times New Roman" pitchFamily="18" charset="0"/>
                <a:cs typeface="Times New Roman" pitchFamily="18" charset="0"/>
              </a:rPr>
              <a:t>0,5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72</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72* 0,5</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36 دينار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ص + الفرق </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36 + 0,5</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36,5 دينار</a:t>
            </a: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B1DEFA8C-F947-479F-BE07-76B6B3F80BF1}" type="slidenum">
              <a:rPr lang="tr-TR" smtClean="0"/>
              <a:pPr/>
              <a:t>12</a:t>
            </a:fld>
            <a:endParaRPr lang="tr-TR"/>
          </a:p>
        </p:txBody>
      </p:sp>
      <p:sp>
        <p:nvSpPr>
          <p:cNvPr id="4" name="مستطيل 3"/>
          <p:cNvSpPr/>
          <p:nvPr/>
        </p:nvSpPr>
        <p:spPr>
          <a:xfrm>
            <a:off x="0" y="928670"/>
            <a:ext cx="8786842" cy="3139321"/>
          </a:xfrm>
          <a:prstGeom prst="rect">
            <a:avLst/>
          </a:prstGeom>
        </p:spPr>
        <p:txBody>
          <a:bodyPr wrap="square">
            <a:spAutoFit/>
          </a:bodyPr>
          <a:lstStyle/>
          <a:p>
            <a:pPr marL="342900" indent="-342900" algn="ctr" rtl="1"/>
            <a:r>
              <a:rPr lang="ar-SA" b="1" u="sng" dirty="0" smtClean="0">
                <a:latin typeface="Times New Roman" pitchFamily="18" charset="0"/>
                <a:cs typeface="Times New Roman" pitchFamily="18" charset="0"/>
              </a:rPr>
              <a:t>طريقه النمر والقواسم في حساب الفائدة البسيطة</a:t>
            </a:r>
          </a:p>
          <a:p>
            <a:pPr marL="342900" indent="-342900" algn="ct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 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360 ( م1 * </a:t>
            </a:r>
            <a:r>
              <a:rPr lang="ar-SA" b="1" dirty="0" err="1" smtClean="0">
                <a:latin typeface="Times New Roman" pitchFamily="18" charset="0"/>
                <a:cs typeface="Times New Roman" pitchFamily="18" charset="0"/>
              </a:rPr>
              <a:t>ي</a:t>
            </a:r>
            <a:r>
              <a:rPr lang="ar-SA" b="1" dirty="0" smtClean="0">
                <a:latin typeface="Times New Roman" pitchFamily="18" charset="0"/>
                <a:cs typeface="Times New Roman" pitchFamily="18" charset="0"/>
              </a:rPr>
              <a:t> 1 + م2* ي2 + ................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ن * </a:t>
            </a:r>
            <a:r>
              <a:rPr lang="ar-SA" b="1" dirty="0" err="1" smtClean="0">
                <a:latin typeface="Times New Roman" pitchFamily="18" charset="0"/>
                <a:cs typeface="Times New Roman" pitchFamily="18" charset="0"/>
              </a:rPr>
              <a:t>ي</a:t>
            </a:r>
            <a:r>
              <a:rPr lang="ar-SA" b="1" dirty="0" smtClean="0">
                <a:latin typeface="Times New Roman" pitchFamily="18" charset="0"/>
                <a:cs typeface="Times New Roman" pitchFamily="18" charset="0"/>
              </a:rPr>
              <a:t> ن )</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365 ( م1 * ي1 + م2 * ي2 +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ن * </a:t>
            </a:r>
            <a:r>
              <a:rPr lang="ar-SA" b="1" dirty="0" err="1" smtClean="0">
                <a:latin typeface="Times New Roman" pitchFamily="18" charset="0"/>
                <a:cs typeface="Times New Roman" pitchFamily="18" charset="0"/>
              </a:rPr>
              <a:t>ي</a:t>
            </a:r>
            <a:r>
              <a:rPr lang="ar-SA" b="1" dirty="0" smtClean="0">
                <a:latin typeface="Times New Roman" pitchFamily="18" charset="0"/>
                <a:cs typeface="Times New Roman" pitchFamily="18" charset="0"/>
              </a:rPr>
              <a:t> ن )</a:t>
            </a:r>
          </a:p>
          <a:p>
            <a:pPr marL="342900" indent="-342900" algn="r" rtl="1"/>
            <a:r>
              <a:rPr lang="ar-SA" b="1" dirty="0" smtClean="0">
                <a:latin typeface="Times New Roman" pitchFamily="18" charset="0"/>
                <a:cs typeface="Times New Roman" pitchFamily="18" charset="0"/>
              </a:rPr>
              <a:t>ف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12 ( م1 * ش1 + م2 * ش2 +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ن * </a:t>
            </a:r>
            <a:r>
              <a:rPr lang="ar-SA" b="1" dirty="0" err="1" smtClean="0">
                <a:latin typeface="Times New Roman" pitchFamily="18" charset="0"/>
                <a:cs typeface="Times New Roman" pitchFamily="18" charset="0"/>
              </a:rPr>
              <a:t>ش</a:t>
            </a:r>
            <a:r>
              <a:rPr lang="ar-SA" b="1" dirty="0" smtClean="0">
                <a:latin typeface="Times New Roman" pitchFamily="18" charset="0"/>
                <a:cs typeface="Times New Roman" pitchFamily="18" charset="0"/>
              </a:rPr>
              <a:t> ن </a:t>
            </a:r>
            <a:r>
              <a:rPr lang="ar-SA" b="1" dirty="0" smtClean="0">
                <a:latin typeface="Times New Roman" pitchFamily="18" charset="0"/>
                <a:cs typeface="Times New Roman" pitchFamily="18" charset="0"/>
              </a:rPr>
              <a:t>)</a:t>
            </a: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مثال : اوجد كل من الفائدتين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والصحيحه</a:t>
            </a:r>
            <a:r>
              <a:rPr lang="ar-SA" b="1" dirty="0" smtClean="0">
                <a:latin typeface="Times New Roman" pitchFamily="18" charset="0"/>
                <a:cs typeface="Times New Roman" pitchFamily="18" charset="0"/>
              </a:rPr>
              <a:t> للمبالغ وللمدد </a:t>
            </a:r>
            <a:r>
              <a:rPr lang="ar-SA" b="1" dirty="0" err="1" smtClean="0">
                <a:latin typeface="Times New Roman" pitchFamily="18" charset="0"/>
                <a:cs typeface="Times New Roman" pitchFamily="18" charset="0"/>
              </a:rPr>
              <a:t>التاليه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اذا</a:t>
            </a:r>
            <a:r>
              <a:rPr lang="ar-SA" b="1" dirty="0" smtClean="0">
                <a:latin typeface="Times New Roman" pitchFamily="18" charset="0"/>
                <a:cs typeface="Times New Roman" pitchFamily="18" charset="0"/>
              </a:rPr>
              <a:t> علم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معدل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5% سنويا ( بطريقه النمر والقواسم ).</a:t>
            </a: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p:txBody>
      </p:sp>
      <p:graphicFrame>
        <p:nvGraphicFramePr>
          <p:cNvPr id="5" name="جدول 4"/>
          <p:cNvGraphicFramePr>
            <a:graphicFrameLocks noGrp="1"/>
          </p:cNvGraphicFramePr>
          <p:nvPr/>
        </p:nvGraphicFramePr>
        <p:xfrm>
          <a:off x="1524000" y="3714750"/>
          <a:ext cx="6096000" cy="2643210"/>
        </p:xfrm>
        <a:graphic>
          <a:graphicData uri="http://schemas.openxmlformats.org/drawingml/2006/table">
            <a:tbl>
              <a:tblPr rtl="1" firstRow="1" bandRow="1">
                <a:tableStyleId>{5C22544A-7EE6-4342-B048-85BDC9FD1C3A}</a:tableStyleId>
              </a:tblPr>
              <a:tblGrid>
                <a:gridCol w="3048000"/>
                <a:gridCol w="3048000"/>
              </a:tblGrid>
              <a:tr h="528642">
                <a:tc>
                  <a:txBody>
                    <a:bodyPr/>
                    <a:lstStyle/>
                    <a:p>
                      <a:pPr algn="ctr" rtl="1"/>
                      <a:r>
                        <a:rPr lang="ar-SA" b="1" dirty="0" smtClean="0"/>
                        <a:t>المبلغ بالدينار  </a:t>
                      </a:r>
                      <a:endParaRPr lang="ar-SA" b="1" dirty="0"/>
                    </a:p>
                  </a:txBody>
                  <a:tcPr/>
                </a:tc>
                <a:tc>
                  <a:txBody>
                    <a:bodyPr/>
                    <a:lstStyle/>
                    <a:p>
                      <a:pPr algn="ctr" rtl="1"/>
                      <a:r>
                        <a:rPr lang="ar-SA" b="1" dirty="0" err="1" smtClean="0"/>
                        <a:t>المده</a:t>
                      </a:r>
                      <a:r>
                        <a:rPr lang="ar-SA" b="1" dirty="0" smtClean="0"/>
                        <a:t> ( </a:t>
                      </a:r>
                      <a:r>
                        <a:rPr lang="ar-SA" b="1" dirty="0" err="1" smtClean="0"/>
                        <a:t>بالايام</a:t>
                      </a:r>
                      <a:r>
                        <a:rPr lang="ar-SA" b="1" dirty="0" smtClean="0"/>
                        <a:t> )</a:t>
                      </a:r>
                      <a:endParaRPr lang="ar-SA" b="1" dirty="0"/>
                    </a:p>
                  </a:txBody>
                  <a:tcPr/>
                </a:tc>
              </a:tr>
              <a:tr h="528642">
                <a:tc>
                  <a:txBody>
                    <a:bodyPr/>
                    <a:lstStyle/>
                    <a:p>
                      <a:pPr algn="ctr" rtl="1"/>
                      <a:r>
                        <a:rPr lang="ar-SA" b="1" dirty="0" smtClean="0"/>
                        <a:t>600</a:t>
                      </a:r>
                      <a:endParaRPr lang="ar-SA" b="1" dirty="0"/>
                    </a:p>
                  </a:txBody>
                  <a:tcPr/>
                </a:tc>
                <a:tc>
                  <a:txBody>
                    <a:bodyPr/>
                    <a:lstStyle/>
                    <a:p>
                      <a:pPr algn="ctr" rtl="1"/>
                      <a:r>
                        <a:rPr lang="ar-SA" b="1" dirty="0" smtClean="0"/>
                        <a:t>60</a:t>
                      </a:r>
                      <a:endParaRPr lang="ar-SA" b="1" dirty="0"/>
                    </a:p>
                  </a:txBody>
                  <a:tcPr/>
                </a:tc>
              </a:tr>
              <a:tr h="528642">
                <a:tc>
                  <a:txBody>
                    <a:bodyPr/>
                    <a:lstStyle/>
                    <a:p>
                      <a:pPr algn="ctr" rtl="1"/>
                      <a:r>
                        <a:rPr lang="ar-SA" b="1" dirty="0" smtClean="0"/>
                        <a:t>700</a:t>
                      </a:r>
                      <a:endParaRPr lang="ar-SA" b="1" dirty="0"/>
                    </a:p>
                  </a:txBody>
                  <a:tcPr/>
                </a:tc>
                <a:tc>
                  <a:txBody>
                    <a:bodyPr/>
                    <a:lstStyle/>
                    <a:p>
                      <a:pPr algn="ctr" rtl="1"/>
                      <a:r>
                        <a:rPr lang="ar-SA" b="1" dirty="0" smtClean="0"/>
                        <a:t>70</a:t>
                      </a:r>
                      <a:endParaRPr lang="ar-SA" b="1" dirty="0"/>
                    </a:p>
                  </a:txBody>
                  <a:tcPr/>
                </a:tc>
              </a:tr>
              <a:tr h="528642">
                <a:tc>
                  <a:txBody>
                    <a:bodyPr/>
                    <a:lstStyle/>
                    <a:p>
                      <a:pPr algn="ctr" rtl="1"/>
                      <a:r>
                        <a:rPr lang="ar-SA" b="1" dirty="0" smtClean="0"/>
                        <a:t>800</a:t>
                      </a:r>
                      <a:endParaRPr lang="ar-SA" b="1" dirty="0"/>
                    </a:p>
                  </a:txBody>
                  <a:tcPr/>
                </a:tc>
                <a:tc>
                  <a:txBody>
                    <a:bodyPr/>
                    <a:lstStyle/>
                    <a:p>
                      <a:pPr algn="ctr" rtl="1"/>
                      <a:r>
                        <a:rPr lang="ar-SA" b="1" dirty="0" smtClean="0"/>
                        <a:t>80</a:t>
                      </a:r>
                      <a:endParaRPr lang="ar-SA" b="1" dirty="0"/>
                    </a:p>
                  </a:txBody>
                  <a:tcPr/>
                </a:tc>
              </a:tr>
              <a:tr h="528642">
                <a:tc>
                  <a:txBody>
                    <a:bodyPr/>
                    <a:lstStyle/>
                    <a:p>
                      <a:pPr algn="ctr" rtl="1"/>
                      <a:r>
                        <a:rPr lang="ar-SA" b="1" dirty="0" smtClean="0"/>
                        <a:t>900</a:t>
                      </a:r>
                      <a:endParaRPr lang="ar-SA" b="1" dirty="0"/>
                    </a:p>
                  </a:txBody>
                  <a:tcPr/>
                </a:tc>
                <a:tc>
                  <a:txBody>
                    <a:bodyPr/>
                    <a:lstStyle/>
                    <a:p>
                      <a:pPr algn="ctr" rtl="1"/>
                      <a:r>
                        <a:rPr lang="ar-SA" b="1" dirty="0" smtClean="0"/>
                        <a:t>90</a:t>
                      </a:r>
                      <a:endParaRPr lang="ar-SA" b="1"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B1DEFA8C-F947-479F-BE07-76B6B3F80BF1}" type="slidenum">
              <a:rPr lang="tr-TR" smtClean="0"/>
              <a:pPr/>
              <a:t>13</a:t>
            </a:fld>
            <a:endParaRPr lang="tr-TR"/>
          </a:p>
        </p:txBody>
      </p:sp>
      <p:sp>
        <p:nvSpPr>
          <p:cNvPr id="3" name="مستطيل 2"/>
          <p:cNvSpPr/>
          <p:nvPr/>
        </p:nvSpPr>
        <p:spPr>
          <a:xfrm>
            <a:off x="500034" y="714356"/>
            <a:ext cx="8358245" cy="4801314"/>
          </a:xfrm>
          <a:prstGeom prst="rect">
            <a:avLst/>
          </a:prstGeom>
        </p:spPr>
        <p:txBody>
          <a:bodyPr wrap="square">
            <a:spAutoFit/>
          </a:bodyPr>
          <a:lstStyle/>
          <a:p>
            <a:pPr marL="342900" indent="-342900" algn="r" rtl="1"/>
            <a:r>
              <a:rPr lang="ar-SA" b="1" dirty="0" smtClean="0">
                <a:latin typeface="Times New Roman" pitchFamily="18" charset="0"/>
                <a:cs typeface="Times New Roman" pitchFamily="18" charset="0"/>
              </a:rPr>
              <a:t>الحل : </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0.05 / 360 ( 600*60+ 700*70 +800*80+900*90)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36000/5 ( 36000+ 49000+ 64000+ 81000)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36000/5 *(230000)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31,944</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365/0.05 *(600*60+  700*70+800*80+900*90)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36500/5 ( 36000+49000+64000+81000)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36500/5*(230000)</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31,507</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مثال : اوجد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بطريقه النمر والقواسم للمبالغ والمدد </a:t>
            </a:r>
            <a:r>
              <a:rPr lang="ar-SA" b="1" dirty="0" err="1" smtClean="0">
                <a:latin typeface="Times New Roman" pitchFamily="18" charset="0"/>
                <a:cs typeface="Times New Roman" pitchFamily="18" charset="0"/>
              </a:rPr>
              <a:t>التاليه</a:t>
            </a:r>
            <a:r>
              <a:rPr lang="ar-SA" b="1" dirty="0" smtClean="0">
                <a:latin typeface="Times New Roman" pitchFamily="18" charset="0"/>
                <a:cs typeface="Times New Roman" pitchFamily="18" charset="0"/>
              </a:rPr>
              <a:t> علما بان معدل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6% سنويا.</a:t>
            </a: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p:txBody>
      </p:sp>
      <p:graphicFrame>
        <p:nvGraphicFramePr>
          <p:cNvPr id="4" name="جدول 3"/>
          <p:cNvGraphicFramePr>
            <a:graphicFrameLocks noGrp="1"/>
          </p:cNvGraphicFramePr>
          <p:nvPr/>
        </p:nvGraphicFramePr>
        <p:xfrm>
          <a:off x="1524000" y="4214816"/>
          <a:ext cx="6096000" cy="2286020"/>
        </p:xfrm>
        <a:graphic>
          <a:graphicData uri="http://schemas.openxmlformats.org/drawingml/2006/table">
            <a:tbl>
              <a:tblPr rtl="1" firstRow="1" bandRow="1">
                <a:tableStyleId>{5C22544A-7EE6-4342-B048-85BDC9FD1C3A}</a:tableStyleId>
              </a:tblPr>
              <a:tblGrid>
                <a:gridCol w="3048000"/>
                <a:gridCol w="3048000"/>
              </a:tblGrid>
              <a:tr h="571505">
                <a:tc>
                  <a:txBody>
                    <a:bodyPr/>
                    <a:lstStyle/>
                    <a:p>
                      <a:pPr algn="ctr" rtl="1"/>
                      <a:r>
                        <a:rPr lang="ar-SA" b="1" dirty="0" smtClean="0">
                          <a:latin typeface="Times New Roman" pitchFamily="18" charset="0"/>
                          <a:cs typeface="Times New Roman" pitchFamily="18" charset="0"/>
                        </a:rPr>
                        <a:t>المبلغ بالدينار </a:t>
                      </a:r>
                      <a:endParaRPr lang="ar-SA" b="1" dirty="0">
                        <a:latin typeface="Times New Roman" pitchFamily="18" charset="0"/>
                        <a:cs typeface="Times New Roman" pitchFamily="18" charset="0"/>
                      </a:endParaRPr>
                    </a:p>
                  </a:txBody>
                  <a:tcPr/>
                </a:tc>
                <a:tc>
                  <a:txBody>
                    <a:bodyPr/>
                    <a:lstStyle/>
                    <a:p>
                      <a:pPr algn="ctr" rtl="1"/>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بالاشهر</a:t>
                      </a:r>
                      <a:r>
                        <a:rPr lang="ar-SA" b="1" dirty="0" smtClean="0">
                          <a:latin typeface="Times New Roman" pitchFamily="18" charset="0"/>
                          <a:cs typeface="Times New Roman" pitchFamily="18" charset="0"/>
                        </a:rPr>
                        <a:t> </a:t>
                      </a:r>
                      <a:endParaRPr lang="ar-SA" b="1" dirty="0">
                        <a:latin typeface="Times New Roman" pitchFamily="18" charset="0"/>
                        <a:cs typeface="Times New Roman" pitchFamily="18" charset="0"/>
                      </a:endParaRPr>
                    </a:p>
                  </a:txBody>
                  <a:tcPr/>
                </a:tc>
              </a:tr>
              <a:tr h="571505">
                <a:tc>
                  <a:txBody>
                    <a:bodyPr/>
                    <a:lstStyle/>
                    <a:p>
                      <a:pPr algn="ctr" rtl="1"/>
                      <a:r>
                        <a:rPr lang="ar-SA" b="1" dirty="0" smtClean="0">
                          <a:latin typeface="Times New Roman" pitchFamily="18" charset="0"/>
                          <a:cs typeface="Times New Roman" pitchFamily="18" charset="0"/>
                        </a:rPr>
                        <a:t>400</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3</a:t>
                      </a:r>
                      <a:endParaRPr lang="ar-SA" b="1" dirty="0">
                        <a:latin typeface="Times New Roman" pitchFamily="18" charset="0"/>
                        <a:cs typeface="Times New Roman" pitchFamily="18" charset="0"/>
                      </a:endParaRPr>
                    </a:p>
                  </a:txBody>
                  <a:tcPr/>
                </a:tc>
              </a:tr>
              <a:tr h="571505">
                <a:tc>
                  <a:txBody>
                    <a:bodyPr/>
                    <a:lstStyle/>
                    <a:p>
                      <a:pPr algn="ctr" rtl="1"/>
                      <a:r>
                        <a:rPr lang="ar-SA" b="1" dirty="0" smtClean="0">
                          <a:latin typeface="Times New Roman" pitchFamily="18" charset="0"/>
                          <a:cs typeface="Times New Roman" pitchFamily="18" charset="0"/>
                        </a:rPr>
                        <a:t>500</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3,5</a:t>
                      </a:r>
                      <a:endParaRPr lang="ar-SA" b="1" dirty="0">
                        <a:latin typeface="Times New Roman" pitchFamily="18" charset="0"/>
                        <a:cs typeface="Times New Roman" pitchFamily="18" charset="0"/>
                      </a:endParaRPr>
                    </a:p>
                  </a:txBody>
                  <a:tcPr/>
                </a:tc>
              </a:tr>
              <a:tr h="571505">
                <a:tc>
                  <a:txBody>
                    <a:bodyPr/>
                    <a:lstStyle/>
                    <a:p>
                      <a:pPr algn="ctr" rtl="1"/>
                      <a:r>
                        <a:rPr lang="ar-SA" b="1" dirty="0" smtClean="0">
                          <a:latin typeface="Times New Roman" pitchFamily="18" charset="0"/>
                          <a:cs typeface="Times New Roman" pitchFamily="18" charset="0"/>
                        </a:rPr>
                        <a:t>600</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4</a:t>
                      </a:r>
                      <a:endParaRPr lang="ar-SA"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B1DEFA8C-F947-479F-BE07-76B6B3F80BF1}" type="slidenum">
              <a:rPr lang="tr-TR" smtClean="0"/>
              <a:pPr/>
              <a:t>14</a:t>
            </a:fld>
            <a:endParaRPr lang="tr-TR"/>
          </a:p>
        </p:txBody>
      </p:sp>
      <p:sp>
        <p:nvSpPr>
          <p:cNvPr id="3" name="مستطيل 2"/>
          <p:cNvSpPr/>
          <p:nvPr/>
        </p:nvSpPr>
        <p:spPr>
          <a:xfrm>
            <a:off x="500034" y="714356"/>
            <a:ext cx="8358245" cy="2585323"/>
          </a:xfrm>
          <a:prstGeom prst="rect">
            <a:avLst/>
          </a:prstGeom>
        </p:spPr>
        <p:txBody>
          <a:bodyPr wrap="square">
            <a:spAutoFit/>
          </a:bodyPr>
          <a:lstStyle/>
          <a:p>
            <a:pPr marL="342900" indent="-342900" algn="r" rtl="1"/>
            <a:r>
              <a:rPr lang="ar-SA" b="1" dirty="0" smtClean="0">
                <a:latin typeface="Times New Roman" pitchFamily="18" charset="0"/>
                <a:cs typeface="Times New Roman" pitchFamily="18" charset="0"/>
              </a:rPr>
              <a:t>الحل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 0.06 / 12 ( 400* 3 + 500*2,5 + 600* 4)</a:t>
            </a:r>
          </a:p>
          <a:p>
            <a:pPr marL="342900" indent="-342900" algn="r" rtl="1"/>
            <a:r>
              <a:rPr lang="ar-SA" b="1" dirty="0" smtClean="0">
                <a:latin typeface="Times New Roman" pitchFamily="18" charset="0"/>
                <a:cs typeface="Times New Roman" pitchFamily="18" charset="0"/>
              </a:rPr>
              <a:t>ف = 1200/6 (1200+ 1250 + 2400)</a:t>
            </a:r>
          </a:p>
          <a:p>
            <a:pPr marL="342900" indent="-342900" algn="r" rtl="1"/>
            <a:r>
              <a:rPr lang="ar-SA" b="1" dirty="0" smtClean="0">
                <a:latin typeface="Times New Roman" pitchFamily="18" charset="0"/>
                <a:cs typeface="Times New Roman" pitchFamily="18" charset="0"/>
              </a:rPr>
              <a:t>ف = 1200/6 * (4850 )</a:t>
            </a:r>
          </a:p>
          <a:p>
            <a:pPr marL="342900" indent="-342900" algn="r" rtl="1"/>
            <a:r>
              <a:rPr lang="ar-SA" b="1" dirty="0" smtClean="0">
                <a:latin typeface="Times New Roman" pitchFamily="18" charset="0"/>
                <a:cs typeface="Times New Roman" pitchFamily="18" charset="0"/>
              </a:rPr>
              <a:t>ف = 24, </a:t>
            </a:r>
            <a:r>
              <a:rPr lang="ar-SA" b="1" smtClean="0">
                <a:latin typeface="Times New Roman" pitchFamily="18" charset="0"/>
                <a:cs typeface="Times New Roman" pitchFamily="18" charset="0"/>
              </a:rPr>
              <a:t>25 دينار </a:t>
            </a:r>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ctrTitle"/>
          </p:nvPr>
        </p:nvSpPr>
        <p:spPr>
          <a:xfrm>
            <a:off x="457200" y="3143248"/>
            <a:ext cx="8458200" cy="1357322"/>
          </a:xfrm>
        </p:spPr>
        <p:txBody>
          <a:bodyPr>
            <a:noAutofit/>
          </a:bodyPr>
          <a:lstStyle/>
          <a:p>
            <a:pPr marL="342900" indent="-342900" algn="ctr" rtl="1"/>
            <a:r>
              <a:rPr lang="ar-SA" sz="3200" b="1" i="1" dirty="0" smtClean="0">
                <a:latin typeface="Times New Roman" pitchFamily="18" charset="0"/>
                <a:cs typeface="Times New Roman" pitchFamily="18" charset="0"/>
              </a:rPr>
              <a:t>مفهوم الفائدة </a:t>
            </a:r>
            <a:r>
              <a:rPr lang="ar-SA" sz="3200" b="1" i="1" dirty="0" err="1" smtClean="0">
                <a:latin typeface="Times New Roman" pitchFamily="18" charset="0"/>
                <a:cs typeface="Times New Roman" pitchFamily="18" charset="0"/>
              </a:rPr>
              <a:t>البسيطه</a:t>
            </a:r>
            <a:r>
              <a:rPr lang="en-US" sz="3200" i="1" dirty="0" smtClean="0"/>
              <a:t/>
            </a:r>
            <a:br>
              <a:rPr lang="en-US" sz="3200" i="1" dirty="0" smtClean="0"/>
            </a:br>
            <a:r>
              <a:rPr lang="en-US" sz="3200" i="1" dirty="0" smtClean="0"/>
              <a:t/>
            </a:r>
            <a:br>
              <a:rPr lang="en-US" sz="3200" i="1" dirty="0" smtClean="0"/>
            </a:br>
            <a:r>
              <a:rPr lang="en-US" sz="3200" dirty="0" smtClean="0"/>
              <a:t/>
            </a:r>
            <a:br>
              <a:rPr lang="en-US" sz="3200" dirty="0" smtClean="0"/>
            </a:br>
            <a:endParaRPr lang="tr-TR" sz="3200" i="1" dirty="0"/>
          </a:p>
        </p:txBody>
      </p:sp>
      <p:sp>
        <p:nvSpPr>
          <p:cNvPr id="3" name="مستطيل 2"/>
          <p:cNvSpPr/>
          <p:nvPr/>
        </p:nvSpPr>
        <p:spPr>
          <a:xfrm>
            <a:off x="357158" y="4071942"/>
            <a:ext cx="8358246" cy="369332"/>
          </a:xfrm>
          <a:prstGeom prst="rect">
            <a:avLst/>
          </a:prstGeom>
        </p:spPr>
        <p:txBody>
          <a:bodyPr wrap="square">
            <a:spAutoFit/>
          </a:bodyPr>
          <a:lstStyle/>
          <a:p>
            <a:pPr algn="r"/>
            <a:endParaRPr lang="ar-SA" dirty="0">
              <a:latin typeface="Times New Roman" pitchFamily="18" charset="0"/>
              <a:cs typeface="Times New Roman" pitchFamily="18" charset="0"/>
            </a:endParaRPr>
          </a:p>
        </p:txBody>
      </p:sp>
      <p:sp>
        <p:nvSpPr>
          <p:cNvPr id="6" name="مستطيل 5"/>
          <p:cNvSpPr/>
          <p:nvPr/>
        </p:nvSpPr>
        <p:spPr>
          <a:xfrm>
            <a:off x="0" y="4643446"/>
            <a:ext cx="8715404" cy="923330"/>
          </a:xfrm>
          <a:prstGeom prst="rect">
            <a:avLst/>
          </a:prstGeom>
        </p:spPr>
        <p:txBody>
          <a:bodyPr wrap="square">
            <a:spAutoFit/>
          </a:bodyPr>
          <a:lstStyle/>
          <a:p>
            <a:pPr algn="r"/>
            <a:r>
              <a:rPr lang="ar-SA" dirty="0" smtClean="0"/>
              <a:t/>
            </a:r>
            <a:br>
              <a:rPr lang="ar-SA" dirty="0" smtClean="0"/>
            </a:br>
            <a:r>
              <a:rPr lang="ar-SA" dirty="0" smtClean="0"/>
              <a:t/>
            </a:r>
            <a:br>
              <a:rPr lang="ar-SA" dirty="0" smtClean="0"/>
            </a:br>
            <a:endParaRPr lang="ar-SA" dirty="0"/>
          </a:p>
        </p:txBody>
      </p:sp>
      <p:sp>
        <p:nvSpPr>
          <p:cNvPr id="7" name="مستطيل 6"/>
          <p:cNvSpPr/>
          <p:nvPr/>
        </p:nvSpPr>
        <p:spPr>
          <a:xfrm>
            <a:off x="428596" y="4071941"/>
            <a:ext cx="8429684" cy="1477328"/>
          </a:xfrm>
          <a:prstGeom prst="rect">
            <a:avLst/>
          </a:prstGeom>
        </p:spPr>
        <p:txBody>
          <a:bodyPr wrap="square">
            <a:spAutoFit/>
          </a:bodyPr>
          <a:lstStyle/>
          <a:p>
            <a:pPr algn="just" rtl="1"/>
            <a:r>
              <a:rPr lang="ar-SA" b="1" dirty="0" smtClean="0">
                <a:latin typeface="Times New Roman" pitchFamily="18" charset="0"/>
                <a:cs typeface="Times New Roman" pitchFamily="18" charset="0"/>
              </a:rPr>
              <a:t>الفائدة هي النسبة المئوية أو سعر الفائدة المئوية في </a:t>
            </a:r>
            <a:r>
              <a:rPr lang="ar-SA" b="1" dirty="0" smtClean="0">
                <a:latin typeface="Times New Roman" pitchFamily="18" charset="0"/>
                <a:cs typeface="Times New Roman" pitchFamily="18" charset="0"/>
                <a:hlinkClick r:id="rId2" tooltip="سنة (توضيح)"/>
              </a:rPr>
              <a:t>السنة</a:t>
            </a:r>
            <a:r>
              <a:rPr lang="ar-SA" b="1" dirty="0" smtClean="0">
                <a:latin typeface="Times New Roman" pitchFamily="18" charset="0"/>
                <a:cs typeface="Times New Roman" pitchFamily="18" charset="0"/>
              </a:rPr>
              <a:t> الواحدة (12 شهر)، الفائدة بصورتها البسيطة تعني حساب النسبة المئوية المقررة على أساس </a:t>
            </a:r>
            <a:r>
              <a:rPr lang="ar-SA" b="1" dirty="0" smtClean="0">
                <a:latin typeface="Times New Roman" pitchFamily="18" charset="0"/>
                <a:cs typeface="Times New Roman" pitchFamily="18" charset="0"/>
                <a:hlinkClick r:id="rId3" tooltip="نقد (توضيح)"/>
              </a:rPr>
              <a:t>المبلغ</a:t>
            </a:r>
            <a:r>
              <a:rPr lang="ar-SA"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hlinkClick r:id="rId4" tooltip="زمن"/>
              </a:rPr>
              <a:t>والزمن</a:t>
            </a:r>
            <a:r>
              <a:rPr lang="ar-SA"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hlinkClick r:id="rId5" tooltip="سعر الفائدة"/>
              </a:rPr>
              <a:t>ومعدل الفائدة</a:t>
            </a:r>
            <a:r>
              <a:rPr lang="ar-SA" b="1" dirty="0" smtClean="0">
                <a:latin typeface="Times New Roman" pitchFamily="18" charset="0"/>
                <a:cs typeface="Times New Roman" pitchFamily="18" charset="0"/>
              </a:rPr>
              <a:t> الذي يقاس بالنسبة المئوية. ويمكن استخراج الفائدة عن طريق ضرب العناصر الثلاثة السابقة فتخرج الفائدة البسيطة.</a:t>
            </a:r>
          </a:p>
          <a:p>
            <a:pPr algn="just" rtl="1"/>
            <a:endParaRPr lang="ar-SA" dirty="0" smtClean="0">
              <a:latin typeface="Times New Roman" pitchFamily="18" charset="0"/>
              <a:cs typeface="Times New Roman" pitchFamily="18" charset="0"/>
            </a:endParaRPr>
          </a:p>
          <a:p>
            <a:pPr algn="just" rtl="1"/>
            <a:endParaRPr lang="ar-SA" dirty="0">
              <a:latin typeface="Times New Roman" pitchFamily="18" charset="0"/>
              <a:cs typeface="Times New Roman" pitchFamily="18" charset="0"/>
            </a:endParaRPr>
          </a:p>
        </p:txBody>
      </p:sp>
      <p:sp>
        <p:nvSpPr>
          <p:cNvPr id="9" name="مستطيل 8"/>
          <p:cNvSpPr/>
          <p:nvPr/>
        </p:nvSpPr>
        <p:spPr>
          <a:xfrm>
            <a:off x="500034" y="5000636"/>
            <a:ext cx="8429684" cy="923330"/>
          </a:xfrm>
          <a:prstGeom prst="rect">
            <a:avLst/>
          </a:prstGeom>
        </p:spPr>
        <p:txBody>
          <a:bodyPr wrap="square">
            <a:spAutoFit/>
          </a:bodyPr>
          <a:lstStyle/>
          <a:p>
            <a:pPr algn="just" rtl="1"/>
            <a:r>
              <a:rPr lang="ar-SA" b="1" dirty="0" smtClean="0">
                <a:latin typeface="Times New Roman" pitchFamily="18" charset="0"/>
                <a:cs typeface="Times New Roman" pitchFamily="18" charset="0"/>
              </a:rPr>
              <a:t>يمكن تعريف الفائدة البسيطة بأنها العائد الذي ينتج من استثمار أموال خلال مدة زمنية بمعدل متفق عليه. فإذا اقترض شخص مبلغا من المال لمدة محددة </a:t>
            </a:r>
            <a:r>
              <a:rPr lang="ar-SA" b="1" dirty="0" err="1" smtClean="0">
                <a:latin typeface="Times New Roman" pitchFamily="18" charset="0"/>
                <a:cs typeface="Times New Roman" pitchFamily="18" charset="0"/>
              </a:rPr>
              <a:t>و</a:t>
            </a:r>
            <a:r>
              <a:rPr lang="ar-SA" b="1" dirty="0" smtClean="0">
                <a:latin typeface="Times New Roman" pitchFamily="18" charset="0"/>
                <a:cs typeface="Times New Roman" pitchFamily="18" charset="0"/>
              </a:rPr>
              <a:t> بمعدل متفق عليه فانه يدفع للمقرض عند تسديد الدين المبلغ الذي اقترضه </a:t>
            </a:r>
            <a:r>
              <a:rPr lang="ar-SA" b="1" dirty="0" err="1" smtClean="0">
                <a:latin typeface="Times New Roman" pitchFamily="18" charset="0"/>
                <a:cs typeface="Times New Roman" pitchFamily="18" charset="0"/>
              </a:rPr>
              <a:t>بالاضافه</a:t>
            </a:r>
            <a:r>
              <a:rPr lang="ar-SA" b="1" dirty="0" smtClean="0">
                <a:latin typeface="Times New Roman" pitchFamily="18" charset="0"/>
                <a:cs typeface="Times New Roman" pitchFamily="18" charset="0"/>
              </a:rPr>
              <a:t> إلى الفائدة المستحقة عليه من اقتراض المبلغ.</a:t>
            </a:r>
            <a:endParaRPr lang="ar-SA"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DEFA8C-F947-479F-BE07-76B6B3F80BF1}" type="slidenum">
              <a:rPr lang="tr-TR" smtClean="0"/>
              <a:pPr/>
              <a:t>3</a:t>
            </a:fld>
            <a:endParaRPr lang="tr-TR"/>
          </a:p>
        </p:txBody>
      </p:sp>
      <p:sp>
        <p:nvSpPr>
          <p:cNvPr id="5121" name="Rectangle 1"/>
          <p:cNvSpPr>
            <a:spLocks noChangeArrowheads="1"/>
          </p:cNvSpPr>
          <p:nvPr/>
        </p:nvSpPr>
        <p:spPr bwMode="auto">
          <a:xfrm>
            <a:off x="357158" y="2357430"/>
            <a:ext cx="8572560" cy="3231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500" b="1" i="0" u="none" strike="noStrike" cap="none" normalizeH="0" baseline="0" dirty="0" smtClean="0">
                <a:ln>
                  <a:noFill/>
                </a:ln>
                <a:solidFill>
                  <a:srgbClr val="000000"/>
                </a:solidFill>
                <a:effectLst/>
                <a:latin typeface="Arial"/>
                <a:cs typeface="Simplified Arabic" pitchFamily="18" charset="-78"/>
              </a:rPr>
              <a:t> </a:t>
            </a:r>
            <a:endParaRPr kumimoji="0" lang="ar-DZ"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مستطيل 7"/>
          <p:cNvSpPr/>
          <p:nvPr/>
        </p:nvSpPr>
        <p:spPr>
          <a:xfrm>
            <a:off x="500034" y="2500306"/>
            <a:ext cx="8286808" cy="1200329"/>
          </a:xfrm>
          <a:prstGeom prst="rect">
            <a:avLst/>
          </a:prstGeom>
        </p:spPr>
        <p:txBody>
          <a:bodyPr wrap="square">
            <a:spAutoFit/>
          </a:bodyPr>
          <a:lstStyle/>
          <a:p>
            <a:pPr algn="r" rtl="1">
              <a:buFont typeface="Wingdings" pitchFamily="2" charset="2"/>
              <a:buChar char="ü"/>
            </a:pPr>
            <a:endParaRPr lang="ar-SA" b="1" i="1" u="sng" dirty="0" smtClean="0">
              <a:latin typeface="Times New Roman" pitchFamily="18" charset="0"/>
              <a:cs typeface="Times New Roman" pitchFamily="18" charset="0"/>
            </a:endParaRPr>
          </a:p>
          <a:p>
            <a:pPr algn="ctr" rtl="1"/>
            <a:r>
              <a:rPr lang="ar-SA" dirty="0" smtClean="0"/>
              <a:t/>
            </a:r>
            <a:br>
              <a:rPr lang="ar-SA" dirty="0" smtClean="0"/>
            </a:br>
            <a:r>
              <a:rPr lang="ar-SA" dirty="0" smtClean="0"/>
              <a:t/>
            </a:r>
            <a:br>
              <a:rPr lang="ar-SA" dirty="0" smtClean="0"/>
            </a:br>
            <a:endParaRPr lang="ar-SA" u="sng" dirty="0"/>
          </a:p>
        </p:txBody>
      </p:sp>
      <p:sp>
        <p:nvSpPr>
          <p:cNvPr id="7" name="Rectangle 2"/>
          <p:cNvSpPr/>
          <p:nvPr/>
        </p:nvSpPr>
        <p:spPr>
          <a:xfrm>
            <a:off x="214282" y="571480"/>
            <a:ext cx="8572560" cy="923330"/>
          </a:xfrm>
          <a:prstGeom prst="rect">
            <a:avLst/>
          </a:prstGeom>
        </p:spPr>
        <p:txBody>
          <a:bodyPr wrap="square">
            <a:spAutoFit/>
          </a:bodyPr>
          <a:lstStyle/>
          <a:p>
            <a:pPr marL="914400" lvl="1" indent="-457200" algn="r" rtl="1"/>
            <a:endParaRPr lang="ar-SA" b="1" u="sng" dirty="0" smtClean="0">
              <a:latin typeface="Times New Roman" pitchFamily="18" charset="0"/>
              <a:cs typeface="Times New Roman" pitchFamily="18" charset="0"/>
            </a:endParaRPr>
          </a:p>
          <a:p>
            <a:pPr marL="914400" lvl="1" indent="-457200" algn="r" rtl="1"/>
            <a:endParaRPr lang="ar-SA" b="1" u="sng" dirty="0" smtClean="0">
              <a:latin typeface="Times New Roman" pitchFamily="18" charset="0"/>
              <a:cs typeface="Times New Roman" pitchFamily="18" charset="0"/>
            </a:endParaRPr>
          </a:p>
          <a:p>
            <a:pPr marL="914400" lvl="1" indent="-457200" algn="r" rtl="1"/>
            <a:r>
              <a:rPr lang="ar-SA" b="1" u="sng" dirty="0" smtClean="0">
                <a:latin typeface="Times New Roman" pitchFamily="18" charset="0"/>
                <a:cs typeface="Times New Roman" pitchFamily="18" charset="0"/>
              </a:rPr>
              <a:t> </a:t>
            </a:r>
          </a:p>
        </p:txBody>
      </p:sp>
      <p:sp>
        <p:nvSpPr>
          <p:cNvPr id="6" name="مستطيل 5"/>
          <p:cNvSpPr/>
          <p:nvPr/>
        </p:nvSpPr>
        <p:spPr>
          <a:xfrm>
            <a:off x="357158" y="1000108"/>
            <a:ext cx="8286808" cy="1200329"/>
          </a:xfrm>
          <a:prstGeom prst="rect">
            <a:avLst/>
          </a:prstGeom>
        </p:spPr>
        <p:txBody>
          <a:bodyPr wrap="square">
            <a:spAutoFit/>
          </a:bodyPr>
          <a:lstStyle/>
          <a:p>
            <a:pPr algn="just" rtl="1"/>
            <a:r>
              <a:rPr lang="ar-SA" b="1" dirty="0" smtClean="0">
                <a:latin typeface="Times New Roman" pitchFamily="18" charset="0"/>
                <a:cs typeface="Times New Roman" pitchFamily="18" charset="0"/>
              </a:rPr>
              <a:t>كذلك إذا وضع احد الأشخاص مبلغ في بنك وتعهد البنك باحتساب فائدة ثابتة لصالحه على أساس أصل المبلغ خلال فترة زمنية محددة، يقال إن الفائدة بسيطة فالفائدة البسيطة يظل مقدارها ثابتا بغض النظر عن كون الفوائد تدفع بصفة دورية أو عند نهاية الفترة الزمنية المحددة. إذن الفائدة هي الثمن الذي يدفعه المقترض من اجل استعمال رأسمال لمدة معينة.</a:t>
            </a:r>
            <a:endParaRPr lang="ar-SA" b="1" dirty="0">
              <a:latin typeface="Times New Roman" pitchFamily="18" charset="0"/>
              <a:cs typeface="Times New Roman" pitchFamily="18" charset="0"/>
            </a:endParaRPr>
          </a:p>
        </p:txBody>
      </p:sp>
      <p:sp>
        <p:nvSpPr>
          <p:cNvPr id="9" name="مستطيل 8"/>
          <p:cNvSpPr/>
          <p:nvPr/>
        </p:nvSpPr>
        <p:spPr>
          <a:xfrm>
            <a:off x="500034" y="2214554"/>
            <a:ext cx="8358246" cy="4247317"/>
          </a:xfrm>
          <a:prstGeom prst="rect">
            <a:avLst/>
          </a:prstGeom>
        </p:spPr>
        <p:txBody>
          <a:bodyPr wrap="square">
            <a:spAutoFit/>
          </a:bodyPr>
          <a:lstStyle/>
          <a:p>
            <a:pPr algn="just" rtl="1">
              <a:buFontTx/>
              <a:buChar char="-"/>
            </a:pPr>
            <a:r>
              <a:rPr lang="ar-SA" b="1" dirty="0" smtClean="0">
                <a:latin typeface="Times New Roman" pitchFamily="18" charset="0"/>
                <a:cs typeface="Times New Roman" pitchFamily="18" charset="0"/>
              </a:rPr>
              <a:t>الفائدة البسيطة هي التي يتقاضى عليها المودع فائدة على المبلغ الموظف أو </a:t>
            </a:r>
            <a:r>
              <a:rPr lang="ar-SA" b="1" dirty="0" err="1" smtClean="0">
                <a:latin typeface="Times New Roman" pitchFamily="18" charset="0"/>
                <a:cs typeface="Times New Roman" pitchFamily="18" charset="0"/>
              </a:rPr>
              <a:t>الاصل</a:t>
            </a:r>
            <a:r>
              <a:rPr lang="ar-SA" b="1" dirty="0" smtClean="0">
                <a:latin typeface="Times New Roman" pitchFamily="18" charset="0"/>
                <a:cs typeface="Times New Roman" pitchFamily="18" charset="0"/>
              </a:rPr>
              <a:t> خلال مدة التوظيف، </a:t>
            </a:r>
            <a:r>
              <a:rPr lang="ar-SA" b="1" dirty="0" err="1" smtClean="0">
                <a:latin typeface="Times New Roman" pitchFamily="18" charset="0"/>
                <a:cs typeface="Times New Roman" pitchFamily="18" charset="0"/>
              </a:rPr>
              <a:t>و</a:t>
            </a:r>
            <a:r>
              <a:rPr lang="ar-SA" b="1" dirty="0" smtClean="0">
                <a:latin typeface="Times New Roman" pitchFamily="18" charset="0"/>
                <a:cs typeface="Times New Roman" pitchFamily="18" charset="0"/>
              </a:rPr>
              <a:t> من خصائصها أنها متساوية خلال فترات التوظيف الثابتة طالما أن </a:t>
            </a:r>
            <a:r>
              <a:rPr lang="ar-SA" b="1" dirty="0" err="1" smtClean="0">
                <a:latin typeface="Times New Roman" pitchFamily="18" charset="0"/>
                <a:cs typeface="Times New Roman" pitchFamily="18" charset="0"/>
              </a:rPr>
              <a:t>الاصل</a:t>
            </a:r>
            <a:r>
              <a:rPr lang="ar-SA" b="1" dirty="0" smtClean="0">
                <a:latin typeface="Times New Roman" pitchFamily="18" charset="0"/>
                <a:cs typeface="Times New Roman" pitchFamily="18" charset="0"/>
              </a:rPr>
              <a:t> لم يتغير </a:t>
            </a:r>
            <a:r>
              <a:rPr lang="ar-SA" b="1" dirty="0" err="1" smtClean="0">
                <a:latin typeface="Times New Roman" pitchFamily="18" charset="0"/>
                <a:cs typeface="Times New Roman" pitchFamily="18" charset="0"/>
              </a:rPr>
              <a:t>و</a:t>
            </a:r>
            <a:r>
              <a:rPr lang="ar-SA" b="1" dirty="0" smtClean="0">
                <a:latin typeface="Times New Roman" pitchFamily="18" charset="0"/>
                <a:cs typeface="Times New Roman" pitchFamily="18" charset="0"/>
              </a:rPr>
              <a:t> تطبق عادة عندما تكون المدة اقل من سنة . </a:t>
            </a:r>
          </a:p>
          <a:p>
            <a:pPr algn="just" rtl="1">
              <a:buFontTx/>
              <a:buChar char="-"/>
            </a:pPr>
            <a:r>
              <a:rPr lang="ar-SA" b="1" dirty="0" smtClean="0">
                <a:latin typeface="Times New Roman" pitchFamily="18" charset="0"/>
                <a:cs typeface="Times New Roman" pitchFamily="18" charset="0"/>
              </a:rPr>
              <a:t>- الفائدة المركبة لمبلغ ما هي الفائدة التي يحققها المبلغ الموظف في نهاية أي مدة تضاف إلى </a:t>
            </a:r>
            <a:r>
              <a:rPr lang="ar-SA" b="1" dirty="0" err="1" smtClean="0">
                <a:latin typeface="Times New Roman" pitchFamily="18" charset="0"/>
                <a:cs typeface="Times New Roman" pitchFamily="18" charset="0"/>
              </a:rPr>
              <a:t>الاصل</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و</a:t>
            </a:r>
            <a:r>
              <a:rPr lang="ar-SA" b="1" dirty="0" smtClean="0">
                <a:latin typeface="Times New Roman" pitchFamily="18" charset="0"/>
                <a:cs typeface="Times New Roman" pitchFamily="18" charset="0"/>
              </a:rPr>
              <a:t> يصبح </a:t>
            </a:r>
            <a:r>
              <a:rPr lang="ar-SA" b="1" dirty="0" err="1" smtClean="0">
                <a:latin typeface="Times New Roman" pitchFamily="18" charset="0"/>
                <a:cs typeface="Times New Roman" pitchFamily="18" charset="0"/>
              </a:rPr>
              <a:t>الاصل</a:t>
            </a:r>
            <a:r>
              <a:rPr lang="ar-SA" b="1" dirty="0" smtClean="0">
                <a:latin typeface="Times New Roman" pitchFamily="18" charset="0"/>
                <a:cs typeface="Times New Roman" pitchFamily="18" charset="0"/>
              </a:rPr>
              <a:t> في السنة </a:t>
            </a:r>
            <a:r>
              <a:rPr lang="ar-SA" b="1" dirty="0" err="1" smtClean="0">
                <a:latin typeface="Times New Roman" pitchFamily="18" charset="0"/>
                <a:cs typeface="Times New Roman" pitchFamily="18" charset="0"/>
              </a:rPr>
              <a:t>اللاحقه</a:t>
            </a:r>
            <a:r>
              <a:rPr lang="ar-SA" b="1" dirty="0" smtClean="0">
                <a:latin typeface="Times New Roman" pitchFamily="18" charset="0"/>
                <a:cs typeface="Times New Roman" pitchFamily="18" charset="0"/>
              </a:rPr>
              <a:t> هو </a:t>
            </a:r>
            <a:r>
              <a:rPr lang="ar-SA" b="1" dirty="0" err="1" smtClean="0">
                <a:latin typeface="Times New Roman" pitchFamily="18" charset="0"/>
                <a:cs typeface="Times New Roman" pitchFamily="18" charset="0"/>
              </a:rPr>
              <a:t>الاصل</a:t>
            </a:r>
            <a:r>
              <a:rPr lang="ar-SA" b="1" dirty="0" smtClean="0">
                <a:latin typeface="Times New Roman" pitchFamily="18" charset="0"/>
                <a:cs typeface="Times New Roman" pitchFamily="18" charset="0"/>
              </a:rPr>
              <a:t> مضافا إليه الفائدة المحققة خلال الفترة السابقة. </a:t>
            </a:r>
          </a:p>
          <a:p>
            <a:pPr algn="just" rtl="1">
              <a:buFontTx/>
              <a:buChar char="-"/>
            </a:pPr>
            <a:endParaRPr lang="ar-SA" b="1" dirty="0" smtClean="0">
              <a:latin typeface="Times New Roman" pitchFamily="18" charset="0"/>
              <a:cs typeface="Times New Roman" pitchFamily="18" charset="0"/>
            </a:endParaRPr>
          </a:p>
          <a:p>
            <a:pPr algn="just" rtl="1">
              <a:buFontTx/>
              <a:buChar char="-"/>
            </a:pPr>
            <a:endParaRPr lang="ar-SA" b="1" dirty="0" smtClean="0">
              <a:latin typeface="Times New Roman" pitchFamily="18" charset="0"/>
              <a:cs typeface="Times New Roman" pitchFamily="18" charset="0"/>
            </a:endParaRPr>
          </a:p>
          <a:p>
            <a:pPr algn="just" rtl="1">
              <a:buFontTx/>
              <a:buChar char="-"/>
            </a:pPr>
            <a:endParaRPr lang="ar-SA" b="1" dirty="0" smtClean="0">
              <a:latin typeface="Times New Roman" pitchFamily="18" charset="0"/>
              <a:cs typeface="Times New Roman" pitchFamily="18" charset="0"/>
            </a:endParaRPr>
          </a:p>
          <a:p>
            <a:pPr algn="ctr" rtl="1"/>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اصل</a:t>
            </a:r>
            <a:r>
              <a:rPr lang="ar-SA" b="1" dirty="0" smtClean="0">
                <a:latin typeface="Times New Roman" pitchFamily="18" charset="0"/>
                <a:cs typeface="Times New Roman" pitchFamily="18" charset="0"/>
              </a:rPr>
              <a:t> المبلغ * نسبه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المئويه</a:t>
            </a:r>
            <a:r>
              <a:rPr lang="ar-SA" b="1" dirty="0" smtClean="0">
                <a:latin typeface="Times New Roman" pitchFamily="18" charset="0"/>
                <a:cs typeface="Times New Roman" pitchFamily="18" charset="0"/>
              </a:rPr>
              <a:t> * الزمن </a:t>
            </a:r>
          </a:p>
          <a:p>
            <a:pPr algn="ctr" rtl="1"/>
            <a:r>
              <a:rPr lang="ar-SA" b="1" dirty="0" smtClean="0">
                <a:latin typeface="Times New Roman" pitchFamily="18" charset="0"/>
                <a:cs typeface="Times New Roman" pitchFamily="18" charset="0"/>
              </a:rPr>
              <a:t>ف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ن</a:t>
            </a:r>
            <a:r>
              <a:rPr lang="ar-SA" b="1" dirty="0" smtClean="0">
                <a:latin typeface="Times New Roman" pitchFamily="18" charset="0"/>
                <a:cs typeface="Times New Roman" pitchFamily="18" charset="0"/>
              </a:rPr>
              <a:t> </a:t>
            </a:r>
          </a:p>
          <a:p>
            <a:pPr algn="ctr" rtl="1"/>
            <a:endParaRPr lang="ar-SA" b="1" dirty="0" smtClean="0">
              <a:latin typeface="Times New Roman" pitchFamily="18" charset="0"/>
              <a:cs typeface="Times New Roman" pitchFamily="18" charset="0"/>
            </a:endParaRPr>
          </a:p>
          <a:p>
            <a:pPr algn="ctr" rtl="1"/>
            <a:r>
              <a:rPr lang="ar-SA" b="1" dirty="0" smtClean="0">
                <a:latin typeface="Times New Roman" pitchFamily="18" charset="0"/>
                <a:cs typeface="Times New Roman" pitchFamily="18" charset="0"/>
              </a:rPr>
              <a:t>جمله المبلغ =  </a:t>
            </a:r>
            <a:r>
              <a:rPr lang="ar-SA" b="1" dirty="0" err="1" smtClean="0">
                <a:latin typeface="Times New Roman" pitchFamily="18" charset="0"/>
                <a:cs typeface="Times New Roman" pitchFamily="18" charset="0"/>
              </a:rPr>
              <a:t>اصل</a:t>
            </a:r>
            <a:r>
              <a:rPr lang="ar-SA" b="1" dirty="0" smtClean="0">
                <a:latin typeface="Times New Roman" pitchFamily="18" charset="0"/>
                <a:cs typeface="Times New Roman" pitchFamily="18" charset="0"/>
              </a:rPr>
              <a:t> المبلغ +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المستحقه</a:t>
            </a:r>
            <a:r>
              <a:rPr lang="ar-SA" b="1" dirty="0" smtClean="0">
                <a:latin typeface="Times New Roman" pitchFamily="18" charset="0"/>
                <a:cs typeface="Times New Roman" pitchFamily="18" charset="0"/>
              </a:rPr>
              <a:t> </a:t>
            </a:r>
          </a:p>
          <a:p>
            <a:pPr algn="ctr" rtl="1"/>
            <a:r>
              <a:rPr lang="ar-SA" b="1" dirty="0" smtClean="0">
                <a:latin typeface="Times New Roman" pitchFamily="18" charset="0"/>
                <a:cs typeface="Times New Roman" pitchFamily="18" charset="0"/>
              </a:rPr>
              <a:t>ج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+ف </a:t>
            </a:r>
          </a:p>
          <a:p>
            <a:pPr algn="ctr" rtl="1"/>
            <a:r>
              <a:rPr lang="ar-SA" b="1" dirty="0" smtClean="0">
                <a:latin typeface="Times New Roman" pitchFamily="18" charset="0"/>
                <a:cs typeface="Times New Roman" pitchFamily="18" charset="0"/>
              </a:rPr>
              <a:t>ج=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*ع*ن)</a:t>
            </a:r>
          </a:p>
          <a:p>
            <a:pPr algn="ctr" rtl="1"/>
            <a:r>
              <a:rPr lang="ar-SA" b="1" dirty="0" smtClean="0">
                <a:latin typeface="Times New Roman" pitchFamily="18" charset="0"/>
                <a:cs typeface="Times New Roman" pitchFamily="18" charset="0"/>
              </a:rPr>
              <a:t>ج=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(1+ع </a:t>
            </a:r>
            <a:r>
              <a:rPr lang="ar-SA" b="1" dirty="0" err="1" smtClean="0">
                <a:latin typeface="Times New Roman" pitchFamily="18" charset="0"/>
                <a:cs typeface="Times New Roman" pitchFamily="18" charset="0"/>
              </a:rPr>
              <a:t>ن</a:t>
            </a:r>
            <a:r>
              <a:rPr lang="ar-SA" b="1" dirty="0" smtClean="0">
                <a:latin typeface="Times New Roman" pitchFamily="18" charset="0"/>
                <a:cs typeface="Times New Roman" pitchFamily="18" charset="0"/>
              </a:rPr>
              <a:t>)</a:t>
            </a:r>
            <a:endParaRPr lang="ar-SA"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4</a:t>
            </a:fld>
            <a:endParaRPr lang="tr-TR"/>
          </a:p>
        </p:txBody>
      </p:sp>
      <p:sp>
        <p:nvSpPr>
          <p:cNvPr id="5" name="Rectangle 4"/>
          <p:cNvSpPr/>
          <p:nvPr/>
        </p:nvSpPr>
        <p:spPr>
          <a:xfrm>
            <a:off x="0" y="836713"/>
            <a:ext cx="9144000" cy="5078313"/>
          </a:xfrm>
          <a:prstGeom prst="rect">
            <a:avLst/>
          </a:prstGeom>
        </p:spPr>
        <p:txBody>
          <a:bodyPr wrap="square">
            <a:spAutoFit/>
          </a:bodyPr>
          <a:lstStyle/>
          <a:p>
            <a:pPr marL="342900" indent="-342900" algn="r" rtl="1"/>
            <a:r>
              <a:rPr lang="ar-SA" b="1" dirty="0" smtClean="0">
                <a:latin typeface="Times New Roman" pitchFamily="18" charset="0"/>
                <a:cs typeface="Times New Roman" pitchFamily="18" charset="0"/>
              </a:rPr>
              <a:t>مثال : اقترض شخص مبلغ 5000 دينار </a:t>
            </a:r>
            <a:r>
              <a:rPr lang="ar-SA" b="1" dirty="0" err="1" smtClean="0">
                <a:latin typeface="Times New Roman" pitchFamily="18" charset="0"/>
                <a:cs typeface="Times New Roman" pitchFamily="18" charset="0"/>
              </a:rPr>
              <a:t>بفائده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معدلها 9% سنويا  وذلك لمده سنه . فاوجد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في </a:t>
            </a:r>
            <a:r>
              <a:rPr lang="ar-SA" b="1" dirty="0" err="1" smtClean="0">
                <a:latin typeface="Times New Roman" pitchFamily="18" charset="0"/>
                <a:cs typeface="Times New Roman" pitchFamily="18" charset="0"/>
              </a:rPr>
              <a:t>نهايه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     ف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*ن</a:t>
            </a:r>
          </a:p>
          <a:p>
            <a:pPr marL="342900" indent="-342900" algn="r" rtl="1"/>
            <a:r>
              <a:rPr lang="ar-SA" b="1" dirty="0" smtClean="0">
                <a:latin typeface="Times New Roman" pitchFamily="18" charset="0"/>
                <a:cs typeface="Times New Roman" pitchFamily="18" charset="0"/>
              </a:rPr>
              <a:t>        = 5000 * 9% * 1</a:t>
            </a:r>
          </a:p>
          <a:p>
            <a:pPr marL="342900" indent="-342900" algn="r" rtl="1"/>
            <a:r>
              <a:rPr lang="ar-SA" b="1" dirty="0" smtClean="0">
                <a:latin typeface="Times New Roman" pitchFamily="18" charset="0"/>
                <a:cs typeface="Times New Roman" pitchFamily="18" charset="0"/>
              </a:rPr>
              <a:t>        = 450 دينار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مثال : اقترض شخص مبلغ 3000 دينار من احد البنوك </a:t>
            </a:r>
            <a:r>
              <a:rPr lang="ar-SA" b="1" dirty="0" err="1" smtClean="0">
                <a:latin typeface="Times New Roman" pitchFamily="18" charset="0"/>
                <a:cs typeface="Times New Roman" pitchFamily="18" charset="0"/>
              </a:rPr>
              <a:t>بفائده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معدلها 6% سنويا وذلك </a:t>
            </a:r>
            <a:r>
              <a:rPr lang="ar-SA" b="1" smtClean="0">
                <a:latin typeface="Times New Roman" pitchFamily="18" charset="0"/>
                <a:cs typeface="Times New Roman" pitchFamily="18" charset="0"/>
              </a:rPr>
              <a:t>لمده 9 </a:t>
            </a:r>
            <a:r>
              <a:rPr lang="ar-SA" b="1" dirty="0" smtClean="0">
                <a:latin typeface="Times New Roman" pitchFamily="18" charset="0"/>
                <a:cs typeface="Times New Roman" pitchFamily="18" charset="0"/>
              </a:rPr>
              <a:t>شهور واقتطع البنك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المستحقه</a:t>
            </a:r>
            <a:r>
              <a:rPr lang="ar-SA" b="1" dirty="0" smtClean="0">
                <a:latin typeface="Times New Roman" pitchFamily="18" charset="0"/>
                <a:cs typeface="Times New Roman" pitchFamily="18" charset="0"/>
              </a:rPr>
              <a:t> له مقدما وسلم الباقي </a:t>
            </a:r>
            <a:r>
              <a:rPr lang="ar-SA" b="1" dirty="0" err="1" smtClean="0">
                <a:latin typeface="Times New Roman" pitchFamily="18" charset="0"/>
                <a:cs typeface="Times New Roman" pitchFamily="18" charset="0"/>
              </a:rPr>
              <a:t>للقترض</a:t>
            </a:r>
            <a:r>
              <a:rPr lang="ar-SA" b="1" dirty="0" smtClean="0">
                <a:latin typeface="Times New Roman" pitchFamily="18" charset="0"/>
                <a:cs typeface="Times New Roman" pitchFamily="18" charset="0"/>
              </a:rPr>
              <a:t> . اوجد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المقتطعه</a:t>
            </a:r>
            <a:r>
              <a:rPr lang="ar-SA" b="1" dirty="0" smtClean="0">
                <a:latin typeface="Times New Roman" pitchFamily="18" charset="0"/>
                <a:cs typeface="Times New Roman" pitchFamily="18" charset="0"/>
              </a:rPr>
              <a:t> مقدما عن القرض.</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ف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ن</a:t>
            </a:r>
            <a:r>
              <a:rPr lang="ar-SA" b="1" dirty="0" smtClean="0">
                <a:latin typeface="Times New Roman" pitchFamily="18" charset="0"/>
                <a:cs typeface="Times New Roman" pitchFamily="18" charset="0"/>
              </a:rPr>
              <a:t>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 3000 * (12/9) * 6%</a:t>
            </a:r>
          </a:p>
          <a:p>
            <a:pPr marL="342900" indent="-342900" algn="r" rtl="1"/>
            <a:r>
              <a:rPr lang="ar-SA" b="1" dirty="0" smtClean="0">
                <a:latin typeface="Times New Roman" pitchFamily="18" charset="0"/>
                <a:cs typeface="Times New Roman" pitchFamily="18" charset="0"/>
              </a:rPr>
              <a:t>= 135 دينار </a:t>
            </a:r>
            <a:endParaRPr lang="ar-SA"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0498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5</a:t>
            </a:fld>
            <a:endParaRPr lang="tr-TR"/>
          </a:p>
        </p:txBody>
      </p:sp>
      <p:sp>
        <p:nvSpPr>
          <p:cNvPr id="5" name="Rectangle 4"/>
          <p:cNvSpPr/>
          <p:nvPr/>
        </p:nvSpPr>
        <p:spPr>
          <a:xfrm>
            <a:off x="428596" y="836713"/>
            <a:ext cx="8103844" cy="5355312"/>
          </a:xfrm>
          <a:prstGeom prst="rect">
            <a:avLst/>
          </a:prstGeom>
        </p:spPr>
        <p:txBody>
          <a:bodyPr wrap="square">
            <a:spAutoFit/>
          </a:bodyPr>
          <a:lstStyle/>
          <a:p>
            <a:pPr marL="342900" indent="-342900" algn="ctr" rtl="1"/>
            <a:r>
              <a:rPr lang="ar-SA" b="1" u="sng" dirty="0" smtClean="0">
                <a:latin typeface="Times New Roman" pitchFamily="18" charset="0"/>
                <a:cs typeface="Times New Roman" pitchFamily="18" charset="0"/>
              </a:rPr>
              <a:t>تحديد مده القرض ( </a:t>
            </a:r>
            <a:r>
              <a:rPr lang="ar-SA" b="1" u="sng" dirty="0" err="1" smtClean="0">
                <a:latin typeface="Times New Roman" pitchFamily="18" charset="0"/>
                <a:cs typeface="Times New Roman" pitchFamily="18" charset="0"/>
              </a:rPr>
              <a:t>ن</a:t>
            </a:r>
            <a:r>
              <a:rPr lang="ar-SA" b="1" u="sng" dirty="0" smtClean="0">
                <a:latin typeface="Times New Roman" pitchFamily="18" charset="0"/>
                <a:cs typeface="Times New Roman" pitchFamily="18" charset="0"/>
              </a:rPr>
              <a:t> )</a:t>
            </a:r>
          </a:p>
          <a:p>
            <a:pPr marL="342900" indent="-342900" algn="ctr" rtl="1"/>
            <a:endParaRPr lang="ar-SA" b="1" u="sng" dirty="0" smtClean="0">
              <a:latin typeface="Times New Roman" pitchFamily="18" charset="0"/>
              <a:cs typeface="Times New Roman" pitchFamily="18" charset="0"/>
            </a:endParaRPr>
          </a:p>
          <a:p>
            <a:pPr marL="342900" indent="-342900" algn="r" rtl="1">
              <a:buFont typeface="+mj-lt"/>
              <a:buAutoNum type="alphaUcPeriod"/>
            </a:pPr>
            <a:r>
              <a:rPr lang="ar-SA" b="1" dirty="0" smtClean="0">
                <a:latin typeface="Times New Roman" pitchFamily="18" charset="0"/>
                <a:cs typeface="Times New Roman" pitchFamily="18" charset="0"/>
              </a:rPr>
              <a:t>حالات حساب السنيين : إذا ما ذكرت مده القرض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الاستثمار بالسنوات فهذه عمليه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وسهله تم شرحها في </a:t>
            </a:r>
            <a:r>
              <a:rPr lang="ar-SA" b="1" dirty="0" err="1" smtClean="0">
                <a:latin typeface="Times New Roman" pitchFamily="18" charset="0"/>
                <a:cs typeface="Times New Roman" pitchFamily="18" charset="0"/>
              </a:rPr>
              <a:t>المحضره</a:t>
            </a:r>
            <a:r>
              <a:rPr lang="ar-SA" b="1" dirty="0" smtClean="0">
                <a:latin typeface="Times New Roman" pitchFamily="18" charset="0"/>
                <a:cs typeface="Times New Roman" pitchFamily="18" charset="0"/>
              </a:rPr>
              <a:t> رقم 2 . </a:t>
            </a:r>
            <a:r>
              <a:rPr lang="ar-SA" b="1" dirty="0" err="1" smtClean="0">
                <a:latin typeface="Times New Roman" pitchFamily="18" charset="0"/>
                <a:cs typeface="Times New Roman" pitchFamily="18" charset="0"/>
              </a:rPr>
              <a:t>اذ</a:t>
            </a:r>
            <a:r>
              <a:rPr lang="ar-SA" b="1" dirty="0" smtClean="0">
                <a:latin typeface="Times New Roman" pitchFamily="18" charset="0"/>
                <a:cs typeface="Times New Roman" pitchFamily="18" charset="0"/>
              </a:rPr>
              <a:t> تم ضرب مبلغ القرض بمعدل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بعدد السنوات .</a:t>
            </a:r>
          </a:p>
          <a:p>
            <a:pPr marL="342900" indent="-342900" algn="r" rtl="1">
              <a:buFont typeface="+mj-lt"/>
              <a:buAutoNum type="alphaUcPeriod"/>
            </a:pPr>
            <a:r>
              <a:rPr lang="ar-SA" b="1" dirty="0" smtClean="0">
                <a:latin typeface="Times New Roman" pitchFamily="18" charset="0"/>
                <a:cs typeface="Times New Roman" pitchFamily="18" charset="0"/>
              </a:rPr>
              <a:t>حالات حساب </a:t>
            </a:r>
            <a:r>
              <a:rPr lang="ar-SA" b="1" dirty="0" err="1" smtClean="0">
                <a:latin typeface="Times New Roman" pitchFamily="18" charset="0"/>
                <a:cs typeface="Times New Roman" pitchFamily="18" charset="0"/>
              </a:rPr>
              <a:t>الاشهر</a:t>
            </a:r>
            <a:r>
              <a:rPr lang="ar-SA" b="1" dirty="0" smtClean="0">
                <a:latin typeface="Times New Roman" pitchFamily="18" charset="0"/>
                <a:cs typeface="Times New Roman" pitchFamily="18" charset="0"/>
              </a:rPr>
              <a:t> :  إذا ما ذكرت مده القرض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الاستثمار </a:t>
            </a:r>
            <a:r>
              <a:rPr lang="ar-SA" b="1" dirty="0" err="1" smtClean="0">
                <a:latin typeface="Times New Roman" pitchFamily="18" charset="0"/>
                <a:cs typeface="Times New Roman" pitchFamily="18" charset="0"/>
              </a:rPr>
              <a:t>بالاشهر</a:t>
            </a:r>
            <a:r>
              <a:rPr lang="ar-SA" b="1" dirty="0" smtClean="0">
                <a:latin typeface="Times New Roman" pitchFamily="18" charset="0"/>
                <a:cs typeface="Times New Roman" pitchFamily="18" charset="0"/>
              </a:rPr>
              <a:t> , ففي هذه </a:t>
            </a:r>
            <a:r>
              <a:rPr lang="ar-SA" b="1" dirty="0" err="1" smtClean="0">
                <a:latin typeface="Times New Roman" pitchFamily="18" charset="0"/>
                <a:cs typeface="Times New Roman" pitchFamily="18" charset="0"/>
              </a:rPr>
              <a:t>الحاله</a:t>
            </a:r>
            <a:r>
              <a:rPr lang="ar-SA" b="1" dirty="0" smtClean="0">
                <a:latin typeface="Times New Roman" pitchFamily="18" charset="0"/>
                <a:cs typeface="Times New Roman" pitchFamily="18" charset="0"/>
              </a:rPr>
              <a:t> يتم قسمه عدد </a:t>
            </a:r>
            <a:r>
              <a:rPr lang="ar-SA" b="1" dirty="0" err="1" smtClean="0">
                <a:latin typeface="Times New Roman" pitchFamily="18" charset="0"/>
                <a:cs typeface="Times New Roman" pitchFamily="18" charset="0"/>
              </a:rPr>
              <a:t>اشهر</a:t>
            </a:r>
            <a:r>
              <a:rPr lang="ar-SA" b="1" dirty="0" smtClean="0">
                <a:latin typeface="Times New Roman" pitchFamily="18" charset="0"/>
                <a:cs typeface="Times New Roman" pitchFamily="18" charset="0"/>
              </a:rPr>
              <a:t> القرض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الاستثمار على عدد </a:t>
            </a:r>
            <a:r>
              <a:rPr lang="ar-SA" b="1" dirty="0" err="1" smtClean="0">
                <a:latin typeface="Times New Roman" pitchFamily="18" charset="0"/>
                <a:cs typeface="Times New Roman" pitchFamily="18" charset="0"/>
              </a:rPr>
              <a:t>اشهر</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كامله</a:t>
            </a:r>
            <a:r>
              <a:rPr lang="ar-SA" b="1" dirty="0" smtClean="0">
                <a:latin typeface="Times New Roman" pitchFamily="18" charset="0"/>
                <a:cs typeface="Times New Roman" pitchFamily="18" charset="0"/>
              </a:rPr>
              <a:t> ( عدد </a:t>
            </a:r>
            <a:r>
              <a:rPr lang="ar-SA" b="1" dirty="0" err="1" smtClean="0">
                <a:latin typeface="Times New Roman" pitchFamily="18" charset="0"/>
                <a:cs typeface="Times New Roman" pitchFamily="18" charset="0"/>
              </a:rPr>
              <a:t>الاشهر</a:t>
            </a:r>
            <a:r>
              <a:rPr lang="ar-SA" b="1" dirty="0" smtClean="0">
                <a:latin typeface="Times New Roman" pitchFamily="18" charset="0"/>
                <a:cs typeface="Times New Roman" pitchFamily="18" charset="0"/>
              </a:rPr>
              <a:t> للقرض /12) وتم شرح ذلك مع مثال عملي في محاضره رقم 2 .</a:t>
            </a:r>
          </a:p>
          <a:p>
            <a:pPr marL="342900" indent="-342900" algn="r" rtl="1"/>
            <a:r>
              <a:rPr lang="ar-SA" b="1" dirty="0" smtClean="0">
                <a:latin typeface="Times New Roman" pitchFamily="18" charset="0"/>
                <a:cs typeface="Times New Roman" pitchFamily="18" charset="0"/>
              </a:rPr>
              <a:t>                                  ف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(ن/12)</a:t>
            </a:r>
          </a:p>
          <a:p>
            <a:pPr marL="342900" indent="-342900" algn="r" rtl="1"/>
            <a:r>
              <a:rPr lang="en-US" b="1" dirty="0" smtClean="0">
                <a:latin typeface="Times New Roman" pitchFamily="18" charset="0"/>
                <a:cs typeface="Times New Roman" pitchFamily="18" charset="0"/>
              </a:rPr>
              <a:t>C</a:t>
            </a:r>
            <a:r>
              <a:rPr lang="ar-SA" b="1" dirty="0" smtClean="0">
                <a:latin typeface="Times New Roman" pitchFamily="18" charset="0"/>
                <a:cs typeface="Times New Roman" pitchFamily="18" charset="0"/>
              </a:rPr>
              <a:t>. حالات حساب </a:t>
            </a:r>
            <a:r>
              <a:rPr lang="ar-SA" b="1" dirty="0" err="1" smtClean="0">
                <a:latin typeface="Times New Roman" pitchFamily="18" charset="0"/>
                <a:cs typeface="Times New Roman" pitchFamily="18" charset="0"/>
              </a:rPr>
              <a:t>الايام</a:t>
            </a:r>
            <a:r>
              <a:rPr lang="ar-SA" b="1" dirty="0" smtClean="0">
                <a:latin typeface="Times New Roman" pitchFamily="18" charset="0"/>
                <a:cs typeface="Times New Roman" pitchFamily="18" charset="0"/>
              </a:rPr>
              <a:t> :</a:t>
            </a:r>
          </a:p>
          <a:p>
            <a:pPr marL="342900" indent="-342900" algn="r" rtl="1">
              <a:buFont typeface="+mj-lt"/>
              <a:buAutoNum type="arabicPeriod"/>
            </a:pP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اذا</a:t>
            </a:r>
            <a:r>
              <a:rPr lang="ar-SA" b="1" dirty="0" smtClean="0">
                <a:latin typeface="Times New Roman" pitchFamily="18" charset="0"/>
                <a:cs typeface="Times New Roman" pitchFamily="18" charset="0"/>
              </a:rPr>
              <a:t> لم يقبل تاريخ هذه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القسمه</a:t>
            </a:r>
            <a:r>
              <a:rPr lang="ar-SA" b="1" dirty="0" smtClean="0">
                <a:latin typeface="Times New Roman" pitchFamily="18" charset="0"/>
                <a:cs typeface="Times New Roman" pitchFamily="18" charset="0"/>
              </a:rPr>
              <a:t> على 4 بدون باقي مثل سنه 2011 ( 4/2011) = 502,75 </a:t>
            </a:r>
          </a:p>
          <a:p>
            <a:pPr marL="342900" indent="-342900" algn="r" rtl="1">
              <a:buFont typeface="+mj-lt"/>
              <a:buAutoNum type="arabicPeriod"/>
            </a:pP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الكبيسه</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اذا</a:t>
            </a:r>
            <a:r>
              <a:rPr lang="ar-SA" b="1" dirty="0" smtClean="0">
                <a:latin typeface="Times New Roman" pitchFamily="18" charset="0"/>
                <a:cs typeface="Times New Roman" pitchFamily="18" charset="0"/>
              </a:rPr>
              <a:t> قبل تاريخها </a:t>
            </a:r>
            <a:r>
              <a:rPr lang="ar-SA" b="1" dirty="0" err="1" smtClean="0">
                <a:latin typeface="Times New Roman" pitchFamily="18" charset="0"/>
                <a:cs typeface="Times New Roman" pitchFamily="18" charset="0"/>
              </a:rPr>
              <a:t>القسمه</a:t>
            </a:r>
            <a:r>
              <a:rPr lang="ar-SA" b="1" dirty="0" smtClean="0">
                <a:latin typeface="Times New Roman" pitchFamily="18" charset="0"/>
                <a:cs typeface="Times New Roman" pitchFamily="18" charset="0"/>
              </a:rPr>
              <a:t> على العدد 4 بدون باقي مثل سنه 2012 (4/2012) = 503 وتكون مده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بالايام</a:t>
            </a:r>
            <a:r>
              <a:rPr lang="ar-SA" b="1" dirty="0" smtClean="0">
                <a:latin typeface="Times New Roman" pitchFamily="18" charset="0"/>
                <a:cs typeface="Times New Roman" pitchFamily="18" charset="0"/>
              </a:rPr>
              <a:t> هنا </a:t>
            </a:r>
            <a:r>
              <a:rPr lang="ar-SA" b="1" dirty="0" err="1" smtClean="0">
                <a:latin typeface="Times New Roman" pitchFamily="18" charset="0"/>
                <a:cs typeface="Times New Roman" pitchFamily="18" charset="0"/>
              </a:rPr>
              <a:t>اما</a:t>
            </a:r>
            <a:r>
              <a:rPr lang="ar-SA" b="1" dirty="0" smtClean="0">
                <a:latin typeface="Times New Roman" pitchFamily="18" charset="0"/>
                <a:cs typeface="Times New Roman" pitchFamily="18" charset="0"/>
              </a:rPr>
              <a:t> 365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366 حسب نوع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كبيسه</a:t>
            </a:r>
            <a:r>
              <a:rPr lang="ar-SA" b="1" dirty="0" smtClean="0">
                <a:latin typeface="Times New Roman" pitchFamily="18" charset="0"/>
                <a:cs typeface="Times New Roman" pitchFamily="18" charset="0"/>
              </a:rPr>
              <a:t>.</a:t>
            </a:r>
          </a:p>
          <a:p>
            <a:pPr marL="342900" indent="-342900" algn="r" rtl="1">
              <a:buFont typeface="+mj-lt"/>
              <a:buAutoNum type="arabicPeriod"/>
            </a:pP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 وهي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المستخرجه</a:t>
            </a:r>
            <a:r>
              <a:rPr lang="ar-SA" b="1" dirty="0" smtClean="0">
                <a:latin typeface="Times New Roman" pitchFamily="18" charset="0"/>
                <a:cs typeface="Times New Roman" pitchFamily="18" charset="0"/>
              </a:rPr>
              <a:t> على اعتبار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عدد </a:t>
            </a:r>
            <a:r>
              <a:rPr lang="ar-SA" b="1" dirty="0" err="1" smtClean="0">
                <a:latin typeface="Times New Roman" pitchFamily="18" charset="0"/>
                <a:cs typeface="Times New Roman" pitchFamily="18" charset="0"/>
              </a:rPr>
              <a:t>ايام</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360 يوم . ( اقترض)</a:t>
            </a:r>
          </a:p>
          <a:p>
            <a:pPr marL="342900" indent="-342900" algn="r" rtl="1">
              <a:buFont typeface="+mj-lt"/>
              <a:buAutoNum type="arabicPeriod"/>
            </a:pP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الصحيحه</a:t>
            </a:r>
            <a:r>
              <a:rPr lang="ar-SA" b="1" dirty="0" smtClean="0">
                <a:latin typeface="Times New Roman" pitchFamily="18" charset="0"/>
                <a:cs typeface="Times New Roman" pitchFamily="18" charset="0"/>
              </a:rPr>
              <a:t> : وهي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المستخرجه</a:t>
            </a:r>
            <a:r>
              <a:rPr lang="ar-SA" b="1" dirty="0" smtClean="0">
                <a:latin typeface="Times New Roman" pitchFamily="18" charset="0"/>
                <a:cs typeface="Times New Roman" pitchFamily="18" charset="0"/>
              </a:rPr>
              <a:t> على اعتبار </a:t>
            </a:r>
            <a:r>
              <a:rPr lang="ar-SA" b="1" dirty="0" err="1" smtClean="0">
                <a:latin typeface="Times New Roman" pitchFamily="18" charset="0"/>
                <a:cs typeface="Times New Roman" pitchFamily="18" charset="0"/>
              </a:rPr>
              <a:t>الايام</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الفعليه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للسنه</a:t>
            </a:r>
            <a:r>
              <a:rPr lang="ar-SA" b="1" dirty="0" smtClean="0">
                <a:latin typeface="Times New Roman" pitchFamily="18" charset="0"/>
                <a:cs typeface="Times New Roman" pitchFamily="18" charset="0"/>
              </a:rPr>
              <a:t> سواء كانت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ام</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كبيسه</a:t>
            </a:r>
            <a:r>
              <a:rPr lang="ar-SA" b="1" dirty="0" smtClean="0">
                <a:latin typeface="Times New Roman" pitchFamily="18" charset="0"/>
                <a:cs typeface="Times New Roman" pitchFamily="18" charset="0"/>
              </a:rPr>
              <a:t> . ( </a:t>
            </a:r>
            <a:r>
              <a:rPr lang="ar-SA" b="1" dirty="0" err="1" smtClean="0">
                <a:latin typeface="Times New Roman" pitchFamily="18" charset="0"/>
                <a:cs typeface="Times New Roman" pitchFamily="18" charset="0"/>
              </a:rPr>
              <a:t>اودع</a:t>
            </a:r>
            <a:r>
              <a:rPr lang="ar-SA" b="1" dirty="0" smtClean="0">
                <a:latin typeface="Times New Roman" pitchFamily="18" charset="0"/>
                <a:cs typeface="Times New Roman" pitchFamily="18" charset="0"/>
              </a:rPr>
              <a:t>)</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*ع * (ي/365)</a:t>
            </a:r>
          </a:p>
          <a:p>
            <a:pPr marL="342900" indent="-342900" algn="r" rtl="1"/>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السنه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الكبيسه</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ف</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(ي/366)</a:t>
            </a:r>
          </a:p>
        </p:txBody>
      </p:sp>
      <p:sp>
        <p:nvSpPr>
          <p:cNvPr id="21505" name="Rectangle 1"/>
          <p:cNvSpPr>
            <a:spLocks noChangeArrowheads="1"/>
          </p:cNvSpPr>
          <p:nvPr/>
        </p:nvSpPr>
        <p:spPr bwMode="auto">
          <a:xfrm>
            <a:off x="785786" y="1357298"/>
            <a:ext cx="785818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700" b="1" i="0" u="none" strike="noStrike" cap="none" normalizeH="0" baseline="0" dirty="0" smtClean="0">
                <a:ln>
                  <a:noFill/>
                </a:ln>
                <a:solidFill>
                  <a:srgbClr val="000000"/>
                </a:solidFill>
                <a:effectLst/>
                <a:latin typeface="Arial"/>
                <a:cs typeface="Times New Roman" pitchFamily="18" charset="0"/>
              </a:rPr>
              <a:t> </a:t>
            </a:r>
            <a:r>
              <a:rPr kumimoji="0" lang="ar-DZ"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ar-D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0498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6</a:t>
            </a:fld>
            <a:endParaRPr lang="tr-TR"/>
          </a:p>
        </p:txBody>
      </p:sp>
      <p:sp>
        <p:nvSpPr>
          <p:cNvPr id="5" name="Rectangle 4"/>
          <p:cNvSpPr/>
          <p:nvPr/>
        </p:nvSpPr>
        <p:spPr>
          <a:xfrm>
            <a:off x="0" y="836713"/>
            <a:ext cx="8532440" cy="1477328"/>
          </a:xfrm>
          <a:prstGeom prst="rect">
            <a:avLst/>
          </a:prstGeom>
        </p:spPr>
        <p:txBody>
          <a:bodyPr wrap="square">
            <a:spAutoFit/>
          </a:bodyPr>
          <a:lstStyle/>
          <a:p>
            <a:pPr marL="342900" indent="-342900" algn="ctr" rtl="1"/>
            <a:endParaRPr lang="ar-SA" b="1" u="sng" dirty="0" smtClean="0">
              <a:latin typeface="Times New Roman" pitchFamily="18" charset="0"/>
              <a:cs typeface="Times New Roman" pitchFamily="18" charset="0"/>
            </a:endParaRPr>
          </a:p>
          <a:p>
            <a:pPr marL="342900" indent="-342900" algn="ctr" rtl="1"/>
            <a:endParaRPr lang="ar-SA" b="1" u="sng" dirty="0" smtClean="0">
              <a:latin typeface="Times New Roman" pitchFamily="18" charset="0"/>
              <a:cs typeface="Times New Roman" pitchFamily="18" charset="0"/>
            </a:endParaRPr>
          </a:p>
          <a:p>
            <a:pPr marL="342900" indent="-342900" algn="ctr" rtl="1"/>
            <a:endParaRPr lang="ar-SA" b="1" u="sng"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u="sng" dirty="0">
              <a:latin typeface="Times New Roman" pitchFamily="18" charset="0"/>
              <a:cs typeface="Times New Roman" pitchFamily="18" charset="0"/>
            </a:endParaRPr>
          </a:p>
        </p:txBody>
      </p:sp>
      <p:sp>
        <p:nvSpPr>
          <p:cNvPr id="7" name="مستطيل 6"/>
          <p:cNvSpPr/>
          <p:nvPr/>
        </p:nvSpPr>
        <p:spPr>
          <a:xfrm>
            <a:off x="214282" y="3714752"/>
            <a:ext cx="8643998" cy="369332"/>
          </a:xfrm>
          <a:prstGeom prst="rect">
            <a:avLst/>
          </a:prstGeom>
        </p:spPr>
        <p:txBody>
          <a:bodyPr wrap="square">
            <a:spAutoFit/>
          </a:bodyPr>
          <a:lstStyle/>
          <a:p>
            <a:pPr algn="r"/>
            <a:endParaRPr lang="ar-SA" dirty="0"/>
          </a:p>
        </p:txBody>
      </p:sp>
      <p:sp>
        <p:nvSpPr>
          <p:cNvPr id="8" name="مستطيل 7"/>
          <p:cNvSpPr/>
          <p:nvPr/>
        </p:nvSpPr>
        <p:spPr>
          <a:xfrm>
            <a:off x="357158" y="4357693"/>
            <a:ext cx="8429684" cy="369332"/>
          </a:xfrm>
          <a:prstGeom prst="rect">
            <a:avLst/>
          </a:prstGeom>
        </p:spPr>
        <p:txBody>
          <a:bodyPr wrap="square">
            <a:spAutoFit/>
          </a:bodyPr>
          <a:lstStyle/>
          <a:p>
            <a:pPr marL="342900" indent="-342900" algn="r" rtl="1"/>
            <a:endParaRPr lang="ar-SA" b="1" dirty="0" smtClean="0">
              <a:latin typeface="Times New Roman" pitchFamily="18" charset="0"/>
              <a:cs typeface="Times New Roman" pitchFamily="18" charset="0"/>
            </a:endParaRPr>
          </a:p>
        </p:txBody>
      </p:sp>
      <p:graphicFrame>
        <p:nvGraphicFramePr>
          <p:cNvPr id="6" name="جدول 5"/>
          <p:cNvGraphicFramePr>
            <a:graphicFrameLocks noGrp="1"/>
          </p:cNvGraphicFramePr>
          <p:nvPr/>
        </p:nvGraphicFramePr>
        <p:xfrm>
          <a:off x="500034" y="714360"/>
          <a:ext cx="8143932" cy="6094880"/>
        </p:xfrm>
        <a:graphic>
          <a:graphicData uri="http://schemas.openxmlformats.org/drawingml/2006/table">
            <a:tbl>
              <a:tblPr rtl="1" firstRow="1" bandRow="1">
                <a:tableStyleId>{5C22544A-7EE6-4342-B048-85BDC9FD1C3A}</a:tableStyleId>
              </a:tblPr>
              <a:tblGrid>
                <a:gridCol w="1481990"/>
                <a:gridCol w="2589976"/>
                <a:gridCol w="2035983"/>
                <a:gridCol w="2035983"/>
              </a:tblGrid>
              <a:tr h="419600">
                <a:tc>
                  <a:txBody>
                    <a:bodyPr/>
                    <a:lstStyle/>
                    <a:p>
                      <a:pPr algn="ctr" rtl="1"/>
                      <a:r>
                        <a:rPr lang="ar-SA" dirty="0" smtClean="0"/>
                        <a:t>تسلسل الشهر </a:t>
                      </a:r>
                      <a:endParaRPr lang="ar-SA" dirty="0"/>
                    </a:p>
                  </a:txBody>
                  <a:tcPr/>
                </a:tc>
                <a:tc>
                  <a:txBody>
                    <a:bodyPr/>
                    <a:lstStyle/>
                    <a:p>
                      <a:pPr algn="ctr" rtl="1"/>
                      <a:r>
                        <a:rPr lang="ar-SA" dirty="0" smtClean="0"/>
                        <a:t>اسم الشهر </a:t>
                      </a:r>
                      <a:endParaRPr lang="ar-SA" dirty="0"/>
                    </a:p>
                  </a:txBody>
                  <a:tcPr/>
                </a:tc>
                <a:tc>
                  <a:txBody>
                    <a:bodyPr/>
                    <a:lstStyle/>
                    <a:p>
                      <a:pPr algn="ctr" rtl="1"/>
                      <a:r>
                        <a:rPr lang="ar-SA" dirty="0" smtClean="0"/>
                        <a:t>عدد </a:t>
                      </a:r>
                      <a:r>
                        <a:rPr lang="ar-SA" dirty="0" err="1" smtClean="0"/>
                        <a:t>الايام</a:t>
                      </a:r>
                      <a:r>
                        <a:rPr lang="ar-SA" dirty="0" smtClean="0"/>
                        <a:t> في </a:t>
                      </a:r>
                      <a:r>
                        <a:rPr lang="ar-SA" dirty="0" err="1" smtClean="0"/>
                        <a:t>السنه</a:t>
                      </a:r>
                      <a:r>
                        <a:rPr lang="ar-SA" dirty="0" smtClean="0"/>
                        <a:t> </a:t>
                      </a:r>
                      <a:r>
                        <a:rPr lang="ar-SA" dirty="0" err="1" smtClean="0"/>
                        <a:t>البسيطه</a:t>
                      </a:r>
                      <a:r>
                        <a:rPr lang="ar-SA" dirty="0" smtClean="0"/>
                        <a:t> </a:t>
                      </a:r>
                      <a:endParaRPr lang="ar-SA" dirty="0"/>
                    </a:p>
                  </a:txBody>
                  <a:tcPr/>
                </a:tc>
                <a:tc>
                  <a:txBody>
                    <a:bodyPr/>
                    <a:lstStyle/>
                    <a:p>
                      <a:pPr algn="ctr" rtl="1"/>
                      <a:r>
                        <a:rPr lang="ar-SA" dirty="0" smtClean="0"/>
                        <a:t>عدد </a:t>
                      </a:r>
                      <a:r>
                        <a:rPr lang="ar-SA" dirty="0" err="1" smtClean="0"/>
                        <a:t>الايام</a:t>
                      </a:r>
                      <a:r>
                        <a:rPr lang="ar-SA" dirty="0" smtClean="0"/>
                        <a:t> في </a:t>
                      </a:r>
                      <a:r>
                        <a:rPr lang="ar-SA" dirty="0" err="1" smtClean="0"/>
                        <a:t>السنه</a:t>
                      </a:r>
                      <a:r>
                        <a:rPr lang="ar-SA" dirty="0" smtClean="0"/>
                        <a:t> </a:t>
                      </a:r>
                      <a:r>
                        <a:rPr lang="ar-SA" dirty="0" err="1" smtClean="0"/>
                        <a:t>الكبيسه</a:t>
                      </a:r>
                      <a:endParaRPr lang="ar-SA" dirty="0"/>
                    </a:p>
                  </a:txBody>
                  <a:tcPr/>
                </a:tc>
              </a:tr>
              <a:tr h="419600">
                <a:tc>
                  <a:txBody>
                    <a:bodyPr/>
                    <a:lstStyle/>
                    <a:p>
                      <a:pPr algn="ctr" rtl="1"/>
                      <a:r>
                        <a:rPr lang="ar-SA" b="1" dirty="0" smtClean="0"/>
                        <a:t>1</a:t>
                      </a:r>
                      <a:endParaRPr lang="ar-SA" b="1" dirty="0"/>
                    </a:p>
                  </a:txBody>
                  <a:tcPr/>
                </a:tc>
                <a:tc>
                  <a:txBody>
                    <a:bodyPr/>
                    <a:lstStyle/>
                    <a:p>
                      <a:pPr algn="ctr" rtl="1"/>
                      <a:r>
                        <a:rPr lang="ar-SA" b="1" dirty="0" smtClean="0"/>
                        <a:t>كانون الثاني</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2</a:t>
                      </a:r>
                      <a:endParaRPr lang="ar-SA" b="1" dirty="0"/>
                    </a:p>
                  </a:txBody>
                  <a:tcPr/>
                </a:tc>
                <a:tc>
                  <a:txBody>
                    <a:bodyPr/>
                    <a:lstStyle/>
                    <a:p>
                      <a:pPr algn="ctr" rtl="1"/>
                      <a:r>
                        <a:rPr lang="ar-SA" b="1" dirty="0" smtClean="0"/>
                        <a:t>شباط</a:t>
                      </a:r>
                      <a:endParaRPr lang="ar-SA" b="1" dirty="0"/>
                    </a:p>
                  </a:txBody>
                  <a:tcPr/>
                </a:tc>
                <a:tc>
                  <a:txBody>
                    <a:bodyPr/>
                    <a:lstStyle/>
                    <a:p>
                      <a:pPr algn="ctr" rtl="1"/>
                      <a:r>
                        <a:rPr lang="ar-SA" b="1" dirty="0" smtClean="0"/>
                        <a:t>28</a:t>
                      </a:r>
                      <a:endParaRPr lang="ar-SA" b="1" dirty="0"/>
                    </a:p>
                  </a:txBody>
                  <a:tcPr/>
                </a:tc>
                <a:tc>
                  <a:txBody>
                    <a:bodyPr/>
                    <a:lstStyle/>
                    <a:p>
                      <a:pPr algn="ctr" rtl="1"/>
                      <a:r>
                        <a:rPr lang="ar-SA" b="1" dirty="0" smtClean="0"/>
                        <a:t>29</a:t>
                      </a:r>
                      <a:endParaRPr lang="ar-SA" b="1" dirty="0"/>
                    </a:p>
                  </a:txBody>
                  <a:tcPr/>
                </a:tc>
              </a:tr>
              <a:tr h="419600">
                <a:tc>
                  <a:txBody>
                    <a:bodyPr/>
                    <a:lstStyle/>
                    <a:p>
                      <a:pPr algn="ctr" rtl="1"/>
                      <a:r>
                        <a:rPr lang="ar-SA" b="1" dirty="0" smtClean="0"/>
                        <a:t>3</a:t>
                      </a:r>
                      <a:endParaRPr lang="ar-SA" b="1" dirty="0"/>
                    </a:p>
                  </a:txBody>
                  <a:tcPr/>
                </a:tc>
                <a:tc>
                  <a:txBody>
                    <a:bodyPr/>
                    <a:lstStyle/>
                    <a:p>
                      <a:pPr algn="ctr" rtl="1"/>
                      <a:r>
                        <a:rPr lang="ar-SA" b="1" dirty="0" err="1" smtClean="0"/>
                        <a:t>اذار</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4</a:t>
                      </a:r>
                      <a:endParaRPr lang="ar-SA" b="1" dirty="0"/>
                    </a:p>
                  </a:txBody>
                  <a:tcPr/>
                </a:tc>
                <a:tc>
                  <a:txBody>
                    <a:bodyPr/>
                    <a:lstStyle/>
                    <a:p>
                      <a:pPr algn="ctr" rtl="1"/>
                      <a:r>
                        <a:rPr lang="ar-SA" b="1" dirty="0" smtClean="0"/>
                        <a:t>نيسان</a:t>
                      </a:r>
                      <a:endParaRPr lang="ar-SA" b="1" dirty="0"/>
                    </a:p>
                  </a:txBody>
                  <a:tcPr/>
                </a:tc>
                <a:tc>
                  <a:txBody>
                    <a:bodyPr/>
                    <a:lstStyle/>
                    <a:p>
                      <a:pPr algn="ctr" rtl="1"/>
                      <a:r>
                        <a:rPr lang="ar-SA" b="1" dirty="0" smtClean="0"/>
                        <a:t>30</a:t>
                      </a:r>
                      <a:endParaRPr lang="ar-SA" b="1" dirty="0"/>
                    </a:p>
                  </a:txBody>
                  <a:tcPr/>
                </a:tc>
                <a:tc>
                  <a:txBody>
                    <a:bodyPr/>
                    <a:lstStyle/>
                    <a:p>
                      <a:pPr algn="ctr" rtl="1"/>
                      <a:r>
                        <a:rPr lang="ar-SA" b="1" dirty="0" smtClean="0"/>
                        <a:t>30</a:t>
                      </a:r>
                      <a:endParaRPr lang="ar-SA" b="1" dirty="0"/>
                    </a:p>
                  </a:txBody>
                  <a:tcPr/>
                </a:tc>
              </a:tr>
              <a:tr h="419600">
                <a:tc>
                  <a:txBody>
                    <a:bodyPr/>
                    <a:lstStyle/>
                    <a:p>
                      <a:pPr algn="ctr" rtl="1"/>
                      <a:r>
                        <a:rPr lang="ar-SA" b="1" dirty="0" smtClean="0"/>
                        <a:t>5</a:t>
                      </a:r>
                      <a:endParaRPr lang="ar-SA" b="1" dirty="0"/>
                    </a:p>
                  </a:txBody>
                  <a:tcPr/>
                </a:tc>
                <a:tc>
                  <a:txBody>
                    <a:bodyPr/>
                    <a:lstStyle/>
                    <a:p>
                      <a:pPr algn="ctr" rtl="1"/>
                      <a:r>
                        <a:rPr lang="ar-SA" b="1" dirty="0" err="1" smtClean="0"/>
                        <a:t>ايار</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6</a:t>
                      </a:r>
                      <a:endParaRPr lang="ar-SA" b="1" dirty="0"/>
                    </a:p>
                  </a:txBody>
                  <a:tcPr/>
                </a:tc>
                <a:tc>
                  <a:txBody>
                    <a:bodyPr/>
                    <a:lstStyle/>
                    <a:p>
                      <a:pPr algn="ctr" rtl="1"/>
                      <a:r>
                        <a:rPr lang="ar-SA" b="1" dirty="0" smtClean="0"/>
                        <a:t>حزيران </a:t>
                      </a:r>
                      <a:endParaRPr lang="ar-SA" b="1" dirty="0"/>
                    </a:p>
                  </a:txBody>
                  <a:tcPr/>
                </a:tc>
                <a:tc>
                  <a:txBody>
                    <a:bodyPr/>
                    <a:lstStyle/>
                    <a:p>
                      <a:pPr algn="ctr" rtl="1"/>
                      <a:r>
                        <a:rPr lang="ar-SA" b="1" dirty="0" smtClean="0"/>
                        <a:t>30</a:t>
                      </a:r>
                      <a:endParaRPr lang="ar-SA" b="1" dirty="0"/>
                    </a:p>
                  </a:txBody>
                  <a:tcPr/>
                </a:tc>
                <a:tc>
                  <a:txBody>
                    <a:bodyPr/>
                    <a:lstStyle/>
                    <a:p>
                      <a:pPr algn="ctr" rtl="1"/>
                      <a:r>
                        <a:rPr lang="ar-SA" b="1" dirty="0" smtClean="0"/>
                        <a:t>30</a:t>
                      </a:r>
                      <a:endParaRPr lang="ar-SA" b="1" dirty="0"/>
                    </a:p>
                  </a:txBody>
                  <a:tcPr/>
                </a:tc>
              </a:tr>
              <a:tr h="419600">
                <a:tc>
                  <a:txBody>
                    <a:bodyPr/>
                    <a:lstStyle/>
                    <a:p>
                      <a:pPr algn="ctr" rtl="1"/>
                      <a:r>
                        <a:rPr lang="ar-SA" b="1" dirty="0" smtClean="0"/>
                        <a:t>7</a:t>
                      </a:r>
                      <a:endParaRPr lang="ar-SA" b="1" dirty="0"/>
                    </a:p>
                  </a:txBody>
                  <a:tcPr/>
                </a:tc>
                <a:tc>
                  <a:txBody>
                    <a:bodyPr/>
                    <a:lstStyle/>
                    <a:p>
                      <a:pPr algn="ctr" rtl="1"/>
                      <a:r>
                        <a:rPr lang="ar-SA" b="1" dirty="0" smtClean="0"/>
                        <a:t>تموز</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8</a:t>
                      </a:r>
                      <a:endParaRPr lang="ar-SA" b="1" dirty="0"/>
                    </a:p>
                  </a:txBody>
                  <a:tcPr/>
                </a:tc>
                <a:tc>
                  <a:txBody>
                    <a:bodyPr/>
                    <a:lstStyle/>
                    <a:p>
                      <a:pPr algn="ctr" rtl="1"/>
                      <a:r>
                        <a:rPr lang="ar-SA" b="1" dirty="0" err="1" smtClean="0"/>
                        <a:t>اب</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9</a:t>
                      </a:r>
                      <a:endParaRPr lang="ar-SA" b="1" dirty="0"/>
                    </a:p>
                  </a:txBody>
                  <a:tcPr/>
                </a:tc>
                <a:tc>
                  <a:txBody>
                    <a:bodyPr/>
                    <a:lstStyle/>
                    <a:p>
                      <a:pPr algn="ctr" rtl="1"/>
                      <a:r>
                        <a:rPr lang="ar-SA" b="1" dirty="0" err="1" smtClean="0"/>
                        <a:t>ايلول</a:t>
                      </a:r>
                      <a:endParaRPr lang="ar-SA" b="1" dirty="0"/>
                    </a:p>
                  </a:txBody>
                  <a:tcPr/>
                </a:tc>
                <a:tc>
                  <a:txBody>
                    <a:bodyPr/>
                    <a:lstStyle/>
                    <a:p>
                      <a:pPr algn="ctr" rtl="1"/>
                      <a:r>
                        <a:rPr lang="ar-SA" b="1" dirty="0" smtClean="0"/>
                        <a:t>30</a:t>
                      </a:r>
                      <a:endParaRPr lang="ar-SA" b="1" dirty="0"/>
                    </a:p>
                  </a:txBody>
                  <a:tcPr/>
                </a:tc>
                <a:tc>
                  <a:txBody>
                    <a:bodyPr/>
                    <a:lstStyle/>
                    <a:p>
                      <a:pPr algn="ctr" rtl="1"/>
                      <a:r>
                        <a:rPr lang="ar-SA" b="1" dirty="0" smtClean="0"/>
                        <a:t>30</a:t>
                      </a:r>
                      <a:endParaRPr lang="ar-SA" b="1" dirty="0"/>
                    </a:p>
                  </a:txBody>
                  <a:tcPr/>
                </a:tc>
              </a:tr>
              <a:tr h="419600">
                <a:tc>
                  <a:txBody>
                    <a:bodyPr/>
                    <a:lstStyle/>
                    <a:p>
                      <a:pPr algn="ctr" rtl="1"/>
                      <a:r>
                        <a:rPr lang="ar-SA" b="1" dirty="0" smtClean="0"/>
                        <a:t>10</a:t>
                      </a:r>
                      <a:endParaRPr lang="ar-SA" b="1" dirty="0"/>
                    </a:p>
                  </a:txBody>
                  <a:tcPr/>
                </a:tc>
                <a:tc>
                  <a:txBody>
                    <a:bodyPr/>
                    <a:lstStyle/>
                    <a:p>
                      <a:pPr algn="ctr" rtl="1"/>
                      <a:r>
                        <a:rPr lang="ar-SA" b="1" dirty="0" smtClean="0"/>
                        <a:t>تشرين </a:t>
                      </a:r>
                      <a:r>
                        <a:rPr lang="ar-SA" b="1" dirty="0" err="1" smtClean="0"/>
                        <a:t>اول</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11</a:t>
                      </a:r>
                      <a:endParaRPr lang="ar-SA" b="1" dirty="0"/>
                    </a:p>
                  </a:txBody>
                  <a:tcPr/>
                </a:tc>
                <a:tc>
                  <a:txBody>
                    <a:bodyPr/>
                    <a:lstStyle/>
                    <a:p>
                      <a:pPr algn="ctr" rtl="1"/>
                      <a:r>
                        <a:rPr lang="ar-SA" b="1" dirty="0" smtClean="0"/>
                        <a:t>تشرين ثاني</a:t>
                      </a:r>
                      <a:endParaRPr lang="ar-SA" b="1" dirty="0"/>
                    </a:p>
                  </a:txBody>
                  <a:tcPr/>
                </a:tc>
                <a:tc>
                  <a:txBody>
                    <a:bodyPr/>
                    <a:lstStyle/>
                    <a:p>
                      <a:pPr algn="ctr" rtl="1"/>
                      <a:r>
                        <a:rPr lang="ar-SA" b="1" dirty="0" smtClean="0"/>
                        <a:t>30</a:t>
                      </a:r>
                      <a:endParaRPr lang="ar-SA" b="1" dirty="0"/>
                    </a:p>
                  </a:txBody>
                  <a:tcPr/>
                </a:tc>
                <a:tc>
                  <a:txBody>
                    <a:bodyPr/>
                    <a:lstStyle/>
                    <a:p>
                      <a:pPr algn="ctr" rtl="1"/>
                      <a:r>
                        <a:rPr lang="ar-SA" b="1" dirty="0" smtClean="0"/>
                        <a:t>30</a:t>
                      </a:r>
                      <a:endParaRPr lang="ar-SA" b="1" dirty="0"/>
                    </a:p>
                  </a:txBody>
                  <a:tcPr/>
                </a:tc>
              </a:tr>
              <a:tr h="419600">
                <a:tc>
                  <a:txBody>
                    <a:bodyPr/>
                    <a:lstStyle/>
                    <a:p>
                      <a:pPr algn="ctr" rtl="1"/>
                      <a:r>
                        <a:rPr lang="ar-SA" b="1" dirty="0" smtClean="0"/>
                        <a:t>12</a:t>
                      </a:r>
                      <a:endParaRPr lang="ar-SA" b="1" dirty="0"/>
                    </a:p>
                  </a:txBody>
                  <a:tcPr/>
                </a:tc>
                <a:tc>
                  <a:txBody>
                    <a:bodyPr/>
                    <a:lstStyle/>
                    <a:p>
                      <a:pPr algn="ctr" rtl="1"/>
                      <a:r>
                        <a:rPr lang="ar-SA" b="1" dirty="0" smtClean="0"/>
                        <a:t>كانون </a:t>
                      </a:r>
                      <a:r>
                        <a:rPr lang="ar-SA" b="1" dirty="0" err="1" smtClean="0"/>
                        <a:t>اول</a:t>
                      </a:r>
                      <a:endParaRPr lang="ar-SA" b="1" dirty="0"/>
                    </a:p>
                  </a:txBody>
                  <a:tcPr/>
                </a:tc>
                <a:tc>
                  <a:txBody>
                    <a:bodyPr/>
                    <a:lstStyle/>
                    <a:p>
                      <a:pPr algn="ctr" rtl="1"/>
                      <a:r>
                        <a:rPr lang="ar-SA" b="1" dirty="0" smtClean="0"/>
                        <a:t>31</a:t>
                      </a:r>
                      <a:endParaRPr lang="ar-SA" b="1" dirty="0"/>
                    </a:p>
                  </a:txBody>
                  <a:tcPr/>
                </a:tc>
                <a:tc>
                  <a:txBody>
                    <a:bodyPr/>
                    <a:lstStyle/>
                    <a:p>
                      <a:pPr algn="ctr" rtl="1"/>
                      <a:r>
                        <a:rPr lang="ar-SA" b="1" dirty="0" smtClean="0"/>
                        <a:t>31</a:t>
                      </a:r>
                      <a:endParaRPr lang="ar-SA" b="1" dirty="0"/>
                    </a:p>
                  </a:txBody>
                  <a:tcPr/>
                </a:tc>
              </a:tr>
              <a:tr h="419600">
                <a:tc>
                  <a:txBody>
                    <a:bodyPr/>
                    <a:lstStyle/>
                    <a:p>
                      <a:pPr algn="ctr" rtl="1"/>
                      <a:r>
                        <a:rPr lang="ar-SA" b="1" dirty="0" smtClean="0"/>
                        <a:t>المجموع </a:t>
                      </a:r>
                      <a:endParaRPr lang="ar-SA" b="1" dirty="0"/>
                    </a:p>
                  </a:txBody>
                  <a:tcPr/>
                </a:tc>
                <a:tc>
                  <a:txBody>
                    <a:bodyPr/>
                    <a:lstStyle/>
                    <a:p>
                      <a:pPr algn="ctr" rtl="1"/>
                      <a:endParaRPr lang="ar-SA" b="1"/>
                    </a:p>
                  </a:txBody>
                  <a:tcPr/>
                </a:tc>
                <a:tc>
                  <a:txBody>
                    <a:bodyPr/>
                    <a:lstStyle/>
                    <a:p>
                      <a:pPr algn="ctr" rtl="1"/>
                      <a:r>
                        <a:rPr lang="ar-SA" b="1" dirty="0" smtClean="0"/>
                        <a:t>365</a:t>
                      </a:r>
                      <a:endParaRPr lang="ar-SA" b="1" dirty="0"/>
                    </a:p>
                  </a:txBody>
                  <a:tcPr/>
                </a:tc>
                <a:tc>
                  <a:txBody>
                    <a:bodyPr/>
                    <a:lstStyle/>
                    <a:p>
                      <a:pPr algn="ctr" rtl="1"/>
                      <a:r>
                        <a:rPr lang="ar-SA" b="1" dirty="0" smtClean="0"/>
                        <a:t>366</a:t>
                      </a:r>
                      <a:endParaRPr lang="ar-SA" b="1" dirty="0"/>
                    </a:p>
                  </a:txBody>
                  <a:tcPr/>
                </a:tc>
              </a:tr>
            </a:tbl>
          </a:graphicData>
        </a:graphic>
      </p:graphicFrame>
    </p:spTree>
    <p:extLst>
      <p:ext uri="{BB962C8B-B14F-4D97-AF65-F5344CB8AC3E}">
        <p14:creationId xmlns:p14="http://schemas.microsoft.com/office/powerpoint/2010/main" xmlns="" val="10498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7</a:t>
            </a:fld>
            <a:endParaRPr lang="tr-TR"/>
          </a:p>
        </p:txBody>
      </p:sp>
      <p:sp>
        <p:nvSpPr>
          <p:cNvPr id="5" name="Rectangle 4"/>
          <p:cNvSpPr/>
          <p:nvPr/>
        </p:nvSpPr>
        <p:spPr>
          <a:xfrm>
            <a:off x="0" y="836713"/>
            <a:ext cx="8715404" cy="3693319"/>
          </a:xfrm>
          <a:prstGeom prst="rect">
            <a:avLst/>
          </a:prstGeom>
        </p:spPr>
        <p:txBody>
          <a:bodyPr wrap="square">
            <a:spAutoFit/>
          </a:bodyPr>
          <a:lstStyle/>
          <a:p>
            <a:pPr marL="342900" indent="-342900" algn="r" rtl="1"/>
            <a:r>
              <a:rPr lang="ar-SA" b="1" dirty="0" smtClean="0">
                <a:latin typeface="Times New Roman" pitchFamily="18" charset="0"/>
                <a:cs typeface="Times New Roman" pitchFamily="18" charset="0"/>
              </a:rPr>
              <a:t>مثال : احسب مده الاستثمار لمبلغ </a:t>
            </a:r>
            <a:r>
              <a:rPr lang="ar-SA" b="1" dirty="0" err="1" smtClean="0">
                <a:latin typeface="Times New Roman" pitchFamily="18" charset="0"/>
                <a:cs typeface="Times New Roman" pitchFamily="18" charset="0"/>
              </a:rPr>
              <a:t>اودع</a:t>
            </a:r>
            <a:r>
              <a:rPr lang="ar-SA" b="1" dirty="0" smtClean="0">
                <a:latin typeface="Times New Roman" pitchFamily="18" charset="0"/>
                <a:cs typeface="Times New Roman" pitchFamily="18" charset="0"/>
              </a:rPr>
              <a:t> في تاريخ 15 شباط من عام 2012 وحتى 15 تشرين الثاني من نفس العام .</a:t>
            </a:r>
          </a:p>
          <a:p>
            <a:pPr marL="342900" indent="-342900" algn="r" rtl="1"/>
            <a:r>
              <a:rPr lang="ar-SA" b="1" dirty="0" smtClean="0">
                <a:latin typeface="Times New Roman" pitchFamily="18" charset="0"/>
                <a:cs typeface="Times New Roman" pitchFamily="18" charset="0"/>
              </a:rPr>
              <a:t>الحل :</a:t>
            </a:r>
          </a:p>
          <a:p>
            <a:pPr marL="342900" indent="-342900" algn="r" rtl="1"/>
            <a:r>
              <a:rPr lang="ar-SA" b="1" dirty="0" smtClean="0">
                <a:latin typeface="Times New Roman" pitchFamily="18" charset="0"/>
                <a:cs typeface="Times New Roman" pitchFamily="18" charset="0"/>
              </a:rPr>
              <a:t>نقسم سنه 2012 على 4 (4/2012) =503 </a:t>
            </a:r>
            <a:r>
              <a:rPr lang="ar-SA" b="1" dirty="0" err="1" smtClean="0">
                <a:latin typeface="Times New Roman" pitchFamily="18" charset="0"/>
                <a:cs typeface="Times New Roman" pitchFamily="18" charset="0"/>
              </a:rPr>
              <a:t>اذن</a:t>
            </a:r>
            <a:r>
              <a:rPr lang="ar-SA" b="1" dirty="0" smtClean="0">
                <a:latin typeface="Times New Roman" pitchFamily="18" charset="0"/>
                <a:cs typeface="Times New Roman" pitchFamily="18" charset="0"/>
              </a:rPr>
              <a:t> طالما بدون باقي في سنه </a:t>
            </a:r>
            <a:r>
              <a:rPr lang="ar-SA" b="1" dirty="0" err="1" smtClean="0">
                <a:latin typeface="Times New Roman" pitchFamily="18" charset="0"/>
                <a:cs typeface="Times New Roman" pitchFamily="18" charset="0"/>
              </a:rPr>
              <a:t>كبيسه</a:t>
            </a:r>
            <a:r>
              <a:rPr lang="ar-SA" b="1" dirty="0" smtClean="0">
                <a:latin typeface="Times New Roman" pitchFamily="18" charset="0"/>
                <a:cs typeface="Times New Roman" pitchFamily="18" charset="0"/>
              </a:rPr>
              <a:t> أي شهر 2( شباط) 29 يوم .</a:t>
            </a:r>
          </a:p>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u="sng" dirty="0" smtClean="0">
              <a:latin typeface="Times New Roman" pitchFamily="18" charset="0"/>
              <a:cs typeface="Times New Roman" pitchFamily="18" charset="0"/>
            </a:endParaRPr>
          </a:p>
          <a:p>
            <a:pPr marL="342900" indent="-342900" algn="ctr" rtl="1"/>
            <a:endParaRPr lang="ar-SA" b="1" u="sng" dirty="0" smtClean="0">
              <a:latin typeface="Times New Roman" pitchFamily="18" charset="0"/>
              <a:cs typeface="Times New Roman" pitchFamily="18" charset="0"/>
            </a:endParaRPr>
          </a:p>
          <a:p>
            <a:pPr marL="342900" indent="-342900" algn="ctr" rtl="1"/>
            <a:endParaRPr lang="ar-SA" b="1" u="sng" dirty="0" smtClean="0">
              <a:latin typeface="Times New Roman" pitchFamily="18" charset="0"/>
              <a:cs typeface="Times New Roman" pitchFamily="18" charset="0"/>
            </a:endParaRPr>
          </a:p>
          <a:p>
            <a:pPr marL="342900" indent="-342900" algn="ctr" rtl="1"/>
            <a:r>
              <a:rPr lang="ar-SA" dirty="0" smtClean="0"/>
              <a:t/>
            </a:r>
            <a:br>
              <a:rPr lang="ar-SA" dirty="0" smtClean="0"/>
            </a:br>
            <a:r>
              <a:rPr lang="ar-SA" dirty="0" smtClean="0"/>
              <a:t/>
            </a:r>
            <a:br>
              <a:rPr lang="ar-SA" dirty="0" smtClean="0"/>
            </a:br>
            <a:endParaRPr lang="ar-SA" b="1" u="sng" dirty="0" smtClean="0">
              <a:latin typeface="Times New Roman" pitchFamily="18" charset="0"/>
              <a:cs typeface="Times New Roman" pitchFamily="18" charset="0"/>
            </a:endParaRPr>
          </a:p>
          <a:p>
            <a:pPr marL="342900" indent="-342900" algn="r" rtl="1">
              <a:buFont typeface="Wingdings" pitchFamily="2" charset="2"/>
              <a:buChar char="v"/>
            </a:pPr>
            <a:endParaRPr lang="ar-SA" b="1" u="sng" dirty="0" smtClean="0">
              <a:latin typeface="Times New Roman" pitchFamily="18" charset="0"/>
              <a:cs typeface="Times New Roman" pitchFamily="18" charset="0"/>
            </a:endParaRPr>
          </a:p>
          <a:p>
            <a:pPr marL="342900" indent="-342900" algn="r" rtl="1"/>
            <a:endParaRPr lang="ar-SA" b="1" u="sng" dirty="0">
              <a:latin typeface="Times New Roman" pitchFamily="18" charset="0"/>
              <a:cs typeface="Times New Roman" pitchFamily="18" charset="0"/>
            </a:endParaRPr>
          </a:p>
        </p:txBody>
      </p:sp>
      <p:graphicFrame>
        <p:nvGraphicFramePr>
          <p:cNvPr id="6" name="جدول 5"/>
          <p:cNvGraphicFramePr>
            <a:graphicFrameLocks noGrp="1"/>
          </p:cNvGraphicFramePr>
          <p:nvPr/>
        </p:nvGraphicFramePr>
        <p:xfrm>
          <a:off x="571470" y="2183156"/>
          <a:ext cx="7786744" cy="4389120"/>
        </p:xfrm>
        <a:graphic>
          <a:graphicData uri="http://schemas.openxmlformats.org/drawingml/2006/table">
            <a:tbl>
              <a:tblPr rtl="1" firstRow="1" bandRow="1">
                <a:tableStyleId>{5C22544A-7EE6-4342-B048-85BDC9FD1C3A}</a:tableStyleId>
              </a:tblPr>
              <a:tblGrid>
                <a:gridCol w="1946686"/>
                <a:gridCol w="1946686"/>
                <a:gridCol w="2677566"/>
                <a:gridCol w="1215806"/>
              </a:tblGrid>
              <a:tr h="351237">
                <a:tc>
                  <a:txBody>
                    <a:bodyPr/>
                    <a:lstStyle/>
                    <a:p>
                      <a:pPr algn="ctr" rtl="1"/>
                      <a:r>
                        <a:rPr lang="ar-SA" dirty="0" smtClean="0"/>
                        <a:t>تسلسل الشهر </a:t>
                      </a:r>
                      <a:endParaRPr lang="ar-SA" dirty="0"/>
                    </a:p>
                  </a:txBody>
                  <a:tcPr/>
                </a:tc>
                <a:tc>
                  <a:txBody>
                    <a:bodyPr/>
                    <a:lstStyle/>
                    <a:p>
                      <a:pPr algn="ctr" rtl="1"/>
                      <a:r>
                        <a:rPr lang="ar-SA" dirty="0" smtClean="0"/>
                        <a:t>اسم الشهر </a:t>
                      </a:r>
                      <a:endParaRPr lang="ar-SA" dirty="0"/>
                    </a:p>
                  </a:txBody>
                  <a:tcPr/>
                </a:tc>
                <a:tc>
                  <a:txBody>
                    <a:bodyPr/>
                    <a:lstStyle/>
                    <a:p>
                      <a:pPr algn="ctr" rtl="1"/>
                      <a:r>
                        <a:rPr lang="ar-SA" dirty="0" err="1" smtClean="0"/>
                        <a:t>الفتره</a:t>
                      </a:r>
                      <a:r>
                        <a:rPr lang="ar-SA" baseline="0" dirty="0" smtClean="0"/>
                        <a:t> </a:t>
                      </a:r>
                      <a:endParaRPr lang="ar-SA" dirty="0"/>
                    </a:p>
                  </a:txBody>
                  <a:tcPr/>
                </a:tc>
                <a:tc>
                  <a:txBody>
                    <a:bodyPr/>
                    <a:lstStyle/>
                    <a:p>
                      <a:pPr algn="ctr" rtl="1"/>
                      <a:r>
                        <a:rPr lang="ar-SA" dirty="0" smtClean="0"/>
                        <a:t>عدد </a:t>
                      </a:r>
                      <a:r>
                        <a:rPr lang="ar-SA" dirty="0" err="1" smtClean="0"/>
                        <a:t>الايام</a:t>
                      </a:r>
                      <a:r>
                        <a:rPr lang="ar-SA" dirty="0" smtClean="0"/>
                        <a:t> </a:t>
                      </a:r>
                      <a:endParaRPr lang="ar-SA" dirty="0"/>
                    </a:p>
                  </a:txBody>
                  <a:tcPr/>
                </a:tc>
              </a:tr>
              <a:tr h="351237">
                <a:tc>
                  <a:txBody>
                    <a:bodyPr/>
                    <a:lstStyle/>
                    <a:p>
                      <a:pPr algn="ctr" rtl="1"/>
                      <a:r>
                        <a:rPr lang="ar-SA" b="1" dirty="0" smtClean="0"/>
                        <a:t>1</a:t>
                      </a:r>
                      <a:endParaRPr lang="ar-SA" b="1" dirty="0"/>
                    </a:p>
                  </a:txBody>
                  <a:tcPr/>
                </a:tc>
                <a:tc>
                  <a:txBody>
                    <a:bodyPr/>
                    <a:lstStyle/>
                    <a:p>
                      <a:pPr algn="ctr" rtl="1"/>
                      <a:r>
                        <a:rPr lang="ar-SA" b="1" dirty="0" smtClean="0"/>
                        <a:t>شباط </a:t>
                      </a:r>
                      <a:endParaRPr lang="ar-SA" b="1" dirty="0"/>
                    </a:p>
                  </a:txBody>
                  <a:tcPr/>
                </a:tc>
                <a:tc>
                  <a:txBody>
                    <a:bodyPr/>
                    <a:lstStyle/>
                    <a:p>
                      <a:pPr algn="ctr" rtl="1"/>
                      <a:r>
                        <a:rPr lang="ar-SA" b="1" dirty="0" smtClean="0"/>
                        <a:t>29-15= 14</a:t>
                      </a:r>
                      <a:endParaRPr lang="ar-SA" b="1" dirty="0"/>
                    </a:p>
                  </a:txBody>
                  <a:tcPr/>
                </a:tc>
                <a:tc>
                  <a:txBody>
                    <a:bodyPr/>
                    <a:lstStyle/>
                    <a:p>
                      <a:pPr algn="ctr" rtl="1"/>
                      <a:r>
                        <a:rPr lang="ar-SA" b="1" dirty="0" smtClean="0"/>
                        <a:t>14</a:t>
                      </a:r>
                      <a:endParaRPr lang="ar-SA" b="1" dirty="0"/>
                    </a:p>
                  </a:txBody>
                  <a:tcPr/>
                </a:tc>
              </a:tr>
              <a:tr h="351237">
                <a:tc>
                  <a:txBody>
                    <a:bodyPr/>
                    <a:lstStyle/>
                    <a:p>
                      <a:pPr algn="ctr" rtl="1"/>
                      <a:r>
                        <a:rPr lang="ar-SA" b="1" dirty="0" smtClean="0"/>
                        <a:t>2</a:t>
                      </a:r>
                      <a:endParaRPr lang="ar-SA" b="1" dirty="0"/>
                    </a:p>
                  </a:txBody>
                  <a:tcPr/>
                </a:tc>
                <a:tc>
                  <a:txBody>
                    <a:bodyPr/>
                    <a:lstStyle/>
                    <a:p>
                      <a:pPr algn="ctr" rtl="1"/>
                      <a:r>
                        <a:rPr lang="ar-SA" b="1" dirty="0" err="1" smtClean="0"/>
                        <a:t>اذار</a:t>
                      </a:r>
                      <a:r>
                        <a:rPr lang="ar-SA" b="1" baseline="0" dirty="0" smtClean="0"/>
                        <a:t> </a:t>
                      </a:r>
                      <a:endParaRPr lang="ar-SA" b="1" dirty="0"/>
                    </a:p>
                  </a:txBody>
                  <a:tcPr/>
                </a:tc>
                <a:tc>
                  <a:txBody>
                    <a:bodyPr/>
                    <a:lstStyle/>
                    <a:p>
                      <a:pPr algn="ctr" rtl="1"/>
                      <a:r>
                        <a:rPr lang="ar-SA" b="1" dirty="0" smtClean="0"/>
                        <a:t>كل الشهر </a:t>
                      </a:r>
                      <a:endParaRPr lang="ar-SA" b="1" dirty="0"/>
                    </a:p>
                  </a:txBody>
                  <a:tcPr/>
                </a:tc>
                <a:tc>
                  <a:txBody>
                    <a:bodyPr/>
                    <a:lstStyle/>
                    <a:p>
                      <a:pPr algn="ctr" rtl="1"/>
                      <a:r>
                        <a:rPr lang="ar-SA" b="1" dirty="0" smtClean="0"/>
                        <a:t>31</a:t>
                      </a:r>
                      <a:endParaRPr lang="ar-SA" b="1" dirty="0"/>
                    </a:p>
                  </a:txBody>
                  <a:tcPr/>
                </a:tc>
              </a:tr>
              <a:tr h="351237">
                <a:tc>
                  <a:txBody>
                    <a:bodyPr/>
                    <a:lstStyle/>
                    <a:p>
                      <a:pPr algn="ctr" rtl="1"/>
                      <a:r>
                        <a:rPr lang="ar-SA" b="1" dirty="0" smtClean="0"/>
                        <a:t>3</a:t>
                      </a:r>
                      <a:endParaRPr lang="ar-SA" b="1" dirty="0"/>
                    </a:p>
                  </a:txBody>
                  <a:tcPr/>
                </a:tc>
                <a:tc>
                  <a:txBody>
                    <a:bodyPr/>
                    <a:lstStyle/>
                    <a:p>
                      <a:pPr algn="ctr" rtl="1"/>
                      <a:r>
                        <a:rPr lang="ar-SA" b="1" dirty="0" smtClean="0"/>
                        <a:t>نيسان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a:t>
                      </a:r>
                    </a:p>
                  </a:txBody>
                  <a:tcPr/>
                </a:tc>
                <a:tc>
                  <a:txBody>
                    <a:bodyPr/>
                    <a:lstStyle/>
                    <a:p>
                      <a:pPr algn="ctr" rtl="1"/>
                      <a:r>
                        <a:rPr lang="ar-SA" b="1" dirty="0" smtClean="0"/>
                        <a:t>30</a:t>
                      </a:r>
                      <a:endParaRPr lang="ar-SA" b="1" dirty="0"/>
                    </a:p>
                  </a:txBody>
                  <a:tcPr/>
                </a:tc>
              </a:tr>
              <a:tr h="351237">
                <a:tc>
                  <a:txBody>
                    <a:bodyPr/>
                    <a:lstStyle/>
                    <a:p>
                      <a:pPr algn="ctr" rtl="1"/>
                      <a:r>
                        <a:rPr lang="ar-SA" b="1" dirty="0" smtClean="0"/>
                        <a:t>4</a:t>
                      </a:r>
                      <a:endParaRPr lang="ar-SA" b="1" dirty="0"/>
                    </a:p>
                  </a:txBody>
                  <a:tcPr/>
                </a:tc>
                <a:tc>
                  <a:txBody>
                    <a:bodyPr/>
                    <a:lstStyle/>
                    <a:p>
                      <a:pPr algn="ctr" rtl="1"/>
                      <a:r>
                        <a:rPr lang="ar-SA" b="1" dirty="0" err="1" smtClean="0"/>
                        <a:t>ايار</a:t>
                      </a:r>
                      <a:r>
                        <a:rPr lang="ar-SA" b="1" dirty="0" smtClean="0"/>
                        <a:t>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31</a:t>
                      </a:r>
                      <a:endParaRPr lang="ar-SA" b="1" dirty="0"/>
                    </a:p>
                  </a:txBody>
                  <a:tcPr/>
                </a:tc>
              </a:tr>
              <a:tr h="351237">
                <a:tc>
                  <a:txBody>
                    <a:bodyPr/>
                    <a:lstStyle/>
                    <a:p>
                      <a:pPr algn="ctr" rtl="1"/>
                      <a:r>
                        <a:rPr lang="ar-SA" b="1" dirty="0" smtClean="0"/>
                        <a:t>5</a:t>
                      </a:r>
                      <a:endParaRPr lang="ar-SA" b="1" dirty="0"/>
                    </a:p>
                  </a:txBody>
                  <a:tcPr/>
                </a:tc>
                <a:tc>
                  <a:txBody>
                    <a:bodyPr/>
                    <a:lstStyle/>
                    <a:p>
                      <a:pPr algn="ctr" rtl="1"/>
                      <a:r>
                        <a:rPr lang="ar-SA" b="1" dirty="0" smtClean="0"/>
                        <a:t>حزيران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30</a:t>
                      </a:r>
                      <a:endParaRPr lang="ar-SA" b="1" dirty="0"/>
                    </a:p>
                  </a:txBody>
                  <a:tcPr/>
                </a:tc>
              </a:tr>
              <a:tr h="351237">
                <a:tc>
                  <a:txBody>
                    <a:bodyPr/>
                    <a:lstStyle/>
                    <a:p>
                      <a:pPr algn="ctr" rtl="1"/>
                      <a:r>
                        <a:rPr lang="ar-SA" b="1" dirty="0" smtClean="0"/>
                        <a:t>6</a:t>
                      </a:r>
                      <a:endParaRPr lang="ar-SA" b="1" dirty="0"/>
                    </a:p>
                  </a:txBody>
                  <a:tcPr/>
                </a:tc>
                <a:tc>
                  <a:txBody>
                    <a:bodyPr/>
                    <a:lstStyle/>
                    <a:p>
                      <a:pPr algn="ctr" rtl="1"/>
                      <a:r>
                        <a:rPr lang="ar-SA" b="1" dirty="0" smtClean="0"/>
                        <a:t>تموز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31</a:t>
                      </a:r>
                      <a:endParaRPr lang="ar-SA" b="1" dirty="0"/>
                    </a:p>
                  </a:txBody>
                  <a:tcPr/>
                </a:tc>
              </a:tr>
              <a:tr h="351237">
                <a:tc>
                  <a:txBody>
                    <a:bodyPr/>
                    <a:lstStyle/>
                    <a:p>
                      <a:pPr algn="ctr" rtl="1"/>
                      <a:r>
                        <a:rPr lang="ar-SA" b="1" dirty="0" smtClean="0"/>
                        <a:t>7</a:t>
                      </a:r>
                      <a:endParaRPr lang="ar-SA" b="1" dirty="0"/>
                    </a:p>
                  </a:txBody>
                  <a:tcPr/>
                </a:tc>
                <a:tc>
                  <a:txBody>
                    <a:bodyPr/>
                    <a:lstStyle/>
                    <a:p>
                      <a:pPr algn="ctr" rtl="1"/>
                      <a:r>
                        <a:rPr lang="ar-SA" b="1" dirty="0" err="1" smtClean="0"/>
                        <a:t>اب</a:t>
                      </a:r>
                      <a:r>
                        <a:rPr lang="ar-SA" b="1" dirty="0" smtClean="0"/>
                        <a:t>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31</a:t>
                      </a:r>
                      <a:endParaRPr lang="ar-SA" b="1" dirty="0"/>
                    </a:p>
                  </a:txBody>
                  <a:tcPr/>
                </a:tc>
              </a:tr>
              <a:tr h="351237">
                <a:tc>
                  <a:txBody>
                    <a:bodyPr/>
                    <a:lstStyle/>
                    <a:p>
                      <a:pPr algn="ctr" rtl="1"/>
                      <a:r>
                        <a:rPr lang="ar-SA" b="1" dirty="0" smtClean="0"/>
                        <a:t>8</a:t>
                      </a:r>
                      <a:endParaRPr lang="ar-SA" b="1" dirty="0"/>
                    </a:p>
                  </a:txBody>
                  <a:tcPr/>
                </a:tc>
                <a:tc>
                  <a:txBody>
                    <a:bodyPr/>
                    <a:lstStyle/>
                    <a:p>
                      <a:pPr algn="ctr" rtl="1"/>
                      <a:r>
                        <a:rPr lang="ar-SA" b="1" dirty="0" err="1" smtClean="0"/>
                        <a:t>ايلول</a:t>
                      </a:r>
                      <a:r>
                        <a:rPr lang="ar-SA" b="1" dirty="0" smtClean="0"/>
                        <a:t>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30</a:t>
                      </a:r>
                      <a:endParaRPr lang="ar-SA" b="1" dirty="0"/>
                    </a:p>
                  </a:txBody>
                  <a:tcPr/>
                </a:tc>
              </a:tr>
              <a:tr h="351237">
                <a:tc>
                  <a:txBody>
                    <a:bodyPr/>
                    <a:lstStyle/>
                    <a:p>
                      <a:pPr algn="ctr" rtl="1"/>
                      <a:r>
                        <a:rPr lang="ar-SA" b="1" dirty="0" smtClean="0"/>
                        <a:t>9</a:t>
                      </a:r>
                      <a:endParaRPr lang="ar-SA" b="1" dirty="0"/>
                    </a:p>
                  </a:txBody>
                  <a:tcPr/>
                </a:tc>
                <a:tc>
                  <a:txBody>
                    <a:bodyPr/>
                    <a:lstStyle/>
                    <a:p>
                      <a:pPr algn="ctr" rtl="1"/>
                      <a:r>
                        <a:rPr lang="ar-SA" b="1" dirty="0" smtClean="0"/>
                        <a:t>تشرين </a:t>
                      </a:r>
                      <a:r>
                        <a:rPr lang="ar-SA" b="1" dirty="0" err="1" smtClean="0"/>
                        <a:t>اول</a:t>
                      </a:r>
                      <a:r>
                        <a:rPr lang="ar-SA" b="1" dirty="0" smtClean="0"/>
                        <a:t> </a:t>
                      </a:r>
                      <a:endParaRPr lang="ar-SA"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b="1" dirty="0" smtClean="0"/>
                        <a:t>كل الشهر </a:t>
                      </a:r>
                    </a:p>
                  </a:txBody>
                  <a:tcPr/>
                </a:tc>
                <a:tc>
                  <a:txBody>
                    <a:bodyPr/>
                    <a:lstStyle/>
                    <a:p>
                      <a:pPr algn="ctr" rtl="1"/>
                      <a:r>
                        <a:rPr lang="ar-SA" b="1" dirty="0" smtClean="0"/>
                        <a:t>31</a:t>
                      </a:r>
                      <a:endParaRPr lang="ar-SA" b="1" dirty="0"/>
                    </a:p>
                  </a:txBody>
                  <a:tcPr/>
                </a:tc>
              </a:tr>
              <a:tr h="351237">
                <a:tc>
                  <a:txBody>
                    <a:bodyPr/>
                    <a:lstStyle/>
                    <a:p>
                      <a:pPr algn="ctr" rtl="1"/>
                      <a:r>
                        <a:rPr lang="ar-SA" b="1" dirty="0" smtClean="0"/>
                        <a:t>10</a:t>
                      </a:r>
                      <a:endParaRPr lang="ar-SA" b="1" dirty="0"/>
                    </a:p>
                  </a:txBody>
                  <a:tcPr/>
                </a:tc>
                <a:tc>
                  <a:txBody>
                    <a:bodyPr/>
                    <a:lstStyle/>
                    <a:p>
                      <a:pPr algn="ctr" rtl="1"/>
                      <a:r>
                        <a:rPr lang="ar-SA" b="1" dirty="0" smtClean="0"/>
                        <a:t>تشرين ثاني </a:t>
                      </a:r>
                      <a:endParaRPr lang="ar-SA" b="1" dirty="0"/>
                    </a:p>
                  </a:txBody>
                  <a:tcPr/>
                </a:tc>
                <a:tc>
                  <a:txBody>
                    <a:bodyPr/>
                    <a:lstStyle/>
                    <a:p>
                      <a:pPr algn="ctr" rtl="1"/>
                      <a:r>
                        <a:rPr lang="ar-SA" b="1" dirty="0" smtClean="0"/>
                        <a:t>نص الشهر ( من 1 </a:t>
                      </a:r>
                      <a:r>
                        <a:rPr lang="ar-SA" b="1" dirty="0" err="1" smtClean="0"/>
                        <a:t>الى</a:t>
                      </a:r>
                      <a:r>
                        <a:rPr lang="ar-SA" b="1" dirty="0" smtClean="0"/>
                        <a:t> 15) </a:t>
                      </a:r>
                      <a:endParaRPr lang="ar-SA" b="1" dirty="0"/>
                    </a:p>
                  </a:txBody>
                  <a:tcPr/>
                </a:tc>
                <a:tc>
                  <a:txBody>
                    <a:bodyPr/>
                    <a:lstStyle/>
                    <a:p>
                      <a:pPr algn="ctr" rtl="1"/>
                      <a:r>
                        <a:rPr lang="ar-SA" b="1" dirty="0" smtClean="0"/>
                        <a:t>15</a:t>
                      </a:r>
                      <a:endParaRPr lang="ar-SA" b="1" dirty="0"/>
                    </a:p>
                  </a:txBody>
                  <a:tcPr/>
                </a:tc>
              </a:tr>
              <a:tr h="351237">
                <a:tc>
                  <a:txBody>
                    <a:bodyPr/>
                    <a:lstStyle/>
                    <a:p>
                      <a:pPr algn="ctr" rtl="1"/>
                      <a:r>
                        <a:rPr lang="ar-SA" b="1" dirty="0" smtClean="0"/>
                        <a:t>المجموع </a:t>
                      </a:r>
                      <a:endParaRPr lang="ar-SA" b="1" dirty="0"/>
                    </a:p>
                  </a:txBody>
                  <a:tcPr/>
                </a:tc>
                <a:tc>
                  <a:txBody>
                    <a:bodyPr/>
                    <a:lstStyle/>
                    <a:p>
                      <a:pPr algn="ctr" rtl="1"/>
                      <a:endParaRPr lang="ar-SA" b="1" dirty="0"/>
                    </a:p>
                  </a:txBody>
                  <a:tcPr/>
                </a:tc>
                <a:tc>
                  <a:txBody>
                    <a:bodyPr/>
                    <a:lstStyle/>
                    <a:p>
                      <a:pPr algn="ctr" rtl="1"/>
                      <a:endParaRPr lang="ar-SA" b="1" dirty="0"/>
                    </a:p>
                  </a:txBody>
                  <a:tcPr/>
                </a:tc>
                <a:tc>
                  <a:txBody>
                    <a:bodyPr/>
                    <a:lstStyle/>
                    <a:p>
                      <a:pPr algn="ctr" rtl="1"/>
                      <a:r>
                        <a:rPr lang="ar-SA" b="1" dirty="0" smtClean="0"/>
                        <a:t>274</a:t>
                      </a:r>
                      <a:endParaRPr lang="ar-SA" b="1" dirty="0"/>
                    </a:p>
                  </a:txBody>
                  <a:tcPr/>
                </a:tc>
              </a:tr>
            </a:tbl>
          </a:graphicData>
        </a:graphic>
      </p:graphicFrame>
    </p:spTree>
    <p:extLst>
      <p:ext uri="{BB962C8B-B14F-4D97-AF65-F5344CB8AC3E}">
        <p14:creationId xmlns:p14="http://schemas.microsoft.com/office/powerpoint/2010/main" xmlns="" val="10498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8</a:t>
            </a:fld>
            <a:endParaRPr lang="tr-TR"/>
          </a:p>
        </p:txBody>
      </p:sp>
      <p:sp>
        <p:nvSpPr>
          <p:cNvPr id="5" name="Rectangle 4"/>
          <p:cNvSpPr/>
          <p:nvPr/>
        </p:nvSpPr>
        <p:spPr>
          <a:xfrm>
            <a:off x="0" y="836713"/>
            <a:ext cx="8532440" cy="5909310"/>
          </a:xfrm>
          <a:prstGeom prst="rect">
            <a:avLst/>
          </a:prstGeom>
        </p:spPr>
        <p:txBody>
          <a:bodyPr wrap="square">
            <a:spAutoFit/>
          </a:bodyPr>
          <a:lstStyle/>
          <a:p>
            <a:pPr marL="342900" indent="-342900" algn="r" rtl="1"/>
            <a:r>
              <a:rPr lang="ar-SA" b="1" dirty="0" smtClean="0">
                <a:latin typeface="Times New Roman" pitchFamily="18" charset="0"/>
                <a:cs typeface="Times New Roman" pitchFamily="18" charset="0"/>
              </a:rPr>
              <a:t>مثال :- اقترض شخص من احد البنوك مبلغ 4500 دينار </a:t>
            </a:r>
            <a:r>
              <a:rPr lang="ar-SA" b="1" dirty="0" err="1" smtClean="0">
                <a:latin typeface="Times New Roman" pitchFamily="18" charset="0"/>
                <a:cs typeface="Times New Roman" pitchFamily="18" charset="0"/>
              </a:rPr>
              <a:t>يفائده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معدلها 8,5% سنويا وذلك لمده 200 يوم واقتطع البنك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مقدما وسلم الباقي للمقترض . اوجد مقدر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المقتطعه</a:t>
            </a:r>
            <a:r>
              <a:rPr lang="ar-SA" b="1" dirty="0" smtClean="0">
                <a:latin typeface="Times New Roman" pitchFamily="18" charset="0"/>
                <a:cs typeface="Times New Roman" pitchFamily="18" charset="0"/>
              </a:rPr>
              <a:t>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 </a:t>
            </a:r>
          </a:p>
          <a:p>
            <a:pPr marL="342900" indent="-342900"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(ي/360 )</a:t>
            </a:r>
          </a:p>
          <a:p>
            <a:pPr marL="342900" indent="-342900" algn="r" rtl="1"/>
            <a:r>
              <a:rPr lang="ar-SA" b="1" dirty="0" smtClean="0">
                <a:latin typeface="Times New Roman" pitchFamily="18" charset="0"/>
                <a:cs typeface="Times New Roman" pitchFamily="18" charset="0"/>
              </a:rPr>
              <a:t>= 4500* 8,5% * (360/200)</a:t>
            </a:r>
          </a:p>
          <a:p>
            <a:pPr marL="342900" indent="-342900" algn="r" rtl="1"/>
            <a:r>
              <a:rPr lang="ar-SA" b="1" dirty="0" smtClean="0">
                <a:latin typeface="Times New Roman" pitchFamily="18" charset="0"/>
                <a:cs typeface="Times New Roman" pitchFamily="18" charset="0"/>
              </a:rPr>
              <a:t>=212,5 </a:t>
            </a:r>
            <a:r>
              <a:rPr lang="ar-SA" b="1" dirty="0" err="1" smtClean="0">
                <a:latin typeface="Times New Roman" pitchFamily="18" charset="0"/>
                <a:cs typeface="Times New Roman" pitchFamily="18" charset="0"/>
              </a:rPr>
              <a:t>دينر</a:t>
            </a:r>
            <a:r>
              <a:rPr lang="ar-SA" b="1" dirty="0" smtClean="0">
                <a:latin typeface="Times New Roman" pitchFamily="18" charset="0"/>
                <a:cs typeface="Times New Roman" pitchFamily="18" charset="0"/>
              </a:rPr>
              <a:t> </a:t>
            </a:r>
          </a:p>
          <a:p>
            <a:pPr marL="342900" indent="-342900" algn="r" rtl="1"/>
            <a:r>
              <a:rPr lang="ar-SA" b="1" dirty="0" smtClean="0">
                <a:latin typeface="Times New Roman" pitchFamily="18" charset="0"/>
                <a:cs typeface="Times New Roman" pitchFamily="18" charset="0"/>
              </a:rPr>
              <a:t>مثال : بتاريخ 13 </a:t>
            </a:r>
            <a:r>
              <a:rPr lang="ar-SA" b="1" dirty="0" err="1" smtClean="0">
                <a:latin typeface="Times New Roman" pitchFamily="18" charset="0"/>
                <a:cs typeface="Times New Roman" pitchFamily="18" charset="0"/>
              </a:rPr>
              <a:t>اذار</a:t>
            </a:r>
            <a:r>
              <a:rPr lang="ar-SA" b="1" dirty="0" smtClean="0">
                <a:latin typeface="Times New Roman" pitchFamily="18" charset="0"/>
                <a:cs typeface="Times New Roman" pitchFamily="18" charset="0"/>
              </a:rPr>
              <a:t> من عام 1981 اقترض احد </a:t>
            </a:r>
            <a:r>
              <a:rPr lang="ar-SA" b="1" dirty="0" err="1" smtClean="0">
                <a:latin typeface="Times New Roman" pitchFamily="18" charset="0"/>
                <a:cs typeface="Times New Roman" pitchFamily="18" charset="0"/>
              </a:rPr>
              <a:t>الاشخاص</a:t>
            </a:r>
            <a:r>
              <a:rPr lang="ar-SA" b="1" dirty="0" smtClean="0">
                <a:latin typeface="Times New Roman" pitchFamily="18" charset="0"/>
                <a:cs typeface="Times New Roman" pitchFamily="18" charset="0"/>
              </a:rPr>
              <a:t> من احد البنوك مبلغ 5000 دينار على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يسدده يوم 11 حزيران من نفس العام . </a:t>
            </a:r>
            <a:r>
              <a:rPr lang="ar-SA" b="1" dirty="0" err="1" smtClean="0">
                <a:latin typeface="Times New Roman" pitchFamily="18" charset="0"/>
                <a:cs typeface="Times New Roman" pitchFamily="18" charset="0"/>
              </a:rPr>
              <a:t>وبفائده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معدلها 9% سنويا .وتم اقتطاع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مقدما وتسليم الرصيد للمقترض . اوجد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التجاريه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المقتطعه</a:t>
            </a:r>
            <a:r>
              <a:rPr lang="ar-SA" b="1" dirty="0" smtClean="0">
                <a:latin typeface="Times New Roman" pitchFamily="18" charset="0"/>
                <a:cs typeface="Times New Roman" pitchFamily="18" charset="0"/>
              </a:rPr>
              <a:t> .</a:t>
            </a:r>
          </a:p>
          <a:p>
            <a:pPr marL="342900" indent="-342900" algn="r" rtl="1"/>
            <a:endParaRPr lang="ar-SA" b="1" dirty="0" smtClean="0">
              <a:latin typeface="Times New Roman" pitchFamily="18" charset="0"/>
              <a:cs typeface="Times New Roman" pitchFamily="18" charset="0"/>
            </a:endParaRPr>
          </a:p>
          <a:p>
            <a:pPr marL="342900" indent="-342900" algn="r" rtl="1"/>
            <a:r>
              <a:rPr lang="ar-SA" b="1" dirty="0" smtClean="0">
                <a:latin typeface="Times New Roman" pitchFamily="18" charset="0"/>
                <a:cs typeface="Times New Roman" pitchFamily="18" charset="0"/>
              </a:rPr>
              <a:t>الحل : </a:t>
            </a:r>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من 13/3/1981  </a:t>
            </a:r>
            <a:r>
              <a:rPr lang="ar-SA" b="1" dirty="0" err="1" smtClean="0">
                <a:latin typeface="Times New Roman" pitchFamily="18" charset="0"/>
                <a:cs typeface="Times New Roman" pitchFamily="18" charset="0"/>
              </a:rPr>
              <a:t>الى</a:t>
            </a:r>
            <a:r>
              <a:rPr lang="ar-SA" b="1" dirty="0" smtClean="0">
                <a:latin typeface="Times New Roman" pitchFamily="18" charset="0"/>
                <a:cs typeface="Times New Roman" pitchFamily="18" charset="0"/>
              </a:rPr>
              <a:t> 11/6/1981</a:t>
            </a:r>
          </a:p>
          <a:p>
            <a:pPr marL="342900" indent="-342900" algn="r" rtl="1"/>
            <a:endParaRPr lang="ar-SA" b="1" dirty="0" smtClean="0">
              <a:latin typeface="Times New Roman" pitchFamily="18" charset="0"/>
              <a:cs typeface="Times New Roman" pitchFamily="18" charset="0"/>
            </a:endParaRPr>
          </a:p>
          <a:p>
            <a:pPr marL="342900" indent="-342900" algn="r" rtl="1"/>
            <a:endParaRPr lang="ar-SA" dirty="0" smtClean="0"/>
          </a:p>
          <a:p>
            <a:pPr marL="342900" indent="-342900" algn="r" rtl="1"/>
            <a:r>
              <a:rPr lang="ar-SA" dirty="0" smtClean="0"/>
              <a:t/>
            </a:r>
            <a:br>
              <a:rPr lang="ar-SA" dirty="0" smtClean="0"/>
            </a:br>
            <a:r>
              <a:rPr lang="ar-SA" dirty="0" smtClean="0"/>
              <a:t/>
            </a:r>
            <a:br>
              <a:rPr lang="ar-SA" dirty="0" smtClean="0"/>
            </a:br>
            <a:endParaRPr lang="ar-SA" b="1" u="sng"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a:p>
            <a:pPr marL="342900" indent="-342900" algn="r" rtl="1"/>
            <a:endParaRPr lang="ar-SA" b="1" u="sng" dirty="0" smtClean="0">
              <a:latin typeface="Times New Roman" pitchFamily="18" charset="0"/>
              <a:cs typeface="Times New Roman" pitchFamily="18" charset="0"/>
            </a:endParaRPr>
          </a:p>
          <a:p>
            <a:pPr marL="342900" indent="-342900" algn="r" rtl="1">
              <a:buFont typeface="Wingdings" pitchFamily="2" charset="2"/>
              <a:buChar char="v"/>
            </a:pPr>
            <a:endParaRPr lang="ar-SA" b="1" u="sng" dirty="0" smtClean="0">
              <a:latin typeface="Times New Roman" pitchFamily="18" charset="0"/>
              <a:cs typeface="Times New Roman" pitchFamily="18" charset="0"/>
            </a:endParaRPr>
          </a:p>
          <a:p>
            <a:pPr marL="342900" indent="-342900" algn="r" rtl="1"/>
            <a:endParaRPr lang="ar-SA" b="1" u="sng" dirty="0">
              <a:latin typeface="Times New Roman" pitchFamily="18" charset="0"/>
              <a:cs typeface="Times New Roman" pitchFamily="18" charset="0"/>
            </a:endParaRPr>
          </a:p>
        </p:txBody>
      </p:sp>
      <p:graphicFrame>
        <p:nvGraphicFramePr>
          <p:cNvPr id="7" name="جدول 6"/>
          <p:cNvGraphicFramePr>
            <a:graphicFrameLocks noGrp="1"/>
          </p:cNvGraphicFramePr>
          <p:nvPr/>
        </p:nvGraphicFramePr>
        <p:xfrm>
          <a:off x="214282" y="4500572"/>
          <a:ext cx="8429684" cy="2194560"/>
        </p:xfrm>
        <a:graphic>
          <a:graphicData uri="http://schemas.openxmlformats.org/drawingml/2006/table">
            <a:tbl>
              <a:tblPr rtl="1" firstRow="1" bandRow="1">
                <a:tableStyleId>{5C22544A-7EE6-4342-B048-85BDC9FD1C3A}</a:tableStyleId>
              </a:tblPr>
              <a:tblGrid>
                <a:gridCol w="2107421"/>
                <a:gridCol w="2107421"/>
                <a:gridCol w="2107421"/>
                <a:gridCol w="2107421"/>
              </a:tblGrid>
              <a:tr h="285752">
                <a:tc>
                  <a:txBody>
                    <a:bodyPr/>
                    <a:lstStyle/>
                    <a:p>
                      <a:pPr algn="ctr" rtl="1"/>
                      <a:r>
                        <a:rPr lang="ar-SA" b="1" dirty="0" smtClean="0"/>
                        <a:t>تسلسل الشهر </a:t>
                      </a:r>
                      <a:endParaRPr lang="ar-SA" b="1" dirty="0"/>
                    </a:p>
                  </a:txBody>
                  <a:tcPr/>
                </a:tc>
                <a:tc>
                  <a:txBody>
                    <a:bodyPr/>
                    <a:lstStyle/>
                    <a:p>
                      <a:pPr algn="ctr" rtl="1"/>
                      <a:r>
                        <a:rPr lang="ar-SA" b="1" dirty="0" smtClean="0"/>
                        <a:t>اسم الشهر</a:t>
                      </a:r>
                      <a:endParaRPr lang="ar-SA" b="1" dirty="0"/>
                    </a:p>
                  </a:txBody>
                  <a:tcPr/>
                </a:tc>
                <a:tc>
                  <a:txBody>
                    <a:bodyPr/>
                    <a:lstStyle/>
                    <a:p>
                      <a:pPr algn="ctr" rtl="1"/>
                      <a:r>
                        <a:rPr lang="ar-SA" b="1" dirty="0" err="1" smtClean="0"/>
                        <a:t>الفتره</a:t>
                      </a:r>
                      <a:r>
                        <a:rPr lang="ar-SA" b="1" dirty="0" smtClean="0"/>
                        <a:t> </a:t>
                      </a:r>
                      <a:endParaRPr lang="ar-SA" b="1" dirty="0"/>
                    </a:p>
                  </a:txBody>
                  <a:tcPr/>
                </a:tc>
                <a:tc>
                  <a:txBody>
                    <a:bodyPr/>
                    <a:lstStyle/>
                    <a:p>
                      <a:pPr algn="ctr" rtl="1"/>
                      <a:r>
                        <a:rPr lang="ar-SA" b="1" dirty="0" smtClean="0"/>
                        <a:t>عدد </a:t>
                      </a:r>
                      <a:r>
                        <a:rPr lang="ar-SA" b="1" dirty="0" err="1" smtClean="0"/>
                        <a:t>الايام</a:t>
                      </a:r>
                      <a:endParaRPr lang="ar-SA" b="1" dirty="0"/>
                    </a:p>
                  </a:txBody>
                  <a:tcPr/>
                </a:tc>
              </a:tr>
              <a:tr h="285752">
                <a:tc>
                  <a:txBody>
                    <a:bodyPr/>
                    <a:lstStyle/>
                    <a:p>
                      <a:pPr algn="ctr" rtl="1"/>
                      <a:r>
                        <a:rPr lang="ar-SA" b="1" dirty="0" smtClean="0"/>
                        <a:t>1</a:t>
                      </a:r>
                      <a:endParaRPr lang="ar-SA" b="1" dirty="0"/>
                    </a:p>
                  </a:txBody>
                  <a:tcPr/>
                </a:tc>
                <a:tc>
                  <a:txBody>
                    <a:bodyPr/>
                    <a:lstStyle/>
                    <a:p>
                      <a:pPr algn="ctr" rtl="1"/>
                      <a:r>
                        <a:rPr lang="ar-SA" b="1" dirty="0" err="1" smtClean="0"/>
                        <a:t>اذار</a:t>
                      </a:r>
                      <a:r>
                        <a:rPr lang="ar-SA" b="1" dirty="0" smtClean="0"/>
                        <a:t> </a:t>
                      </a:r>
                      <a:endParaRPr lang="ar-SA" b="1" dirty="0"/>
                    </a:p>
                  </a:txBody>
                  <a:tcPr/>
                </a:tc>
                <a:tc>
                  <a:txBody>
                    <a:bodyPr/>
                    <a:lstStyle/>
                    <a:p>
                      <a:pPr algn="ctr" rtl="1"/>
                      <a:r>
                        <a:rPr lang="ar-SA" b="1" dirty="0" smtClean="0"/>
                        <a:t>31-13= 18</a:t>
                      </a:r>
                      <a:endParaRPr lang="ar-SA" b="1" dirty="0"/>
                    </a:p>
                  </a:txBody>
                  <a:tcPr/>
                </a:tc>
                <a:tc>
                  <a:txBody>
                    <a:bodyPr/>
                    <a:lstStyle/>
                    <a:p>
                      <a:pPr algn="ctr" rtl="1"/>
                      <a:r>
                        <a:rPr lang="ar-SA" b="1" dirty="0" smtClean="0"/>
                        <a:t>18</a:t>
                      </a:r>
                      <a:endParaRPr lang="ar-SA" b="1" dirty="0"/>
                    </a:p>
                  </a:txBody>
                  <a:tcPr/>
                </a:tc>
              </a:tr>
              <a:tr h="285752">
                <a:tc>
                  <a:txBody>
                    <a:bodyPr/>
                    <a:lstStyle/>
                    <a:p>
                      <a:pPr algn="ctr" rtl="1"/>
                      <a:r>
                        <a:rPr lang="ar-SA" b="1" dirty="0" smtClean="0"/>
                        <a:t>2</a:t>
                      </a:r>
                      <a:endParaRPr lang="ar-SA" b="1" dirty="0"/>
                    </a:p>
                  </a:txBody>
                  <a:tcPr/>
                </a:tc>
                <a:tc>
                  <a:txBody>
                    <a:bodyPr/>
                    <a:lstStyle/>
                    <a:p>
                      <a:pPr algn="ctr" rtl="1"/>
                      <a:r>
                        <a:rPr lang="ar-SA" b="1" dirty="0" smtClean="0"/>
                        <a:t>نيسان </a:t>
                      </a:r>
                      <a:endParaRPr lang="ar-SA" b="1" dirty="0"/>
                    </a:p>
                  </a:txBody>
                  <a:tcPr/>
                </a:tc>
                <a:tc>
                  <a:txBody>
                    <a:bodyPr/>
                    <a:lstStyle/>
                    <a:p>
                      <a:pPr algn="ctr" rtl="1"/>
                      <a:r>
                        <a:rPr lang="ar-SA" b="1" dirty="0" smtClean="0"/>
                        <a:t>كامل الشهر </a:t>
                      </a:r>
                      <a:endParaRPr lang="ar-SA" b="1" dirty="0"/>
                    </a:p>
                  </a:txBody>
                  <a:tcPr/>
                </a:tc>
                <a:tc>
                  <a:txBody>
                    <a:bodyPr/>
                    <a:lstStyle/>
                    <a:p>
                      <a:pPr algn="ctr" rtl="1"/>
                      <a:r>
                        <a:rPr lang="ar-SA" b="1" dirty="0" smtClean="0"/>
                        <a:t>30</a:t>
                      </a:r>
                      <a:endParaRPr lang="ar-SA" b="1" dirty="0"/>
                    </a:p>
                  </a:txBody>
                  <a:tcPr/>
                </a:tc>
              </a:tr>
              <a:tr h="285752">
                <a:tc>
                  <a:txBody>
                    <a:bodyPr/>
                    <a:lstStyle/>
                    <a:p>
                      <a:pPr algn="ctr" rtl="1"/>
                      <a:r>
                        <a:rPr lang="ar-SA" b="1" dirty="0" smtClean="0"/>
                        <a:t>3</a:t>
                      </a:r>
                      <a:endParaRPr lang="ar-SA" b="1" dirty="0"/>
                    </a:p>
                  </a:txBody>
                  <a:tcPr/>
                </a:tc>
                <a:tc>
                  <a:txBody>
                    <a:bodyPr/>
                    <a:lstStyle/>
                    <a:p>
                      <a:pPr algn="ctr" rtl="1"/>
                      <a:r>
                        <a:rPr lang="ar-SA" b="1" dirty="0" err="1" smtClean="0"/>
                        <a:t>ايار</a:t>
                      </a:r>
                      <a:r>
                        <a:rPr lang="ar-SA" b="1" dirty="0" smtClean="0"/>
                        <a:t> </a:t>
                      </a:r>
                      <a:endParaRPr lang="ar-SA" b="1" dirty="0"/>
                    </a:p>
                  </a:txBody>
                  <a:tcPr/>
                </a:tc>
                <a:tc>
                  <a:txBody>
                    <a:bodyPr/>
                    <a:lstStyle/>
                    <a:p>
                      <a:pPr algn="ctr" rtl="1"/>
                      <a:r>
                        <a:rPr lang="ar-SA" b="1" dirty="0" smtClean="0"/>
                        <a:t>كامل الشهر </a:t>
                      </a:r>
                      <a:endParaRPr lang="ar-SA" b="1" dirty="0"/>
                    </a:p>
                  </a:txBody>
                  <a:tcPr/>
                </a:tc>
                <a:tc>
                  <a:txBody>
                    <a:bodyPr/>
                    <a:lstStyle/>
                    <a:p>
                      <a:pPr algn="ctr" rtl="1"/>
                      <a:r>
                        <a:rPr lang="ar-SA" b="1" dirty="0" smtClean="0"/>
                        <a:t>31</a:t>
                      </a:r>
                      <a:endParaRPr lang="ar-SA" b="1" dirty="0"/>
                    </a:p>
                  </a:txBody>
                  <a:tcPr/>
                </a:tc>
              </a:tr>
              <a:tr h="285752">
                <a:tc>
                  <a:txBody>
                    <a:bodyPr/>
                    <a:lstStyle/>
                    <a:p>
                      <a:pPr algn="ctr" rtl="1"/>
                      <a:r>
                        <a:rPr lang="ar-SA" b="1" dirty="0" smtClean="0"/>
                        <a:t>4</a:t>
                      </a:r>
                      <a:endParaRPr lang="ar-SA" b="1" dirty="0"/>
                    </a:p>
                  </a:txBody>
                  <a:tcPr/>
                </a:tc>
                <a:tc>
                  <a:txBody>
                    <a:bodyPr/>
                    <a:lstStyle/>
                    <a:p>
                      <a:pPr algn="ctr" rtl="1"/>
                      <a:r>
                        <a:rPr lang="ar-SA" b="1" dirty="0" smtClean="0"/>
                        <a:t>حزيران </a:t>
                      </a:r>
                      <a:endParaRPr lang="ar-SA" b="1" dirty="0"/>
                    </a:p>
                  </a:txBody>
                  <a:tcPr/>
                </a:tc>
                <a:tc>
                  <a:txBody>
                    <a:bodyPr/>
                    <a:lstStyle/>
                    <a:p>
                      <a:pPr algn="ctr" rtl="1"/>
                      <a:r>
                        <a:rPr lang="ar-SA" b="1" dirty="0" smtClean="0"/>
                        <a:t>11 يوم من شهر حزيران</a:t>
                      </a:r>
                      <a:endParaRPr lang="ar-SA" b="1" dirty="0"/>
                    </a:p>
                  </a:txBody>
                  <a:tcPr/>
                </a:tc>
                <a:tc>
                  <a:txBody>
                    <a:bodyPr/>
                    <a:lstStyle/>
                    <a:p>
                      <a:pPr algn="ctr" rtl="1"/>
                      <a:r>
                        <a:rPr lang="ar-SA" b="1" dirty="0" smtClean="0"/>
                        <a:t>11</a:t>
                      </a:r>
                      <a:endParaRPr lang="ar-SA" b="1" dirty="0"/>
                    </a:p>
                  </a:txBody>
                  <a:tcPr/>
                </a:tc>
              </a:tr>
              <a:tr h="285752">
                <a:tc>
                  <a:txBody>
                    <a:bodyPr/>
                    <a:lstStyle/>
                    <a:p>
                      <a:pPr algn="ctr" rtl="1"/>
                      <a:r>
                        <a:rPr lang="ar-SA" b="1" dirty="0" smtClean="0"/>
                        <a:t>المجموع </a:t>
                      </a:r>
                      <a:endParaRPr lang="ar-SA" b="1" dirty="0"/>
                    </a:p>
                  </a:txBody>
                  <a:tcPr/>
                </a:tc>
                <a:tc>
                  <a:txBody>
                    <a:bodyPr/>
                    <a:lstStyle/>
                    <a:p>
                      <a:pPr algn="ctr" rtl="1"/>
                      <a:endParaRPr lang="ar-SA" b="1"/>
                    </a:p>
                  </a:txBody>
                  <a:tcPr/>
                </a:tc>
                <a:tc>
                  <a:txBody>
                    <a:bodyPr/>
                    <a:lstStyle/>
                    <a:p>
                      <a:pPr algn="ctr" rtl="1"/>
                      <a:endParaRPr lang="ar-SA" b="1"/>
                    </a:p>
                  </a:txBody>
                  <a:tcPr/>
                </a:tc>
                <a:tc>
                  <a:txBody>
                    <a:bodyPr/>
                    <a:lstStyle/>
                    <a:p>
                      <a:pPr algn="ctr" rtl="1"/>
                      <a:r>
                        <a:rPr lang="ar-SA" b="1" dirty="0" smtClean="0"/>
                        <a:t>90</a:t>
                      </a:r>
                      <a:endParaRPr lang="ar-SA" b="1" dirty="0"/>
                    </a:p>
                  </a:txBody>
                  <a:tcPr/>
                </a:tc>
              </a:tr>
            </a:tbl>
          </a:graphicData>
        </a:graphic>
      </p:graphicFrame>
    </p:spTree>
    <p:extLst>
      <p:ext uri="{BB962C8B-B14F-4D97-AF65-F5344CB8AC3E}">
        <p14:creationId xmlns:p14="http://schemas.microsoft.com/office/powerpoint/2010/main" xmlns="" val="10498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DEFA8C-F947-479F-BE07-76B6B3F80BF1}" type="slidenum">
              <a:rPr lang="tr-TR" smtClean="0"/>
              <a:pPr/>
              <a:t>9</a:t>
            </a:fld>
            <a:endParaRPr lang="tr-TR"/>
          </a:p>
        </p:txBody>
      </p:sp>
      <p:sp>
        <p:nvSpPr>
          <p:cNvPr id="358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58775" algn="l"/>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Net- Assets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58775" algn="l"/>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Net- Assets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428596" y="764704"/>
            <a:ext cx="8286808" cy="8125301"/>
          </a:xfrm>
          <a:prstGeom prst="rect">
            <a:avLst/>
          </a:prstGeom>
        </p:spPr>
        <p:txBody>
          <a:bodyPr wrap="square">
            <a:spAutoFit/>
          </a:bodyPr>
          <a:lstStyle/>
          <a:p>
            <a:pPr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5000 * 9% * (360/90)</a:t>
            </a:r>
          </a:p>
          <a:p>
            <a:pPr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ت</a:t>
            </a:r>
            <a:r>
              <a:rPr lang="ar-SA" b="1" dirty="0" smtClean="0">
                <a:latin typeface="Times New Roman" pitchFamily="18" charset="0"/>
                <a:cs typeface="Times New Roman" pitchFamily="18" charset="0"/>
              </a:rPr>
              <a:t> = 112,5 دينار </a:t>
            </a:r>
          </a:p>
          <a:p>
            <a:pPr algn="r" rtl="1"/>
            <a:endParaRPr lang="ar-SA" b="1" dirty="0" smtClean="0">
              <a:latin typeface="Times New Roman" pitchFamily="18" charset="0"/>
              <a:cs typeface="Times New Roman" pitchFamily="18" charset="0"/>
            </a:endParaRPr>
          </a:p>
          <a:p>
            <a:pPr algn="r" rtl="1"/>
            <a:r>
              <a:rPr lang="ar-SA" b="1" dirty="0" smtClean="0">
                <a:latin typeface="Times New Roman" pitchFamily="18" charset="0"/>
                <a:cs typeface="Times New Roman" pitchFamily="18" charset="0"/>
              </a:rPr>
              <a:t>مثال : </a:t>
            </a:r>
            <a:r>
              <a:rPr lang="ar-SA" b="1" dirty="0" err="1" smtClean="0">
                <a:latin typeface="Times New Roman" pitchFamily="18" charset="0"/>
                <a:cs typeface="Times New Roman" pitchFamily="18" charset="0"/>
              </a:rPr>
              <a:t>اودع</a:t>
            </a:r>
            <a:r>
              <a:rPr lang="ar-SA" b="1" dirty="0" smtClean="0">
                <a:latin typeface="Times New Roman" pitchFamily="18" charset="0"/>
                <a:cs typeface="Times New Roman" pitchFamily="18" charset="0"/>
              </a:rPr>
              <a:t> شخص مبلغ 3650 دينار في احد البنوك وعلى </a:t>
            </a:r>
            <a:r>
              <a:rPr lang="ar-SA" b="1" dirty="0" err="1" smtClean="0">
                <a:latin typeface="Times New Roman" pitchFamily="18" charset="0"/>
                <a:cs typeface="Times New Roman" pitchFamily="18" charset="0"/>
              </a:rPr>
              <a:t>اساس</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البسيطه</a:t>
            </a:r>
            <a:r>
              <a:rPr lang="ar-SA" b="1" dirty="0" smtClean="0">
                <a:latin typeface="Times New Roman" pitchFamily="18" charset="0"/>
                <a:cs typeface="Times New Roman" pitchFamily="18" charset="0"/>
              </a:rPr>
              <a:t> ولمده 200 يوم وبمعدل 6% سنويا . اوجد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المستحقه</a:t>
            </a:r>
            <a:r>
              <a:rPr lang="ar-SA" b="1" dirty="0" smtClean="0">
                <a:latin typeface="Times New Roman" pitchFamily="18" charset="0"/>
                <a:cs typeface="Times New Roman" pitchFamily="18" charset="0"/>
              </a:rPr>
              <a:t> في </a:t>
            </a:r>
            <a:r>
              <a:rPr lang="ar-SA" b="1" dirty="0" err="1" smtClean="0">
                <a:latin typeface="Times New Roman" pitchFamily="18" charset="0"/>
                <a:cs typeface="Times New Roman" pitchFamily="18" charset="0"/>
              </a:rPr>
              <a:t>نهايه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المده</a:t>
            </a:r>
            <a:r>
              <a:rPr lang="ar-SA" b="1" dirty="0" smtClean="0">
                <a:latin typeface="Times New Roman" pitchFamily="18" charset="0"/>
                <a:cs typeface="Times New Roman" pitchFamily="18" charset="0"/>
              </a:rPr>
              <a:t> . </a:t>
            </a:r>
          </a:p>
          <a:p>
            <a:pPr algn="r" rtl="1"/>
            <a:endParaRPr lang="ar-SA" b="1" dirty="0" smtClean="0">
              <a:latin typeface="Times New Roman" pitchFamily="18" charset="0"/>
              <a:cs typeface="Times New Roman" pitchFamily="18" charset="0"/>
            </a:endParaRPr>
          </a:p>
          <a:p>
            <a:pPr algn="r" rtl="1"/>
            <a:r>
              <a:rPr lang="ar-SA" b="1" dirty="0" smtClean="0">
                <a:latin typeface="Times New Roman" pitchFamily="18" charset="0"/>
                <a:cs typeface="Times New Roman" pitchFamily="18" charset="0"/>
              </a:rPr>
              <a:t>الحل : </a:t>
            </a:r>
          </a:p>
          <a:p>
            <a:pPr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 ( </a:t>
            </a:r>
            <a:r>
              <a:rPr lang="ar-SA" b="1" dirty="0" err="1" smtClean="0">
                <a:latin typeface="Times New Roman" pitchFamily="18" charset="0"/>
                <a:cs typeface="Times New Roman" pitchFamily="18" charset="0"/>
              </a:rPr>
              <a:t>ي</a:t>
            </a:r>
            <a:r>
              <a:rPr lang="ar-SA" b="1" dirty="0" smtClean="0">
                <a:latin typeface="Times New Roman" pitchFamily="18" charset="0"/>
                <a:cs typeface="Times New Roman" pitchFamily="18" charset="0"/>
              </a:rPr>
              <a:t>/365)</a:t>
            </a:r>
          </a:p>
          <a:p>
            <a:pPr algn="r" rtl="1"/>
            <a:r>
              <a:rPr lang="ar-SA" b="1" dirty="0" smtClean="0">
                <a:latin typeface="Times New Roman" pitchFamily="18" charset="0"/>
                <a:cs typeface="Times New Roman" pitchFamily="18" charset="0"/>
              </a:rPr>
              <a:t>= 3650 * 6% * ( 365/200) </a:t>
            </a:r>
          </a:p>
          <a:p>
            <a:pPr algn="r" rtl="1"/>
            <a:r>
              <a:rPr lang="ar-SA" b="1" dirty="0" smtClean="0">
                <a:latin typeface="Times New Roman" pitchFamily="18" charset="0"/>
                <a:cs typeface="Times New Roman" pitchFamily="18" charset="0"/>
              </a:rPr>
              <a:t>= 120 دينار .</a:t>
            </a:r>
          </a:p>
          <a:p>
            <a:pPr algn="r" rtl="1"/>
            <a:endParaRPr lang="ar-SA" b="1" dirty="0" smtClean="0">
              <a:latin typeface="Times New Roman" pitchFamily="18" charset="0"/>
              <a:cs typeface="Times New Roman" pitchFamily="18" charset="0"/>
            </a:endParaRPr>
          </a:p>
          <a:p>
            <a:pPr algn="r" rtl="1"/>
            <a:r>
              <a:rPr lang="ar-SA" b="1" dirty="0" smtClean="0">
                <a:latin typeface="Times New Roman" pitchFamily="18" charset="0"/>
                <a:cs typeface="Times New Roman" pitchFamily="18" charset="0"/>
              </a:rPr>
              <a:t>مثال : بتاريخ 5/2/1980 </a:t>
            </a:r>
            <a:r>
              <a:rPr lang="ar-SA" b="1" dirty="0" err="1" smtClean="0">
                <a:latin typeface="Times New Roman" pitchFamily="18" charset="0"/>
                <a:cs typeface="Times New Roman" pitchFamily="18" charset="0"/>
              </a:rPr>
              <a:t>اودع</a:t>
            </a:r>
            <a:r>
              <a:rPr lang="ar-SA" b="1" dirty="0" smtClean="0">
                <a:latin typeface="Times New Roman" pitchFamily="18" charset="0"/>
                <a:cs typeface="Times New Roman" pitchFamily="18" charset="0"/>
              </a:rPr>
              <a:t> احد </a:t>
            </a:r>
            <a:r>
              <a:rPr lang="ar-SA" b="1" dirty="0" err="1" smtClean="0">
                <a:latin typeface="Times New Roman" pitchFamily="18" charset="0"/>
                <a:cs typeface="Times New Roman" pitchFamily="18" charset="0"/>
              </a:rPr>
              <a:t>الاشخاص</a:t>
            </a:r>
            <a:r>
              <a:rPr lang="ar-SA" b="1" dirty="0" smtClean="0">
                <a:latin typeface="Times New Roman" pitchFamily="18" charset="0"/>
                <a:cs typeface="Times New Roman" pitchFamily="18" charset="0"/>
              </a:rPr>
              <a:t> لدى </a:t>
            </a:r>
            <a:r>
              <a:rPr lang="ar-SA" b="1" dirty="0" err="1" smtClean="0">
                <a:latin typeface="Times New Roman" pitchFamily="18" charset="0"/>
                <a:cs typeface="Times New Roman" pitchFamily="18" charset="0"/>
              </a:rPr>
              <a:t>اح</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البنزك</a:t>
            </a:r>
            <a:r>
              <a:rPr lang="ar-SA" b="1" dirty="0" smtClean="0">
                <a:latin typeface="Times New Roman" pitchFamily="18" charset="0"/>
                <a:cs typeface="Times New Roman" pitchFamily="18" charset="0"/>
              </a:rPr>
              <a:t> مبلغ 10980 دينار </a:t>
            </a:r>
            <a:r>
              <a:rPr lang="ar-SA" b="1" dirty="0" err="1" smtClean="0">
                <a:latin typeface="Times New Roman" pitchFamily="18" charset="0"/>
                <a:cs typeface="Times New Roman" pitchFamily="18" charset="0"/>
              </a:rPr>
              <a:t>بفائده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بسيطه</a:t>
            </a:r>
            <a:r>
              <a:rPr lang="ar-SA" b="1" dirty="0" smtClean="0">
                <a:latin typeface="Times New Roman" pitchFamily="18" charset="0"/>
                <a:cs typeface="Times New Roman" pitchFamily="18" charset="0"/>
              </a:rPr>
              <a:t> معدلها 6 % سنويا وكان شروط </a:t>
            </a:r>
            <a:r>
              <a:rPr lang="ar-SA" b="1" dirty="0" err="1" smtClean="0">
                <a:latin typeface="Times New Roman" pitchFamily="18" charset="0"/>
                <a:cs typeface="Times New Roman" pitchFamily="18" charset="0"/>
              </a:rPr>
              <a:t>الايداع</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يتم السحب يوم 3/8/1980 </a:t>
            </a:r>
            <a:r>
              <a:rPr lang="ar-SA" b="1" dirty="0" err="1" smtClean="0">
                <a:latin typeface="Times New Roman" pitchFamily="18" charset="0"/>
                <a:cs typeface="Times New Roman" pitchFamily="18" charset="0"/>
              </a:rPr>
              <a:t>فاذا</a:t>
            </a:r>
            <a:r>
              <a:rPr lang="ar-SA" b="1" dirty="0" smtClean="0">
                <a:latin typeface="Times New Roman" pitchFamily="18" charset="0"/>
                <a:cs typeface="Times New Roman" pitchFamily="18" charset="0"/>
              </a:rPr>
              <a:t> سحب المبلغ في ذلك اليوم . اوجد مقدار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المستحقه</a:t>
            </a:r>
            <a:r>
              <a:rPr lang="ar-SA" b="1" dirty="0" smtClean="0">
                <a:latin typeface="Times New Roman" pitchFamily="18" charset="0"/>
                <a:cs typeface="Times New Roman" pitchFamily="18" charset="0"/>
              </a:rPr>
              <a:t> على ذلك المبلغ يوم سحبه من البنك .</a:t>
            </a:r>
          </a:p>
          <a:p>
            <a:pPr algn="r" rtl="1"/>
            <a:endParaRPr lang="ar-SA" b="1" dirty="0" smtClean="0">
              <a:latin typeface="Times New Roman" pitchFamily="18" charset="0"/>
              <a:cs typeface="Times New Roman" pitchFamily="18" charset="0"/>
            </a:endParaRPr>
          </a:p>
          <a:p>
            <a:pPr algn="r" rtl="1"/>
            <a:r>
              <a:rPr lang="ar-SA" b="1" dirty="0" smtClean="0">
                <a:latin typeface="Times New Roman" pitchFamily="18" charset="0"/>
                <a:cs typeface="Times New Roman" pitchFamily="18" charset="0"/>
              </a:rPr>
              <a:t>الحل : سنه 1980 سنه </a:t>
            </a:r>
            <a:r>
              <a:rPr lang="ar-SA" b="1" dirty="0" err="1" smtClean="0">
                <a:latin typeface="Times New Roman" pitchFamily="18" charset="0"/>
                <a:cs typeface="Times New Roman" pitchFamily="18" charset="0"/>
              </a:rPr>
              <a:t>كبيسه</a:t>
            </a:r>
            <a:r>
              <a:rPr lang="ar-SA" b="1" dirty="0" smtClean="0">
                <a:latin typeface="Times New Roman" pitchFamily="18" charset="0"/>
                <a:cs typeface="Times New Roman" pitchFamily="18" charset="0"/>
              </a:rPr>
              <a:t> . حيث يتم احتساب عدد </a:t>
            </a:r>
            <a:r>
              <a:rPr lang="ar-SA" b="1" dirty="0" err="1" smtClean="0">
                <a:latin typeface="Times New Roman" pitchFamily="18" charset="0"/>
                <a:cs typeface="Times New Roman" pitchFamily="18" charset="0"/>
              </a:rPr>
              <a:t>الايام</a:t>
            </a:r>
            <a:r>
              <a:rPr lang="ar-SA" b="1" dirty="0" smtClean="0">
                <a:latin typeface="Times New Roman" pitchFamily="18" charset="0"/>
                <a:cs typeface="Times New Roman" pitchFamily="18" charset="0"/>
              </a:rPr>
              <a:t> كما تم شرحه سابقا فيكون عدد </a:t>
            </a:r>
            <a:r>
              <a:rPr lang="ar-SA" b="1" dirty="0" err="1" smtClean="0">
                <a:latin typeface="Times New Roman" pitchFamily="18" charset="0"/>
                <a:cs typeface="Times New Roman" pitchFamily="18" charset="0"/>
              </a:rPr>
              <a:t>الايام</a:t>
            </a:r>
            <a:r>
              <a:rPr lang="ar-SA" b="1" dirty="0" smtClean="0">
                <a:latin typeface="Times New Roman" pitchFamily="18" charset="0"/>
                <a:cs typeface="Times New Roman" pitchFamily="18" charset="0"/>
              </a:rPr>
              <a:t> 180 يوم .</a:t>
            </a:r>
          </a:p>
          <a:p>
            <a:pPr algn="r" rtl="1"/>
            <a:r>
              <a:rPr lang="ar-SA" b="1" dirty="0" smtClean="0">
                <a:latin typeface="Times New Roman" pitchFamily="18" charset="0"/>
                <a:cs typeface="Times New Roman" pitchFamily="18" charset="0"/>
              </a:rPr>
              <a:t>ف </a:t>
            </a:r>
            <a:r>
              <a:rPr lang="ar-SA" b="1" dirty="0" err="1" smtClean="0">
                <a:latin typeface="Times New Roman" pitchFamily="18" charset="0"/>
                <a:cs typeface="Times New Roman" pitchFamily="18" charset="0"/>
              </a:rPr>
              <a:t>ص</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م</a:t>
            </a:r>
            <a:r>
              <a:rPr lang="ar-SA" b="1" dirty="0" smtClean="0">
                <a:latin typeface="Times New Roman" pitchFamily="18" charset="0"/>
                <a:cs typeface="Times New Roman" pitchFamily="18" charset="0"/>
              </a:rPr>
              <a:t> * </a:t>
            </a:r>
            <a:r>
              <a:rPr lang="ar-SA" b="1" dirty="0" err="1" smtClean="0">
                <a:latin typeface="Times New Roman" pitchFamily="18" charset="0"/>
                <a:cs typeface="Times New Roman" pitchFamily="18" charset="0"/>
              </a:rPr>
              <a:t>ع</a:t>
            </a:r>
            <a:r>
              <a:rPr lang="ar-SA" b="1" dirty="0" smtClean="0">
                <a:latin typeface="Times New Roman" pitchFamily="18" charset="0"/>
                <a:cs typeface="Times New Roman" pitchFamily="18" charset="0"/>
              </a:rPr>
              <a:t>* (ي/366)</a:t>
            </a:r>
          </a:p>
          <a:p>
            <a:pPr algn="r" rtl="1"/>
            <a:r>
              <a:rPr lang="ar-SA" b="1" dirty="0" smtClean="0">
                <a:latin typeface="Times New Roman" pitchFamily="18" charset="0"/>
                <a:cs typeface="Times New Roman" pitchFamily="18" charset="0"/>
              </a:rPr>
              <a:t>= 10980 * 6% * ( 366/180)</a:t>
            </a:r>
          </a:p>
          <a:p>
            <a:pPr algn="r" rtl="1"/>
            <a:r>
              <a:rPr lang="ar-SA" b="1" dirty="0" smtClean="0">
                <a:latin typeface="Times New Roman" pitchFamily="18" charset="0"/>
                <a:cs typeface="Times New Roman" pitchFamily="18" charset="0"/>
              </a:rPr>
              <a:t>=324 دينار </a:t>
            </a:r>
          </a:p>
          <a:p>
            <a:pPr algn="ctr" rtl="1"/>
            <a:endParaRPr lang="ar-SA" b="1" u="sng" dirty="0" smtClean="0">
              <a:latin typeface="Times New Roman" pitchFamily="18" charset="0"/>
              <a:cs typeface="Times New Roman" pitchFamily="18" charset="0"/>
            </a:endParaRPr>
          </a:p>
          <a:p>
            <a:pPr algn="ctr" rtl="1"/>
            <a:endParaRPr lang="ar-SA" b="1" u="sng" dirty="0" smtClean="0">
              <a:latin typeface="Times New Roman" pitchFamily="18" charset="0"/>
              <a:cs typeface="Times New Roman" pitchFamily="18" charset="0"/>
            </a:endParaRPr>
          </a:p>
          <a:p>
            <a:pPr algn="ctr" rtl="1"/>
            <a:r>
              <a:rPr lang="ar-SA" b="1" u="sng" dirty="0" smtClean="0">
                <a:latin typeface="Times New Roman" pitchFamily="18" charset="0"/>
                <a:cs typeface="Times New Roman" pitchFamily="18" charset="0"/>
              </a:rPr>
              <a:t> </a:t>
            </a:r>
          </a:p>
          <a:p>
            <a:pPr algn="ctr" rtl="1"/>
            <a:endParaRPr lang="ar-SA" b="1" u="sng" dirty="0" smtClean="0">
              <a:latin typeface="Times New Roman" pitchFamily="18" charset="0"/>
              <a:cs typeface="Times New Roman" pitchFamily="18" charset="0"/>
            </a:endParaRPr>
          </a:p>
          <a:p>
            <a:pPr algn="ctr" rtl="1"/>
            <a:endParaRPr lang="ar-SA" b="1" u="sng" dirty="0" smtClean="0">
              <a:latin typeface="Times New Roman" pitchFamily="18" charset="0"/>
              <a:cs typeface="Times New Roman" pitchFamily="18" charset="0"/>
            </a:endParaRPr>
          </a:p>
          <a:p>
            <a:pPr algn="ctr" rtl="1"/>
            <a:endParaRPr lang="ar-SA" b="1" u="sng" dirty="0" smtClean="0">
              <a:latin typeface="Times New Roman" pitchFamily="18" charset="0"/>
              <a:cs typeface="Times New Roman" pitchFamily="18" charset="0"/>
            </a:endParaRPr>
          </a:p>
          <a:p>
            <a:pPr algn="r" rtl="1"/>
            <a:endParaRPr lang="ar-SA" b="1" u="sng" dirty="0" smtClean="0">
              <a:latin typeface="Times New Roman" pitchFamily="18" charset="0"/>
              <a:cs typeface="Times New Roman" pitchFamily="18" charset="0"/>
            </a:endParaRPr>
          </a:p>
          <a:p>
            <a:pPr marL="342900" indent="-342900" algn="r" rtl="1"/>
            <a:endParaRPr lang="ar-SA" b="1" u="sng" dirty="0" smtClean="0">
              <a:latin typeface="Times New Roman" pitchFamily="18" charset="0"/>
              <a:cs typeface="Times New Roman" pitchFamily="18" charset="0"/>
            </a:endParaRPr>
          </a:p>
          <a:p>
            <a:pPr marL="342900" indent="-342900" algn="ctr" rtl="1"/>
            <a:endParaRPr lang="ar-SA" b="1" u="sng" dirty="0" smtClean="0">
              <a:latin typeface="Times New Roman" pitchFamily="18" charset="0"/>
              <a:cs typeface="Times New Roman" pitchFamily="18" charset="0"/>
            </a:endParaRPr>
          </a:p>
          <a:p>
            <a:pPr marL="342900" indent="-342900" algn="ctr" rtl="1"/>
            <a:endParaRPr lang="ar-SA" b="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Şehir Hayatı">
  <a:themeElements>
    <a:clrScheme name="Özel 3">
      <a:dk1>
        <a:sysClr val="windowText" lastClr="000000"/>
      </a:dk1>
      <a:lt1>
        <a:sysClr val="window" lastClr="FFFFFF"/>
      </a:lt1>
      <a:dk2>
        <a:srgbClr val="001746"/>
      </a:dk2>
      <a:lt2>
        <a:srgbClr val="CCDEE2"/>
      </a:lt2>
      <a:accent1>
        <a:srgbClr val="727CA3"/>
      </a:accent1>
      <a:accent2>
        <a:srgbClr val="7297B6"/>
      </a:accent2>
      <a:accent3>
        <a:srgbClr val="D2DA7A"/>
      </a:accent3>
      <a:accent4>
        <a:srgbClr val="FADA7A"/>
      </a:accent4>
      <a:accent5>
        <a:srgbClr val="B88472"/>
      </a:accent5>
      <a:accent6>
        <a:srgbClr val="8E736A"/>
      </a:accent6>
      <a:hlink>
        <a:srgbClr val="B292CA"/>
      </a:hlink>
      <a:folHlink>
        <a:srgbClr val="6B5680"/>
      </a:folHlink>
    </a:clrScheme>
    <a:fontScheme name="Şehir Hayatı">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7520</TotalTime>
  <Words>1542</Words>
  <Application>Microsoft Office PowerPoint</Application>
  <PresentationFormat>عرض على الشاشة (3:4)‏</PresentationFormat>
  <Paragraphs>329</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Şehir Hayatı</vt:lpstr>
      <vt:lpstr>الفصل الأول  القانون الأساسي للفائدة البسيطة - الفائدة التجارية  - الفائدة الصحيحة  - العلاقة بين الفائدتين التجارية والصحيحة  </vt:lpstr>
      <vt:lpstr>مفهوم الفائدة البسيطه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kilis 7 aralık</dc:creator>
  <cp:lastModifiedBy>top_tech</cp:lastModifiedBy>
  <cp:revision>583</cp:revision>
  <dcterms:created xsi:type="dcterms:W3CDTF">2012-10-11T07:02:05Z</dcterms:created>
  <dcterms:modified xsi:type="dcterms:W3CDTF">2020-06-20T22:03:06Z</dcterms:modified>
</cp:coreProperties>
</file>