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  <p:sldId id="262" r:id="rId6"/>
    <p:sldId id="264" r:id="rId7"/>
    <p:sldId id="263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0519" autoAdjust="0"/>
  </p:normalViewPr>
  <p:slideViewPr>
    <p:cSldViewPr snapToGrid="0">
      <p:cViewPr varScale="1">
        <p:scale>
          <a:sx n="68" d="100"/>
          <a:sy n="68" d="100"/>
        </p:scale>
        <p:origin x="792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78C5C-0977-425B-A107-BDA38702AB09}" type="datetimeFigureOut">
              <a:rPr lang="en-US" smtClean="0"/>
              <a:t>3/5/2023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A6578-D182-4E23-A782-CE9FB9CB08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7859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78C5C-0977-425B-A107-BDA38702AB09}" type="datetimeFigureOut">
              <a:rPr lang="en-US" smtClean="0"/>
              <a:t>3/5/2023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A6578-D182-4E23-A782-CE9FB9CB08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7616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78C5C-0977-425B-A107-BDA38702AB09}" type="datetimeFigureOut">
              <a:rPr lang="en-US" smtClean="0"/>
              <a:t>3/5/2023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A6578-D182-4E23-A782-CE9FB9CB08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8502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78C5C-0977-425B-A107-BDA38702AB09}" type="datetimeFigureOut">
              <a:rPr lang="en-US" smtClean="0"/>
              <a:t>3/5/2023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A6578-D182-4E23-A782-CE9FB9CB08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2785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78C5C-0977-425B-A107-BDA38702AB09}" type="datetimeFigureOut">
              <a:rPr lang="en-US" smtClean="0"/>
              <a:t>3/5/2023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A6578-D182-4E23-A782-CE9FB9CB08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3940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78C5C-0977-425B-A107-BDA38702AB09}" type="datetimeFigureOut">
              <a:rPr lang="en-US" smtClean="0"/>
              <a:t>3/5/2023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A6578-D182-4E23-A782-CE9FB9CB08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51679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78C5C-0977-425B-A107-BDA38702AB09}" type="datetimeFigureOut">
              <a:rPr lang="en-US" smtClean="0"/>
              <a:t>3/5/2023</a:t>
            </a:fld>
            <a:endParaRPr lang="en-US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A6578-D182-4E23-A782-CE9FB9CB08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56086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78C5C-0977-425B-A107-BDA38702AB09}" type="datetimeFigureOut">
              <a:rPr lang="en-US" smtClean="0"/>
              <a:t>3/5/2023</a:t>
            </a:fld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A6578-D182-4E23-A782-CE9FB9CB08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4893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78C5C-0977-425B-A107-BDA38702AB09}" type="datetimeFigureOut">
              <a:rPr lang="en-US" smtClean="0"/>
              <a:t>3/5/2023</a:t>
            </a:fld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A6578-D182-4E23-A782-CE9FB9CB08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9931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78C5C-0977-425B-A107-BDA38702AB09}" type="datetimeFigureOut">
              <a:rPr lang="en-US" smtClean="0"/>
              <a:t>3/5/2023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A6578-D182-4E23-A782-CE9FB9CB08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8991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78C5C-0977-425B-A107-BDA38702AB09}" type="datetimeFigureOut">
              <a:rPr lang="en-US" smtClean="0"/>
              <a:t>3/5/2023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A6578-D182-4E23-A782-CE9FB9CB08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12978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078C5C-0977-425B-A107-BDA38702AB09}" type="datetimeFigureOut">
              <a:rPr lang="en-US" smtClean="0"/>
              <a:t>3/5/2023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5A6578-D182-4E23-A782-CE9FB9CB08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648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9371" y="288275"/>
            <a:ext cx="1286367" cy="1286367"/>
          </a:xfrm>
          <a:prstGeom prst="rect">
            <a:avLst/>
          </a:prstGeom>
        </p:spPr>
      </p:pic>
      <p:sp>
        <p:nvSpPr>
          <p:cNvPr id="4" name="مستطيل 3"/>
          <p:cNvSpPr/>
          <p:nvPr/>
        </p:nvSpPr>
        <p:spPr>
          <a:xfrm>
            <a:off x="4028524" y="684970"/>
            <a:ext cx="5230919" cy="8402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90000"/>
              </a:lnSpc>
              <a:spcBef>
                <a:spcPts val="1000"/>
              </a:spcBef>
              <a:defRPr/>
            </a:pPr>
            <a:r>
              <a:rPr lang="ar-SA" sz="5400" dirty="0"/>
              <a:t>كلية الاعمال والاقتصاد</a:t>
            </a:r>
          </a:p>
        </p:txBody>
      </p:sp>
      <p:sp>
        <p:nvSpPr>
          <p:cNvPr id="5" name="مستطيل 4"/>
          <p:cNvSpPr/>
          <p:nvPr/>
        </p:nvSpPr>
        <p:spPr>
          <a:xfrm>
            <a:off x="4805801" y="1679209"/>
            <a:ext cx="3905235" cy="4801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90000"/>
              </a:lnSpc>
              <a:spcBef>
                <a:spcPts val="1000"/>
              </a:spcBef>
              <a:defRPr/>
            </a:pPr>
            <a:r>
              <a:rPr lang="ar-SA" sz="2800" b="1" dirty="0">
                <a:solidFill>
                  <a:srgbClr val="FF0000"/>
                </a:solidFill>
              </a:rPr>
              <a:t>قسم أنظمة المعلومات المحاسبية</a:t>
            </a:r>
          </a:p>
        </p:txBody>
      </p:sp>
      <p:sp>
        <p:nvSpPr>
          <p:cNvPr id="6" name="مستطيل 5"/>
          <p:cNvSpPr/>
          <p:nvPr/>
        </p:nvSpPr>
        <p:spPr>
          <a:xfrm>
            <a:off x="4028524" y="4240724"/>
            <a:ext cx="543129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2800" b="1" dirty="0" smtClean="0">
                <a:solidFill>
                  <a:schemeClr val="tx2">
                    <a:lumMod val="50000"/>
                  </a:schemeClr>
                </a:solidFill>
              </a:rPr>
              <a:t>الوعاء الضريبة وشرائح ونسب ضريبة الدخل</a:t>
            </a:r>
            <a:endParaRPr lang="ar-SA" sz="28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7" name="مستطيل 6"/>
          <p:cNvSpPr/>
          <p:nvPr/>
        </p:nvSpPr>
        <p:spPr>
          <a:xfrm>
            <a:off x="3520371" y="2593652"/>
            <a:ext cx="6247223" cy="8402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90000"/>
              </a:lnSpc>
              <a:spcBef>
                <a:spcPts val="1000"/>
              </a:spcBef>
              <a:defRPr/>
            </a:pPr>
            <a:r>
              <a:rPr lang="ar-SA" sz="5400" b="1" dirty="0">
                <a:solidFill>
                  <a:srgbClr val="C00000"/>
                </a:solidFill>
              </a:rPr>
              <a:t>مساق نظم محاسبة ضريبية</a:t>
            </a:r>
          </a:p>
        </p:txBody>
      </p:sp>
      <p:sp>
        <p:nvSpPr>
          <p:cNvPr id="8" name="مستطيل 7"/>
          <p:cNvSpPr/>
          <p:nvPr/>
        </p:nvSpPr>
        <p:spPr>
          <a:xfrm>
            <a:off x="6479823" y="5370731"/>
            <a:ext cx="76174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2000" b="1" dirty="0" smtClean="0"/>
              <a:t>2023</a:t>
            </a:r>
            <a:endParaRPr lang="ar-SA" b="1" dirty="0"/>
          </a:p>
        </p:txBody>
      </p:sp>
    </p:spTree>
    <p:extLst>
      <p:ext uri="{BB962C8B-B14F-4D97-AF65-F5344CB8AC3E}">
        <p14:creationId xmlns:p14="http://schemas.microsoft.com/office/powerpoint/2010/main" val="23185417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1115127" y="891919"/>
            <a:ext cx="9840035" cy="49936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A" sz="2800" b="1" u="sng" dirty="0" smtClean="0">
                <a:solidFill>
                  <a:srgbClr val="FF0000"/>
                </a:solidFill>
              </a:rPr>
              <a:t>تعريف الدخل:</a:t>
            </a:r>
            <a:endParaRPr lang="ar-SA" sz="2800" b="1" u="sng" dirty="0" smtClean="0">
              <a:solidFill>
                <a:srgbClr val="FF0000"/>
              </a:solidFill>
            </a:endParaRPr>
          </a:p>
          <a:p>
            <a:pPr algn="r" rtl="1"/>
            <a:endParaRPr lang="ar-SA" sz="1200" b="1" u="sng" dirty="0" smtClean="0">
              <a:solidFill>
                <a:srgbClr val="FF0000"/>
              </a:solidFill>
            </a:endParaRPr>
          </a:p>
          <a:p>
            <a:pPr algn="r" rtl="1"/>
            <a:r>
              <a:rPr lang="ar-SA" sz="2400" dirty="0"/>
              <a:t>ويمكن تعريف الدخل بانه الخدمة أو المنفعة الناتجة عن رأس المال أو العمل. ولهُ مصدران: المصدر الأول هو ما يملكهُ الشخص من أموال، والمصدر الثاني للدخل هو ما يبذلهُ الشخص من عمل أو نشاط اقتصادي. ويسمى الأول دخلاً غير مكتسب </a:t>
            </a:r>
            <a:r>
              <a:rPr lang="en-US" sz="2400" dirty="0" smtClean="0"/>
              <a:t>Unearned </a:t>
            </a:r>
            <a:r>
              <a:rPr lang="en-US" sz="2400" dirty="0"/>
              <a:t>income</a:t>
            </a:r>
            <a:r>
              <a:rPr lang="en-US" sz="2400" dirty="0" smtClean="0"/>
              <a:t>)</a:t>
            </a:r>
            <a:r>
              <a:rPr lang="ar-SA" sz="2400" dirty="0"/>
              <a:t>)</a:t>
            </a:r>
            <a:r>
              <a:rPr lang="en-US" sz="2400" dirty="0" smtClean="0"/>
              <a:t> </a:t>
            </a:r>
            <a:r>
              <a:rPr lang="ar-SA" sz="2400" dirty="0"/>
              <a:t>بينما الثاني يعرف بالدخل المكتسب </a:t>
            </a:r>
            <a:r>
              <a:rPr lang="en-US" sz="2400" dirty="0" smtClean="0"/>
              <a:t>Earned </a:t>
            </a:r>
            <a:r>
              <a:rPr lang="en-US" sz="2400" dirty="0"/>
              <a:t>income</a:t>
            </a:r>
            <a:r>
              <a:rPr lang="en-US" sz="2400" dirty="0" smtClean="0"/>
              <a:t>)</a:t>
            </a:r>
            <a:r>
              <a:rPr lang="ar-SA" sz="2400" dirty="0"/>
              <a:t>)</a:t>
            </a:r>
            <a:r>
              <a:rPr lang="ar-SA" sz="2400" dirty="0" smtClean="0"/>
              <a:t>.</a:t>
            </a:r>
            <a:endParaRPr lang="ar-SA" sz="2400" dirty="0" smtClean="0"/>
          </a:p>
          <a:p>
            <a:pPr algn="r" rtl="1"/>
            <a:endParaRPr lang="ar-SA" sz="1050" dirty="0" smtClean="0"/>
          </a:p>
          <a:p>
            <a:pPr algn="r" rtl="1"/>
            <a:r>
              <a:rPr lang="ar-SA" sz="2400" dirty="0" smtClean="0"/>
              <a:t>هو المنافع المتدفقة من الثروة خلال فترة زمنية معينة، ويمكن اعتبار رأس المال يمثل مخزون الثروة، والدخل يمثل المنفعة المتدفقة من هذا المخزون.</a:t>
            </a:r>
          </a:p>
          <a:p>
            <a:pPr algn="r" rtl="1"/>
            <a:endParaRPr lang="ar-SA" sz="1400" dirty="0" smtClean="0"/>
          </a:p>
          <a:p>
            <a:pPr algn="r" rtl="1"/>
            <a:r>
              <a:rPr lang="ar-SA" sz="2800" b="1" u="sng" dirty="0" smtClean="0">
                <a:solidFill>
                  <a:srgbClr val="FF0000"/>
                </a:solidFill>
              </a:rPr>
              <a:t>الدخل الخاضع للضريبة:</a:t>
            </a:r>
          </a:p>
          <a:p>
            <a:pPr algn="r" rtl="1"/>
            <a:r>
              <a:rPr lang="ar-SA" sz="2400" dirty="0" smtClean="0"/>
              <a:t>مجموع الدخول الصافية بعد تنزيل الخسائر المدورة والاعفاءات والتبرعات على التوالي والمنصوص عليها في قانون ضريبة الدخل الفلسطيني رقم 8 للسنة 2011.</a:t>
            </a:r>
            <a:endParaRPr lang="ar-SA" sz="2400" dirty="0"/>
          </a:p>
          <a:p>
            <a:pPr algn="r" rtl="1"/>
            <a:endParaRPr lang="ar-SA" sz="2400" dirty="0"/>
          </a:p>
        </p:txBody>
      </p:sp>
    </p:spTree>
    <p:extLst>
      <p:ext uri="{BB962C8B-B14F-4D97-AF65-F5344CB8AC3E}">
        <p14:creationId xmlns:p14="http://schemas.microsoft.com/office/powerpoint/2010/main" val="32219337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647952" y="509797"/>
            <a:ext cx="11014165" cy="5139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ar-SA" sz="2800" b="1" u="sng" dirty="0" smtClean="0">
                <a:solidFill>
                  <a:srgbClr val="FF0000"/>
                </a:solidFill>
              </a:rPr>
              <a:t>مفاهيم الدخل:</a:t>
            </a:r>
          </a:p>
          <a:p>
            <a:pPr algn="just" rtl="1"/>
            <a:endParaRPr lang="ar-SA" sz="1000" b="1" u="sng" dirty="0" smtClean="0">
              <a:solidFill>
                <a:srgbClr val="FF0000"/>
              </a:solidFill>
            </a:endParaRPr>
          </a:p>
          <a:p>
            <a:pPr algn="just" rtl="1"/>
            <a:r>
              <a:rPr lang="ar-SA" sz="2400" dirty="0" smtClean="0"/>
              <a:t>1. </a:t>
            </a:r>
            <a:r>
              <a:rPr lang="ar-SA" sz="2400" b="1" dirty="0" smtClean="0"/>
              <a:t>المفهوم المحاسبي للدخل:</a:t>
            </a:r>
            <a:r>
              <a:rPr lang="ar-SA" sz="2400" b="1" dirty="0"/>
              <a:t> </a:t>
            </a:r>
            <a:r>
              <a:rPr lang="ar-SA" sz="2400" dirty="0" smtClean="0"/>
              <a:t>صافي الربح للسنة مالية وفق التقارير المالية الدولية.</a:t>
            </a:r>
          </a:p>
          <a:p>
            <a:pPr algn="just" rtl="1"/>
            <a:endParaRPr lang="ar-SA" sz="1000" dirty="0"/>
          </a:p>
          <a:p>
            <a:pPr algn="just" rtl="1"/>
            <a:r>
              <a:rPr lang="ar-SA" sz="2400" dirty="0" smtClean="0"/>
              <a:t>2. </a:t>
            </a:r>
            <a:r>
              <a:rPr lang="ar-SA" sz="2400" b="1" dirty="0"/>
              <a:t>المفهوم </a:t>
            </a:r>
            <a:r>
              <a:rPr lang="ar-SA" sz="2400" b="1" dirty="0" smtClean="0"/>
              <a:t>المالي </a:t>
            </a:r>
            <a:r>
              <a:rPr lang="ar-SA" sz="2400" b="1" dirty="0"/>
              <a:t>للدخل: </a:t>
            </a:r>
            <a:r>
              <a:rPr lang="ar-SA" sz="2400" dirty="0" smtClean="0"/>
              <a:t>الربح على أساس المقارنة بين التدفق النقدي الداخل والخارج لتحديد صافي التدفق النقدي (</a:t>
            </a:r>
            <a:r>
              <a:rPr lang="ar-SA" sz="2400" dirty="0" smtClean="0">
                <a:solidFill>
                  <a:srgbClr val="C00000"/>
                </a:solidFill>
              </a:rPr>
              <a:t>الدخل المالي</a:t>
            </a:r>
            <a:r>
              <a:rPr lang="ar-SA" sz="2400" dirty="0" smtClean="0"/>
              <a:t>). ويختلف صافي التدفق النقدي عن صافي الربح المحاسبي.</a:t>
            </a:r>
          </a:p>
          <a:p>
            <a:pPr algn="just" rtl="1"/>
            <a:endParaRPr lang="ar-SA" sz="1000" dirty="0"/>
          </a:p>
          <a:p>
            <a:pPr algn="just" rtl="1"/>
            <a:r>
              <a:rPr lang="ar-SA" sz="2400" dirty="0" smtClean="0"/>
              <a:t>3. </a:t>
            </a:r>
            <a:r>
              <a:rPr lang="ar-SA" sz="2400" b="1" dirty="0"/>
              <a:t>المفهوم </a:t>
            </a:r>
            <a:r>
              <a:rPr lang="ar-SA" sz="2400" b="1" dirty="0" smtClean="0"/>
              <a:t>الاقتصادي للدخل</a:t>
            </a:r>
            <a:r>
              <a:rPr lang="ar-SA" sz="2400" b="1" dirty="0"/>
              <a:t>:</a:t>
            </a:r>
            <a:r>
              <a:rPr lang="ar-SA" sz="2400" dirty="0"/>
              <a:t> </a:t>
            </a:r>
            <a:r>
              <a:rPr lang="ar-SA" sz="2400" dirty="0" smtClean="0"/>
              <a:t>هو الزيادة في ثروة المكلف خلال فترة محدده بين تاريخيين مختلفين.( مقدار الاستهلاك الشخصي خلال فترتين معبر عنها بالنقود).</a:t>
            </a:r>
          </a:p>
          <a:p>
            <a:pPr algn="just" rtl="1"/>
            <a:endParaRPr lang="ar-SA" sz="1000" dirty="0"/>
          </a:p>
          <a:p>
            <a:pPr algn="just" rtl="1"/>
            <a:r>
              <a:rPr lang="ar-SA" sz="2400" dirty="0" smtClean="0"/>
              <a:t>4.</a:t>
            </a:r>
            <a:r>
              <a:rPr lang="ar-SA" sz="2400" b="1" dirty="0" smtClean="0"/>
              <a:t>المفهوم </a:t>
            </a:r>
            <a:r>
              <a:rPr lang="ar-SA" sz="2400" b="1" dirty="0"/>
              <a:t>الضريبي </a:t>
            </a:r>
            <a:r>
              <a:rPr lang="ar-SA" sz="2400" b="1" dirty="0" smtClean="0"/>
              <a:t>للدخل: </a:t>
            </a:r>
            <a:r>
              <a:rPr lang="ar-SA" sz="2400" dirty="0" smtClean="0"/>
              <a:t>حسب نص المادة (3) من قانون ضريبة الدخل الفلسطيني رقم 8 لسنة 2011 تكون كافة الدخول المتحققة لأي شخص من أي مصدر كان خاضعا لضريبة الدخل ما لم يرد نص في هذا القانون أو غيره على الإعفاء.</a:t>
            </a:r>
          </a:p>
          <a:p>
            <a:pPr algn="just" rtl="1"/>
            <a:endParaRPr lang="ar-SA" sz="2000" dirty="0"/>
          </a:p>
          <a:p>
            <a:pPr algn="just" rtl="1"/>
            <a:r>
              <a:rPr lang="ar-SA" sz="2400" b="1" u="sng" dirty="0" smtClean="0">
                <a:solidFill>
                  <a:srgbClr val="FF0000"/>
                </a:solidFill>
              </a:rPr>
              <a:t>الوعاء الضريبي</a:t>
            </a:r>
            <a:r>
              <a:rPr lang="ar-SA" sz="2400" b="1" dirty="0" smtClean="0">
                <a:solidFill>
                  <a:srgbClr val="FF0000"/>
                </a:solidFill>
              </a:rPr>
              <a:t>: </a:t>
            </a:r>
          </a:p>
          <a:p>
            <a:pPr algn="just" rtl="1"/>
            <a:r>
              <a:rPr lang="ar-SA" sz="2400" dirty="0" smtClean="0"/>
              <a:t>ما </a:t>
            </a:r>
            <a:r>
              <a:rPr lang="ar-SA" sz="2400" dirty="0"/>
              <a:t>يرد نص على الاعفاء تكون كافة الدخول المتحققة لأي شخص من أي مصدر خاضعة </a:t>
            </a:r>
            <a:r>
              <a:rPr lang="ar-SA" sz="2400" dirty="0" smtClean="0"/>
              <a:t>للضريبة</a:t>
            </a:r>
            <a:endParaRPr lang="ar-SA" sz="2400" dirty="0"/>
          </a:p>
        </p:txBody>
      </p:sp>
    </p:spTree>
    <p:extLst>
      <p:ext uri="{BB962C8B-B14F-4D97-AF65-F5344CB8AC3E}">
        <p14:creationId xmlns:p14="http://schemas.microsoft.com/office/powerpoint/2010/main" val="15268054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219624" y="616458"/>
            <a:ext cx="11354937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ar-SA" sz="2800" b="1" u="sng" dirty="0" smtClean="0">
                <a:solidFill>
                  <a:srgbClr val="FF0000"/>
                </a:solidFill>
              </a:rPr>
              <a:t>تعريفات:</a:t>
            </a:r>
          </a:p>
          <a:p>
            <a:pPr marL="514350" indent="-514350" algn="just" rtl="1">
              <a:buAutoNum type="arabicPeriod"/>
            </a:pPr>
            <a:r>
              <a:rPr lang="ar-SA" sz="2800" dirty="0" smtClean="0"/>
              <a:t>المكلف: كل شخص ملزم بدفع الضريبة أو اقتطاعها أو توريدها بموجب احكام القانون.</a:t>
            </a:r>
          </a:p>
          <a:p>
            <a:pPr marL="514350" indent="-514350" algn="just" rtl="1">
              <a:buAutoNum type="arabicPeriod"/>
            </a:pPr>
            <a:r>
              <a:rPr lang="ar-SA" sz="2400" dirty="0" smtClean="0"/>
              <a:t>المقدر: أي موظف أو أي لجنة من الموظفين مفوضين بإجراء أي تقدير أو تدقيق للضريبة حسب احكام القانون.</a:t>
            </a:r>
          </a:p>
          <a:p>
            <a:pPr marL="514350" indent="-514350" algn="just" rtl="1">
              <a:buAutoNum type="arabicPeriod"/>
            </a:pPr>
            <a:r>
              <a:rPr lang="ar-SA" sz="2400" dirty="0" smtClean="0"/>
              <a:t>المقيم: </a:t>
            </a:r>
          </a:p>
          <a:p>
            <a:pPr algn="just" rtl="1"/>
            <a:r>
              <a:rPr lang="ar-SA" sz="2400" dirty="0" smtClean="0"/>
              <a:t>الفلسطيني الذي اقام في فلسطين مدة لا تقل عن (120) يوما خلال السنة التي تحقق فيها الدخل سواء كانت اقامته متصلة او متقطعة. </a:t>
            </a:r>
          </a:p>
          <a:p>
            <a:pPr algn="just" rtl="1"/>
            <a:r>
              <a:rPr lang="ar-SA" sz="2400" dirty="0" smtClean="0"/>
              <a:t>الفلسطيني إذا كان خلال الفترة من السنة موظفا أو مستخدما لدى السلطة الوطنية أو أي هيئة محلية، داخل فلسطين أو خارجها.</a:t>
            </a:r>
          </a:p>
          <a:p>
            <a:pPr algn="just" rtl="1"/>
            <a:r>
              <a:rPr lang="ar-SA" sz="2400" dirty="0" smtClean="0"/>
              <a:t>الشخص الطبيعي غير الفلسطيني الذي اقام في فلسطين خلال السنة التي تحقق فيها الدخل مدة لا تقل عن (183) يوما سواء كانت إقامته متصلة أو متقطعة.</a:t>
            </a:r>
          </a:p>
          <a:p>
            <a:pPr algn="just" rtl="1"/>
            <a:r>
              <a:rPr lang="ar-SA" sz="2400" dirty="0" smtClean="0"/>
              <a:t>الشخص المعنوي إذا كان مسجلا في فلسطين وكان له فيها مركز أو فرع يمارس الإدارة والرقابة على العمل فيها.</a:t>
            </a:r>
          </a:p>
          <a:p>
            <a:pPr algn="just" rtl="1"/>
            <a:r>
              <a:rPr lang="ar-SA" sz="2400" dirty="0" smtClean="0"/>
              <a:t>4. التنزيلات: النفقات والمصاريف التي انفقت أو استحقت في سبيل انتاج الدخل، خلال الفترة الضريبية.</a:t>
            </a:r>
          </a:p>
          <a:p>
            <a:pPr algn="just" rtl="1"/>
            <a:r>
              <a:rPr lang="ar-SA" sz="2400" dirty="0" smtClean="0"/>
              <a:t>5. الإعفاءات: التخفيض على صافي الدخل.</a:t>
            </a:r>
          </a:p>
          <a:p>
            <a:pPr algn="just" rtl="1"/>
            <a:r>
              <a:rPr lang="ar-SA" sz="2400" dirty="0" smtClean="0"/>
              <a:t>6. الإقرار الضريبي: تصريح بالضريبة يقدمه المكلف وفق النموذج المعتمد من الدائرة.</a:t>
            </a:r>
            <a:endParaRPr lang="ar-SA" sz="2400" dirty="0"/>
          </a:p>
        </p:txBody>
      </p:sp>
    </p:spTree>
    <p:extLst>
      <p:ext uri="{BB962C8B-B14F-4D97-AF65-F5344CB8AC3E}">
        <p14:creationId xmlns:p14="http://schemas.microsoft.com/office/powerpoint/2010/main" val="5428167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627796" y="636600"/>
            <a:ext cx="10795379" cy="56553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ar-SA" sz="2400" b="1" u="sng" dirty="0" smtClean="0">
                <a:solidFill>
                  <a:srgbClr val="FF0000"/>
                </a:solidFill>
              </a:rPr>
              <a:t>تحديد الربح المحاسبي والربح الضريبي:</a:t>
            </a:r>
            <a:endParaRPr lang="ar-SA" sz="2400" b="1" u="sng" dirty="0" smtClean="0">
              <a:solidFill>
                <a:srgbClr val="FF0000"/>
              </a:solidFill>
            </a:endParaRPr>
          </a:p>
          <a:p>
            <a:pPr algn="just" rtl="1"/>
            <a:endParaRPr lang="ar-SA" sz="1050" b="1" u="sng" dirty="0">
              <a:solidFill>
                <a:srgbClr val="FF0000"/>
              </a:solidFill>
            </a:endParaRPr>
          </a:p>
          <a:p>
            <a:pPr marL="342900" indent="-342900" algn="just" rtl="1">
              <a:buFontTx/>
              <a:buChar char="-"/>
            </a:pPr>
            <a:r>
              <a:rPr lang="ar-SA" sz="2400" b="1" u="sng" dirty="0" smtClean="0">
                <a:solidFill>
                  <a:srgbClr val="C00000"/>
                </a:solidFill>
              </a:rPr>
              <a:t>الربح المحاسبي</a:t>
            </a:r>
            <a:r>
              <a:rPr lang="ar-SA" sz="2400" dirty="0" smtClean="0"/>
              <a:t>: هو الربح الصافي الناتج عن ممارسة نشاط معين بعد ان ينزل من الإيرادات كافة المصروفات التي أدت للوصول الى ذلك الربح ويمكن تحديد الربح المحاسبي ( طريقة الميزانية، طريقة حساب الاستغلال).</a:t>
            </a:r>
          </a:p>
          <a:p>
            <a:pPr algn="just" rtl="1"/>
            <a:endParaRPr lang="ar-SA" sz="1000" dirty="0" smtClean="0"/>
          </a:p>
          <a:p>
            <a:pPr marL="342900" indent="-342900" algn="just" rtl="1">
              <a:buFontTx/>
              <a:buChar char="-"/>
            </a:pPr>
            <a:r>
              <a:rPr lang="ar-SA" sz="2400" b="1" u="sng" dirty="0">
                <a:solidFill>
                  <a:srgbClr val="C00000"/>
                </a:solidFill>
              </a:rPr>
              <a:t>الربح الضريبي</a:t>
            </a:r>
            <a:r>
              <a:rPr lang="ar-SA" sz="2400" dirty="0" smtClean="0"/>
              <a:t>: يتم التوصل للربح الضريبي الذي يشكل الدخل الخاضع للضريبة وتطبق عليه المعدلات الضريبية (وعاء للضريبة) هو الدخل المتأتي للأفراد والهيئات ويكون خاضعا للضريبة بعد إجراء الإعفاءات والتنزيلات الواردة في القانون.</a:t>
            </a:r>
          </a:p>
          <a:p>
            <a:pPr marL="342900" indent="-342900" algn="just" rtl="1">
              <a:buFontTx/>
              <a:buChar char="-"/>
            </a:pPr>
            <a:endParaRPr lang="ar-SA" sz="1000" dirty="0" smtClean="0"/>
          </a:p>
          <a:p>
            <a:pPr algn="just" rtl="1"/>
            <a:r>
              <a:rPr lang="ar-SA" sz="2400" b="1" u="sng" dirty="0" smtClean="0">
                <a:solidFill>
                  <a:srgbClr val="FF0000"/>
                </a:solidFill>
              </a:rPr>
              <a:t>معاير تحديد الدخل الخاضع للضريبة:</a:t>
            </a:r>
          </a:p>
          <a:p>
            <a:pPr algn="just" rtl="1"/>
            <a:endParaRPr lang="ar-SA" sz="1000" b="1" u="sng" dirty="0" smtClean="0">
              <a:solidFill>
                <a:srgbClr val="FF0000"/>
              </a:solidFill>
            </a:endParaRPr>
          </a:p>
          <a:p>
            <a:pPr marL="342900" indent="-342900" algn="just" rtl="1">
              <a:buFontTx/>
              <a:buChar char="-"/>
            </a:pPr>
            <a:r>
              <a:rPr lang="ar-SA" sz="2400" b="1" u="sng" dirty="0" smtClean="0">
                <a:solidFill>
                  <a:srgbClr val="C00000"/>
                </a:solidFill>
              </a:rPr>
              <a:t>نظرية المنبع </a:t>
            </a:r>
            <a:r>
              <a:rPr lang="ar-SA" sz="2400" b="1" u="sng" dirty="0">
                <a:solidFill>
                  <a:srgbClr val="C00000"/>
                </a:solidFill>
              </a:rPr>
              <a:t>/ المصدر</a:t>
            </a:r>
            <a:r>
              <a:rPr lang="ar-SA" sz="2400" dirty="0"/>
              <a:t>: </a:t>
            </a:r>
            <a:r>
              <a:rPr lang="ar-SA" sz="2400" dirty="0" smtClean="0"/>
              <a:t>هو كل ثروة قابلة للتقويم النقدي يحصل عليها المكلف بصفة دورية من مصدر قابل للبقاء ويمكن إشباع حاجاته باستهلاكها دون مساس بحاله الأصلي.</a:t>
            </a:r>
          </a:p>
          <a:p>
            <a:pPr marL="342900" indent="-342900" algn="just" rtl="1">
              <a:buFontTx/>
              <a:buChar char="-"/>
            </a:pPr>
            <a:endParaRPr lang="ar-SA" sz="1000" dirty="0" smtClean="0"/>
          </a:p>
          <a:p>
            <a:pPr marL="342900" indent="-342900" algn="just" rtl="1">
              <a:buFontTx/>
              <a:buChar char="-"/>
            </a:pPr>
            <a:r>
              <a:rPr lang="ar-SA" sz="2400" b="1" u="sng" dirty="0">
                <a:solidFill>
                  <a:srgbClr val="C00000"/>
                </a:solidFill>
              </a:rPr>
              <a:t>نظرية </a:t>
            </a:r>
            <a:r>
              <a:rPr lang="ar-SA" sz="2400" b="1" u="sng" dirty="0" smtClean="0">
                <a:solidFill>
                  <a:srgbClr val="C00000"/>
                </a:solidFill>
              </a:rPr>
              <a:t>الإثراء</a:t>
            </a:r>
            <a:r>
              <a:rPr lang="ar-SA" sz="2400" dirty="0" smtClean="0"/>
              <a:t>: نظرية الزيادة الإيجابية في ذمة المكلف.</a:t>
            </a:r>
            <a:endParaRPr lang="ar-SA" sz="2400" dirty="0"/>
          </a:p>
          <a:p>
            <a:pPr algn="just" rtl="1"/>
            <a:endParaRPr lang="ar-SA" sz="2400" dirty="0" smtClean="0"/>
          </a:p>
          <a:p>
            <a:pPr marL="342900" indent="-342900" algn="just" rtl="1">
              <a:buFontTx/>
              <a:buChar char="-"/>
            </a:pPr>
            <a:endParaRPr lang="ar-SA" sz="2400" dirty="0" smtClean="0"/>
          </a:p>
        </p:txBody>
      </p:sp>
    </p:spTree>
    <p:extLst>
      <p:ext uri="{BB962C8B-B14F-4D97-AF65-F5344CB8AC3E}">
        <p14:creationId xmlns:p14="http://schemas.microsoft.com/office/powerpoint/2010/main" val="28018504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627796" y="636600"/>
            <a:ext cx="10795379" cy="4985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ar-SA" sz="2400" b="1" u="sng" dirty="0" smtClean="0">
                <a:solidFill>
                  <a:srgbClr val="FF0000"/>
                </a:solidFill>
              </a:rPr>
              <a:t>مصادر الدخل الخاضعة للضريبة:</a:t>
            </a:r>
          </a:p>
          <a:p>
            <a:pPr algn="just" rtl="1"/>
            <a:endParaRPr lang="ar-SA" sz="1000" b="1" u="sng" dirty="0">
              <a:solidFill>
                <a:srgbClr val="FF0000"/>
              </a:solidFill>
            </a:endParaRPr>
          </a:p>
          <a:p>
            <a:pPr marL="457200" indent="-457200" algn="just" rtl="1">
              <a:buAutoNum type="arabicPeriod"/>
            </a:pPr>
            <a:r>
              <a:rPr lang="ar-SA" sz="2400" dirty="0" smtClean="0"/>
              <a:t>الدخل الذي يأتي في فلسطين لأي شخص نتيجة قيامه بممارسة أي </a:t>
            </a:r>
            <a:r>
              <a:rPr lang="ar-SA" sz="2400" b="1" u="sng" dirty="0" smtClean="0">
                <a:solidFill>
                  <a:srgbClr val="C00000"/>
                </a:solidFill>
              </a:rPr>
              <a:t>نشاط</a:t>
            </a:r>
            <a:r>
              <a:rPr lang="ar-SA" sz="2400" dirty="0" smtClean="0"/>
              <a:t> بقصد تحقيق الربح.</a:t>
            </a:r>
          </a:p>
          <a:p>
            <a:pPr marL="457200" indent="-457200" algn="just" rtl="1">
              <a:buAutoNum type="arabicPeriod"/>
            </a:pPr>
            <a:r>
              <a:rPr lang="ar-SA" sz="2400" dirty="0" smtClean="0"/>
              <a:t>الدخل من الاستثمارات المتحققة داخل فلسطين.</a:t>
            </a:r>
          </a:p>
          <a:p>
            <a:pPr marL="457200" indent="-457200" algn="just" rtl="1">
              <a:buAutoNum type="arabicPeriod"/>
            </a:pPr>
            <a:r>
              <a:rPr lang="ar-SA" sz="2400" dirty="0" smtClean="0"/>
              <a:t>الدخول المتحققة خارج فلسطين لي شخص وتكون ناشئة عن أمواله وودائعه في فلسطين.</a:t>
            </a:r>
          </a:p>
          <a:p>
            <a:pPr marL="457200" indent="-457200" algn="just" rtl="1">
              <a:buAutoNum type="arabicPeriod"/>
            </a:pPr>
            <a:r>
              <a:rPr lang="ar-SA" sz="2400" dirty="0" smtClean="0"/>
              <a:t>الدخل من الوظيفة أو الاستخدام.</a:t>
            </a:r>
          </a:p>
          <a:p>
            <a:pPr algn="just" rtl="1"/>
            <a:r>
              <a:rPr lang="ar-SA" sz="2400" dirty="0" smtClean="0"/>
              <a:t>قانون ضريبة الدخل لم يميز بين الشخص الطبيعي والشخص المعنوي من حيث الخضوع لضريبة الدخل.</a:t>
            </a:r>
          </a:p>
          <a:p>
            <a:pPr algn="just" rtl="1"/>
            <a:r>
              <a:rPr lang="ar-SA" sz="2400" dirty="0" smtClean="0"/>
              <a:t>القانون الفلسطيني لم يميز بين أنواع الدخول لغايات فرض الضريبة، وقد نصت المادة (6) قانون ضريبة الدخل الفلسطيني </a:t>
            </a:r>
            <a:r>
              <a:rPr lang="ar-SA" sz="2400" b="1" u="sng" dirty="0" smtClean="0">
                <a:solidFill>
                  <a:srgbClr val="C00000"/>
                </a:solidFill>
              </a:rPr>
              <a:t>تفرض الضريبة بصورة موحدة </a:t>
            </a:r>
            <a:r>
              <a:rPr lang="ar-SA" sz="2400" dirty="0" smtClean="0"/>
              <a:t>على مجموع مصادر الدخل الخاضعة وفقا لأحكام القانون.</a:t>
            </a:r>
          </a:p>
          <a:p>
            <a:pPr marL="342900" indent="-342900" algn="just" rtl="1">
              <a:buFontTx/>
              <a:buChar char="-"/>
            </a:pPr>
            <a:endParaRPr lang="ar-SA" sz="1000" dirty="0" smtClean="0"/>
          </a:p>
          <a:p>
            <a:pPr algn="just" rtl="1"/>
            <a:r>
              <a:rPr lang="ar-SA" sz="2400" b="1" u="sng" dirty="0" smtClean="0">
                <a:solidFill>
                  <a:srgbClr val="FF0000"/>
                </a:solidFill>
              </a:rPr>
              <a:t>تقسيم مصادر الدخل الخاضعة للضريبة:</a:t>
            </a:r>
          </a:p>
          <a:p>
            <a:pPr algn="just" rtl="1"/>
            <a:endParaRPr lang="ar-SA" sz="1000" b="1" u="sng" dirty="0">
              <a:solidFill>
                <a:srgbClr val="FF0000"/>
              </a:solidFill>
            </a:endParaRPr>
          </a:p>
          <a:p>
            <a:pPr marL="457200" indent="-457200" algn="just" rtl="1">
              <a:buAutoNum type="arabicPeriod"/>
            </a:pPr>
            <a:r>
              <a:rPr lang="ar-SA" sz="2400" dirty="0" smtClean="0"/>
              <a:t>الدخل من العمل ( الرواتب والأجور).</a:t>
            </a:r>
          </a:p>
          <a:p>
            <a:pPr marL="457200" indent="-457200" algn="just" rtl="1">
              <a:buAutoNum type="arabicPeriod"/>
            </a:pPr>
            <a:r>
              <a:rPr lang="ar-SA" sz="2400" dirty="0" smtClean="0"/>
              <a:t>الدخل من رأس المال.</a:t>
            </a:r>
          </a:p>
          <a:p>
            <a:pPr marL="457200" indent="-457200" algn="just" rtl="1">
              <a:buAutoNum type="arabicPeriod"/>
            </a:pPr>
            <a:r>
              <a:rPr lang="ar-SA" sz="2400" dirty="0" smtClean="0"/>
              <a:t>الدخل من العمل ورأس المال معاً.</a:t>
            </a:r>
          </a:p>
        </p:txBody>
      </p:sp>
    </p:spTree>
    <p:extLst>
      <p:ext uri="{BB962C8B-B14F-4D97-AF65-F5344CB8AC3E}">
        <p14:creationId xmlns:p14="http://schemas.microsoft.com/office/powerpoint/2010/main" val="8821869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66483655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</TotalTime>
  <Words>697</Words>
  <Application>Microsoft Office PowerPoint</Application>
  <PresentationFormat>ملء الشاشة</PresentationFormat>
  <Paragraphs>61</Paragraphs>
  <Slides>7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Khalil Altayeh</dc:creator>
  <cp:lastModifiedBy>Khalil Altayeh</cp:lastModifiedBy>
  <cp:revision>17</cp:revision>
  <dcterms:created xsi:type="dcterms:W3CDTF">2023-02-26T16:53:59Z</dcterms:created>
  <dcterms:modified xsi:type="dcterms:W3CDTF">2023-03-05T20:05:44Z</dcterms:modified>
</cp:coreProperties>
</file>