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3" roundtripDataSignature="AMtx7mjq4aeXZf8L0Cj05M1Pnv9/qnfW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3" Type="http://customschemas.google.com/relationships/presentationmetadata" Target="metadata"/><Relationship Id="rId5" Type="http://schemas.openxmlformats.org/officeDocument/2006/relationships/slide" Target="slides/slide4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5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208" name="Google Shape;2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Lecture slides prepared for “Computer Organization and Architecture”, 10/e, by William Stallings, Chapter 3 “A Top Level View of Computer Function and Interconnection”.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425" name="Google Shape;42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26" name="Google Shape;426;p2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Two approaches can be taken to dealing with multiple interrupts. The first is to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disable interrupts while an interrupt is being processed. A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disabled interrupt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simply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means that the processor can and will ignore that interrupt request signal. If an interrupt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occurs during this time, it generally remains pending and will be checked by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processor after the processor has enabled interrupts. Thus, when a user program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executing and an interrupt occurs, interrupts are disabled immediately. After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interrupt handler routine completes, interrupts are enabled before resuming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user program, and the processor checks to see if additional interrupts have occurred.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approach is nice and simple, as interrupts are handled in strict sequential order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(Figure 3.13a).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drawback to the preceding approach is that it does not take into account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relative priority or time-critical needs. For example, when input arrives from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communications line, it may need to be absorbed rapidly to make room for more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input. If the first batch of input has not been processed before the second batch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arrives, data may be lost.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second approach is to define priorities for interrupts and to allow an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interrupt of higher priority to cause a lower-priority interrupt handler to be itself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interrupted (Figure 3.13b).</a:t>
            </a:r>
            <a:endParaRPr/>
          </a:p>
        </p:txBody>
      </p:sp>
      <p:sp>
        <p:nvSpPr>
          <p:cNvPr id="427" name="Google Shape;427;p21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22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434" name="Google Shape;43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35" name="Google Shape;435;p2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an example of this second approach, consider a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system with three I/O devices: a printer, a disk, and a communications line, with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increasing priorities of 2, 4, and 5, respectively. Figure 3.14 illustrates a possible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sequence. A user program begins at </a:t>
            </a:r>
            <a:r>
              <a:rPr lang="en-US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= 0. At t = 10, </a:t>
            </a:r>
            <a:r>
              <a:rPr lang="en-US" sz="12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printer interrupt occurs; user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information is placed on the system stack and execution continues at the printer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interrupt service routine (ISR).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While this routine is still executing, at </a:t>
            </a:r>
            <a:r>
              <a:rPr lang="en-US" sz="1200" b="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= 15, a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communications interrupt occurs. Because the communications line has higher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priority than the printer, the interrupt is honored. The printer ISR is interrupted,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its state is pushed onto the stack, and execution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continues at the communications ISR. While this routine is executing, a disk interrupt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occurs (</a:t>
            </a:r>
            <a:r>
              <a:rPr lang="en-US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= 20). Because this </a:t>
            </a: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interrupt is of lower priority, it is simply held, and the communications ISR runs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completion.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the communications ISR is complete (</a:t>
            </a:r>
            <a:r>
              <a:rPr lang="en-US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= 25), the previous processor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state is restored, which is the execution of the printer ISR. However, before even a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single instruction in that routine can be executed, the processor honors the higher priority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disk interrupt and control transfers to the disk ISR. Only when that routine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complete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= 35) is the printer ISR resumed. When that routine completes (t = 40),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control finally returns to the user program.</a:t>
            </a:r>
            <a:endParaRPr/>
          </a:p>
        </p:txBody>
      </p:sp>
      <p:sp>
        <p:nvSpPr>
          <p:cNvPr id="436" name="Google Shape;436;p22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18" name="Google Shape;218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a top level, a computer consists of CPU (central processing unit), memory, and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I/O components, with one or more modules of each type. These components are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interconnected in some fashion to achieve the basic function of the computer, which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to execute programs. Thus, at a top level, we can characterize a computer system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describing (1) the external behavior of each component, that is, the data and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control signals that it exchanges with other components and (2) the interconnection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structure and the controls required to manage the use of the interconnection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structure.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endParaRPr sz="111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top-level view of structure and function is important because of its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explanatory power in understanding the nature of a computer. Equally important 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its use to understand the increasingly complex issues of performance evaluation. 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grasp of the top-level structure and function offers insight into system bottlenecks,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alternate pathways, the magnitude of system failures if a component fails, and the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ease of adding performance enhancements. In many cases, requirements for greater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system power and fail-safe capabilities are being met by changing the design rather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 merely increasing the speed and reliability of individual components.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endParaRPr sz="111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chapter focuses on the basic structures used for computer component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interconnection. As background, the chapter begins with a brief examination of the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basic components and their interface requirements. Then a functional overview 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provided. We are then prepared to examine the use of buses to interconnect system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r>
              <a:rPr lang="en-US" sz="111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components.</a:t>
            </a:r>
            <a:endParaRPr sz="1110"/>
          </a:p>
          <a:p>
            <a:pPr marL="0" lvl="0" indent="0" algn="l" rtl="0">
              <a:lnSpc>
                <a:spcPct val="90000"/>
              </a:lnSpc>
              <a:spcBef>
                <a:spcPts val="333"/>
              </a:spcBef>
              <a:spcAft>
                <a:spcPts val="0"/>
              </a:spcAft>
              <a:buNone/>
            </a:pPr>
            <a:endParaRPr sz="1110"/>
          </a:p>
        </p:txBody>
      </p:sp>
      <p:sp>
        <p:nvSpPr>
          <p:cNvPr id="219" name="Google Shape;219;p2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220" name="Google Shape;220;p2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66" name="Google Shape;366;p1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Virtually all computers provide a mechanism by which other modules (I/O, memory)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interrupt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normal processing of the processor. Table 3.1 lists the most common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classes of interrupts. The specific nature of these interrupts is examined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later in this book, especially in Chapters 7 and 14. However, we need to introduce the concept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now to understand more clearly the nature of the instruction cycle and the implications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interrupts on the interconnection structure.</a:t>
            </a:r>
            <a:endParaRPr/>
          </a:p>
        </p:txBody>
      </p:sp>
      <p:sp>
        <p:nvSpPr>
          <p:cNvPr id="367" name="Google Shape;367;p14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368" name="Google Shape;368;p14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5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375" name="Google Shape;37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6" name="Google Shape;376;p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Interrupts are provided primarily as a way to improve processing efficiency.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example, most external devices are much slower than the processor. Suppose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the processor is transferring data to a printer using the instruction cycle scheme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Figure 3.3. After each write operation, the processor must pause and remain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idle until the printer catches up. The length of this pause may be on the order of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many hundreds or even thousands of instruction cycles that do not involve memory.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Clearly, this is a very wasteful use of the processor.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3.7a illustrates this state of affairs. The user program performs a series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WRITE calls interleaved with processing. Code segments 1, 2, and 3 refer to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sequences of instructions that do not involve I/O. The WRITE calls are to an I/O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 that is a system utility and that will perform the actual I/O operation.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I/O program consists of three sections: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A sequence of instructions, labeled 4 in the figure, to prepare for the actual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I/O operation. This may include copying the data to be output into a special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buffer and preparing the parameters for a device command.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The actual I/O command. Without the use of interrupts, once this command is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issued, the program must wait for the I/O device to perform the requested function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(or periodically poll the device). The program might wait by simply repeatedly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performing a test operation to determine if the I/O operation is done.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A sequence of instructions, labeled 5 in the figure, to complete the operation.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may include setting a flag indicating the success or failure of the operation.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Because the I/O operation may take a relatively long time to complete, the I/O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 is hung up waiting for the operation to complete; hence, the user program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stopped at the point of the WRITE call for some considerable period of time.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interrupts, the processor can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engaged in executing other instructions while an I/O operation is in progress.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 the flow of control in Figure 3.7b. As before, the user program reaches a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point at which it makes a system call in the form of a WRITE call. The I/O program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is invoked in this case consists only of the preparation code and the actual I/O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command. After these few instructions have been executed, control returns to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user program. Meanwhile, the external device is busy accepting data from computer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memory and printing it. This I/O operation is conducted concurrently with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execution of instructions in the user program.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the external device becomes ready to be serviced—that is, when it is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ready to accept more data from the processor—the I/O module for that external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device sends an </a:t>
            </a:r>
            <a:r>
              <a:rPr lang="en-US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interrupt request </a:t>
            </a:r>
            <a:r>
              <a:rPr lang="en-US" sz="12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signal to the processor. The processor responds by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suspending operation of the current program, branching off to a program to service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particular I/O device, known as an </a:t>
            </a:r>
            <a:r>
              <a:rPr lang="en-US" sz="1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interrupt handler, </a:t>
            </a: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resuming the original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execution after the device is serviced. The points at which such interrupts occur are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indicated by an asterisk in Figure 3.7b.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Let us try to clarify what is happening in Figure 3.7. We have a user program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contains two WRITE commands. There is a segment of code at the beginning,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then one WRITE command, then a second segment of code, then a second WRITE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command, then a third and final segment of code. The WRITE command invokes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I/O program provided by the OS. Similarly, the I/O program consists of a segment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code, followed by an I/O command, followed by another segment of code. The I/O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command invokes a hardware I/O operation.</a:t>
            </a:r>
            <a:endParaRPr/>
          </a:p>
        </p:txBody>
      </p:sp>
      <p:sp>
        <p:nvSpPr>
          <p:cNvPr id="377" name="Google Shape;377;p15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83" name="Google Shape;383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 the point of view of the user program, an interrupt is just that: an interruption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the normal sequence of execution. When the interrupt processing is completed,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execution resumes (Figure 3.8). Thus, the user program does not have to contain any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special code to accommodate interrupts; the processor and the operating system are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responsible for suspending the user program and then resuming it at the same point.</a:t>
            </a:r>
            <a:endParaRPr/>
          </a:p>
        </p:txBody>
      </p:sp>
      <p:sp>
        <p:nvSpPr>
          <p:cNvPr id="384" name="Google Shape;384;p16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385" name="Google Shape;385;p16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91" name="Google Shape;391;p1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accommodate interrupts, an </a:t>
            </a:r>
            <a:r>
              <a:rPr lang="en-US" sz="93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interrupt cycle </a:t>
            </a:r>
            <a:r>
              <a:rPr lang="en-US" sz="93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added to the instruction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cycle, as shown in Figure 3.9. In the interrupt cycle, the processor checks to see if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any interrupts have occurred, indicated by the presence of an interrupt signal. If no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interrupts are pending, the processor proceeds to the fetch cycle and fetches the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next instruction of the current program. If an interrupt is pending, the processor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does the following: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endParaRPr sz="93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It suspends execution of the current program being executed and saves its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context. This means saving the address of the next instruction to be executed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(current contents of the program counter) and any other data relevant to the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processor’s current activity.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endParaRPr sz="93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It sets the program counter to the starting address of an </a:t>
            </a:r>
            <a:r>
              <a:rPr lang="en-US" sz="93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interrupt handler routine.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endParaRPr sz="93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processor now proceeds to the fetch cycle and fetches the first instruction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interrupt handler program, which will service the interrupt. The interrupt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handler program is generally part of the operating system. Typically, this program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determines the nature of the interrupt and performs whatever actions are needed.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example we have been using, the handler determines which I/O module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generated the interrupt and may branch to a program that will write more data out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that I/O module. When the interrupt handler routine is completed, the processor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resume execution of the user program at the point of interruption.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endParaRPr sz="93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clear that there is some overhead involved in this process. Extra instructions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must be executed (in the interrupt handler) to determine the nature of the interrupt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to decide on the appropriate action. Nevertheless, because of the relatively large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amount of time that would be wasted by simply waiting on an I/O operation, the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79"/>
              </a:spcBef>
              <a:spcAft>
                <a:spcPts val="0"/>
              </a:spcAft>
              <a:buNone/>
            </a:pPr>
            <a:r>
              <a:rPr lang="en-US" sz="93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processor can be employed much more efficiently with the use of interrupts.</a:t>
            </a:r>
            <a:endParaRPr sz="930"/>
          </a:p>
        </p:txBody>
      </p:sp>
      <p:sp>
        <p:nvSpPr>
          <p:cNvPr id="392" name="Google Shape;392;p17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393" name="Google Shape;393;p17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99" name="Google Shape;399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appreciate the gain in efficiency, consider Figure 3.10, which is a timing diagram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based on the flow of control in Figures 3.7a and 3.7b. In this figure, user program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code segments are shaded green, and I/O program code segments are shaded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gray. Figure 3.10a shows the case in which interrupts are not used. The processor must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wait while an I/O operation is performed.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Figures 3.7b and 3.10b assume that the time required for the I/O operation 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relatively short: less than the time to complete the execution of instructions between write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operations in the user program. In this case, the segment of code labeled code segment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is interrupted. A portion of the code (2a) executes (while the I/O operation is performed)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then the interrupt occurs (upon the completion of the I/O operation). After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interrupt is serviced, execution resumes with the remainder of code segment 2 (2b).</a:t>
            </a:r>
            <a:endParaRPr/>
          </a:p>
        </p:txBody>
      </p:sp>
      <p:sp>
        <p:nvSpPr>
          <p:cNvPr id="400" name="Google Shape;400;p18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401" name="Google Shape;401;p18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08" name="Google Shape;408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more typical case, especially for a slow device such as a printer, is that the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I/O operation will take much more time than executing a sequence of user instructions.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3.7c indicates this state of affairs. In this case, the user program reaches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second WRITE call before the I/O operation spawned by the first call is complete.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result is that the user program is hung up at that point. When the preceding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I/O operation is completed, this new WRITE call may be processed, and a new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I/O operation may be started. Figure 3.11 shows the timing for this situation with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without the use of interrupts. We can see that there is still a gain in efficiency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because part of the time during which the I/O operation is under way overlaps with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execution of user instructions.</a:t>
            </a:r>
            <a:endParaRPr/>
          </a:p>
        </p:txBody>
      </p:sp>
      <p:sp>
        <p:nvSpPr>
          <p:cNvPr id="409" name="Google Shape;409;p19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410" name="Google Shape;410;p19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20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417" name="Google Shape;41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18" name="Google Shape;418;p2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Figure 3.12 shows a revised instruction cycle state diagram that includes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interrupt cycle processing.</a:t>
            </a:r>
            <a:endParaRPr/>
          </a:p>
        </p:txBody>
      </p:sp>
      <p:sp>
        <p:nvSpPr>
          <p:cNvPr id="419" name="Google Shape;419;p20:notes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9"/>
          <p:cNvSpPr txBox="1"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Rockwell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9"/>
          <p:cNvSpPr txBox="1"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400">
                <a:solidFill>
                  <a:srgbClr val="888888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9"/>
          <p:cNvSpPr txBox="1">
            <a:spLocks noGrp="1"/>
          </p:cNvSpPr>
          <p:nvPr>
            <p:ph type="dt" idx="10"/>
          </p:nvPr>
        </p:nvSpPr>
        <p:spPr>
          <a:xfrm>
            <a:off x="4800600" y="6425640"/>
            <a:ext cx="12326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9"/>
          <p:cNvSpPr txBox="1">
            <a:spLocks noGrp="1"/>
          </p:cNvSpPr>
          <p:nvPr>
            <p:ph type="ftr" idx="11"/>
          </p:nvPr>
        </p:nvSpPr>
        <p:spPr>
          <a:xfrm>
            <a:off x="6311153" y="6425640"/>
            <a:ext cx="26176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9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" name="Google Shape;21;p4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" name="Google Shape;22;p4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3" name="Google Shape;23;p49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24" name="Google Shape;24;p49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" name="Google Shape;25;p49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" name="Google Shape;152;p63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53" name="Google Shape;153;p63"/>
          <p:cNvSpPr txBox="1"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63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63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63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9" name="Google Shape;159;p64"/>
          <p:cNvSpPr txBox="1"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Rockwell"/>
              <a:buNone/>
              <a:defRPr sz="26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64"/>
          <p:cNvSpPr>
            <a:spLocks noGrp="1"/>
          </p:cNvSpPr>
          <p:nvPr>
            <p:ph type="pic" idx="2"/>
          </p:nvPr>
        </p:nvSpPr>
        <p:spPr>
          <a:xfrm>
            <a:off x="277906" y="228600"/>
            <a:ext cx="3460658" cy="6345238"/>
          </a:xfrm>
          <a:prstGeom prst="rect">
            <a:avLst/>
          </a:prstGeom>
          <a:noFill/>
          <a:ln>
            <a:noFill/>
          </a:ln>
        </p:spPr>
      </p:sp>
      <p:sp>
        <p:nvSpPr>
          <p:cNvPr id="161" name="Google Shape;161;p64"/>
          <p:cNvSpPr txBox="1">
            <a:spLocks noGrp="1"/>
          </p:cNvSpPr>
          <p:nvPr>
            <p:ph type="body" idx="1"/>
          </p:nvPr>
        </p:nvSpPr>
        <p:spPr>
          <a:xfrm>
            <a:off x="4169404" y="3995737"/>
            <a:ext cx="3898272" cy="2147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62" name="Google Shape;162;p64"/>
          <p:cNvSpPr txBox="1">
            <a:spLocks noGrp="1"/>
          </p:cNvSpPr>
          <p:nvPr>
            <p:ph type="dt" idx="10"/>
          </p:nvPr>
        </p:nvSpPr>
        <p:spPr>
          <a:xfrm>
            <a:off x="7391399" y="6423585"/>
            <a:ext cx="15374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64"/>
          <p:cNvSpPr txBox="1">
            <a:spLocks noGrp="1"/>
          </p:cNvSpPr>
          <p:nvPr>
            <p:ph type="ftr" idx="11"/>
          </p:nvPr>
        </p:nvSpPr>
        <p:spPr>
          <a:xfrm>
            <a:off x="4191000" y="6423585"/>
            <a:ext cx="30051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64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5" name="Google Shape;165;p64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Pictures with Caption">
  <p:cSld name="3 Pictures with Caption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5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65"/>
          <p:cNvSpPr txBox="1"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Rockwell"/>
              <a:buNone/>
              <a:defRPr sz="2600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65"/>
          <p:cNvSpPr txBox="1">
            <a:spLocks noGrp="1"/>
          </p:cNvSpPr>
          <p:nvPr>
            <p:ph type="body" idx="1"/>
          </p:nvPr>
        </p:nvSpPr>
        <p:spPr>
          <a:xfrm>
            <a:off x="381094" y="3733800"/>
            <a:ext cx="4015304" cy="2392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0"/>
              </a:spcBef>
              <a:spcAft>
                <a:spcPts val="0"/>
              </a:spcAft>
              <a:buSzPts val="1050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70" name="Google Shape;170;p65"/>
          <p:cNvSpPr txBox="1">
            <a:spLocks noGrp="1"/>
          </p:cNvSpPr>
          <p:nvPr>
            <p:ph type="dt" idx="10"/>
          </p:nvPr>
        </p:nvSpPr>
        <p:spPr>
          <a:xfrm>
            <a:off x="3048000" y="6235607"/>
            <a:ext cx="13483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65"/>
          <p:cNvSpPr txBox="1">
            <a:spLocks noGrp="1"/>
          </p:cNvSpPr>
          <p:nvPr>
            <p:ph type="ftr" idx="11"/>
          </p:nvPr>
        </p:nvSpPr>
        <p:spPr>
          <a:xfrm>
            <a:off x="381095" y="6235607"/>
            <a:ext cx="259070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65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3" name="Google Shape;173;p65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74" name="Google Shape;174;p65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Google Shape;175;p65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65"/>
          <p:cNvSpPr>
            <a:spLocks noGrp="1"/>
          </p:cNvSpPr>
          <p:nvPr>
            <p:ph type="pic" idx="2"/>
          </p:nvPr>
        </p:nvSpPr>
        <p:spPr>
          <a:xfrm>
            <a:off x="4624388" y="228600"/>
            <a:ext cx="2057400" cy="2039112"/>
          </a:xfrm>
          <a:prstGeom prst="rect">
            <a:avLst/>
          </a:prstGeom>
          <a:noFill/>
          <a:ln>
            <a:noFill/>
          </a:ln>
        </p:spPr>
      </p:sp>
      <p:sp>
        <p:nvSpPr>
          <p:cNvPr id="177" name="Google Shape;177;p65"/>
          <p:cNvSpPr>
            <a:spLocks noGrp="1"/>
          </p:cNvSpPr>
          <p:nvPr>
            <p:ph type="pic" idx="3"/>
          </p:nvPr>
        </p:nvSpPr>
        <p:spPr>
          <a:xfrm>
            <a:off x="4624388" y="2381663"/>
            <a:ext cx="2057400" cy="2039112"/>
          </a:xfrm>
          <a:prstGeom prst="rect">
            <a:avLst/>
          </a:prstGeom>
          <a:noFill/>
          <a:ln>
            <a:noFill/>
          </a:ln>
        </p:spPr>
      </p:sp>
      <p:sp>
        <p:nvSpPr>
          <p:cNvPr id="178" name="Google Shape;178;p65"/>
          <p:cNvSpPr>
            <a:spLocks noGrp="1"/>
          </p:cNvSpPr>
          <p:nvPr>
            <p:ph type="pic" idx="4"/>
          </p:nvPr>
        </p:nvSpPr>
        <p:spPr>
          <a:xfrm>
            <a:off x="6803136" y="2381662"/>
            <a:ext cx="2057400" cy="4187952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Pictures with Caption, Alt.">
  <p:cSld name="3 Pictures with Caption, Alt.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6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1" name="Google Shape;181;p66"/>
          <p:cNvSpPr txBox="1"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Rockwell"/>
              <a:buNone/>
              <a:defRPr sz="26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66"/>
          <p:cNvSpPr>
            <a:spLocks noGrp="1"/>
          </p:cNvSpPr>
          <p:nvPr>
            <p:ph type="pic" idx="2"/>
          </p:nvPr>
        </p:nvSpPr>
        <p:spPr>
          <a:xfrm>
            <a:off x="277905" y="2365248"/>
            <a:ext cx="4240119" cy="4187952"/>
          </a:xfrm>
          <a:prstGeom prst="rect">
            <a:avLst/>
          </a:prstGeom>
          <a:noFill/>
          <a:ln>
            <a:noFill/>
          </a:ln>
        </p:spPr>
      </p:sp>
      <p:sp>
        <p:nvSpPr>
          <p:cNvPr id="183" name="Google Shape;183;p66"/>
          <p:cNvSpPr txBox="1">
            <a:spLocks noGrp="1"/>
          </p:cNvSpPr>
          <p:nvPr>
            <p:ph type="body" idx="1"/>
          </p:nvPr>
        </p:nvSpPr>
        <p:spPr>
          <a:xfrm>
            <a:off x="4953000" y="3995737"/>
            <a:ext cx="3108960" cy="2147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84" name="Google Shape;184;p66"/>
          <p:cNvSpPr txBox="1">
            <a:spLocks noGrp="1"/>
          </p:cNvSpPr>
          <p:nvPr>
            <p:ph type="dt" idx="10"/>
          </p:nvPr>
        </p:nvSpPr>
        <p:spPr>
          <a:xfrm>
            <a:off x="7391399" y="6423585"/>
            <a:ext cx="15374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66"/>
          <p:cNvSpPr txBox="1">
            <a:spLocks noGrp="1"/>
          </p:cNvSpPr>
          <p:nvPr>
            <p:ph type="ftr" idx="11"/>
          </p:nvPr>
        </p:nvSpPr>
        <p:spPr>
          <a:xfrm>
            <a:off x="4191000" y="6423585"/>
            <a:ext cx="30051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66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7" name="Google Shape;187;p66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</a:t>
            </a:r>
            <a:endParaRPr/>
          </a:p>
        </p:txBody>
      </p:sp>
      <p:sp>
        <p:nvSpPr>
          <p:cNvPr id="188" name="Google Shape;188;p66"/>
          <p:cNvSpPr>
            <a:spLocks noGrp="1"/>
          </p:cNvSpPr>
          <p:nvPr>
            <p:ph type="pic" idx="3"/>
          </p:nvPr>
        </p:nvSpPr>
        <p:spPr>
          <a:xfrm>
            <a:off x="277905" y="228600"/>
            <a:ext cx="2057400" cy="2039112"/>
          </a:xfrm>
          <a:prstGeom prst="rect">
            <a:avLst/>
          </a:prstGeom>
          <a:noFill/>
          <a:ln>
            <a:noFill/>
          </a:ln>
        </p:spPr>
      </p:sp>
      <p:sp>
        <p:nvSpPr>
          <p:cNvPr id="189" name="Google Shape;189;p66"/>
          <p:cNvSpPr>
            <a:spLocks noGrp="1"/>
          </p:cNvSpPr>
          <p:nvPr>
            <p:ph type="pic" idx="4"/>
          </p:nvPr>
        </p:nvSpPr>
        <p:spPr>
          <a:xfrm>
            <a:off x="2460625" y="228600"/>
            <a:ext cx="2057400" cy="2039112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>
  <p:cSld name="Title and Vertical 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2" name="Google Shape;192;p6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93" name="Google Shape;193;p67"/>
          <p:cNvSpPr txBox="1"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67"/>
          <p:cNvSpPr txBox="1">
            <a:spLocks noGrp="1"/>
          </p:cNvSpPr>
          <p:nvPr>
            <p:ph type="body" idx="1"/>
          </p:nvPr>
        </p:nvSpPr>
        <p:spPr>
          <a:xfrm rot="5400000">
            <a:off x="2204149" y="275525"/>
            <a:ext cx="4144963" cy="7556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5" name="Google Shape;195;p67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67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67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8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Google Shape;200;p68"/>
          <p:cNvSpPr txBox="1">
            <a:spLocks noGrp="1"/>
          </p:cNvSpPr>
          <p:nvPr>
            <p:ph type="title"/>
          </p:nvPr>
        </p:nvSpPr>
        <p:spPr>
          <a:xfrm rot="5400000">
            <a:off x="5750720" y="3199794"/>
            <a:ext cx="5171422" cy="681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68"/>
          <p:cNvSpPr txBox="1">
            <a:spLocks noGrp="1"/>
          </p:cNvSpPr>
          <p:nvPr>
            <p:ph type="body" idx="1"/>
          </p:nvPr>
        </p:nvSpPr>
        <p:spPr>
          <a:xfrm rot="5400000">
            <a:off x="1293765" y="122190"/>
            <a:ext cx="5184869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2" name="Google Shape;202;p68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68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68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5" name="Google Shape;205;p68"/>
          <p:cNvSpPr txBox="1"/>
          <p:nvPr/>
        </p:nvSpPr>
        <p:spPr>
          <a:xfrm rot="-5400000">
            <a:off x="8593111" y="561668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above Caption" type="picTx">
  <p:cSld name="PICTURE_WITH_CAPTION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0"/>
          <p:cNvSpPr txBox="1"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Rockwell"/>
              <a:buNone/>
              <a:defRPr sz="26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0"/>
          <p:cNvSpPr>
            <a:spLocks noGrp="1"/>
          </p:cNvSpPr>
          <p:nvPr>
            <p:ph type="pic" idx="2"/>
          </p:nvPr>
        </p:nvSpPr>
        <p:spPr>
          <a:xfrm>
            <a:off x="277905" y="228600"/>
            <a:ext cx="6378389" cy="4187952"/>
          </a:xfrm>
          <a:prstGeom prst="rect">
            <a:avLst/>
          </a:prstGeom>
          <a:noFill/>
          <a:ln>
            <a:noFill/>
          </a:ln>
        </p:spPr>
      </p:sp>
      <p:sp>
        <p:nvSpPr>
          <p:cNvPr id="29" name="Google Shape;29;p50"/>
          <p:cNvSpPr txBox="1">
            <a:spLocks noGrp="1"/>
          </p:cNvSpPr>
          <p:nvPr>
            <p:ph type="body" idx="1"/>
          </p:nvPr>
        </p:nvSpPr>
        <p:spPr>
          <a:xfrm>
            <a:off x="506505" y="5257799"/>
            <a:ext cx="6191157" cy="88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0" name="Google Shape;30;p50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0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0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50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" name="Google Shape;34;p50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" name="Google Shape;35;p50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3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53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53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3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, Alt.">
  <p:cSld name="Title and Content, Alt.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57"/>
          <p:cNvSpPr txBox="1"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57"/>
          <p:cNvSpPr txBox="1"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57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7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57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5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99" name="Google Shape;99;p57"/>
          <p:cNvSpPr txBox="1">
            <a:spLocks noGrp="1"/>
          </p:cNvSpPr>
          <p:nvPr>
            <p:ph type="body" idx="2"/>
          </p:nvPr>
        </p:nvSpPr>
        <p:spPr>
          <a:xfrm>
            <a:off x="498518" y="1129553"/>
            <a:ext cx="7558960" cy="7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000"/>
              </a:spcBef>
              <a:spcAft>
                <a:spcPts val="0"/>
              </a:spcAft>
              <a:buSzPts val="1800"/>
              <a:buNone/>
              <a:defRPr sz="24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67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2 Pictures">
  <p:cSld name="Title Slide with 2 Picture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8"/>
          <p:cNvSpPr txBox="1"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Rockwell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58"/>
          <p:cNvSpPr txBox="1"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400">
                <a:solidFill>
                  <a:srgbClr val="888888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3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58"/>
          <p:cNvSpPr txBox="1">
            <a:spLocks noGrp="1"/>
          </p:cNvSpPr>
          <p:nvPr>
            <p:ph type="dt" idx="10"/>
          </p:nvPr>
        </p:nvSpPr>
        <p:spPr>
          <a:xfrm>
            <a:off x="4800600" y="6425640"/>
            <a:ext cx="12326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58"/>
          <p:cNvSpPr txBox="1">
            <a:spLocks noGrp="1"/>
          </p:cNvSpPr>
          <p:nvPr>
            <p:ph type="ftr" idx="11"/>
          </p:nvPr>
        </p:nvSpPr>
        <p:spPr>
          <a:xfrm>
            <a:off x="6311153" y="6425640"/>
            <a:ext cx="26176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58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58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58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58"/>
          <p:cNvSpPr>
            <a:spLocks noGrp="1"/>
          </p:cNvSpPr>
          <p:nvPr>
            <p:ph type="pic" idx="2"/>
          </p:nvPr>
        </p:nvSpPr>
        <p:spPr>
          <a:xfrm>
            <a:off x="4624388" y="228600"/>
            <a:ext cx="2057400" cy="2039112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58"/>
          <p:cNvSpPr>
            <a:spLocks noGrp="1"/>
          </p:cNvSpPr>
          <p:nvPr>
            <p:ph type="pic" idx="3"/>
          </p:nvPr>
        </p:nvSpPr>
        <p:spPr>
          <a:xfrm>
            <a:off x="6802438" y="2377440"/>
            <a:ext cx="2057400" cy="2039112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58"/>
          <p:cNvSpPr txBox="1">
            <a:spLocks noGrp="1"/>
          </p:cNvSpPr>
          <p:nvPr>
            <p:ph type="body" idx="4"/>
          </p:nvPr>
        </p:nvSpPr>
        <p:spPr>
          <a:xfrm>
            <a:off x="857250" y="1779494"/>
            <a:ext cx="3086100" cy="2040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ctr">
              <a:spcBef>
                <a:spcPts val="2000"/>
              </a:spcBef>
              <a:spcAft>
                <a:spcPts val="0"/>
              </a:spcAft>
              <a:buSzPts val="3450"/>
              <a:buNone/>
              <a:defRPr sz="4600">
                <a:solidFill>
                  <a:schemeClr val="lt1"/>
                </a:solidFill>
              </a:defRPr>
            </a:lvl1pPr>
            <a:lvl2pPr marL="914400" lvl="1" indent="-285750" algn="l">
              <a:spcBef>
                <a:spcPts val="600"/>
              </a:spcBef>
              <a:spcAft>
                <a:spcPts val="0"/>
              </a:spcAft>
              <a:buSzPts val="900"/>
              <a:buChar char="■"/>
              <a:defRPr sz="1200"/>
            </a:lvl2pPr>
            <a:lvl3pPr marL="1371600" lvl="2" indent="-276225" algn="l">
              <a:spcBef>
                <a:spcPts val="600"/>
              </a:spcBef>
              <a:spcAft>
                <a:spcPts val="0"/>
              </a:spcAft>
              <a:buSzPts val="750"/>
              <a:buChar char="■"/>
              <a:defRPr sz="1000"/>
            </a:lvl3pPr>
            <a:lvl4pPr marL="1828800" lvl="3" indent="-271462" algn="l">
              <a:spcBef>
                <a:spcPts val="600"/>
              </a:spcBef>
              <a:spcAft>
                <a:spcPts val="0"/>
              </a:spcAft>
              <a:buSzPts val="675"/>
              <a:buChar char="■"/>
              <a:defRPr sz="900"/>
            </a:lvl4pPr>
            <a:lvl5pPr marL="2286000" lvl="4" indent="-271462" algn="l">
              <a:spcBef>
                <a:spcPts val="600"/>
              </a:spcBef>
              <a:spcAft>
                <a:spcPts val="0"/>
              </a:spcAft>
              <a:buSzPts val="675"/>
              <a:buChar char="■"/>
              <a:defRPr sz="9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5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9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59"/>
          <p:cNvSpPr txBox="1"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ckwell"/>
              <a:buNone/>
              <a:defRPr sz="3200" b="0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59"/>
          <p:cNvSpPr txBox="1"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400" cap="none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35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05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05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59"/>
          <p:cNvSpPr txBox="1">
            <a:spLocks noGrp="1"/>
          </p:cNvSpPr>
          <p:nvPr>
            <p:ph type="dt" idx="10"/>
          </p:nvPr>
        </p:nvSpPr>
        <p:spPr>
          <a:xfrm>
            <a:off x="658906" y="6248774"/>
            <a:ext cx="14746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59"/>
          <p:cNvSpPr txBox="1">
            <a:spLocks noGrp="1"/>
          </p:cNvSpPr>
          <p:nvPr>
            <p:ph type="ftr" idx="11"/>
          </p:nvPr>
        </p:nvSpPr>
        <p:spPr>
          <a:xfrm>
            <a:off x="2286000" y="6248774"/>
            <a:ext cx="563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59"/>
          <p:cNvSpPr txBox="1">
            <a:spLocks noGrp="1"/>
          </p:cNvSpPr>
          <p:nvPr>
            <p:ph type="sldNum" idx="12"/>
          </p:nvPr>
        </p:nvSpPr>
        <p:spPr>
          <a:xfrm>
            <a:off x="8305800" y="624877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59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20" name="Google Shape;120;p59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60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Google Shape;124;p60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25" name="Google Shape;125;p60"/>
          <p:cNvSpPr txBox="1"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60"/>
          <p:cNvSpPr txBox="1">
            <a:spLocks noGrp="1"/>
          </p:cNvSpPr>
          <p:nvPr>
            <p:ph type="body" idx="1"/>
          </p:nvPr>
        </p:nvSpPr>
        <p:spPr>
          <a:xfrm>
            <a:off x="498518" y="1985963"/>
            <a:ext cx="3657600" cy="41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27" name="Google Shape;127;p60"/>
          <p:cNvSpPr txBox="1">
            <a:spLocks noGrp="1"/>
          </p:cNvSpPr>
          <p:nvPr>
            <p:ph type="body" idx="2"/>
          </p:nvPr>
        </p:nvSpPr>
        <p:spPr>
          <a:xfrm>
            <a:off x="4399878" y="1985963"/>
            <a:ext cx="3657600" cy="41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28" name="Google Shape;128;p60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60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60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, Top and Bottom">
  <p:cSld name="2 Content, Top and Bottom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33" name="Google Shape;133;p61"/>
          <p:cNvSpPr txBox="1"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61"/>
          <p:cNvSpPr txBox="1">
            <a:spLocks noGrp="1"/>
          </p:cNvSpPr>
          <p:nvPr>
            <p:ph type="body" idx="1"/>
          </p:nvPr>
        </p:nvSpPr>
        <p:spPr>
          <a:xfrm>
            <a:off x="498517" y="1985963"/>
            <a:ext cx="7569157" cy="196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35" name="Google Shape;135;p61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61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61"/>
          <p:cNvSpPr txBox="1">
            <a:spLocks noGrp="1"/>
          </p:cNvSpPr>
          <p:nvPr>
            <p:ph type="body" idx="2"/>
          </p:nvPr>
        </p:nvSpPr>
        <p:spPr>
          <a:xfrm>
            <a:off x="498517" y="4164965"/>
            <a:ext cx="7569157" cy="196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38" name="Google Shape;138;p61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61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ntent">
  <p:cSld name="3 Conten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2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Google Shape;142;p62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B86E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143" name="Google Shape;143;p62"/>
          <p:cNvSpPr txBox="1"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62"/>
          <p:cNvSpPr txBox="1">
            <a:spLocks noGrp="1"/>
          </p:cNvSpPr>
          <p:nvPr>
            <p:ph type="body" idx="1"/>
          </p:nvPr>
        </p:nvSpPr>
        <p:spPr>
          <a:xfrm>
            <a:off x="4410075" y="1985963"/>
            <a:ext cx="3657600" cy="196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45" name="Google Shape;145;p62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62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62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8" name="Google Shape;148;p62"/>
          <p:cNvSpPr txBox="1">
            <a:spLocks noGrp="1"/>
          </p:cNvSpPr>
          <p:nvPr>
            <p:ph type="body" idx="2"/>
          </p:nvPr>
        </p:nvSpPr>
        <p:spPr>
          <a:xfrm>
            <a:off x="498518" y="1985963"/>
            <a:ext cx="3657600" cy="41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49" name="Google Shape;149;p62"/>
          <p:cNvSpPr txBox="1">
            <a:spLocks noGrp="1"/>
          </p:cNvSpPr>
          <p:nvPr>
            <p:ph type="body" idx="3"/>
          </p:nvPr>
        </p:nvSpPr>
        <p:spPr>
          <a:xfrm>
            <a:off x="4410075" y="4169664"/>
            <a:ext cx="3657600" cy="196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14325" algn="l">
              <a:spcBef>
                <a:spcPts val="200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2pPr>
            <a:lvl3pPr marL="1371600" lvl="2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3pPr>
            <a:lvl4pPr marL="1828800" lvl="3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4pPr>
            <a:lvl5pPr marL="2286000" lvl="4" indent="-314325" algn="l">
              <a:spcBef>
                <a:spcPts val="600"/>
              </a:spcBef>
              <a:spcAft>
                <a:spcPts val="0"/>
              </a:spcAft>
              <a:buSzPts val="135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7">
            <a:alphaModFix/>
          </a:blip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8"/>
          <p:cNvSpPr txBox="1"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  <a:defRPr sz="3600" b="0" i="0" u="none" strike="noStrike" cap="non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8"/>
          <p:cNvSpPr txBox="1"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3850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14325" algn="l" rtl="0">
              <a:spcBef>
                <a:spcPts val="600"/>
              </a:spcBef>
              <a:spcAft>
                <a:spcPts val="0"/>
              </a:spcAft>
              <a:buClr>
                <a:srgbClr val="B86EB8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325" algn="l" rtl="0">
              <a:spcBef>
                <a:spcPts val="600"/>
              </a:spcBef>
              <a:spcAft>
                <a:spcPts val="0"/>
              </a:spcAft>
              <a:buClr>
                <a:srgbClr val="B86EB8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2" name="Google Shape;12;p48"/>
          <p:cNvSpPr txBox="1">
            <a:spLocks noGrp="1"/>
          </p:cNvSpPr>
          <p:nvPr>
            <p:ph type="dt" idx="10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48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48"/>
          <p:cNvSpPr txBox="1">
            <a:spLocks noGrp="1"/>
          </p:cNvSpPr>
          <p:nvPr>
            <p:ph type="sldNum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"/>
          <p:cNvSpPr txBox="1"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Rockwell"/>
              <a:buNone/>
            </a:pPr>
            <a:r>
              <a:rPr lang="en-US"/>
              <a:t>William Stallings </a:t>
            </a:r>
            <a:br>
              <a:rPr lang="en-US"/>
            </a:br>
            <a:r>
              <a:rPr lang="en-US"/>
              <a:t>Computer Organization </a:t>
            </a:r>
            <a:br>
              <a:rPr lang="en-US"/>
            </a:br>
            <a:r>
              <a:rPr lang="en-US"/>
              <a:t>and Architecture</a:t>
            </a:r>
            <a:br>
              <a:rPr lang="en-US"/>
            </a:br>
            <a:r>
              <a:rPr lang="en-US"/>
              <a:t>10</a:t>
            </a:r>
            <a:r>
              <a:rPr lang="en-US" baseline="30000"/>
              <a:t>th</a:t>
            </a:r>
            <a:r>
              <a:rPr lang="en-US"/>
              <a:t> Edition</a:t>
            </a:r>
            <a:endParaRPr/>
          </a:p>
        </p:txBody>
      </p:sp>
      <p:pic>
        <p:nvPicPr>
          <p:cNvPr id="213" name="Google Shape;213;p1" descr="Snapshot 2012-06-08 00-57-47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990600"/>
            <a:ext cx="3649579" cy="2667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dk1">
                <a:alpha val="42745"/>
              </a:schemeClr>
            </a:outerShdw>
            <a:reflection stA="50000" endPos="75000" dist="12700" dir="5400000" sy="-100000" algn="bl" rotWithShape="0"/>
          </a:effectLst>
        </p:spPr>
      </p:pic>
      <p:sp>
        <p:nvSpPr>
          <p:cNvPr id="214" name="Google Shape;214;p1"/>
          <p:cNvSpPr txBox="1"/>
          <p:nvPr/>
        </p:nvSpPr>
        <p:spPr>
          <a:xfrm>
            <a:off x="-1534472" y="1786024"/>
            <a:ext cx="18466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" name="Google Shape;215;p1"/>
          <p:cNvSpPr txBox="1">
            <a:spLocks noGrp="1"/>
          </p:cNvSpPr>
          <p:nvPr>
            <p:ph type="ftr" idx="11"/>
          </p:nvPr>
        </p:nvSpPr>
        <p:spPr>
          <a:xfrm>
            <a:off x="6311153" y="6425640"/>
            <a:ext cx="26176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1"/>
          <p:cNvSpPr txBox="1"/>
          <p:nvPr/>
        </p:nvSpPr>
        <p:spPr>
          <a:xfrm>
            <a:off x="260946" y="4487924"/>
            <a:ext cx="348654" cy="541276"/>
          </a:xfrm>
          <a:prstGeom prst="rect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30" name="Google Shape;430;p21" descr="f13.pd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26093" y="-166883"/>
            <a:ext cx="5338195" cy="6908251"/>
          </a:xfrm>
          <a:prstGeom prst="rect">
            <a:avLst/>
          </a:prstGeom>
          <a:noFill/>
          <a:ln>
            <a:noFill/>
          </a:ln>
        </p:spPr>
      </p:pic>
      <p:sp>
        <p:nvSpPr>
          <p:cNvPr id="431" name="Google Shape;431;p21"/>
          <p:cNvSpPr txBox="1">
            <a:spLocks noGrp="1"/>
          </p:cNvSpPr>
          <p:nvPr>
            <p:ph type="ftr" idx="11"/>
          </p:nvPr>
        </p:nvSpPr>
        <p:spPr>
          <a:xfrm>
            <a:off x="179512" y="649287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" name="Google Shape;438;p22" descr="f14.pdf"/>
          <p:cNvPicPr preferRelativeResize="0"/>
          <p:nvPr/>
        </p:nvPicPr>
        <p:blipFill rotWithShape="1">
          <a:blip r:embed="rId3">
            <a:alphaModFix/>
          </a:blip>
          <a:srcRect t="20539" b="21211"/>
          <a:stretch/>
        </p:blipFill>
        <p:spPr>
          <a:xfrm>
            <a:off x="143000" y="-171400"/>
            <a:ext cx="9001000" cy="6785070"/>
          </a:xfrm>
          <a:prstGeom prst="rect">
            <a:avLst/>
          </a:prstGeom>
          <a:noFill/>
          <a:ln>
            <a:noFill/>
          </a:ln>
        </p:spPr>
      </p:pic>
      <p:sp>
        <p:nvSpPr>
          <p:cNvPr id="439" name="Google Shape;439;p22"/>
          <p:cNvSpPr txBox="1">
            <a:spLocks noGrp="1"/>
          </p:cNvSpPr>
          <p:nvPr>
            <p:ph type="ftr" idx="11"/>
          </p:nvPr>
        </p:nvSpPr>
        <p:spPr>
          <a:xfrm>
            <a:off x="179512" y="649719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"/>
          <p:cNvSpPr txBox="1">
            <a:spLocks noGrp="1"/>
          </p:cNvSpPr>
          <p:nvPr>
            <p:ph type="title"/>
          </p:nvPr>
        </p:nvSpPr>
        <p:spPr>
          <a:xfrm>
            <a:off x="539552" y="4221088"/>
            <a:ext cx="6191157" cy="833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Rockwell"/>
              <a:buNone/>
            </a:pPr>
            <a:r>
              <a:rPr lang="en-US" sz="5400"/>
              <a:t>Chapter 3</a:t>
            </a:r>
            <a:endParaRPr sz="5400"/>
          </a:p>
        </p:txBody>
      </p:sp>
      <p:sp>
        <p:nvSpPr>
          <p:cNvPr id="223" name="Google Shape;223;p2"/>
          <p:cNvSpPr txBox="1"/>
          <p:nvPr/>
        </p:nvSpPr>
        <p:spPr>
          <a:xfrm>
            <a:off x="5486400" y="1371600"/>
            <a:ext cx="2286000" cy="19389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Google Shape;224;p2"/>
          <p:cNvSpPr txBox="1">
            <a:spLocks noGrp="1"/>
          </p:cNvSpPr>
          <p:nvPr>
            <p:ph type="body" idx="1"/>
          </p:nvPr>
        </p:nvSpPr>
        <p:spPr>
          <a:xfrm>
            <a:off x="539552" y="5157192"/>
            <a:ext cx="8104095" cy="1190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3200"/>
              <a:t>A Top-Level View of Computer </a:t>
            </a:r>
            <a:endParaRPr/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SzPts val="2400"/>
              <a:buNone/>
            </a:pPr>
            <a:r>
              <a:rPr lang="en-US" sz="3200"/>
              <a:t>Function and Interconnection</a:t>
            </a:r>
            <a:endParaRPr sz="3200"/>
          </a:p>
        </p:txBody>
      </p:sp>
      <p:sp>
        <p:nvSpPr>
          <p:cNvPr id="225" name="Google Shape;225;p2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" name="Google Shape;37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504" y="1412776"/>
            <a:ext cx="8928992" cy="3311168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p14"/>
          <p:cNvSpPr txBox="1"/>
          <p:nvPr/>
        </p:nvSpPr>
        <p:spPr>
          <a:xfrm>
            <a:off x="0" y="4869160"/>
            <a:ext cx="9144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Table 3.1 </a:t>
            </a:r>
            <a:endParaRPr sz="240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  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Classes of Interrupts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72" name="Google Shape;372;p14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" name="Google Shape;379;p15" descr="f7.pdf"/>
          <p:cNvPicPr preferRelativeResize="0"/>
          <p:nvPr/>
        </p:nvPicPr>
        <p:blipFill rotWithShape="1">
          <a:blip r:embed="rId3">
            <a:alphaModFix/>
          </a:blip>
          <a:srcRect l="5593" t="5893" r="5424" b="8921"/>
          <a:stretch/>
        </p:blipFill>
        <p:spPr>
          <a:xfrm>
            <a:off x="323528" y="332656"/>
            <a:ext cx="8425440" cy="6232856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15"/>
          <p:cNvSpPr txBox="1">
            <a:spLocks noGrp="1"/>
          </p:cNvSpPr>
          <p:nvPr>
            <p:ph type="ftr" idx="11"/>
          </p:nvPr>
        </p:nvSpPr>
        <p:spPr>
          <a:xfrm>
            <a:off x="179512" y="649287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7" name="Google Shape;387;p16" descr="f8.pdf"/>
          <p:cNvPicPr preferRelativeResize="0"/>
          <p:nvPr/>
        </p:nvPicPr>
        <p:blipFill rotWithShape="1">
          <a:blip r:embed="rId3">
            <a:alphaModFix/>
          </a:blip>
          <a:srcRect t="18014" b="27104"/>
          <a:stretch/>
        </p:blipFill>
        <p:spPr>
          <a:xfrm>
            <a:off x="-108520" y="-99392"/>
            <a:ext cx="9496384" cy="6744708"/>
          </a:xfrm>
          <a:prstGeom prst="rect">
            <a:avLst/>
          </a:prstGeom>
          <a:noFill/>
          <a:ln>
            <a:noFill/>
          </a:ln>
        </p:spPr>
      </p:pic>
      <p:sp>
        <p:nvSpPr>
          <p:cNvPr id="388" name="Google Shape;388;p16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5" name="Google Shape;395;p17" descr="f9.pdf"/>
          <p:cNvPicPr preferRelativeResize="0"/>
          <p:nvPr/>
        </p:nvPicPr>
        <p:blipFill rotWithShape="1">
          <a:blip r:embed="rId3">
            <a:alphaModFix/>
          </a:blip>
          <a:srcRect t="30302" b="26262"/>
          <a:stretch/>
        </p:blipFill>
        <p:spPr>
          <a:xfrm>
            <a:off x="-396552" y="836712"/>
            <a:ext cx="9736153" cy="5472608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p17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8"/>
          <p:cNvSpPr txBox="1"/>
          <p:nvPr/>
        </p:nvSpPr>
        <p:spPr>
          <a:xfrm>
            <a:off x="0" y="304801"/>
            <a:ext cx="533400" cy="685799"/>
          </a:xfrm>
          <a:prstGeom prst="rect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04" name="Google Shape;404;p18" descr="f10.pdf"/>
          <p:cNvPicPr preferRelativeResize="0"/>
          <p:nvPr/>
        </p:nvPicPr>
        <p:blipFill rotWithShape="1">
          <a:blip r:embed="rId4">
            <a:alphaModFix/>
          </a:blip>
          <a:srcRect t="4713" b="8921"/>
          <a:stretch/>
        </p:blipFill>
        <p:spPr>
          <a:xfrm>
            <a:off x="1619672" y="-171400"/>
            <a:ext cx="6000873" cy="6706859"/>
          </a:xfrm>
          <a:prstGeom prst="rect">
            <a:avLst/>
          </a:prstGeom>
          <a:noFill/>
          <a:ln>
            <a:noFill/>
          </a:ln>
        </p:spPr>
      </p:pic>
      <p:sp>
        <p:nvSpPr>
          <p:cNvPr id="405" name="Google Shape;405;p18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 spd="med">
    <p:spli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19"/>
          <p:cNvSpPr txBox="1"/>
          <p:nvPr/>
        </p:nvSpPr>
        <p:spPr>
          <a:xfrm>
            <a:off x="203200" y="304800"/>
            <a:ext cx="406400" cy="512465"/>
          </a:xfrm>
          <a:prstGeom prst="rect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13" name="Google Shape;413;p19" descr="f11.pdf"/>
          <p:cNvPicPr preferRelativeResize="0"/>
          <p:nvPr/>
        </p:nvPicPr>
        <p:blipFill rotWithShape="1">
          <a:blip r:embed="rId4">
            <a:alphaModFix/>
          </a:blip>
          <a:srcRect t="3029" b="5219"/>
          <a:stretch/>
        </p:blipFill>
        <p:spPr>
          <a:xfrm>
            <a:off x="1763688" y="-99392"/>
            <a:ext cx="5544616" cy="6583476"/>
          </a:xfrm>
          <a:prstGeom prst="rect">
            <a:avLst/>
          </a:prstGeom>
          <a:noFill/>
          <a:ln>
            <a:noFill/>
          </a:ln>
        </p:spPr>
      </p:pic>
      <p:sp>
        <p:nvSpPr>
          <p:cNvPr id="414" name="Google Shape;414;p19"/>
          <p:cNvSpPr txBox="1">
            <a:spLocks noGrp="1"/>
          </p:cNvSpPr>
          <p:nvPr>
            <p:ph type="ftr" idx="11"/>
          </p:nvPr>
        </p:nvSpPr>
        <p:spPr>
          <a:xfrm>
            <a:off x="179512" y="649287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 spd="med">
    <p:spli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1" name="Google Shape;421;p20" descr="f12.pdf"/>
          <p:cNvPicPr preferRelativeResize="0"/>
          <p:nvPr/>
        </p:nvPicPr>
        <p:blipFill rotWithShape="1">
          <a:blip r:embed="rId3">
            <a:alphaModFix/>
          </a:blip>
          <a:srcRect l="4033" t="14478" r="4904" b="16666"/>
          <a:stretch/>
        </p:blipFill>
        <p:spPr>
          <a:xfrm>
            <a:off x="4508" y="692696"/>
            <a:ext cx="9143999" cy="5342709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20"/>
          <p:cNvSpPr txBox="1">
            <a:spLocks noGrp="1"/>
          </p:cNvSpPr>
          <p:nvPr>
            <p:ph type="ftr" idx="11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2016 Pearson Education, Inc., Hoboken, NJ. All rights reserved.</a:t>
            </a:r>
            <a:endParaRPr/>
          </a:p>
        </p:txBody>
      </p:sp>
    </p:spTree>
  </p:cSld>
  <p:clrMapOvr>
    <a:masterClrMapping/>
  </p:clrMapOvr>
  <p:transition spd="med">
    <p:split orient="vert"/>
  </p:transition>
</p:sld>
</file>

<file path=ppt/theme/theme1.xml><?xml version="1.0" encoding="utf-8"?>
<a:theme xmlns:a="http://schemas.openxmlformats.org/drawingml/2006/main" name="Advantage">
  <a:themeElements>
    <a:clrScheme name="Advantage">
      <a:dk1>
        <a:srgbClr val="000000"/>
      </a:dk1>
      <a:lt1>
        <a:srgbClr val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2736</Words>
  <Application>Microsoft Macintosh PowerPoint</Application>
  <PresentationFormat>On-screen Show (4:3)</PresentationFormat>
  <Paragraphs>225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Noto Sans Symbols</vt:lpstr>
      <vt:lpstr>Rockwell</vt:lpstr>
      <vt:lpstr>Times New Roman</vt:lpstr>
      <vt:lpstr>Advantage</vt:lpstr>
      <vt:lpstr>William Stallings  Computer Organization  and Architecture 10th Edition</vt:lpstr>
      <vt:lpstr>Chapter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Adrian J Pullin</dc:creator>
  <cp:lastModifiedBy>أحمد لازر كمال الشرافي</cp:lastModifiedBy>
  <cp:revision>2</cp:revision>
  <dcterms:created xsi:type="dcterms:W3CDTF">2012-06-16T23:28:52Z</dcterms:created>
  <dcterms:modified xsi:type="dcterms:W3CDTF">2024-09-04T16:42:03Z</dcterms:modified>
</cp:coreProperties>
</file>