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85" r:id="rId3"/>
    <p:sldId id="273" r:id="rId4"/>
    <p:sldId id="274" r:id="rId5"/>
    <p:sldId id="275" r:id="rId6"/>
    <p:sldId id="276" r:id="rId7"/>
    <p:sldId id="277" r:id="rId8"/>
    <p:sldId id="278" r:id="rId9"/>
    <p:sldId id="279" r:id="rId10"/>
    <p:sldId id="280" r:id="rId11"/>
    <p:sldId id="281" r:id="rId12"/>
    <p:sldId id="282" r:id="rId13"/>
    <p:sldId id="283" r:id="rId14"/>
    <p:sldId id="284" r:id="rId15"/>
    <p:sldId id="290" r:id="rId1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21/01/1446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21/01/1446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21/01/1446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21/01/1446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21/01/1446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21/01/1446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21/01/1446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21/01/1446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21/01/1446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21/01/1446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21/01/1446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21/01/1446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3900" y="2825312"/>
            <a:ext cx="7772400" cy="1470025"/>
          </a:xfrm>
        </p:spPr>
        <p:txBody>
          <a:bodyPr/>
          <a:lstStyle/>
          <a:p>
            <a:pPr algn="ctr"/>
            <a:r>
              <a:rPr lang="ar-SA" dirty="0" smtClean="0"/>
              <a:t>مبادئ التمويل – </a:t>
            </a:r>
            <a:r>
              <a:rPr lang="ar-JO" dirty="0" smtClean="0"/>
              <a:t>القيمة الزمنية للنقود</a:t>
            </a:r>
            <a:r>
              <a:rPr lang="ar-JO" dirty="0"/>
              <a:t/>
            </a:r>
            <a:br>
              <a:rPr lang="ar-JO" dirty="0"/>
            </a:br>
            <a:r>
              <a:rPr lang="ar-SA" sz="2800" dirty="0" smtClean="0"/>
              <a:t>د. محمد احمد سيد احمد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9700" y="4419600"/>
            <a:ext cx="6400800" cy="1752600"/>
          </a:xfrm>
        </p:spPr>
        <p:txBody>
          <a:bodyPr>
            <a:normAutofit/>
          </a:bodyPr>
          <a:lstStyle/>
          <a:p>
            <a:pPr lvl="0" rtl="1"/>
            <a:endParaRPr lang="ar-SA" sz="2400" dirty="0"/>
          </a:p>
          <a:p>
            <a:pPr lvl="0" rtl="1"/>
            <a:r>
              <a:rPr lang="ar-SA" sz="2000" dirty="0"/>
              <a:t>الفصل </a:t>
            </a:r>
            <a:r>
              <a:rPr lang="ar-SA" sz="2000" dirty="0" smtClean="0"/>
              <a:t>الصيفي: </a:t>
            </a:r>
            <a:r>
              <a:rPr lang="en-US" sz="2000" dirty="0" smtClean="0"/>
              <a:t>2024-2023</a:t>
            </a:r>
            <a:endParaRPr lang="en-US" sz="2000" dirty="0"/>
          </a:p>
          <a:p>
            <a:pPr lvl="0" rtl="1"/>
            <a:r>
              <a:rPr lang="ar-JO" sz="2000" dirty="0" smtClean="0"/>
              <a:t>المحاضرة ال</a:t>
            </a:r>
            <a:r>
              <a:rPr lang="ar-SA" sz="2000" dirty="0" smtClean="0"/>
              <a:t>رابعة</a:t>
            </a:r>
            <a:r>
              <a:rPr lang="ar-JO" sz="2000" dirty="0" smtClean="0"/>
              <a:t>: </a:t>
            </a:r>
            <a:r>
              <a:rPr lang="en-US" sz="2000" dirty="0" smtClean="0"/>
              <a:t>2024-07 -31</a:t>
            </a:r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1600200" y="1935809"/>
            <a:ext cx="6019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dirty="0" smtClean="0">
                <a:solidFill>
                  <a:prstClr val="black"/>
                </a:solidFill>
              </a:rPr>
              <a:t>كلية الأعمال والاقتصاد</a:t>
            </a:r>
            <a:endParaRPr lang="en-US" dirty="0">
              <a:solidFill>
                <a:prstClr val="black"/>
              </a:solidFill>
            </a:endParaRPr>
          </a:p>
          <a:p>
            <a:pPr algn="ctr"/>
            <a:r>
              <a:rPr lang="ar-SA" dirty="0" smtClean="0">
                <a:solidFill>
                  <a:prstClr val="black"/>
                </a:solidFill>
              </a:rPr>
              <a:t>قسم العلوم المالية</a:t>
            </a:r>
            <a:endParaRPr lang="en-US" dirty="0">
              <a:solidFill>
                <a:prstClr val="black"/>
              </a:solidFill>
            </a:endParaRPr>
          </a:p>
          <a:p>
            <a:pPr algn="ctr"/>
            <a:r>
              <a:rPr lang="ar-SA" dirty="0">
                <a:solidFill>
                  <a:prstClr val="black"/>
                </a:solidFill>
              </a:rPr>
              <a:t> </a:t>
            </a:r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2050" name="Picture 2" descr="Untitle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3819" y="548680"/>
            <a:ext cx="1233488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02278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pPr algn="r"/>
            <a:r>
              <a:rPr lang="ar-JO" sz="3600" b="1" dirty="0" smtClean="0">
                <a:solidFill>
                  <a:srgbClr val="00B0F0"/>
                </a:solidFill>
              </a:rPr>
              <a:t>تابع الحل:</a:t>
            </a:r>
            <a:endParaRPr lang="en-US" sz="3600" b="1" dirty="0">
              <a:solidFill>
                <a:srgbClr val="00B0F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23528" y="980728"/>
            <a:ext cx="8568952" cy="51454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JO" sz="2400" b="1" dirty="0" smtClean="0"/>
              <a:t>المشروع الثاني:</a:t>
            </a:r>
          </a:p>
          <a:p>
            <a:pPr marL="0" indent="0">
              <a:buNone/>
            </a:pPr>
            <a:r>
              <a:rPr lang="ar-SA" sz="2400" dirty="0"/>
              <a:t>في حالة تساوي التدفقات النقدية السنوية شريطة أن تدفع التكاليف الاستثمارية </a:t>
            </a:r>
            <a:r>
              <a:rPr lang="ar-SA" sz="2400" dirty="0" smtClean="0"/>
              <a:t>فوراً</a:t>
            </a:r>
            <a:endParaRPr lang="ar-JO" sz="2400" dirty="0" smtClean="0"/>
          </a:p>
          <a:p>
            <a:pPr marL="0" indent="0">
              <a:buNone/>
            </a:pPr>
            <a:r>
              <a:rPr lang="ar-SA" sz="2400" dirty="0" smtClean="0"/>
              <a:t> </a:t>
            </a:r>
            <a:r>
              <a:rPr lang="ar-SA" sz="2400" b="1" dirty="0"/>
              <a:t>فإن :</a:t>
            </a:r>
            <a:endParaRPr lang="en-US" sz="2400" b="1" dirty="0"/>
          </a:p>
          <a:p>
            <a:pPr marL="0" indent="0">
              <a:buNone/>
            </a:pPr>
            <a:r>
              <a:rPr lang="ar-SA" sz="2400" dirty="0"/>
              <a:t>معامل القيمة الحالية = ( التكاليف الاستثمارية / صافي التدفق النقدي السنوي </a:t>
            </a:r>
            <a:r>
              <a:rPr lang="ar-SA" sz="2400" dirty="0" smtClean="0"/>
              <a:t>)</a:t>
            </a:r>
            <a:endParaRPr lang="ar-JO" sz="2400" dirty="0" smtClean="0"/>
          </a:p>
          <a:p>
            <a:pPr marL="0" indent="0">
              <a:buNone/>
            </a:pPr>
            <a:r>
              <a:rPr lang="ar-JO" sz="2400" dirty="0"/>
              <a:t> </a:t>
            </a:r>
            <a:r>
              <a:rPr lang="ar-JO" sz="2400" dirty="0" smtClean="0"/>
              <a:t>                      = </a:t>
            </a:r>
            <a:r>
              <a:rPr lang="en-US" sz="2400" dirty="0" smtClean="0"/>
              <a:t>40000</a:t>
            </a:r>
            <a:r>
              <a:rPr lang="ar-JO" sz="2400" dirty="0" smtClean="0"/>
              <a:t> ÷ </a:t>
            </a:r>
            <a:r>
              <a:rPr lang="en-US" sz="2400" dirty="0" smtClean="0"/>
              <a:t>12000</a:t>
            </a:r>
            <a:r>
              <a:rPr lang="ar-JO" sz="2400" dirty="0" smtClean="0"/>
              <a:t> = </a:t>
            </a:r>
            <a:r>
              <a:rPr lang="en-US" sz="2400" dirty="0" smtClean="0"/>
              <a:t>3.333</a:t>
            </a:r>
            <a:endParaRPr lang="en-US" sz="2400" dirty="0"/>
          </a:p>
          <a:p>
            <a:pPr marL="0" indent="0">
              <a:buNone/>
            </a:pPr>
            <a:r>
              <a:rPr lang="ar-SA" sz="2400" dirty="0"/>
              <a:t>ثم بعد ذلك نبحث عن معدل خصم الذي عنده يتقاطع قيمة معامل القيمة الحالية مع عمر المشروع </a:t>
            </a:r>
            <a:r>
              <a:rPr lang="ar-SA" sz="2400" dirty="0" smtClean="0"/>
              <a:t>الاقتصادي</a:t>
            </a:r>
            <a:r>
              <a:rPr lang="ar-JO" sz="2400" dirty="0" smtClean="0"/>
              <a:t> ( </a:t>
            </a:r>
            <a:r>
              <a:rPr lang="en-US" sz="2400" dirty="0" smtClean="0"/>
              <a:t>4</a:t>
            </a:r>
            <a:r>
              <a:rPr lang="ar-JO" sz="2400" dirty="0" smtClean="0"/>
              <a:t> سنوات )</a:t>
            </a:r>
            <a:r>
              <a:rPr lang="ar-SA" sz="2400" dirty="0" smtClean="0"/>
              <a:t> </a:t>
            </a:r>
            <a:r>
              <a:rPr lang="ar-SA" sz="2400" dirty="0"/>
              <a:t>في جدول رقم </a:t>
            </a:r>
            <a:r>
              <a:rPr lang="en-US" sz="2400" dirty="0"/>
              <a:t>4</a:t>
            </a:r>
            <a:r>
              <a:rPr lang="ar-SA" sz="2400" dirty="0"/>
              <a:t> من جداول معامل القيمة الحالية</a:t>
            </a:r>
            <a:r>
              <a:rPr lang="ar-SA" sz="2400" dirty="0" smtClean="0"/>
              <a:t>.</a:t>
            </a:r>
            <a:endParaRPr lang="ar-JO" sz="2400" dirty="0" smtClean="0"/>
          </a:p>
          <a:p>
            <a:pPr marL="0" indent="0">
              <a:buNone/>
            </a:pPr>
            <a:r>
              <a:rPr lang="ar-JO" sz="2400" b="1" dirty="0"/>
              <a:t>القيمة الحالية للدينار باستخدام  معدل خصم </a:t>
            </a:r>
            <a:r>
              <a:rPr lang="ar-JO" sz="2400" b="1" dirty="0" smtClean="0"/>
              <a:t>عند </a:t>
            </a:r>
            <a:r>
              <a:rPr lang="en-US" sz="2400" b="1" dirty="0" smtClean="0"/>
              <a:t>4</a:t>
            </a:r>
            <a:r>
              <a:rPr lang="ar-JO" sz="2400" b="1" dirty="0" smtClean="0"/>
              <a:t> سنوات للدفعات المنتظمة </a:t>
            </a:r>
            <a:r>
              <a:rPr lang="ar-JO" sz="2400" b="1" dirty="0"/>
              <a:t>كما يلي:</a:t>
            </a:r>
            <a:endParaRPr lang="en-US" sz="2400" b="1" dirty="0"/>
          </a:p>
          <a:p>
            <a:pPr marL="0" indent="0">
              <a:buNone/>
            </a:pPr>
            <a:endParaRPr lang="ar-JO" sz="2400" dirty="0" smtClean="0"/>
          </a:p>
          <a:p>
            <a:pPr marL="0" indent="0">
              <a:buNone/>
            </a:pPr>
            <a:endParaRPr lang="ar-JO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b="1" dirty="0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5218777"/>
              </p:ext>
            </p:extLst>
          </p:nvPr>
        </p:nvGraphicFramePr>
        <p:xfrm>
          <a:off x="467544" y="4581128"/>
          <a:ext cx="8208912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"/>
                <a:gridCol w="648072"/>
                <a:gridCol w="648072"/>
                <a:gridCol w="648072"/>
                <a:gridCol w="648072"/>
                <a:gridCol w="648072"/>
                <a:gridCol w="648072"/>
                <a:gridCol w="648072"/>
                <a:gridCol w="648072"/>
                <a:gridCol w="648072"/>
                <a:gridCol w="1512168"/>
              </a:tblGrid>
              <a:tr h="37084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10</a:t>
                      </a:r>
                      <a:r>
                        <a:rPr lang="ar-JO" dirty="0" smtClean="0"/>
                        <a:t>%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9</a:t>
                      </a:r>
                      <a:r>
                        <a:rPr lang="ar-JO" dirty="0" smtClean="0"/>
                        <a:t>%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8</a:t>
                      </a:r>
                      <a:r>
                        <a:rPr lang="ar-JO" dirty="0" smtClean="0"/>
                        <a:t>%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</a:t>
                      </a:r>
                      <a:r>
                        <a:rPr lang="ar-JO" dirty="0" smtClean="0"/>
                        <a:t>%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6</a:t>
                      </a:r>
                      <a:r>
                        <a:rPr lang="ar-JO" dirty="0" smtClean="0"/>
                        <a:t>%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5</a:t>
                      </a:r>
                      <a:r>
                        <a:rPr lang="ar-JO" dirty="0" smtClean="0"/>
                        <a:t>%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r>
                        <a:rPr lang="ar-JO" dirty="0" smtClean="0"/>
                        <a:t>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3</a:t>
                      </a:r>
                      <a:r>
                        <a:rPr lang="ar-JO" dirty="0" smtClean="0"/>
                        <a:t>%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</a:t>
                      </a:r>
                      <a:r>
                        <a:rPr lang="ar-JO" dirty="0" smtClean="0"/>
                        <a:t>%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r>
                        <a:rPr lang="ar-JO" dirty="0" smtClean="0"/>
                        <a:t>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JO" dirty="0" smtClean="0"/>
                        <a:t>معدل الخصم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3.170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3.240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3.312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3.387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3.465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3.546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3.630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3.717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3.808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3.902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JO" dirty="0" smtClean="0"/>
                        <a:t>القيمة</a:t>
                      </a:r>
                      <a:r>
                        <a:rPr lang="ar-JO" baseline="0" dirty="0" smtClean="0"/>
                        <a:t> الحالية عند </a:t>
                      </a:r>
                      <a:r>
                        <a:rPr lang="en-US" baseline="0" dirty="0" smtClean="0"/>
                        <a:t>4</a:t>
                      </a:r>
                      <a:r>
                        <a:rPr lang="ar-JO" baseline="0" dirty="0" smtClean="0"/>
                        <a:t> سنوات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8387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51520" y="620688"/>
            <a:ext cx="8435280" cy="550547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ar-JO" b="1" dirty="0" smtClean="0"/>
              <a:t>وبعد البحث وجدنا أن:</a:t>
            </a:r>
            <a:endParaRPr lang="ar-JO" b="1" dirty="0"/>
          </a:p>
          <a:p>
            <a:pPr marL="0" indent="0">
              <a:buNone/>
            </a:pPr>
            <a:r>
              <a:rPr lang="ar-JO" sz="2400" dirty="0" smtClean="0"/>
              <a:t>عند معامل  </a:t>
            </a:r>
            <a:r>
              <a:rPr lang="en-US" sz="2400" dirty="0" smtClean="0"/>
              <a:t>3.387</a:t>
            </a:r>
            <a:r>
              <a:rPr lang="ar-JO" sz="2400" dirty="0" smtClean="0"/>
              <a:t>  قيمة ع </a:t>
            </a:r>
            <a:r>
              <a:rPr lang="en-US" sz="2400" dirty="0" smtClean="0"/>
              <a:t>7</a:t>
            </a:r>
            <a:r>
              <a:rPr lang="ar-JO" sz="2400" dirty="0" smtClean="0"/>
              <a:t>%</a:t>
            </a:r>
          </a:p>
          <a:p>
            <a:pPr marL="0" indent="0">
              <a:buNone/>
            </a:pPr>
            <a:r>
              <a:rPr lang="ar-JO" sz="2400" dirty="0" smtClean="0"/>
              <a:t>وعند معامل </a:t>
            </a:r>
            <a:r>
              <a:rPr lang="en-US" sz="2400" dirty="0" smtClean="0"/>
              <a:t>3.312</a:t>
            </a:r>
            <a:r>
              <a:rPr lang="ar-JO" sz="2400" dirty="0" smtClean="0"/>
              <a:t> قيمة ع </a:t>
            </a:r>
            <a:r>
              <a:rPr lang="en-US" sz="2400" dirty="0" smtClean="0"/>
              <a:t>8</a:t>
            </a:r>
            <a:r>
              <a:rPr lang="ar-JO" sz="2400" dirty="0" smtClean="0"/>
              <a:t>%</a:t>
            </a:r>
          </a:p>
          <a:p>
            <a:pPr marL="0" indent="0">
              <a:buNone/>
            </a:pPr>
            <a:r>
              <a:rPr lang="ar-JO" sz="2400" dirty="0" smtClean="0"/>
              <a:t>وبما أننا نريد قيمة ع عند معامل </a:t>
            </a:r>
            <a:r>
              <a:rPr lang="en-US" sz="2400" dirty="0" smtClean="0"/>
              <a:t>3.333</a:t>
            </a:r>
            <a:r>
              <a:rPr lang="ar-JO" sz="2400" dirty="0" smtClean="0"/>
              <a:t>، فنلاحظ أن ع تقع بين </a:t>
            </a:r>
            <a:r>
              <a:rPr lang="en-US" sz="2400" dirty="0" smtClean="0"/>
              <a:t>7</a:t>
            </a:r>
            <a:r>
              <a:rPr lang="ar-JO" sz="2400" dirty="0" smtClean="0"/>
              <a:t>% و </a:t>
            </a:r>
            <a:r>
              <a:rPr lang="en-US" sz="2400" dirty="0" smtClean="0"/>
              <a:t>8</a:t>
            </a:r>
            <a:r>
              <a:rPr lang="ar-JO" sz="2400" dirty="0" smtClean="0"/>
              <a:t>%</a:t>
            </a:r>
          </a:p>
          <a:p>
            <a:pPr marL="0" indent="0">
              <a:buNone/>
            </a:pPr>
            <a:r>
              <a:rPr lang="ar-JO" sz="2400" dirty="0" smtClean="0"/>
              <a:t>ولمعرفة قيمة ع بالضبط نقوم بعمل نسبة وتناسب كما يلي:</a:t>
            </a:r>
          </a:p>
          <a:p>
            <a:pPr marL="0" indent="0">
              <a:buNone/>
            </a:pPr>
            <a:r>
              <a:rPr lang="ar-JO" sz="2400" dirty="0" smtClean="0"/>
              <a:t>{( المعامل مقابل معدل الخصم الأدنى – المعامل </a:t>
            </a:r>
            <a:r>
              <a:rPr lang="ar-JO" sz="2400" dirty="0"/>
              <a:t>مقابل معدل الخصم </a:t>
            </a:r>
            <a:r>
              <a:rPr lang="ar-JO" sz="2400" dirty="0" smtClean="0"/>
              <a:t>المطلوب) /</a:t>
            </a:r>
          </a:p>
          <a:p>
            <a:pPr marL="0" indent="0">
              <a:buNone/>
            </a:pPr>
            <a:r>
              <a:rPr lang="ar-JO" sz="2400" dirty="0"/>
              <a:t> </a:t>
            </a:r>
            <a:r>
              <a:rPr lang="ar-JO" sz="2400" dirty="0" smtClean="0"/>
              <a:t> ( </a:t>
            </a:r>
            <a:r>
              <a:rPr lang="ar-JO" sz="2400" dirty="0"/>
              <a:t>المعامل مقابل معدل الخصم </a:t>
            </a:r>
            <a:r>
              <a:rPr lang="ar-JO" sz="2400" dirty="0" smtClean="0"/>
              <a:t>الأدنى </a:t>
            </a:r>
            <a:r>
              <a:rPr lang="ar-JO" sz="2400" dirty="0"/>
              <a:t>– المعامل مقابل معدل الخصم </a:t>
            </a:r>
            <a:r>
              <a:rPr lang="ar-JO" sz="2400" dirty="0" smtClean="0"/>
              <a:t>الأعلى) }</a:t>
            </a:r>
          </a:p>
          <a:p>
            <a:pPr marL="0" indent="0">
              <a:buNone/>
            </a:pPr>
            <a:r>
              <a:rPr lang="ar-JO" sz="2400" dirty="0" smtClean="0"/>
              <a:t>= {( معدل </a:t>
            </a:r>
            <a:r>
              <a:rPr lang="ar-JO" sz="2400" dirty="0"/>
              <a:t>الخصم الأدنى </a:t>
            </a:r>
            <a:r>
              <a:rPr lang="ar-JO" sz="2400" dirty="0" smtClean="0"/>
              <a:t>– معدل </a:t>
            </a:r>
            <a:r>
              <a:rPr lang="ar-JO" sz="2400" dirty="0"/>
              <a:t>الخصم المطلوب) /</a:t>
            </a:r>
          </a:p>
          <a:p>
            <a:pPr marL="0" indent="0">
              <a:buNone/>
            </a:pPr>
            <a:r>
              <a:rPr lang="ar-JO" sz="2400" dirty="0"/>
              <a:t>  </a:t>
            </a:r>
            <a:r>
              <a:rPr lang="ar-JO" sz="2400" dirty="0" smtClean="0"/>
              <a:t>( معدل </a:t>
            </a:r>
            <a:r>
              <a:rPr lang="ar-JO" sz="2400" dirty="0"/>
              <a:t>الخصم الأدنى </a:t>
            </a:r>
            <a:r>
              <a:rPr lang="ar-JO" sz="2400" dirty="0" smtClean="0"/>
              <a:t>– معدل </a:t>
            </a:r>
            <a:r>
              <a:rPr lang="ar-JO" sz="2400" dirty="0"/>
              <a:t>الخصم الأعلى) }</a:t>
            </a:r>
            <a:r>
              <a:rPr lang="ar-JO" sz="2400" dirty="0" smtClean="0"/>
              <a:t> </a:t>
            </a:r>
          </a:p>
          <a:p>
            <a:pPr marL="0" indent="0">
              <a:buNone/>
            </a:pPr>
            <a:r>
              <a:rPr lang="ar-JO" sz="2400" dirty="0" smtClean="0"/>
              <a:t>{( </a:t>
            </a:r>
            <a:r>
              <a:rPr lang="en-US" sz="2400" dirty="0" smtClean="0"/>
              <a:t>3.387</a:t>
            </a:r>
            <a:r>
              <a:rPr lang="ar-JO" sz="2400" dirty="0" smtClean="0"/>
              <a:t> – </a:t>
            </a:r>
            <a:r>
              <a:rPr lang="en-US" sz="2400" dirty="0" smtClean="0"/>
              <a:t>3.333</a:t>
            </a:r>
            <a:r>
              <a:rPr lang="ar-JO" sz="2400" dirty="0" smtClean="0"/>
              <a:t>) / </a:t>
            </a:r>
            <a:r>
              <a:rPr lang="ar-JO" sz="2400" dirty="0"/>
              <a:t>( </a:t>
            </a:r>
            <a:r>
              <a:rPr lang="en-US" sz="2400" dirty="0" smtClean="0"/>
              <a:t>3.387</a:t>
            </a:r>
            <a:r>
              <a:rPr lang="ar-JO" sz="2400" dirty="0" smtClean="0"/>
              <a:t> – </a:t>
            </a:r>
            <a:r>
              <a:rPr lang="en-US" sz="2400" dirty="0" smtClean="0"/>
              <a:t>3.312</a:t>
            </a:r>
            <a:r>
              <a:rPr lang="ar-JO" sz="2400" dirty="0" smtClean="0"/>
              <a:t>) }</a:t>
            </a:r>
            <a:r>
              <a:rPr lang="en-US" sz="2400" dirty="0" smtClean="0"/>
              <a:t> </a:t>
            </a:r>
            <a:r>
              <a:rPr lang="ar-JO" sz="2400" dirty="0" smtClean="0"/>
              <a:t> = {( </a:t>
            </a:r>
            <a:r>
              <a:rPr lang="en-US" sz="2400" dirty="0" smtClean="0"/>
              <a:t>7</a:t>
            </a:r>
            <a:r>
              <a:rPr lang="ar-JO" sz="2400" dirty="0" smtClean="0"/>
              <a:t>% - ع ) / ( </a:t>
            </a:r>
            <a:r>
              <a:rPr lang="en-US" sz="2400" dirty="0" smtClean="0"/>
              <a:t>7</a:t>
            </a:r>
            <a:r>
              <a:rPr lang="ar-JO" sz="2400" dirty="0" smtClean="0"/>
              <a:t>% - </a:t>
            </a:r>
            <a:r>
              <a:rPr lang="en-US" sz="2400" dirty="0" smtClean="0"/>
              <a:t>8</a:t>
            </a:r>
            <a:r>
              <a:rPr lang="ar-JO" sz="2400" dirty="0" smtClean="0"/>
              <a:t>% )} </a:t>
            </a:r>
          </a:p>
          <a:p>
            <a:pPr marL="0" indent="0">
              <a:buNone/>
            </a:pPr>
            <a:r>
              <a:rPr lang="ar-JO" sz="2400" dirty="0" smtClean="0"/>
              <a:t> ( </a:t>
            </a:r>
            <a:r>
              <a:rPr lang="en-US" sz="2400" dirty="0" smtClean="0"/>
              <a:t>0.054</a:t>
            </a:r>
            <a:r>
              <a:rPr lang="ar-JO" sz="2400" dirty="0" smtClean="0"/>
              <a:t> / </a:t>
            </a:r>
            <a:r>
              <a:rPr lang="en-US" sz="2400" dirty="0" smtClean="0"/>
              <a:t>0.075</a:t>
            </a:r>
            <a:r>
              <a:rPr lang="ar-JO" sz="2400" dirty="0" smtClean="0"/>
              <a:t> ) = ( </a:t>
            </a:r>
            <a:r>
              <a:rPr lang="en-US" sz="2400" dirty="0" smtClean="0"/>
              <a:t>7</a:t>
            </a:r>
            <a:r>
              <a:rPr lang="ar-JO" sz="2400" dirty="0" smtClean="0"/>
              <a:t>% - ع ) / - </a:t>
            </a:r>
            <a:r>
              <a:rPr lang="en-US" sz="2400" dirty="0" smtClean="0"/>
              <a:t>1</a:t>
            </a:r>
            <a:r>
              <a:rPr lang="ar-JO" sz="2400" dirty="0" smtClean="0"/>
              <a:t>%</a:t>
            </a:r>
          </a:p>
          <a:p>
            <a:pPr marL="0" indent="0">
              <a:buNone/>
            </a:pPr>
            <a:r>
              <a:rPr lang="ar-JO" sz="2400" dirty="0" smtClean="0"/>
              <a:t> </a:t>
            </a:r>
            <a:r>
              <a:rPr lang="en-US" sz="2400" dirty="0" smtClean="0"/>
              <a:t>0.72</a:t>
            </a:r>
            <a:r>
              <a:rPr lang="ar-JO" sz="2400" dirty="0" smtClean="0"/>
              <a:t> = </a:t>
            </a:r>
            <a:r>
              <a:rPr lang="ar-JO" sz="2400" dirty="0"/>
              <a:t>( </a:t>
            </a:r>
            <a:r>
              <a:rPr lang="en-US" sz="2400" dirty="0"/>
              <a:t>7</a:t>
            </a:r>
            <a:r>
              <a:rPr lang="ar-JO" sz="2400" dirty="0"/>
              <a:t>% - ع ) / - </a:t>
            </a:r>
            <a:r>
              <a:rPr lang="en-US" sz="2400" dirty="0"/>
              <a:t>1</a:t>
            </a:r>
            <a:r>
              <a:rPr lang="ar-JO" sz="2400" dirty="0"/>
              <a:t>%</a:t>
            </a:r>
          </a:p>
          <a:p>
            <a:pPr marL="0" indent="0">
              <a:buNone/>
            </a:pPr>
            <a:r>
              <a:rPr lang="en-US" sz="2400" dirty="0" smtClean="0"/>
              <a:t>0.0072</a:t>
            </a:r>
            <a:r>
              <a:rPr lang="ar-JO" sz="2400" dirty="0" smtClean="0"/>
              <a:t>- = </a:t>
            </a:r>
            <a:r>
              <a:rPr lang="en-US" sz="2400" dirty="0" smtClean="0"/>
              <a:t>7</a:t>
            </a:r>
            <a:r>
              <a:rPr lang="ar-JO" sz="2400" dirty="0" smtClean="0"/>
              <a:t>% - ع</a:t>
            </a:r>
          </a:p>
          <a:p>
            <a:pPr marL="0" indent="0">
              <a:buNone/>
            </a:pPr>
            <a:r>
              <a:rPr lang="ar-JO" sz="2400" dirty="0" smtClean="0"/>
              <a:t> ع = </a:t>
            </a:r>
            <a:r>
              <a:rPr lang="en-US" sz="2400" dirty="0" smtClean="0"/>
              <a:t>0.07</a:t>
            </a:r>
            <a:r>
              <a:rPr lang="ar-JO" sz="2400" dirty="0" smtClean="0"/>
              <a:t> + </a:t>
            </a:r>
            <a:r>
              <a:rPr lang="en-US" sz="2400" dirty="0" smtClean="0"/>
              <a:t>0.0072</a:t>
            </a:r>
            <a:endParaRPr lang="ar-JO" sz="2400" dirty="0" smtClean="0"/>
          </a:p>
          <a:p>
            <a:pPr marL="0" indent="0">
              <a:buNone/>
            </a:pPr>
            <a:r>
              <a:rPr lang="ar-JO" sz="2400" dirty="0" smtClean="0"/>
              <a:t>ع= </a:t>
            </a:r>
            <a:r>
              <a:rPr lang="en-US" sz="2400" dirty="0" smtClean="0"/>
              <a:t>0.0772</a:t>
            </a:r>
            <a:r>
              <a:rPr lang="ar-JO" sz="2400" dirty="0" smtClean="0"/>
              <a:t> = </a:t>
            </a:r>
            <a:r>
              <a:rPr lang="en-US" sz="2400" dirty="0" smtClean="0"/>
              <a:t>7.72</a:t>
            </a:r>
            <a:r>
              <a:rPr lang="ar-JO" sz="2400" dirty="0" smtClean="0"/>
              <a:t>%</a:t>
            </a:r>
          </a:p>
          <a:p>
            <a:pPr>
              <a:buFontTx/>
              <a:buChar char="-"/>
            </a:pPr>
            <a:endParaRPr lang="ar-JO" sz="2400" dirty="0" smtClean="0"/>
          </a:p>
        </p:txBody>
      </p:sp>
    </p:spTree>
    <p:extLst>
      <p:ext uri="{BB962C8B-B14F-4D97-AF65-F5344CB8AC3E}">
        <p14:creationId xmlns:p14="http://schemas.microsoft.com/office/powerpoint/2010/main" val="3608552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ar-SA" b="1" dirty="0">
                <a:solidFill>
                  <a:srgbClr val="00B0F0"/>
                </a:solidFill>
              </a:rPr>
              <a:t>وبناء على ما سبق فإن دلالة مؤشر العائد الداخلي في تقييم المشروعات :</a:t>
            </a:r>
            <a:endParaRPr lang="en-US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ar-SA" b="1" dirty="0"/>
              <a:t>أولاً: في حالة القبول أو الرفض: </a:t>
            </a:r>
            <a:endParaRPr lang="en-US" dirty="0"/>
          </a:p>
          <a:p>
            <a:pPr marL="0" indent="0">
              <a:buNone/>
            </a:pPr>
            <a:r>
              <a:rPr lang="ar-SA" dirty="0"/>
              <a:t>تقبل المشروعات التي تحقق معدل عائد داخلي أكبر من أو يساوي معدل العائد المطلوب، وترفض المشروعات التي تحقق معدل عائد داخلي أصغر من معدل العائد المطلوب.</a:t>
            </a:r>
            <a:endParaRPr lang="en-US" dirty="0"/>
          </a:p>
          <a:p>
            <a:pPr marL="0" indent="0">
              <a:buNone/>
            </a:pPr>
            <a:r>
              <a:rPr lang="ar-SA" dirty="0"/>
              <a:t>وحيث أن تكلفة التمويل هي </a:t>
            </a:r>
            <a:r>
              <a:rPr lang="en-US" dirty="0" smtClean="0"/>
              <a:t>10</a:t>
            </a:r>
            <a:r>
              <a:rPr lang="ar-SA" dirty="0" smtClean="0"/>
              <a:t>% </a:t>
            </a:r>
            <a:r>
              <a:rPr lang="ar-SA" dirty="0"/>
              <a:t>ومعدل العائد </a:t>
            </a:r>
            <a:r>
              <a:rPr lang="ar-SA" dirty="0" smtClean="0"/>
              <a:t>الداخلي</a:t>
            </a:r>
            <a:r>
              <a:rPr lang="ar-JO" dirty="0" smtClean="0"/>
              <a:t> للمشروع الأول</a:t>
            </a:r>
            <a:r>
              <a:rPr lang="ar-SA" dirty="0" smtClean="0"/>
              <a:t> </a:t>
            </a:r>
            <a:r>
              <a:rPr lang="en-US" dirty="0"/>
              <a:t>15.23 </a:t>
            </a:r>
            <a:r>
              <a:rPr lang="ar-SA" dirty="0" smtClean="0"/>
              <a:t>% </a:t>
            </a:r>
            <a:r>
              <a:rPr lang="ar-SA" dirty="0"/>
              <a:t>إذن يقبل المشروع. </a:t>
            </a:r>
            <a:endParaRPr lang="ar-JO" dirty="0" smtClean="0"/>
          </a:p>
          <a:p>
            <a:pPr marL="0" indent="0">
              <a:buNone/>
            </a:pPr>
            <a:r>
              <a:rPr lang="ar-JO" dirty="0" smtClean="0"/>
              <a:t>أما المشروع الثاني فإن معدل العائد الداخلي له </a:t>
            </a:r>
            <a:r>
              <a:rPr lang="en-US" dirty="0" smtClean="0"/>
              <a:t>7.72</a:t>
            </a:r>
            <a:r>
              <a:rPr lang="ar-JO" dirty="0" smtClean="0"/>
              <a:t>% وهو أقل من تكلفة التمويل وهي </a:t>
            </a:r>
            <a:r>
              <a:rPr lang="en-US" dirty="0" smtClean="0"/>
              <a:t>10</a:t>
            </a:r>
            <a:r>
              <a:rPr lang="ar-JO" dirty="0" smtClean="0"/>
              <a:t>% لذلك يرفض المشروع.</a:t>
            </a:r>
            <a:endParaRPr lang="en-US" dirty="0"/>
          </a:p>
          <a:p>
            <a:pPr marL="0" indent="0">
              <a:buNone/>
            </a:pPr>
            <a:r>
              <a:rPr lang="ar-SA" b="1" dirty="0"/>
              <a:t>ثانياً: المفاضلة بين المشروعات أي البدائل المتاحة: </a:t>
            </a:r>
            <a:endParaRPr lang="en-US" dirty="0"/>
          </a:p>
          <a:p>
            <a:pPr marL="0" indent="0">
              <a:buNone/>
            </a:pPr>
            <a:r>
              <a:rPr lang="ar-SA" dirty="0"/>
              <a:t>المشروع الأفضل هو الذي يحقق معدل عائد داخلي </a:t>
            </a:r>
            <a:r>
              <a:rPr lang="ar-SA" dirty="0" smtClean="0"/>
              <a:t>أكب</a:t>
            </a:r>
            <a:r>
              <a:rPr lang="ar-JO" dirty="0" smtClean="0"/>
              <a:t>ر</a:t>
            </a:r>
            <a:r>
              <a:rPr lang="ar-SA" dirty="0" smtClean="0"/>
              <a:t>(أعلى).</a:t>
            </a:r>
            <a:endParaRPr lang="en-US" dirty="0"/>
          </a:p>
          <a:p>
            <a:pPr marL="0" indent="0">
              <a:buNone/>
            </a:pPr>
            <a:r>
              <a:rPr lang="ar-JO" dirty="0" smtClean="0"/>
              <a:t>لذلك المشروع الأول هو الأفضل.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89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pPr algn="r"/>
            <a:r>
              <a:rPr lang="ar-JO" sz="3200" b="1" dirty="0">
                <a:solidFill>
                  <a:srgbClr val="00B0F0"/>
                </a:solidFill>
              </a:rPr>
              <a:t>مزايا استخدام طريقة معدل العائد الداخلي</a:t>
            </a:r>
            <a:r>
              <a:rPr lang="ar-JO" sz="3200" b="1" dirty="0" smtClean="0">
                <a:solidFill>
                  <a:srgbClr val="00B0F0"/>
                </a:solidFill>
              </a:rPr>
              <a:t>:</a:t>
            </a:r>
            <a:endParaRPr lang="en-US" sz="3200" b="1" dirty="0">
              <a:solidFill>
                <a:srgbClr val="00B0F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1</a:t>
            </a:r>
            <a:r>
              <a:rPr lang="ar-JO" dirty="0"/>
              <a:t>-شائعة الاستخدام في بعض منشآت الأعمال.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2</a:t>
            </a:r>
            <a:r>
              <a:rPr lang="ar-JO" dirty="0"/>
              <a:t>-طريقة موضوعية.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3</a:t>
            </a:r>
            <a:r>
              <a:rPr lang="ar-JO" dirty="0"/>
              <a:t>-تعتبر مقياساً دقيقاً للربحية.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4</a:t>
            </a:r>
            <a:r>
              <a:rPr lang="ar-JO" dirty="0"/>
              <a:t>-تشير إلى ربحية المشروع وقوته الإدارية في صورة نسبية مما يسهل المفاضلة بين المشروعات الاستثمارية المقترحة.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2824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pPr algn="r"/>
            <a:r>
              <a:rPr lang="ar-JO" sz="3200" b="1" dirty="0" smtClean="0">
                <a:solidFill>
                  <a:srgbClr val="00B0F0"/>
                </a:solidFill>
              </a:rPr>
              <a:t>عيوب استخدام </a:t>
            </a:r>
            <a:r>
              <a:rPr lang="ar-JO" sz="3200" b="1" dirty="0">
                <a:solidFill>
                  <a:srgbClr val="00B0F0"/>
                </a:solidFill>
              </a:rPr>
              <a:t>طريقة معدل العائد الداخلي</a:t>
            </a:r>
            <a:r>
              <a:rPr lang="ar-JO" sz="3200" b="1" dirty="0" smtClean="0">
                <a:solidFill>
                  <a:srgbClr val="00B0F0"/>
                </a:solidFill>
              </a:rPr>
              <a:t>:</a:t>
            </a:r>
            <a:endParaRPr lang="en-US" sz="3200" b="1" dirty="0">
              <a:solidFill>
                <a:srgbClr val="00B0F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1</a:t>
            </a:r>
            <a:r>
              <a:rPr lang="ar-JO" dirty="0"/>
              <a:t>-قد تفشل أحياناً في القرار الاستثماري الصحيح، فقد يتم اختيار المشروع صاحب أكبر معدل عائد داخلي بين المشروعات المقترحة، ومع ذلك يكون القرار خاطئ.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2</a:t>
            </a:r>
            <a:r>
              <a:rPr lang="ar-JO" dirty="0"/>
              <a:t>-طريقة صعبة نسبياً حيث تتطلب عمليات حسابية كثيرة ومحاولات عدة للوصول إلى معدل العائد الداخلي للمشروع الاستثماري المقترح.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3</a:t>
            </a:r>
            <a:r>
              <a:rPr lang="ar-JO" dirty="0"/>
              <a:t>-غير قادر على تحديد العوائد النسبية المتوقعة للمستثمرين، حيث أن تعظيم معدل العائد الداخلي لا يعني بالضرورة كبر أو صغر التدفق النقدي للمستثمرين.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4</a:t>
            </a:r>
            <a:r>
              <a:rPr lang="ar-JO" dirty="0"/>
              <a:t>-تفترض إعادة استثمار صافي التدفقات النقدية بمعدل عائد يساوي معدل العائد الداخلي نفسه، وهذا الافتراض قد يكون غير واقعي.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1163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pPr algn="r"/>
            <a:r>
              <a:rPr lang="ar-JO" sz="3600" b="1" dirty="0" smtClean="0">
                <a:solidFill>
                  <a:srgbClr val="0070C0"/>
                </a:solidFill>
              </a:rPr>
              <a:t>تصحيح على أسئلة الكتاب صفحة </a:t>
            </a:r>
            <a:r>
              <a:rPr lang="en-US" sz="3600" b="1" dirty="0" smtClean="0">
                <a:solidFill>
                  <a:srgbClr val="0070C0"/>
                </a:solidFill>
              </a:rPr>
              <a:t>56</a:t>
            </a:r>
            <a:r>
              <a:rPr lang="ar-JO" sz="3600" b="1" dirty="0" smtClean="0">
                <a:solidFill>
                  <a:srgbClr val="0070C0"/>
                </a:solidFill>
              </a:rPr>
              <a:t> 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 marL="0" indent="0">
              <a:buNone/>
            </a:pPr>
            <a:r>
              <a:rPr lang="ar-JO" b="1" dirty="0" smtClean="0">
                <a:solidFill>
                  <a:srgbClr val="0070C0"/>
                </a:solidFill>
              </a:rPr>
              <a:t>السؤال الرابع:-</a:t>
            </a:r>
          </a:p>
          <a:p>
            <a:pPr marL="0" indent="0">
              <a:buNone/>
            </a:pPr>
            <a:r>
              <a:rPr lang="ar-JO" dirty="0" smtClean="0"/>
              <a:t>يجب إضافة قيمة الدفعة النصف سنوية.</a:t>
            </a:r>
          </a:p>
          <a:p>
            <a:pPr marL="0" indent="0">
              <a:buNone/>
            </a:pPr>
            <a:r>
              <a:rPr lang="ar-JO" b="1" dirty="0" smtClean="0"/>
              <a:t>فيصبح السؤال كما يلي:</a:t>
            </a:r>
          </a:p>
          <a:p>
            <a:pPr marL="0" indent="0">
              <a:buNone/>
            </a:pPr>
            <a:r>
              <a:rPr lang="ar-JO" b="1" dirty="0" smtClean="0">
                <a:solidFill>
                  <a:srgbClr val="00B0F0"/>
                </a:solidFill>
              </a:rPr>
              <a:t>اشترى أحد الأشخاص سيارة وتعهد بسداد ثمنها عن طريق دفع </a:t>
            </a:r>
            <a:r>
              <a:rPr lang="en-US" b="1" dirty="0" smtClean="0">
                <a:solidFill>
                  <a:srgbClr val="00B0F0"/>
                </a:solidFill>
              </a:rPr>
              <a:t>30</a:t>
            </a:r>
            <a:r>
              <a:rPr lang="ar-JO" b="1" dirty="0" smtClean="0">
                <a:solidFill>
                  <a:srgbClr val="00B0F0"/>
                </a:solidFill>
              </a:rPr>
              <a:t> دفعة نصف سنوية ب</a:t>
            </a:r>
            <a:r>
              <a:rPr lang="ar-SA" b="1" dirty="0" smtClean="0">
                <a:solidFill>
                  <a:srgbClr val="00B0F0"/>
                </a:solidFill>
              </a:rPr>
              <a:t>م</a:t>
            </a:r>
            <a:r>
              <a:rPr lang="ar-JO" b="1" dirty="0" smtClean="0">
                <a:solidFill>
                  <a:srgbClr val="00B0F0"/>
                </a:solidFill>
              </a:rPr>
              <a:t>قدار </a:t>
            </a:r>
            <a:r>
              <a:rPr lang="en-US" b="1" dirty="0" smtClean="0">
                <a:solidFill>
                  <a:srgbClr val="00B0F0"/>
                </a:solidFill>
              </a:rPr>
              <a:t>1000</a:t>
            </a:r>
            <a:r>
              <a:rPr lang="ar-JO" b="1" dirty="0" smtClean="0">
                <a:solidFill>
                  <a:srgbClr val="00B0F0"/>
                </a:solidFill>
              </a:rPr>
              <a:t> دينار يستحق أولها فوراً، فإذا علم أن معدل الفائدة السنوي </a:t>
            </a:r>
            <a:r>
              <a:rPr lang="en-US" b="1" dirty="0" smtClean="0">
                <a:solidFill>
                  <a:srgbClr val="00B0F0"/>
                </a:solidFill>
              </a:rPr>
              <a:t>8</a:t>
            </a:r>
            <a:r>
              <a:rPr lang="ar-JO" b="1" dirty="0" smtClean="0">
                <a:solidFill>
                  <a:srgbClr val="00B0F0"/>
                </a:solidFill>
              </a:rPr>
              <a:t>%.</a:t>
            </a:r>
          </a:p>
          <a:p>
            <a:pPr marL="0" indent="0">
              <a:buNone/>
            </a:pPr>
            <a:r>
              <a:rPr lang="ar-JO" b="1" dirty="0" smtClean="0">
                <a:solidFill>
                  <a:srgbClr val="0070C0"/>
                </a:solidFill>
              </a:rPr>
              <a:t>المطلوب: حساب ثمن شراء السيارة اليوم</a:t>
            </a:r>
            <a:endParaRPr lang="en-US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2746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pPr algn="r"/>
            <a:r>
              <a:rPr lang="ar-JO" sz="3600" b="1" dirty="0" smtClean="0">
                <a:solidFill>
                  <a:srgbClr val="00B0F0"/>
                </a:solidFill>
              </a:rPr>
              <a:t>تطبيقات عملية على القيمة الزمنية للنقود، من خلال القرارات الاستثمارية طويلة الأجل:</a:t>
            </a:r>
            <a:endParaRPr lang="en-US" sz="3600" b="1" dirty="0">
              <a:solidFill>
                <a:srgbClr val="00B0F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67544" y="1268760"/>
            <a:ext cx="8363272" cy="48574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JO" b="1" dirty="0" smtClean="0">
                <a:solidFill>
                  <a:srgbClr val="00B0F0"/>
                </a:solidFill>
              </a:rPr>
              <a:t>أهداف المحاضرة:</a:t>
            </a:r>
          </a:p>
          <a:p>
            <a:pPr marL="0" indent="0">
              <a:buNone/>
            </a:pPr>
            <a:r>
              <a:rPr lang="ar-JO" sz="2400" b="1" dirty="0" smtClean="0"/>
              <a:t>يتوقع في نهاية المحاضرة </a:t>
            </a:r>
            <a:r>
              <a:rPr lang="ar-JO" sz="2400" b="1" dirty="0" smtClean="0"/>
              <a:t>ال</a:t>
            </a:r>
            <a:r>
              <a:rPr lang="ar-SA" sz="2400" b="1" dirty="0" smtClean="0"/>
              <a:t>رابع</a:t>
            </a:r>
            <a:r>
              <a:rPr lang="ar-JO" sz="2400" b="1" dirty="0" smtClean="0"/>
              <a:t>ة </a:t>
            </a:r>
            <a:r>
              <a:rPr lang="ar-JO" sz="2400" b="1" dirty="0" smtClean="0"/>
              <a:t>أن يكون الطالب:</a:t>
            </a:r>
          </a:p>
          <a:p>
            <a:pPr marL="0" indent="0">
              <a:buNone/>
            </a:pPr>
            <a:r>
              <a:rPr lang="en-US" sz="2400" b="1" dirty="0" smtClean="0"/>
              <a:t>1</a:t>
            </a:r>
            <a:r>
              <a:rPr lang="ar-JO" sz="2400" b="1" dirty="0" smtClean="0"/>
              <a:t>- </a:t>
            </a:r>
            <a:r>
              <a:rPr lang="ar-JO" sz="2400" b="1" dirty="0" smtClean="0"/>
              <a:t>قادر على ايجاد مؤشر الربحية وتقييم المشروعات باستخدامه.</a:t>
            </a:r>
          </a:p>
          <a:p>
            <a:pPr marL="0" indent="0">
              <a:buNone/>
            </a:pPr>
            <a:r>
              <a:rPr lang="en-US" sz="2400" b="1" dirty="0" smtClean="0"/>
              <a:t>2</a:t>
            </a:r>
            <a:r>
              <a:rPr lang="ar-JO" sz="2400" b="1" dirty="0" smtClean="0"/>
              <a:t>- </a:t>
            </a:r>
            <a:r>
              <a:rPr lang="ar-JO" sz="2400" b="1" dirty="0" smtClean="0"/>
              <a:t>تعلم كيفية ايجاد معدل العائد الداخلي واستخدامه في تقييم المشروعات.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869458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976664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5800" b="1" dirty="0">
                <a:solidFill>
                  <a:srgbClr val="00B0F0"/>
                </a:solidFill>
                <a:latin typeface="+mj-lt"/>
                <a:ea typeface="+mj-ea"/>
                <a:cs typeface="+mj-cs"/>
              </a:rPr>
              <a:t>3</a:t>
            </a:r>
            <a:r>
              <a:rPr lang="ar-JO" sz="5800" b="1" dirty="0">
                <a:solidFill>
                  <a:srgbClr val="00B0F0"/>
                </a:solidFill>
                <a:latin typeface="+mj-lt"/>
                <a:ea typeface="+mj-ea"/>
                <a:cs typeface="+mj-cs"/>
              </a:rPr>
              <a:t>-مؤشر الربحية أو دليل الربحية أو منسوب الربحية:</a:t>
            </a:r>
            <a:endParaRPr lang="en-US" sz="5800" b="1" dirty="0">
              <a:solidFill>
                <a:srgbClr val="00B0F0"/>
              </a:solidFill>
              <a:latin typeface="+mj-lt"/>
              <a:ea typeface="+mj-ea"/>
              <a:cs typeface="+mj-cs"/>
            </a:endParaRPr>
          </a:p>
          <a:p>
            <a:pPr marL="0" indent="0">
              <a:buNone/>
            </a:pPr>
            <a:r>
              <a:rPr lang="ar-JO" b="1" dirty="0"/>
              <a:t>المقصود بدليل الربحية:</a:t>
            </a:r>
            <a:endParaRPr lang="en-US" dirty="0"/>
          </a:p>
          <a:p>
            <a:pPr marL="0" indent="0">
              <a:buNone/>
            </a:pPr>
            <a:r>
              <a:rPr lang="ar-JO" dirty="0"/>
              <a:t>هو النسبة بين القيمة الحالية لصافي التدفقات النقدية الداخلة إلى القيمة الحالية لصافي التدفقات النقدية الخارجة.</a:t>
            </a:r>
            <a:endParaRPr lang="en-US" dirty="0"/>
          </a:p>
          <a:p>
            <a:pPr marL="0" indent="0">
              <a:buNone/>
            </a:pPr>
            <a:r>
              <a:rPr lang="ar-JO" b="1" dirty="0"/>
              <a:t>حساب مؤشر، منسوب، دليل</a:t>
            </a:r>
            <a:r>
              <a:rPr lang="ar-JO" b="1" dirty="0" smtClean="0"/>
              <a:t> </a:t>
            </a:r>
            <a:r>
              <a:rPr lang="ar-JO" b="1" dirty="0"/>
              <a:t>الربحية:</a:t>
            </a:r>
            <a:endParaRPr lang="en-US" dirty="0"/>
          </a:p>
          <a:p>
            <a:pPr marL="0" indent="0">
              <a:buNone/>
            </a:pPr>
            <a:r>
              <a:rPr lang="ar-JO" b="1" dirty="0" smtClean="0"/>
              <a:t>مؤشر، منسوب، دليل الربحية</a:t>
            </a:r>
            <a:endParaRPr lang="en-US" dirty="0"/>
          </a:p>
          <a:p>
            <a:pPr marL="0" indent="0">
              <a:buNone/>
            </a:pPr>
            <a:r>
              <a:rPr lang="ar-JO" dirty="0"/>
              <a:t> = (القيمة الحالية لصافي التدفقات النقدية الداخلة / القيمة الحالية لصافي التدفقات النقدية الخارجة )</a:t>
            </a:r>
            <a:endParaRPr lang="en-US" dirty="0"/>
          </a:p>
          <a:p>
            <a:pPr marL="0" indent="0">
              <a:buNone/>
            </a:pPr>
            <a:r>
              <a:rPr lang="ar-JO" b="1" dirty="0"/>
              <a:t>ففي المثال السابق:</a:t>
            </a:r>
            <a:endParaRPr lang="en-US" b="1" dirty="0"/>
          </a:p>
          <a:p>
            <a:pPr marL="0" indent="0">
              <a:buNone/>
            </a:pPr>
            <a:r>
              <a:rPr lang="ar-JO" dirty="0"/>
              <a:t>مؤشر الربحية للمشروع الأول = ( </a:t>
            </a:r>
            <a:r>
              <a:rPr lang="en-US" dirty="0" smtClean="0"/>
              <a:t>10785 </a:t>
            </a:r>
            <a:r>
              <a:rPr lang="ar-JO" dirty="0" smtClean="0"/>
              <a:t> </a:t>
            </a:r>
            <a:r>
              <a:rPr lang="ar-JO" dirty="0"/>
              <a:t>/ </a:t>
            </a:r>
            <a:r>
              <a:rPr lang="en-US" dirty="0" smtClean="0"/>
              <a:t>10000</a:t>
            </a:r>
            <a:r>
              <a:rPr lang="ar-JO" dirty="0" smtClean="0"/>
              <a:t> </a:t>
            </a:r>
            <a:r>
              <a:rPr lang="ar-JO" dirty="0"/>
              <a:t>) = </a:t>
            </a:r>
            <a:r>
              <a:rPr lang="en-US" dirty="0" smtClean="0"/>
              <a:t>1.0785 </a:t>
            </a:r>
            <a:endParaRPr lang="en-US" dirty="0"/>
          </a:p>
          <a:p>
            <a:pPr marL="0" indent="0">
              <a:buNone/>
            </a:pPr>
            <a:r>
              <a:rPr lang="ar-JO" dirty="0"/>
              <a:t>مؤشر الربحية للمشروع الثاني = ( </a:t>
            </a:r>
            <a:r>
              <a:rPr lang="en-US" dirty="0" smtClean="0"/>
              <a:t>38028 </a:t>
            </a:r>
            <a:r>
              <a:rPr lang="ar-JO" dirty="0" smtClean="0"/>
              <a:t> </a:t>
            </a:r>
            <a:r>
              <a:rPr lang="ar-JO" dirty="0"/>
              <a:t>/ </a:t>
            </a:r>
            <a:r>
              <a:rPr lang="en-US" dirty="0" smtClean="0"/>
              <a:t>40000</a:t>
            </a:r>
            <a:r>
              <a:rPr lang="ar-JO" dirty="0" smtClean="0"/>
              <a:t> </a:t>
            </a:r>
            <a:r>
              <a:rPr lang="ar-JO" dirty="0"/>
              <a:t>) = </a:t>
            </a:r>
            <a:r>
              <a:rPr lang="en-US" dirty="0" smtClean="0"/>
              <a:t>0.9507 </a:t>
            </a:r>
            <a:endParaRPr lang="en-US" dirty="0"/>
          </a:p>
          <a:p>
            <a:pPr marL="0" indent="0">
              <a:buNone/>
            </a:pPr>
            <a:r>
              <a:rPr lang="ar-JO" b="1" dirty="0"/>
              <a:t>نتائج مؤشر الربحية:</a:t>
            </a:r>
            <a:endParaRPr lang="en-US" dirty="0"/>
          </a:p>
          <a:p>
            <a:pPr marL="0" indent="0">
              <a:buNone/>
            </a:pPr>
            <a:r>
              <a:rPr lang="ar-JO" dirty="0"/>
              <a:t>مؤشر الربحية أكبر من واحد، أو مؤشر الربحية يساوي واحد، أو مؤشر الربحية أقل من واحد</a:t>
            </a:r>
            <a:endParaRPr lang="en-US" dirty="0"/>
          </a:p>
          <a:p>
            <a:pPr marL="0" indent="0">
              <a:buNone/>
            </a:pPr>
            <a:r>
              <a:rPr lang="ar-JO" b="1" dirty="0"/>
              <a:t>عند المفاضلة باستخدام مؤشر الربحية:-</a:t>
            </a:r>
            <a:endParaRPr lang="en-US" dirty="0"/>
          </a:p>
          <a:p>
            <a:pPr marL="0" lvl="0" indent="0">
              <a:buNone/>
            </a:pPr>
            <a:r>
              <a:rPr lang="ar-JO" b="1" dirty="0"/>
              <a:t>في حال قرار القبول أو الرفض</a:t>
            </a:r>
            <a:endParaRPr lang="en-US" dirty="0"/>
          </a:p>
          <a:p>
            <a:pPr marL="0" indent="0">
              <a:buNone/>
            </a:pPr>
            <a:r>
              <a:rPr lang="ar-JO" dirty="0"/>
              <a:t>تقبل المشروعات التي تحقق مؤشر ربحية أكبر أو يساوي واحد صحيح، وترفض المشروعات </a:t>
            </a:r>
            <a:r>
              <a:rPr lang="ar-JO" dirty="0" smtClean="0"/>
              <a:t>التي </a:t>
            </a:r>
            <a:r>
              <a:rPr lang="ar-JO" dirty="0"/>
              <a:t>تحقق مؤشر ربحية أصغر من واحد وذلك عند معدل خصم </a:t>
            </a:r>
            <a:r>
              <a:rPr lang="ar-JO" dirty="0" smtClean="0"/>
              <a:t>محدد.</a:t>
            </a:r>
          </a:p>
          <a:p>
            <a:pPr marL="0" indent="0">
              <a:buNone/>
            </a:pPr>
            <a:r>
              <a:rPr lang="ar-JO" dirty="0" smtClean="0"/>
              <a:t> </a:t>
            </a:r>
            <a:r>
              <a:rPr lang="ar-JO" b="1" dirty="0" smtClean="0"/>
              <a:t>ففي المثال السابق يقبل المشروع الأول ويرفض المشروع الثاني.</a:t>
            </a:r>
            <a:endParaRPr lang="en-US" b="1" dirty="0"/>
          </a:p>
          <a:p>
            <a:pPr marL="0" lvl="0" indent="0">
              <a:buNone/>
            </a:pPr>
            <a:r>
              <a:rPr lang="ar-JO" b="1" dirty="0"/>
              <a:t>المفاضلة بين المشروعات</a:t>
            </a:r>
            <a:endParaRPr lang="en-US" dirty="0"/>
          </a:p>
          <a:p>
            <a:pPr marL="0" indent="0">
              <a:buNone/>
            </a:pPr>
            <a:r>
              <a:rPr lang="ar-JO" dirty="0"/>
              <a:t>المشروع الأفضل هو المشروع الذي يحقق أكبر مؤشر ربحية عند نفس معدل الخصم</a:t>
            </a:r>
            <a:r>
              <a:rPr lang="ar-JO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4754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pPr algn="r"/>
            <a:r>
              <a:rPr lang="ar-JO" sz="3600" b="1" dirty="0">
                <a:solidFill>
                  <a:srgbClr val="00B0F0"/>
                </a:solidFill>
              </a:rPr>
              <a:t>مزايا طريقة مؤشر الربحية</a:t>
            </a:r>
            <a:r>
              <a:rPr lang="ar-JO" sz="3600" b="1" dirty="0" smtClean="0">
                <a:solidFill>
                  <a:srgbClr val="00B0F0"/>
                </a:solidFill>
              </a:rPr>
              <a:t>:</a:t>
            </a:r>
            <a:endParaRPr lang="en-US" sz="3600" b="1" dirty="0">
              <a:solidFill>
                <a:srgbClr val="00B0F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1</a:t>
            </a:r>
            <a:r>
              <a:rPr lang="ar-JO" dirty="0"/>
              <a:t>-تأخذ بالاعتبار القيمة الزمنية للنقود.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2</a:t>
            </a:r>
            <a:r>
              <a:rPr lang="ar-JO" dirty="0"/>
              <a:t>-تقيس الربحية بصورة نسبية مما يسهل عملية المفاضلة بين المشروعات البديلة.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3</a:t>
            </a:r>
            <a:r>
              <a:rPr lang="ar-JO" dirty="0"/>
              <a:t>-تستخدم تكلفة التمويل أو معدل العائد المطلوب تحقيقه كمعدل لخصم التدفقات النقدية.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4</a:t>
            </a:r>
            <a:r>
              <a:rPr lang="ar-JO" dirty="0"/>
              <a:t>-تفيد أحياناً في عملية المقارنة بين المشروعات الاستثمارية المقترحة والمختلفة فيما بينها من حيث مقدار التكاليف الاستثمارية المطلوبة لكل منها.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768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pPr algn="r"/>
            <a:r>
              <a:rPr lang="ar-JO" sz="3600" b="1" dirty="0" smtClean="0">
                <a:solidFill>
                  <a:srgbClr val="00B0F0"/>
                </a:solidFill>
              </a:rPr>
              <a:t>عيوب </a:t>
            </a:r>
            <a:r>
              <a:rPr lang="ar-JO" sz="3600" b="1" dirty="0">
                <a:solidFill>
                  <a:srgbClr val="00B0F0"/>
                </a:solidFill>
              </a:rPr>
              <a:t>طريقة مؤشر الربحية</a:t>
            </a:r>
            <a:r>
              <a:rPr lang="ar-JO" sz="3600" b="1" dirty="0" smtClean="0">
                <a:solidFill>
                  <a:srgbClr val="00B0F0"/>
                </a:solidFill>
              </a:rPr>
              <a:t>:</a:t>
            </a:r>
            <a:endParaRPr lang="en-US" sz="3600" b="1" dirty="0">
              <a:solidFill>
                <a:srgbClr val="00B0F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1</a:t>
            </a:r>
            <a:r>
              <a:rPr lang="ar-JO" dirty="0"/>
              <a:t>-لا توضح مقدار العائد المتوقع تحقيقه من المشروع المقترح بصورة مباشرة، أي لا توضح بصورة مباشرة التدفقات العائدة على المستثمرين.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2</a:t>
            </a:r>
            <a:r>
              <a:rPr lang="ar-JO" dirty="0"/>
              <a:t>-قد تفشل أحياناً في إعطاء القرار الاستثماري الصحيح.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3</a:t>
            </a:r>
            <a:r>
              <a:rPr lang="ar-JO" dirty="0"/>
              <a:t>-تعتمد بصفة أساسية على معدل الخصم الذي يتم به خصم التدفقات النقدية، وهذا يعني أن أي خطأ في تقدير هذا المعدل سيترتب عليه  بلا شك قرارات استثمارية خاطئة.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3232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5800" b="1" dirty="0">
                <a:solidFill>
                  <a:srgbClr val="00B0F0"/>
                </a:solidFill>
                <a:latin typeface="+mj-lt"/>
                <a:ea typeface="+mj-ea"/>
                <a:cs typeface="+mj-cs"/>
              </a:rPr>
              <a:t>4</a:t>
            </a:r>
            <a:r>
              <a:rPr lang="ar-JO" sz="5800" b="1" dirty="0">
                <a:solidFill>
                  <a:srgbClr val="00B0F0"/>
                </a:solidFill>
                <a:latin typeface="+mj-lt"/>
                <a:ea typeface="+mj-ea"/>
                <a:cs typeface="+mj-cs"/>
              </a:rPr>
              <a:t>-معدل العائد الداخلي:</a:t>
            </a:r>
            <a:endParaRPr lang="en-US" sz="5800" b="1" dirty="0">
              <a:solidFill>
                <a:srgbClr val="00B0F0"/>
              </a:solidFill>
              <a:latin typeface="+mj-lt"/>
              <a:ea typeface="+mj-ea"/>
              <a:cs typeface="+mj-cs"/>
            </a:endParaRPr>
          </a:p>
          <a:p>
            <a:pPr marL="0" lvl="0" indent="0">
              <a:buNone/>
            </a:pPr>
            <a:r>
              <a:rPr lang="ar-JO" b="1" dirty="0"/>
              <a:t>المقصود بمعدل العائد الداخلي:</a:t>
            </a:r>
            <a:endParaRPr lang="en-US" dirty="0"/>
          </a:p>
          <a:p>
            <a:pPr marL="0" indent="0">
              <a:buNone/>
            </a:pPr>
            <a:r>
              <a:rPr lang="ar-JO" dirty="0"/>
              <a:t>هو معدل الخصم الذي عنده تتساوى القيمة الحالية لصافي التدفقات النقدية الداخلة مع القيمة الحالية لصافي التدفقات النقدية الخارجة </a:t>
            </a:r>
            <a:r>
              <a:rPr lang="ar-JO" dirty="0" smtClean="0"/>
              <a:t>للمشروع.</a:t>
            </a:r>
          </a:p>
          <a:p>
            <a:pPr marL="0" indent="0">
              <a:buNone/>
            </a:pPr>
            <a:r>
              <a:rPr lang="ar-JO" dirty="0" smtClean="0"/>
              <a:t> </a:t>
            </a:r>
            <a:r>
              <a:rPr lang="ar-JO" dirty="0"/>
              <a:t>أي هو معدل الخصم الذي عنده صافي القيمة الحالية للمشروع تساوي صفر.</a:t>
            </a:r>
            <a:endParaRPr lang="en-US" dirty="0"/>
          </a:p>
          <a:p>
            <a:pPr marL="0" lvl="0" indent="0">
              <a:buNone/>
            </a:pPr>
            <a:r>
              <a:rPr lang="ar-JO" b="1" dirty="0"/>
              <a:t>عند معدل الخصم المطلوب تكون نتيجة صافي القيمة الحالية: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1</a:t>
            </a:r>
            <a:r>
              <a:rPr lang="ar-JO" b="1" dirty="0"/>
              <a:t>-صافي القيمة الحالية يساوي صفر:</a:t>
            </a:r>
            <a:endParaRPr lang="en-US" dirty="0"/>
          </a:p>
          <a:p>
            <a:pPr marL="0" indent="0">
              <a:buNone/>
            </a:pPr>
            <a:r>
              <a:rPr lang="ar-JO" dirty="0"/>
              <a:t>معنى ذلك أن المشروع يحقق معدل عائد داخلي ( حقيقي ) يساوي معدل الخصم المستخدم.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2</a:t>
            </a:r>
            <a:r>
              <a:rPr lang="ar-JO" b="1" dirty="0"/>
              <a:t>-صافي القيمة الحالية يساوي قيمة موجبة:</a:t>
            </a:r>
            <a:endParaRPr lang="en-US" dirty="0"/>
          </a:p>
          <a:p>
            <a:pPr marL="0" indent="0">
              <a:buNone/>
            </a:pPr>
            <a:r>
              <a:rPr lang="ar-JO" dirty="0"/>
              <a:t>معنى ذلك أن المشروع يحقق معدل عائد داخلي ( حقيقي ) أكبر من معدل الخصم المستخدم أي أن معدل العائد الداخلي أكبر من معدل الخصم المستخدم، ويتم تجربة معدل خصم أعلى من معدل الخصم المستخدم للتوصل إلى معدل العائد الداخلي.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3</a:t>
            </a:r>
            <a:r>
              <a:rPr lang="ar-JO" b="1" dirty="0"/>
              <a:t>-صافي القيمة الحالية يساوي قيمة سالبة:</a:t>
            </a:r>
            <a:endParaRPr lang="en-US" dirty="0"/>
          </a:p>
          <a:p>
            <a:pPr marL="0" indent="0">
              <a:buNone/>
            </a:pPr>
            <a:r>
              <a:rPr lang="ar-JO" dirty="0"/>
              <a:t>معنى ذلك أن المشروع يحقق معدل عائد داخلي ( حقيقي ) أقل من معدل الخصم المستخدم أي أن معدل العائد الداخلي أقل من معدل الخصم المستخدم، ويتم تجربة معدل خصم أقل من معدل الخصم المستخدم للتوصل إلى معدل العائد الداخلي.</a:t>
            </a:r>
            <a:endParaRPr lang="en-US" dirty="0"/>
          </a:p>
          <a:p>
            <a:pPr marL="0" lvl="0" indent="0">
              <a:buNone/>
            </a:pPr>
            <a:r>
              <a:rPr lang="ar-JO" b="1" dirty="0"/>
              <a:t>استخراج معدل العائد الداخلي رياضاً: </a:t>
            </a:r>
            <a:endParaRPr lang="en-US" dirty="0"/>
          </a:p>
          <a:p>
            <a:pPr marL="0" indent="0">
              <a:buNone/>
            </a:pPr>
            <a:r>
              <a:rPr lang="ar-JO" dirty="0"/>
              <a:t>معدل العائد الداخلي = معدل الخصم الأقل + (الفرق بين معدلي الخصم × صافي القيمة الحالية الموجبة ) / صافي القيمة الحالية الموجبة + القيمة المطلقة لصافي القيمة الحالية السالبة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109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pPr algn="r"/>
            <a:r>
              <a:rPr lang="ar-JO" sz="3600" b="1" dirty="0" smtClean="0">
                <a:solidFill>
                  <a:srgbClr val="00B0F0"/>
                </a:solidFill>
              </a:rPr>
              <a:t>مثال ( </a:t>
            </a:r>
            <a:r>
              <a:rPr lang="en-US" sz="3600" b="1" dirty="0" smtClean="0">
                <a:solidFill>
                  <a:srgbClr val="00B0F0"/>
                </a:solidFill>
              </a:rPr>
              <a:t>4</a:t>
            </a:r>
            <a:r>
              <a:rPr lang="ar-JO" sz="3600" b="1" dirty="0" smtClean="0">
                <a:solidFill>
                  <a:srgbClr val="00B0F0"/>
                </a:solidFill>
              </a:rPr>
              <a:t> ):</a:t>
            </a:r>
            <a:endParaRPr lang="en-US" sz="3600" b="1" dirty="0">
              <a:solidFill>
                <a:srgbClr val="00B0F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602128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ar-JO" sz="2000" dirty="0" smtClean="0"/>
          </a:p>
          <a:p>
            <a:pPr marL="0" indent="0">
              <a:buNone/>
            </a:pPr>
            <a:r>
              <a:rPr lang="ar-JO" sz="2100" dirty="0" smtClean="0"/>
              <a:t>اليك </a:t>
            </a:r>
            <a:r>
              <a:rPr lang="ar-JO" sz="2100" dirty="0"/>
              <a:t>البيانات التالية خاصة بمشروعين معروضين أمام الادارة للمفاضلة بينهما، والمطلوب تحديد المشروع الأفضل للاستثمار به باستخدام طريقة </a:t>
            </a:r>
            <a:r>
              <a:rPr lang="ar-SA" sz="2100" dirty="0" smtClean="0"/>
              <a:t>معدل العائد الداخلي</a:t>
            </a:r>
            <a:r>
              <a:rPr lang="ar-JO" sz="2100" dirty="0" smtClean="0"/>
              <a:t>، </a:t>
            </a:r>
            <a:r>
              <a:rPr lang="ar-JO" sz="2100" dirty="0"/>
              <a:t>علماً بأن تكلفة التمويل </a:t>
            </a:r>
            <a:r>
              <a:rPr lang="en-US" sz="2100" dirty="0" smtClean="0"/>
              <a:t>10</a:t>
            </a:r>
            <a:r>
              <a:rPr lang="ar-JO" sz="2100" dirty="0" smtClean="0"/>
              <a:t>% </a:t>
            </a:r>
            <a:r>
              <a:rPr lang="ar-JO" sz="2100" dirty="0"/>
              <a:t>، وأن القيمة الحالية للدينار باستخدام  معدل خصم </a:t>
            </a:r>
            <a:r>
              <a:rPr lang="ar-JO" sz="2100" dirty="0" smtClean="0"/>
              <a:t>محدد كما </a:t>
            </a:r>
            <a:r>
              <a:rPr lang="ar-JO" sz="2100" dirty="0"/>
              <a:t>يلي</a:t>
            </a:r>
            <a:r>
              <a:rPr lang="ar-JO" sz="2100" dirty="0" smtClean="0"/>
              <a:t>:</a:t>
            </a:r>
          </a:p>
          <a:p>
            <a:pPr marL="0" indent="0">
              <a:buNone/>
            </a:pPr>
            <a:endParaRPr lang="ar-JO" sz="2100" dirty="0" smtClean="0"/>
          </a:p>
          <a:p>
            <a:pPr marL="0" indent="0">
              <a:buNone/>
            </a:pPr>
            <a:endParaRPr lang="en-US" sz="2100" dirty="0" smtClean="0"/>
          </a:p>
          <a:p>
            <a:pPr marL="0" indent="0">
              <a:buNone/>
            </a:pPr>
            <a:endParaRPr lang="ar-JO" sz="2100" dirty="0" smtClean="0"/>
          </a:p>
          <a:p>
            <a:pPr marL="0" indent="0">
              <a:buNone/>
            </a:pPr>
            <a:endParaRPr lang="ar-JO" sz="2100" dirty="0" smtClean="0"/>
          </a:p>
          <a:p>
            <a:pPr marL="0" indent="0">
              <a:buNone/>
            </a:pPr>
            <a:endParaRPr lang="ar-JO" sz="2100" dirty="0" smtClean="0"/>
          </a:p>
          <a:p>
            <a:pPr marL="0" indent="0">
              <a:buNone/>
            </a:pPr>
            <a:endParaRPr lang="ar-JO" sz="2100" dirty="0"/>
          </a:p>
          <a:p>
            <a:pPr marL="0" indent="0">
              <a:buNone/>
            </a:pPr>
            <a:r>
              <a:rPr lang="ar-JO" sz="2100" dirty="0"/>
              <a:t>وأن التدفقات النقدية الخارجة والداخلة لكلا المشروعين كما يلي:</a:t>
            </a:r>
            <a:endParaRPr lang="en-US" sz="2100" dirty="0"/>
          </a:p>
          <a:p>
            <a:pPr marL="0" indent="0">
              <a:buNone/>
            </a:pPr>
            <a:endParaRPr lang="ar-JO" sz="2100" dirty="0" smtClean="0"/>
          </a:p>
          <a:p>
            <a:pPr marL="0" indent="0">
              <a:buNone/>
            </a:pPr>
            <a:endParaRPr lang="ar-JO" sz="2100" dirty="0"/>
          </a:p>
          <a:p>
            <a:pPr marL="0" indent="0">
              <a:buNone/>
            </a:pPr>
            <a:endParaRPr lang="ar-JO" sz="2100" dirty="0" smtClean="0"/>
          </a:p>
          <a:p>
            <a:pPr marL="0" indent="0">
              <a:buNone/>
            </a:pPr>
            <a:endParaRPr lang="ar-JO" sz="2100" dirty="0" smtClean="0"/>
          </a:p>
          <a:p>
            <a:pPr marL="0" indent="0">
              <a:buNone/>
            </a:pPr>
            <a:endParaRPr lang="ar-JO" sz="2100" dirty="0" smtClean="0"/>
          </a:p>
          <a:p>
            <a:pPr marL="0" indent="0">
              <a:buNone/>
            </a:pPr>
            <a:endParaRPr lang="ar-JO" sz="2100" dirty="0" smtClean="0"/>
          </a:p>
          <a:p>
            <a:pPr marL="0" indent="0">
              <a:buNone/>
            </a:pPr>
            <a:endParaRPr lang="ar-JO" sz="2100" dirty="0"/>
          </a:p>
          <a:p>
            <a:pPr marL="0" indent="0">
              <a:buNone/>
            </a:pPr>
            <a:r>
              <a:rPr lang="ar-SA" sz="2100" b="1" dirty="0" smtClean="0"/>
              <a:t>المطلوب: تحديد معدل العائد الداخلي (الحقيقي ) للمشروع</a:t>
            </a:r>
            <a:r>
              <a:rPr lang="ar-JO" sz="2100" b="1" dirty="0" smtClean="0"/>
              <a:t>ين</a:t>
            </a:r>
            <a:r>
              <a:rPr lang="ar-SA" sz="2100" b="1" dirty="0" smtClean="0"/>
              <a:t>، وتحديد ما إذا ما كان</a:t>
            </a:r>
            <a:r>
              <a:rPr lang="ar-JO" sz="2100" b="1" dirty="0" smtClean="0"/>
              <a:t> كل من</a:t>
            </a:r>
            <a:r>
              <a:rPr lang="ar-SA" sz="2100" b="1" dirty="0" smtClean="0"/>
              <a:t> المشروع</a:t>
            </a:r>
            <a:r>
              <a:rPr lang="ar-JO" sz="2100" b="1" dirty="0" smtClean="0"/>
              <a:t>ين</a:t>
            </a:r>
            <a:r>
              <a:rPr lang="ar-SA" sz="2100" b="1" dirty="0" smtClean="0"/>
              <a:t> مقبول أم لا </a:t>
            </a:r>
            <a:r>
              <a:rPr lang="ar-JO" sz="2100" b="1" dirty="0" smtClean="0"/>
              <a:t>؟ وأي المشروعين أفضل للاستثمار فيه؟</a:t>
            </a:r>
            <a:endParaRPr lang="ar-JO" sz="2100" dirty="0" smtClean="0"/>
          </a:p>
        </p:txBody>
      </p:sp>
      <p:graphicFrame>
        <p:nvGraphicFramePr>
          <p:cNvPr id="11" name="جدول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502309"/>
              </p:ext>
            </p:extLst>
          </p:nvPr>
        </p:nvGraphicFramePr>
        <p:xfrm>
          <a:off x="1979712" y="3861048"/>
          <a:ext cx="6264696" cy="2049231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3692931"/>
                <a:gridCol w="1345534"/>
                <a:gridCol w="1226231"/>
              </a:tblGrid>
              <a:tr h="288032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JO" sz="1400" dirty="0">
                          <a:effectLst/>
                        </a:rPr>
                        <a:t>البيـــــــــــــــــــــــــــــــــــــــــــــــــــــــــــــــــان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JO" sz="1400">
                          <a:effectLst/>
                        </a:rPr>
                        <a:t>المشروع الأول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JO" sz="1400">
                          <a:effectLst/>
                        </a:rPr>
                        <a:t>المشروع الثاني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288032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JO" sz="1400" dirty="0">
                          <a:effectLst/>
                        </a:rPr>
                        <a:t>الاستثمار المبدئي (يدفع دفعة واحدة عند بداية السنة الأولى)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JO" sz="1400" dirty="0" smtClean="0">
                          <a:effectLst/>
                        </a:rPr>
                        <a:t>(</a:t>
                      </a:r>
                      <a:r>
                        <a:rPr lang="en-US" sz="1400" dirty="0" smtClean="0">
                          <a:effectLst/>
                        </a:rPr>
                        <a:t>10000</a:t>
                      </a:r>
                      <a:r>
                        <a:rPr lang="ar-JO" sz="1400" dirty="0">
                          <a:effectLst/>
                        </a:rPr>
                        <a:t>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JO" sz="1400" dirty="0" smtClean="0">
                          <a:effectLst/>
                        </a:rPr>
                        <a:t>(</a:t>
                      </a:r>
                      <a:r>
                        <a:rPr lang="en-US" sz="1400" dirty="0" smtClean="0">
                          <a:effectLst/>
                        </a:rPr>
                        <a:t>40000</a:t>
                      </a:r>
                      <a:r>
                        <a:rPr lang="ar-JO" sz="1400" dirty="0">
                          <a:effectLst/>
                        </a:rPr>
                        <a:t>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216024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JO" sz="1400">
                          <a:effectLst/>
                        </a:rPr>
                        <a:t>العمر المتوقع للمشروع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JO" sz="1400" dirty="0" smtClean="0">
                          <a:effectLst/>
                        </a:rPr>
                        <a:t>  سنوات</a:t>
                      </a:r>
                      <a:r>
                        <a:rPr lang="en-US" sz="1400" dirty="0" smtClean="0">
                          <a:effectLst/>
                        </a:rPr>
                        <a:t>4</a:t>
                      </a:r>
                      <a:r>
                        <a:rPr lang="ar-JO" sz="1400" dirty="0" smtClean="0">
                          <a:effectLst/>
                        </a:rPr>
                        <a:t>  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JO" sz="1400" dirty="0" smtClean="0">
                          <a:effectLst/>
                        </a:rPr>
                        <a:t> سنوات</a:t>
                      </a:r>
                      <a:r>
                        <a:rPr lang="en-US" sz="1400" dirty="0" smtClean="0">
                          <a:effectLst/>
                        </a:rPr>
                        <a:t>4</a:t>
                      </a:r>
                      <a:r>
                        <a:rPr lang="ar-JO" sz="1400" dirty="0" smtClean="0">
                          <a:effectLst/>
                        </a:rPr>
                        <a:t>  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274503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JO" sz="1400" dirty="0">
                          <a:effectLst/>
                        </a:rPr>
                        <a:t>صافي التدفق النقدي خلال سنة التشغيل الأولى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5000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12000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288032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JO" sz="1400">
                          <a:effectLst/>
                        </a:rPr>
                        <a:t>صافي التدفق النقدي خلال سنة التشغيل الثانية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4000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12000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288032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JO" sz="1400">
                          <a:effectLst/>
                        </a:rPr>
                        <a:t>صافي التدفق النقدي خلال سنة التشغيل الثالثة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3000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12000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7236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JO" sz="1400" dirty="0">
                          <a:effectLst/>
                        </a:rPr>
                        <a:t>صافي التدفق النقدي خلال سنة التشغيل الرابعة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1000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12000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6467" y="1988840"/>
            <a:ext cx="6969125" cy="153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64513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pPr algn="r"/>
            <a:r>
              <a:rPr lang="ar-JO" sz="3600" b="1" dirty="0" smtClean="0">
                <a:solidFill>
                  <a:srgbClr val="00B0F0"/>
                </a:solidFill>
              </a:rPr>
              <a:t>الحل:</a:t>
            </a:r>
            <a:endParaRPr lang="en-US" sz="3600" b="1" dirty="0">
              <a:solidFill>
                <a:srgbClr val="00B0F0"/>
              </a:solidFill>
            </a:endParaRPr>
          </a:p>
        </p:txBody>
      </p:sp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ar-JO" sz="2400" b="1" dirty="0" smtClean="0"/>
              <a:t>المشروع الأول:</a:t>
            </a:r>
          </a:p>
          <a:p>
            <a:pPr marL="0" indent="0">
              <a:buNone/>
            </a:pPr>
            <a:endParaRPr lang="ar-JO" sz="2400" b="1" dirty="0"/>
          </a:p>
          <a:p>
            <a:pPr marL="0" indent="0">
              <a:buNone/>
            </a:pPr>
            <a:endParaRPr lang="ar-JO" sz="2400" b="1" dirty="0" smtClean="0"/>
          </a:p>
          <a:p>
            <a:pPr marL="0" indent="0">
              <a:buNone/>
            </a:pPr>
            <a:endParaRPr lang="ar-JO" sz="2400" b="1" dirty="0"/>
          </a:p>
          <a:p>
            <a:pPr marL="0" indent="0">
              <a:buNone/>
            </a:pPr>
            <a:endParaRPr lang="ar-JO" sz="2400" b="1" dirty="0" smtClean="0"/>
          </a:p>
          <a:p>
            <a:pPr marL="0" indent="0">
              <a:buNone/>
            </a:pPr>
            <a:endParaRPr lang="ar-JO" sz="2400" b="1" dirty="0"/>
          </a:p>
          <a:p>
            <a:pPr marL="0" indent="0">
              <a:buNone/>
            </a:pPr>
            <a:endParaRPr lang="ar-JO" sz="2400" b="1" dirty="0" smtClean="0"/>
          </a:p>
          <a:p>
            <a:pPr marL="0" indent="0">
              <a:buNone/>
            </a:pPr>
            <a:endParaRPr lang="ar-JO" sz="2400" b="1" dirty="0"/>
          </a:p>
          <a:p>
            <a:pPr marL="0" indent="0">
              <a:buNone/>
            </a:pPr>
            <a:endParaRPr lang="ar-JO" sz="2400" b="1" dirty="0" smtClean="0"/>
          </a:p>
          <a:p>
            <a:pPr marL="0" indent="0">
              <a:buNone/>
            </a:pPr>
            <a:r>
              <a:rPr lang="en-US" sz="2400" b="1" dirty="0"/>
              <a:t>1</a:t>
            </a:r>
            <a:r>
              <a:rPr lang="ar-SA" sz="2400" b="1" dirty="0"/>
              <a:t>-صافي القيمة الحالية عند معدل خصم </a:t>
            </a:r>
            <a:r>
              <a:rPr lang="en-US" sz="2400" b="1" dirty="0" smtClean="0"/>
              <a:t>5</a:t>
            </a:r>
            <a:r>
              <a:rPr lang="ar-SA" sz="2400" b="1" dirty="0" smtClean="0"/>
              <a:t>% </a:t>
            </a:r>
            <a:endParaRPr lang="en-US" sz="2400" dirty="0"/>
          </a:p>
          <a:p>
            <a:pPr marL="0" indent="0">
              <a:buNone/>
            </a:pPr>
            <a:r>
              <a:rPr lang="ar-SA" sz="2400" dirty="0"/>
              <a:t>= القيمة الحالية لصافي التدفقات النقدية الداخلة – القيمة الحالية لصافي التدفقات النقدية الخارجة </a:t>
            </a:r>
            <a:endParaRPr lang="en-US" sz="2400" dirty="0"/>
          </a:p>
          <a:p>
            <a:pPr marL="0" indent="0">
              <a:buNone/>
            </a:pPr>
            <a:r>
              <a:rPr lang="ar-SA" sz="2400" dirty="0"/>
              <a:t>=  </a:t>
            </a:r>
            <a:r>
              <a:rPr lang="en-US" sz="2400" dirty="0" smtClean="0"/>
              <a:t>11803 </a:t>
            </a:r>
            <a:r>
              <a:rPr lang="ar-SA" sz="2400" dirty="0"/>
              <a:t>– </a:t>
            </a:r>
            <a:r>
              <a:rPr lang="en-US" sz="2400" dirty="0" smtClean="0"/>
              <a:t>10000 </a:t>
            </a:r>
            <a:r>
              <a:rPr lang="ar-SA" sz="2400" dirty="0" smtClean="0"/>
              <a:t> </a:t>
            </a:r>
            <a:r>
              <a:rPr lang="ar-SA" sz="2400" dirty="0"/>
              <a:t>= </a:t>
            </a:r>
            <a:r>
              <a:rPr lang="en-US" sz="2400" dirty="0" smtClean="0"/>
              <a:t>1803 </a:t>
            </a:r>
            <a:endParaRPr lang="en-US" sz="2400" dirty="0"/>
          </a:p>
          <a:p>
            <a:pPr marL="0" indent="0">
              <a:buNone/>
            </a:pPr>
            <a:r>
              <a:rPr lang="ar-JO" sz="2400" dirty="0"/>
              <a:t>طالما أن صافي القيمة الحالية باستخدام معدل خصم </a:t>
            </a:r>
            <a:r>
              <a:rPr lang="en-US" sz="2400" dirty="0" smtClean="0"/>
              <a:t>5</a:t>
            </a:r>
            <a:r>
              <a:rPr lang="ar-SA" sz="2400" dirty="0" smtClean="0"/>
              <a:t>% </a:t>
            </a:r>
            <a:r>
              <a:rPr lang="ar-SA" sz="2400" dirty="0"/>
              <a:t>موجبة ، إذن معدل العائد الداخلي الذي يحققه المشروع أكبر من </a:t>
            </a:r>
            <a:r>
              <a:rPr lang="en-US" sz="2400" dirty="0" smtClean="0"/>
              <a:t>5</a:t>
            </a:r>
            <a:r>
              <a:rPr lang="ar-SA" sz="2400" dirty="0" smtClean="0"/>
              <a:t>% </a:t>
            </a:r>
            <a:r>
              <a:rPr lang="ar-SA" sz="2400" dirty="0"/>
              <a:t>، لذلك يجب تجربة معدل خصم أكبر وليكن </a:t>
            </a:r>
            <a:r>
              <a:rPr lang="en-US" sz="2400" dirty="0"/>
              <a:t>20</a:t>
            </a:r>
            <a:r>
              <a:rPr lang="ar-SA" sz="2400" dirty="0"/>
              <a:t>%.</a:t>
            </a:r>
            <a:endParaRPr lang="ar-JO" sz="2400" b="1" dirty="0" smtClean="0"/>
          </a:p>
          <a:p>
            <a:pPr marL="0" indent="0">
              <a:buNone/>
            </a:pPr>
            <a:endParaRPr lang="ar-JO" dirty="0" smtClean="0"/>
          </a:p>
          <a:p>
            <a:pPr marL="0" indent="0">
              <a:buNone/>
            </a:pPr>
            <a:endParaRPr lang="ar-JO" dirty="0"/>
          </a:p>
          <a:p>
            <a:pPr marL="0" indent="0">
              <a:buNone/>
            </a:pPr>
            <a:endParaRPr lang="ar-JO" dirty="0" smtClean="0"/>
          </a:p>
          <a:p>
            <a:pPr marL="0" indent="0">
              <a:buNone/>
            </a:pPr>
            <a:endParaRPr lang="ar-JO" dirty="0"/>
          </a:p>
          <a:p>
            <a:pPr marL="0" indent="0">
              <a:buNone/>
            </a:pPr>
            <a:endParaRPr lang="ar-JO" dirty="0" smtClean="0"/>
          </a:p>
        </p:txBody>
      </p:sp>
      <p:graphicFrame>
        <p:nvGraphicFramePr>
          <p:cNvPr id="6" name="جدول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559505"/>
              </p:ext>
            </p:extLst>
          </p:nvPr>
        </p:nvGraphicFramePr>
        <p:xfrm>
          <a:off x="755576" y="1196752"/>
          <a:ext cx="7752572" cy="2520282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175592"/>
                <a:gridCol w="1069268"/>
                <a:gridCol w="1389747"/>
                <a:gridCol w="1389747"/>
                <a:gridCol w="1364109"/>
                <a:gridCol w="1364109"/>
              </a:tblGrid>
              <a:tr h="274712">
                <a:tc rowSpan="2"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dirty="0">
                          <a:effectLst/>
                        </a:rPr>
                        <a:t>السنة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</a:rPr>
                        <a:t>صافي التدفق النقدي السنوي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dirty="0">
                          <a:effectLst/>
                        </a:rPr>
                        <a:t>تجربة معدل خصم </a:t>
                      </a:r>
                      <a:r>
                        <a:rPr lang="en-US" sz="1400" dirty="0" smtClean="0">
                          <a:effectLst/>
                        </a:rPr>
                        <a:t>5</a:t>
                      </a:r>
                      <a:r>
                        <a:rPr lang="ar-JO" sz="1400" dirty="0" smtClean="0">
                          <a:effectLst/>
                        </a:rPr>
                        <a:t>%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dirty="0">
                          <a:effectLst/>
                        </a:rPr>
                        <a:t>تجربة معدل خصم </a:t>
                      </a:r>
                      <a:r>
                        <a:rPr lang="en-US" sz="1400" dirty="0" smtClean="0">
                          <a:effectLst/>
                        </a:rPr>
                        <a:t>20</a:t>
                      </a:r>
                      <a:r>
                        <a:rPr lang="ar-JO" sz="1400" dirty="0" smtClean="0">
                          <a:effectLst/>
                        </a:rPr>
                        <a:t>%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8726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</a:rPr>
                        <a:t>معامل القيمة الحالية للدينار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القيمة الحالية لصافي التدفق النقدي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</a:rPr>
                        <a:t>معامل القيمة الحالية للدينار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القيمة الحالية لصافي التدفق النقدي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276384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</a:rPr>
                        <a:t>الأساس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dirty="0">
                          <a:effectLst/>
                        </a:rPr>
                        <a:t>( </a:t>
                      </a:r>
                      <a:r>
                        <a:rPr lang="en-US" sz="1400" dirty="0" smtClean="0">
                          <a:effectLst/>
                        </a:rPr>
                        <a:t>10000</a:t>
                      </a:r>
                      <a:r>
                        <a:rPr lang="ar-JO" sz="1400" dirty="0" smtClean="0">
                          <a:effectLst/>
                        </a:rPr>
                        <a:t> </a:t>
                      </a:r>
                      <a:r>
                        <a:rPr lang="ar-JO" sz="1400" dirty="0">
                          <a:effectLst/>
                        </a:rPr>
                        <a:t>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dirty="0">
                          <a:effectLst/>
                        </a:rPr>
                        <a:t>( </a:t>
                      </a:r>
                      <a:r>
                        <a:rPr lang="en-US" sz="1400" dirty="0" smtClean="0">
                          <a:effectLst/>
                        </a:rPr>
                        <a:t>10000</a:t>
                      </a:r>
                      <a:r>
                        <a:rPr lang="ar-JO" sz="1400" dirty="0" smtClean="0">
                          <a:effectLst/>
                        </a:rPr>
                        <a:t> </a:t>
                      </a:r>
                      <a:r>
                        <a:rPr lang="ar-JO" sz="1400" dirty="0">
                          <a:effectLst/>
                        </a:rPr>
                        <a:t>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dirty="0">
                          <a:effectLst/>
                        </a:rPr>
                        <a:t>( </a:t>
                      </a:r>
                      <a:r>
                        <a:rPr lang="en-US" sz="1400" dirty="0" smtClean="0">
                          <a:effectLst/>
                        </a:rPr>
                        <a:t>10000</a:t>
                      </a:r>
                      <a:r>
                        <a:rPr lang="ar-JO" sz="1400" dirty="0" smtClean="0">
                          <a:effectLst/>
                        </a:rPr>
                        <a:t> </a:t>
                      </a:r>
                      <a:r>
                        <a:rPr lang="ar-JO" sz="1400" dirty="0">
                          <a:effectLst/>
                        </a:rPr>
                        <a:t>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276384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</a:rPr>
                        <a:t>الأولى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5000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0.952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4760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0.833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4165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276384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</a:rPr>
                        <a:t>الثانية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4000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0.907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3628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0.694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2776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276384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</a:rPr>
                        <a:t>الثالثة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3000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0.864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2592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0.579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1737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276384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</a:rPr>
                        <a:t>الرابعة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1000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0.823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823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0.482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482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276384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</a:rPr>
                        <a:t>المجموع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dirty="0">
                          <a:effectLst/>
                        </a:rPr>
                        <a:t> </a:t>
                      </a:r>
                      <a:r>
                        <a:rPr lang="en-US" sz="1400" dirty="0" smtClean="0">
                          <a:effectLst/>
                        </a:rPr>
                        <a:t>13000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dirty="0">
                          <a:effectLst/>
                        </a:rPr>
                        <a:t> 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  <a:effectLst/>
                        </a:rPr>
                        <a:t>3.546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11803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4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2.588</a:t>
                      </a:r>
                      <a:endParaRPr lang="en-US" sz="14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9160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3769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/>
              <a:t>2</a:t>
            </a:r>
            <a:r>
              <a:rPr lang="ar-SA" b="1" dirty="0"/>
              <a:t>-صافي القيمة الحالية عند معدل خصم </a:t>
            </a:r>
            <a:r>
              <a:rPr lang="en-US" b="1" dirty="0"/>
              <a:t>20</a:t>
            </a:r>
            <a:r>
              <a:rPr lang="ar-SA" b="1" dirty="0"/>
              <a:t>% </a:t>
            </a:r>
            <a:endParaRPr lang="en-US" dirty="0"/>
          </a:p>
          <a:p>
            <a:pPr marL="0" indent="0">
              <a:buNone/>
            </a:pPr>
            <a:r>
              <a:rPr lang="ar-SA" dirty="0"/>
              <a:t>= القيمة الحالية لصافي التدفقات النقدية الداخلة – القيمة الحالية لصافي التدفقات النقدية الخارجة </a:t>
            </a:r>
            <a:endParaRPr lang="en-US" dirty="0"/>
          </a:p>
          <a:p>
            <a:pPr marL="0" indent="0">
              <a:buNone/>
            </a:pPr>
            <a:r>
              <a:rPr lang="ar-SA" dirty="0"/>
              <a:t>=  </a:t>
            </a:r>
            <a:r>
              <a:rPr lang="en-US" dirty="0" smtClean="0"/>
              <a:t>9160 </a:t>
            </a:r>
            <a:r>
              <a:rPr lang="ar-SA" dirty="0"/>
              <a:t>– </a:t>
            </a:r>
            <a:r>
              <a:rPr lang="en-US" dirty="0" smtClean="0"/>
              <a:t>10000 </a:t>
            </a:r>
            <a:r>
              <a:rPr lang="ar-SA" dirty="0" smtClean="0"/>
              <a:t> </a:t>
            </a:r>
            <a:r>
              <a:rPr lang="ar-SA" dirty="0"/>
              <a:t>=  ( </a:t>
            </a:r>
            <a:r>
              <a:rPr lang="en-US" dirty="0" smtClean="0"/>
              <a:t>840</a:t>
            </a:r>
            <a:r>
              <a:rPr lang="ar-SA" dirty="0" smtClean="0"/>
              <a:t> </a:t>
            </a:r>
            <a:r>
              <a:rPr lang="ar-SA" dirty="0"/>
              <a:t>)</a:t>
            </a:r>
            <a:endParaRPr lang="en-US" dirty="0"/>
          </a:p>
          <a:p>
            <a:pPr marL="0" indent="0">
              <a:buNone/>
            </a:pPr>
            <a:r>
              <a:rPr lang="ar-JO" dirty="0"/>
              <a:t>طالما أن صافي القيمة الحالية باستخدام معدل خصم </a:t>
            </a:r>
            <a:r>
              <a:rPr lang="en-US" dirty="0"/>
              <a:t>20</a:t>
            </a:r>
            <a:r>
              <a:rPr lang="ar-SA" dirty="0"/>
              <a:t>% سالبة ، إذن معدل العائد الداخلي الذي يحققه المشروع أقل  من </a:t>
            </a:r>
            <a:r>
              <a:rPr lang="en-US" dirty="0"/>
              <a:t>20</a:t>
            </a:r>
            <a:r>
              <a:rPr lang="ar-SA" dirty="0"/>
              <a:t>% ، لذلك يجب تجربة معدل خصم أقل.</a:t>
            </a:r>
            <a:endParaRPr lang="en-US" dirty="0"/>
          </a:p>
          <a:p>
            <a:pPr marL="0" indent="0">
              <a:buNone/>
            </a:pPr>
            <a:r>
              <a:rPr lang="ar-SA" dirty="0"/>
              <a:t>وحيث أنه عند معدل خصم </a:t>
            </a:r>
            <a:r>
              <a:rPr lang="en-US" dirty="0" smtClean="0"/>
              <a:t>5</a:t>
            </a:r>
            <a:r>
              <a:rPr lang="ar-SA" dirty="0" smtClean="0"/>
              <a:t>% </a:t>
            </a:r>
            <a:r>
              <a:rPr lang="ar-SA" dirty="0"/>
              <a:t>كانت قيمه صافي التدفقات النقدية موجبة، وعند </a:t>
            </a:r>
            <a:r>
              <a:rPr lang="en-US" dirty="0"/>
              <a:t>20</a:t>
            </a:r>
            <a:r>
              <a:rPr lang="ar-SA" dirty="0"/>
              <a:t>% كانت سالبة إذن نستنتج أن معدل العائد الداخلي ( الحقيقي  ) =</a:t>
            </a:r>
            <a:endParaRPr lang="en-US" dirty="0"/>
          </a:p>
          <a:p>
            <a:pPr marL="0" indent="0">
              <a:buNone/>
            </a:pPr>
            <a:r>
              <a:rPr lang="ar-SA" dirty="0"/>
              <a:t>معدل الخصم الاقل + ((الفرق بين معدلي الخصم × صافي القيمة الحالية الموجبة ) / (صافي القيمة الحالية الموجبة + القيمة المطلقة لصافي القيمة الحالية السالبة )) </a:t>
            </a:r>
            <a:endParaRPr lang="en-US" dirty="0"/>
          </a:p>
          <a:p>
            <a:pPr marL="0" indent="0">
              <a:buNone/>
            </a:pPr>
            <a:r>
              <a:rPr lang="ar-SA" dirty="0"/>
              <a:t>= </a:t>
            </a:r>
            <a:r>
              <a:rPr lang="en-US" dirty="0" smtClean="0"/>
              <a:t>5</a:t>
            </a:r>
            <a:r>
              <a:rPr lang="ar-SA" dirty="0" smtClean="0"/>
              <a:t>%</a:t>
            </a:r>
            <a:r>
              <a:rPr lang="ar-JO" dirty="0" smtClean="0"/>
              <a:t> </a:t>
            </a:r>
            <a:r>
              <a:rPr lang="ar-JO" dirty="0"/>
              <a:t>+ ((</a:t>
            </a:r>
            <a:r>
              <a:rPr lang="en-US" dirty="0"/>
              <a:t>20</a:t>
            </a:r>
            <a:r>
              <a:rPr lang="ar-SA" dirty="0"/>
              <a:t>% - </a:t>
            </a:r>
            <a:r>
              <a:rPr lang="en-US" dirty="0" smtClean="0"/>
              <a:t>5</a:t>
            </a:r>
            <a:r>
              <a:rPr lang="ar-SA" dirty="0" smtClean="0"/>
              <a:t>%) </a:t>
            </a:r>
            <a:r>
              <a:rPr lang="ar-SA" dirty="0"/>
              <a:t>× </a:t>
            </a:r>
            <a:r>
              <a:rPr lang="en-US" dirty="0" smtClean="0"/>
              <a:t>1803</a:t>
            </a:r>
            <a:r>
              <a:rPr lang="ar-SA" dirty="0" smtClean="0"/>
              <a:t>  </a:t>
            </a:r>
            <a:r>
              <a:rPr lang="ar-SA" dirty="0"/>
              <a:t>/ </a:t>
            </a:r>
            <a:r>
              <a:rPr lang="ar-SA" dirty="0" smtClean="0"/>
              <a:t>(</a:t>
            </a:r>
            <a:r>
              <a:rPr lang="en-US" dirty="0" smtClean="0"/>
              <a:t>1803</a:t>
            </a:r>
            <a:r>
              <a:rPr lang="ar-SA" dirty="0" smtClean="0"/>
              <a:t> </a:t>
            </a:r>
            <a:r>
              <a:rPr lang="ar-SA" dirty="0"/>
              <a:t>+ </a:t>
            </a:r>
            <a:r>
              <a:rPr lang="en-US" dirty="0" smtClean="0"/>
              <a:t>840</a:t>
            </a:r>
            <a:r>
              <a:rPr lang="ar-SA" dirty="0" smtClean="0"/>
              <a:t>)) </a:t>
            </a:r>
            <a:endParaRPr lang="en-US" dirty="0"/>
          </a:p>
          <a:p>
            <a:pPr marL="0" indent="0">
              <a:buNone/>
            </a:pPr>
            <a:r>
              <a:rPr lang="ar-SA" dirty="0"/>
              <a:t>= </a:t>
            </a:r>
            <a:r>
              <a:rPr lang="en-US" dirty="0" smtClean="0"/>
              <a:t>5</a:t>
            </a:r>
            <a:r>
              <a:rPr lang="ar-SA" dirty="0" smtClean="0"/>
              <a:t>% </a:t>
            </a:r>
            <a:r>
              <a:rPr lang="ar-SA" dirty="0"/>
              <a:t>+ (</a:t>
            </a:r>
            <a:r>
              <a:rPr lang="en-US" dirty="0" smtClean="0"/>
              <a:t>15</a:t>
            </a:r>
            <a:r>
              <a:rPr lang="ar-SA" dirty="0" smtClean="0"/>
              <a:t>% </a:t>
            </a:r>
            <a:r>
              <a:rPr lang="ar-SA" dirty="0"/>
              <a:t>× </a:t>
            </a:r>
            <a:r>
              <a:rPr lang="en-US" dirty="0" smtClean="0"/>
              <a:t>1803</a:t>
            </a:r>
            <a:r>
              <a:rPr lang="ar-SA" dirty="0" smtClean="0"/>
              <a:t>) </a:t>
            </a:r>
            <a:r>
              <a:rPr lang="ar-SA" dirty="0"/>
              <a:t>/ </a:t>
            </a:r>
            <a:r>
              <a:rPr lang="en-US" dirty="0" smtClean="0"/>
              <a:t>2643</a:t>
            </a:r>
            <a:endParaRPr lang="en-US" dirty="0"/>
          </a:p>
          <a:p>
            <a:pPr marL="0" indent="0">
              <a:buNone/>
            </a:pPr>
            <a:r>
              <a:rPr lang="ar-SA" dirty="0" smtClean="0"/>
              <a:t>=</a:t>
            </a:r>
            <a:r>
              <a:rPr lang="en-US" dirty="0" smtClean="0"/>
              <a:t>5</a:t>
            </a:r>
            <a:r>
              <a:rPr lang="ar-SA" dirty="0" smtClean="0"/>
              <a:t>% </a:t>
            </a:r>
            <a:r>
              <a:rPr lang="ar-SA" dirty="0"/>
              <a:t>+ </a:t>
            </a:r>
            <a:r>
              <a:rPr lang="ar-SA" dirty="0" smtClean="0"/>
              <a:t>(</a:t>
            </a:r>
            <a:r>
              <a:rPr lang="en-US" dirty="0" smtClean="0"/>
              <a:t>270.45</a:t>
            </a:r>
            <a:r>
              <a:rPr lang="ar-JO" dirty="0" smtClean="0"/>
              <a:t> </a:t>
            </a:r>
            <a:r>
              <a:rPr lang="ar-JO" dirty="0"/>
              <a:t>/ </a:t>
            </a:r>
            <a:r>
              <a:rPr lang="en-US" dirty="0" smtClean="0"/>
              <a:t>2643</a:t>
            </a:r>
            <a:r>
              <a:rPr lang="ar-SA" dirty="0" smtClean="0"/>
              <a:t>)</a:t>
            </a:r>
            <a:endParaRPr lang="en-US" dirty="0"/>
          </a:p>
          <a:p>
            <a:pPr marL="0" indent="0">
              <a:buNone/>
            </a:pPr>
            <a:r>
              <a:rPr lang="ar-SA" dirty="0" smtClean="0"/>
              <a:t>=</a:t>
            </a:r>
            <a:r>
              <a:rPr lang="en-US" dirty="0" smtClean="0"/>
              <a:t>5</a:t>
            </a:r>
            <a:r>
              <a:rPr lang="ar-SA" dirty="0" smtClean="0"/>
              <a:t>% </a:t>
            </a:r>
            <a:r>
              <a:rPr lang="ar-SA" dirty="0"/>
              <a:t>+ </a:t>
            </a:r>
            <a:r>
              <a:rPr lang="en-US" dirty="0"/>
              <a:t> </a:t>
            </a:r>
            <a:r>
              <a:rPr lang="en-US" dirty="0" smtClean="0"/>
              <a:t>10.23</a:t>
            </a:r>
            <a:r>
              <a:rPr lang="ar-SA" dirty="0" smtClean="0"/>
              <a:t>%  </a:t>
            </a:r>
            <a:r>
              <a:rPr lang="ar-SA" dirty="0"/>
              <a:t>= </a:t>
            </a:r>
            <a:r>
              <a:rPr lang="en-US" dirty="0" smtClean="0"/>
              <a:t>15.23</a:t>
            </a:r>
            <a:r>
              <a:rPr lang="ar-SA" dirty="0" smtClean="0"/>
              <a:t>% </a:t>
            </a:r>
            <a:endParaRPr lang="ar-JO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3797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1150</TotalTime>
  <Words>1681</Words>
  <Application>Microsoft Office PowerPoint</Application>
  <PresentationFormat>عرض على الشاشة (3:4)‏</PresentationFormat>
  <Paragraphs>232</Paragraphs>
  <Slides>15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15</vt:i4>
      </vt:variant>
    </vt:vector>
  </HeadingPairs>
  <TitlesOfParts>
    <vt:vector size="16" baseType="lpstr">
      <vt:lpstr>سمة Office</vt:lpstr>
      <vt:lpstr>مبادئ التمويل – القيمة الزمنية للنقود د. محمد احمد سيد احمد</vt:lpstr>
      <vt:lpstr>تطبيقات عملية على القيمة الزمنية للنقود، من خلال القرارات الاستثمارية طويلة الأجل:</vt:lpstr>
      <vt:lpstr>عرض تقديمي في PowerPoint</vt:lpstr>
      <vt:lpstr>مزايا طريقة مؤشر الربحية:</vt:lpstr>
      <vt:lpstr>عيوب طريقة مؤشر الربحية:</vt:lpstr>
      <vt:lpstr>عرض تقديمي في PowerPoint</vt:lpstr>
      <vt:lpstr>مثال ( 4 ):</vt:lpstr>
      <vt:lpstr>الحل:</vt:lpstr>
      <vt:lpstr>عرض تقديمي في PowerPoint</vt:lpstr>
      <vt:lpstr>تابع الحل:</vt:lpstr>
      <vt:lpstr>عرض تقديمي في PowerPoint</vt:lpstr>
      <vt:lpstr>عرض تقديمي في PowerPoint</vt:lpstr>
      <vt:lpstr>مزايا استخدام طريقة معدل العائد الداخلي:</vt:lpstr>
      <vt:lpstr>عيوب استخدام طريقة معدل العائد الداخلي:</vt:lpstr>
      <vt:lpstr>تصحيح على أسئلة الكتاب صفحة 56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مبادئ التمويل – القيمة الزمنية للنقود د. محمد احمد سيد احمد</dc:title>
  <dc:creator>Ahmad</dc:creator>
  <cp:lastModifiedBy>hp</cp:lastModifiedBy>
  <cp:revision>59</cp:revision>
  <dcterms:created xsi:type="dcterms:W3CDTF">2020-07-04T03:02:57Z</dcterms:created>
  <dcterms:modified xsi:type="dcterms:W3CDTF">2024-07-27T07:49:36Z</dcterms:modified>
</cp:coreProperties>
</file>