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5143500" type="screen16x9"/>
  <p:notesSz cx="6858000" cy="9144000"/>
  <p:embeddedFontLst>
    <p:embeddedFont>
      <p:font typeface="Roboto" panose="02000000000000000000" pitchFamily="2" charset="0"/>
      <p:regular r:id="rId20"/>
      <p:bold r:id="rId21"/>
      <p:italic r:id="rId22"/>
      <p:boldItalic r:id="rId2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1" d="100"/>
          <a:sy n="101" d="100"/>
        </p:scale>
        <p:origin x="516" y="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font" Target="fonts/font2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1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4.fntdata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3.fntdata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c6f73a04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188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c6f73a04f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2922349241d_0_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2922349241d_0_4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2922349241d_0_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2922349241d_0_5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2922349241d_0_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g2922349241d_0_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2922349241d_0_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2922349241d_0_6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2922349241d_0_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Google Shape;143;g2922349241d_0_7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296ebed4642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Google Shape;149;g296ebed4642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296ebed4642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Google Shape;155;g296ebed4642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296ebed4642_0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Google Shape;161;g296ebed4642_0_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c6f73a04f_0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188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c6f73a04f_0_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2922349241d_0_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2922349241d_0_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2922349241d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2922349241d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2922349241d_0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2922349241d_0_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2922349241d_0_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2922349241d_0_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296ebed4642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296ebed4642_0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2922349241d_0_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2922349241d_0_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2922349241d_0_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2922349241d_0_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flipH="1">
            <a:off x="8246400" y="4245925"/>
            <a:ext cx="897600" cy="8976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 flipH="1">
            <a:off x="8246400" y="4245875"/>
            <a:ext cx="897600" cy="897600"/>
          </a:xfrm>
          <a:prstGeom prst="round1Rect">
            <a:avLst>
              <a:gd name="adj" fmla="val 16667"/>
            </a:avLst>
          </a:prstGeom>
          <a:solidFill>
            <a:schemeClr val="lt1">
              <a:alpha val="6808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accent4"/>
        </a:solidFill>
        <a:effectLst/>
      </p:bgPr>
    </p:bg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1"/>
          <p:cNvSpPr txBox="1">
            <a:spLocks noGrp="1"/>
          </p:cNvSpPr>
          <p:nvPr>
            <p:ph type="title" hasCustomPrompt="1"/>
          </p:nvPr>
        </p:nvSpPr>
        <p:spPr>
          <a:xfrm>
            <a:off x="475500" y="1258525"/>
            <a:ext cx="82221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9" name="Google Shape;59;p11"/>
          <p:cNvSpPr txBox="1">
            <a:spLocks noGrp="1"/>
          </p:cNvSpPr>
          <p:nvPr>
            <p:ph type="body" idx="1"/>
          </p:nvPr>
        </p:nvSpPr>
        <p:spPr>
          <a:xfrm>
            <a:off x="475500" y="3304625"/>
            <a:ext cx="82221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0" name="Google Shape;60;p11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chemeClr val="accent4"/>
        </a:solidFill>
        <a:effectLst/>
      </p:bgPr>
    </p:bg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2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title"/>
          </p:nvPr>
        </p:nvSpPr>
        <p:spPr>
          <a:xfrm>
            <a:off x="460950" y="2065350"/>
            <a:ext cx="8222100" cy="1012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/>
          <p:nvPr/>
        </p:nvSpPr>
        <p:spPr>
          <a:xfrm rot="10800000" flipH="1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" name="Google Shape;20;p4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/>
          <p:nvPr/>
        </p:nvSpPr>
        <p:spPr>
          <a:xfrm rot="10800000" flipH="1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" name="Google Shape;26;p5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39999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2"/>
          </p:nvPr>
        </p:nvSpPr>
        <p:spPr>
          <a:xfrm>
            <a:off x="4694250" y="1919075"/>
            <a:ext cx="39999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/>
          <p:nvPr/>
        </p:nvSpPr>
        <p:spPr>
          <a:xfrm rot="10800000" flipH="1">
            <a:off x="0" y="656400"/>
            <a:ext cx="9144000" cy="448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" name="Google Shape;33;p6"/>
          <p:cNvSpPr/>
          <p:nvPr/>
        </p:nvSpPr>
        <p:spPr>
          <a:xfrm>
            <a:off x="0" y="65635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/>
        </p:nvSpPr>
        <p:spPr>
          <a:xfrm rot="10800000" flipH="1">
            <a:off x="3276600" y="25"/>
            <a:ext cx="58674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Google Shape;38;p7"/>
          <p:cNvSpPr/>
          <p:nvPr/>
        </p:nvSpPr>
        <p:spPr>
          <a:xfrm rot="-5400000">
            <a:off x="759150" y="2517450"/>
            <a:ext cx="51435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title"/>
          </p:nvPr>
        </p:nvSpPr>
        <p:spPr>
          <a:xfrm>
            <a:off x="226078" y="357800"/>
            <a:ext cx="2808000" cy="953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1"/>
          </p:nvPr>
        </p:nvSpPr>
        <p:spPr>
          <a:xfrm>
            <a:off x="226075" y="1465800"/>
            <a:ext cx="2808000" cy="31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>
            <a:spLocks noGrp="1"/>
          </p:cNvSpPr>
          <p:nvPr>
            <p:ph type="title"/>
          </p:nvPr>
        </p:nvSpPr>
        <p:spPr>
          <a:xfrm>
            <a:off x="490250" y="488250"/>
            <a:ext cx="62271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endParaRPr/>
          </a:p>
        </p:txBody>
      </p:sp>
      <p:sp>
        <p:nvSpPr>
          <p:cNvPr id="44" name="Google Shape;44;p8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/>
          <p:nvPr/>
        </p:nvSpPr>
        <p:spPr>
          <a:xfrm flipH="1">
            <a:off x="0" y="0"/>
            <a:ext cx="45720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" name="Google Shape;47;p9"/>
          <p:cNvSpPr/>
          <p:nvPr/>
        </p:nvSpPr>
        <p:spPr>
          <a:xfrm rot="5400000">
            <a:off x="1946425" y="2517750"/>
            <a:ext cx="51429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9" name="Google Shape;49;p9"/>
          <p:cNvSpPr txBox="1">
            <a:spLocks noGrp="1"/>
          </p:cNvSpPr>
          <p:nvPr>
            <p:ph type="subTitle" idx="1"/>
          </p:nvPr>
        </p:nvSpPr>
        <p:spPr>
          <a:xfrm>
            <a:off x="265500" y="2779467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50" name="Google Shape;50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1" name="Google Shape;51;p9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0"/>
          <p:cNvSpPr txBox="1"/>
          <p:nvPr/>
        </p:nvSpPr>
        <p:spPr>
          <a:xfrm rot="10800000" flipH="1">
            <a:off x="0" y="0"/>
            <a:ext cx="9144000" cy="4695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54;p10"/>
          <p:cNvSpPr/>
          <p:nvPr/>
        </p:nvSpPr>
        <p:spPr>
          <a:xfrm rot="10800000" flipH="1">
            <a:off x="0" y="4622725"/>
            <a:ext cx="9144000" cy="741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55;p10"/>
          <p:cNvSpPr txBox="1">
            <a:spLocks noGrp="1"/>
          </p:cNvSpPr>
          <p:nvPr>
            <p:ph type="body" idx="1"/>
          </p:nvPr>
        </p:nvSpPr>
        <p:spPr>
          <a:xfrm>
            <a:off x="57150" y="4696825"/>
            <a:ext cx="8382000" cy="44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1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material">
    <p:bg>
      <p:bgPr>
        <a:solidFill>
          <a:schemeClr val="dk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"/>
              <a:buChar char="●"/>
              <a:defRPr sz="18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3"/>
          <p:cNvSpPr txBox="1">
            <a:spLocks noGrp="1"/>
          </p:cNvSpPr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مقدمة في البيانات الكبيرة</a:t>
            </a:r>
            <a:endParaRPr/>
          </a:p>
        </p:txBody>
      </p:sp>
      <p:sp>
        <p:nvSpPr>
          <p:cNvPr id="68" name="Google Shape;68;p13"/>
          <p:cNvSpPr txBox="1">
            <a:spLocks noGrp="1"/>
          </p:cNvSpPr>
          <p:nvPr>
            <p:ph type="subTitle" idx="1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فهم العالم الرقمي المعاصر</a:t>
            </a:r>
            <a:endParaRPr sz="24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2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معالجة البيانات الكبيرة</a:t>
            </a:r>
            <a:endParaRPr/>
          </a:p>
        </p:txBody>
      </p:sp>
      <p:sp>
        <p:nvSpPr>
          <p:cNvPr id="122" name="Google Shape;122;p22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298450" algn="r" rtl="1"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</a:pPr>
            <a:r>
              <a:rPr lang="en"/>
              <a:t>تقنيات معالجة البيانات تشمل MapReduce وSpark.</a:t>
            </a:r>
            <a:endParaRPr/>
          </a:p>
          <a:p>
            <a:pPr marL="457200" lvl="0" indent="-298450" algn="r" rtl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</a:pPr>
            <a:r>
              <a:rPr lang="en"/>
              <a:t>الهدف: استخراج معلومات قيمة من البيانات.</a:t>
            </a:r>
            <a:endParaRPr/>
          </a:p>
          <a:p>
            <a:pPr marL="0" lvl="0" indent="0" algn="r" rtl="1">
              <a:spcBef>
                <a:spcPts val="12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3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تحليل البيانات الكبيرة</a:t>
            </a:r>
            <a:endParaRPr/>
          </a:p>
        </p:txBody>
      </p:sp>
      <p:sp>
        <p:nvSpPr>
          <p:cNvPr id="128" name="Google Shape;128;p23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298450" algn="r" rtl="1"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</a:pPr>
            <a:r>
              <a:rPr lang="en"/>
              <a:t>الأدوات والتقنيات مثل البيانات الجغرافية، التعلم الآلي، والتعلم العميق تساهم في استخراج الأنماط والتوجهات.</a:t>
            </a:r>
            <a:endParaRPr/>
          </a:p>
          <a:p>
            <a:pPr marL="457200" lvl="0" indent="-298450" algn="r" rtl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</a:pPr>
            <a:r>
              <a:rPr lang="en"/>
              <a:t>تحليل البيانات يمكن أن يتضمن التنبؤ بالسلوك الاستهلاكي والتحليل التفصيلي للعملاء.</a:t>
            </a:r>
            <a:endParaRPr/>
          </a:p>
          <a:p>
            <a:pPr marL="0" lvl="0" indent="0" algn="r" rtl="1">
              <a:spcBef>
                <a:spcPts val="12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4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الأمان والخصوصية</a:t>
            </a:r>
            <a:endParaRPr/>
          </a:p>
        </p:txBody>
      </p:sp>
      <p:sp>
        <p:nvSpPr>
          <p:cNvPr id="134" name="Google Shape;134;p24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298450" algn="r" rtl="1"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</a:pPr>
            <a:r>
              <a:rPr lang="en"/>
              <a:t>أهمية حماية البيانات والتحليلات الحساسة.</a:t>
            </a:r>
            <a:endParaRPr/>
          </a:p>
          <a:p>
            <a:pPr marL="457200" lvl="0" indent="-298450" algn="r" rtl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</a:pPr>
            <a:r>
              <a:rPr lang="en"/>
              <a:t>الامتثال للتشريعات وتنظيمات حماية البيانات.</a:t>
            </a:r>
            <a:endParaRPr/>
          </a:p>
          <a:p>
            <a:pPr marL="0" lvl="0" indent="0" algn="r" rtl="1">
              <a:spcBef>
                <a:spcPts val="12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5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تطبيقات البيانات الكبيرة</a:t>
            </a:r>
            <a:endParaRPr/>
          </a:p>
        </p:txBody>
      </p:sp>
      <p:sp>
        <p:nvSpPr>
          <p:cNvPr id="140" name="Google Shape;140;p25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298450" algn="r" rtl="1"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</a:pPr>
            <a:r>
              <a:rPr lang="en"/>
              <a:t>أمثلة على استخدام البيانات الكبيرة في مجموعة متنوعة من الصناعات.</a:t>
            </a:r>
            <a:endParaRPr/>
          </a:p>
          <a:p>
            <a:pPr marL="457200" lvl="0" indent="-298450" algn="r" rtl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</a:pPr>
            <a:r>
              <a:rPr lang="en"/>
              <a:t>الذكاء الاصطناعي والتحليلات الضخمة كتكنولوجيات محورية.</a:t>
            </a:r>
            <a:endParaRPr/>
          </a:p>
          <a:p>
            <a:pPr marL="0" lvl="0" indent="0" algn="r" rtl="1">
              <a:spcBef>
                <a:spcPts val="12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6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أمثلة عملية على تطبيقات البيانات الكبيرة</a:t>
            </a:r>
            <a:endParaRPr/>
          </a:p>
        </p:txBody>
      </p:sp>
      <p:sp>
        <p:nvSpPr>
          <p:cNvPr id="146" name="Google Shape;146;p26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298450" algn="r" rtl="1"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</a:pPr>
            <a:r>
              <a:rPr lang="en" sz="11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التسويق الاستهداف والشخصي</a:t>
            </a:r>
            <a:r>
              <a:rPr lang="en" sz="1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 الشركات تستخدم البيانات الكبيرة لتحليل عادات وتفضيلات العملاء على وسائل التواصل الاجتماعي والمواقع الإلكترونية، وبناء ملفات تفصيلية للعملاء. هذا يمكنهم من إرسال رسائل تسويقية مستهدفة وشخصية.</a:t>
            </a: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298450" algn="r" rtl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</a:pPr>
            <a:r>
              <a:rPr lang="en" sz="11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الرعاية الصحية الشخصية</a:t>
            </a:r>
            <a:r>
              <a:rPr lang="en" sz="1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 القطاع الصحي يستفيد من البيانات الكبيرة لتحسين رعاية المرضى. يمكن تحليل البيانات السريرية والصور الطبية لتشخيص الأمراض وتحسين خطط العلاج.</a:t>
            </a: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298450" algn="r" rtl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</a:pPr>
            <a:r>
              <a:rPr lang="en" sz="11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السيارات الذكية</a:t>
            </a:r>
            <a:r>
              <a:rPr lang="en" sz="1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 في صناعة السيارات، يتم جمع البيانات من مستشعرات متعددة في السيارة ومشاركتها مع الشركات المصنعة لتحسين الأمان والأداء وتحسين تجربة القيادة.</a:t>
            </a: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298450" algn="r" rtl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</a:pPr>
            <a:r>
              <a:rPr lang="en" sz="11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التنبؤ بالفشل الميكانيكي</a:t>
            </a:r>
            <a:r>
              <a:rPr lang="en" sz="1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 شركات الصيانة والصناعة تستخدم البيانات الكبيرة لتنبؤ ومراقبة أجزاء المعدات والآلات، مما يساعد في الوقاية من الفشل وتوفير تكاليف الصيانة.</a:t>
            </a: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298450" algn="r" rtl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</a:pPr>
            <a:r>
              <a:rPr lang="en" sz="11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تحسين تجربة العملاء</a:t>
            </a:r>
            <a:r>
              <a:rPr lang="en" sz="1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 الشركات تجمع بيانات من الزبائن حول تجربتهم على المواقع الإلكترونية وفي المتاجر لفهم احتياجاتهم بشكل أفضل وتحسين خدمتهم.</a:t>
            </a: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298450" algn="r" rtl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</a:pPr>
            <a:r>
              <a:rPr lang="en" sz="11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الأمن ومكافحة الجريمة</a:t>
            </a:r>
            <a:r>
              <a:rPr lang="en" sz="1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 الأجهزة الأمنية تستخدم البيانات الكبيرة لمراقبة الأنشطة الاجتماعية والاقتصادية وتحليلها للوقاية من الجريمة وضمان الأمن الوطني.</a:t>
            </a: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298450" algn="r" rtl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</a:pPr>
            <a:r>
              <a:rPr lang="en" sz="11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تنبؤات الأعمال واتخاذ القرار</a:t>
            </a:r>
            <a:r>
              <a:rPr lang="en" sz="1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 الشركات تستخدم البيانات الكبيرة لتوجيه استراتيجيتها واتخاذ قرارات أعمال أفضل من خلال تحليل البيانات المالية والأداء.</a:t>
            </a: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298450" algn="r" rtl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</a:pPr>
            <a:r>
              <a:rPr lang="en" sz="11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تحليل وتنبؤات السوق</a:t>
            </a:r>
            <a:r>
              <a:rPr lang="en" sz="1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 الشركات تستخدم البيانات الكبيرة لفهم اتجاهات السوق وتوقع الطلب على منتجاتهم وخدماتهم.</a:t>
            </a: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298450" algn="r" rtl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</a:pPr>
            <a:r>
              <a:rPr lang="en" sz="11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التعليم الذكي</a:t>
            </a:r>
            <a:r>
              <a:rPr lang="en" sz="1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 في مجال التعليم، يمكن استخدام البيانات الكبيرة لتقديم تعليم مخصص وتحسين أداء الطلاب.</a:t>
            </a: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298450" algn="r" rtl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</a:pPr>
            <a:r>
              <a:rPr lang="en" sz="11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التحليلات الرياضية</a:t>
            </a:r>
            <a:r>
              <a:rPr lang="en" sz="1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 في الرياضة، يمكن استخدام البيانات الكبيرة لتحليل أداء الرياضيين وتطوير استراتيجيات اللعب.</a:t>
            </a: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298450" algn="r" rtl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</a:pPr>
            <a:endParaRPr/>
          </a:p>
          <a:p>
            <a:pPr marL="0" lvl="0" indent="0" algn="r" rtl="1">
              <a:spcBef>
                <a:spcPts val="12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7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التحديات المستقبلية للبيانات الكبيرة</a:t>
            </a:r>
            <a:endParaRPr/>
          </a:p>
        </p:txBody>
      </p:sp>
      <p:sp>
        <p:nvSpPr>
          <p:cNvPr id="152" name="Google Shape;152;p27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r" rtl="1"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AutoNum type="arabicPeriod"/>
            </a:pPr>
            <a:r>
              <a:rPr lang="en" sz="14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أمان البيانات والخصوصية</a:t>
            </a:r>
            <a:r>
              <a:rPr lang="en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 تزايدت المخاوف حول أمان البيانات والخصوصية. يجب أن يتم معالجة هذه القضية بشكل أفضل لضمان أن البيانات الشخصية تبقى آمنة ومحمية من الاختراقات وسوء الاستخدام.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17500" algn="r" rtl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AutoNum type="arabicPeriod"/>
            </a:pPr>
            <a:r>
              <a:rPr lang="en" sz="14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تدفق البيانات السريع</a:t>
            </a:r>
            <a:r>
              <a:rPr lang="en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 بسبب زيادة التدفق السريع للبيانات من أجهزة متصلة ومصادر أخرى، يتعين تطوير تكنولوجيا تمكن من معالجة هذا التدفق بفعالية والاستفادة منه.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17500" algn="r" rtl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AutoNum type="arabicPeriod"/>
            </a:pPr>
            <a:r>
              <a:rPr lang="en" sz="14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استدامة مراكز البيانات</a:t>
            </a:r>
            <a:r>
              <a:rPr lang="en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 مع تزايد استخدام مراكز البيانات واستهلاك الطاقة، ستواجه التحديات فيما يتعلق بالاستدامة البيئية والحفاظ على البيئة.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17500" algn="r" rtl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AutoNum type="arabicPeriod"/>
            </a:pPr>
            <a:r>
              <a:rPr lang="en" sz="14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تكامل البيانات</a:t>
            </a:r>
            <a:r>
              <a:rPr lang="en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 مع تنوع مصادر البيانات، يصبح التحدي في تكامل البيانات من مصادر مختلفة وتحقيق تجانب شاملة.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17500" algn="r" rtl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AutoNum type="arabicPeriod"/>
            </a:pPr>
            <a:r>
              <a:rPr lang="en" sz="14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تكنولوجيا المعالجة والتحليل</a:t>
            </a:r>
            <a:r>
              <a:rPr lang="en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 التحدي في تطوير تكنولوجيا معالجة وتحليل البيانات بطرق أكثر كفاءة وسرعة.</a:t>
            </a:r>
            <a:endParaRPr sz="21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28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8" name="Google Shape;158;p28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23850" algn="r" rtl="1"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AutoNum type="arabicPeriod"/>
            </a:pPr>
            <a:r>
              <a:rPr lang="en" sz="15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تنظيم البيانات</a:t>
            </a:r>
            <a:r>
              <a:rPr lang="en" sz="1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 مع زيادة حجم البيانات، يصبح من الضروري تنظيمها بشكل أفضل وإدارتها بفعالية للوصول إلى البيانات المهمة.</a:t>
            </a:r>
            <a:endParaRPr sz="15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23850" algn="r" rtl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AutoNum type="arabicPeriod"/>
            </a:pPr>
            <a:r>
              <a:rPr lang="en" sz="15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التعدين على البيانات</a:t>
            </a:r>
            <a:r>
              <a:rPr lang="en" sz="1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 البيانات الكبيرة تتطلب تطبيق تقنيات التعدين على البيانات بطرق أفضل لاستخراج المعلومات القيمة.</a:t>
            </a:r>
            <a:endParaRPr sz="15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23850" algn="r" rtl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AutoNum type="arabicPeriod"/>
            </a:pPr>
            <a:r>
              <a:rPr lang="en" sz="15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الأمان السيبراني والحماية</a:t>
            </a:r>
            <a:r>
              <a:rPr lang="en" sz="1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 مع تزايد هجمات الأمان السيبراني، يجب تعزيز إجراءات الحماية والاستجابة للهجمات.</a:t>
            </a:r>
            <a:endParaRPr sz="15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23850" algn="r" rtl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AutoNum type="arabicPeriod"/>
            </a:pPr>
            <a:r>
              <a:rPr lang="en" sz="15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التشريعات والامتثال</a:t>
            </a:r>
            <a:r>
              <a:rPr lang="en" sz="1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 تغيرات في التشريعات ومتطلبات الامتثال ستتطلب تحسين إدارة البيانات والتقارير.</a:t>
            </a:r>
            <a:endParaRPr sz="15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23850" algn="r" rtl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AutoNum type="arabicPeriod"/>
            </a:pPr>
            <a:r>
              <a:rPr lang="en" sz="15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تنقل البيانات الدولي</a:t>
            </a:r>
            <a:r>
              <a:rPr lang="en" sz="1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 مع توسع البيانات عبر الحدود، تتطلب تحديات الامتثال والتوجيهات الدولية للنقل الآمن للبيانات.</a:t>
            </a:r>
            <a:endParaRPr sz="15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200"/>
              </a:spcBef>
              <a:spcAft>
                <a:spcPts val="1600"/>
              </a:spcAft>
              <a:buNone/>
            </a:pPr>
            <a:endParaRPr sz="22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29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المستقبل للبيانات الكبيرة</a:t>
            </a:r>
            <a:endParaRPr/>
          </a:p>
        </p:txBody>
      </p:sp>
      <p:sp>
        <p:nvSpPr>
          <p:cNvPr id="164" name="Google Shape;164;p29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298450" algn="r" rtl="1"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</a:pPr>
            <a:r>
              <a:rPr lang="en"/>
              <a:t>استمرار نمو البيانات الكبيرة وازدياد دورها في العالم الرقمي.</a:t>
            </a:r>
            <a:endParaRPr/>
          </a:p>
          <a:p>
            <a:pPr marL="457200" lvl="0" indent="-298450" algn="r" rtl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</a:pPr>
            <a:r>
              <a:rPr lang="en"/>
              <a:t>تحولات مستقبلية وفرص مذهلة.</a:t>
            </a:r>
            <a:endParaRPr/>
          </a:p>
          <a:p>
            <a:pPr marL="0" lvl="0" indent="0" algn="r" rtl="1">
              <a:spcBef>
                <a:spcPts val="12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4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المحتويات</a:t>
            </a:r>
            <a:endParaRPr/>
          </a:p>
        </p:txBody>
      </p:sp>
      <p:sp>
        <p:nvSpPr>
          <p:cNvPr id="74" name="Google Shape;74;p14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298450" algn="r" rtl="1"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AutoNum type="arabicPeriod"/>
            </a:pPr>
            <a:r>
              <a:rPr lang="en"/>
              <a:t>ا هي البيانات الكبيرة؟</a:t>
            </a:r>
            <a:endParaRPr/>
          </a:p>
          <a:p>
            <a:pPr marL="457200" lvl="0" indent="-298450" algn="r" rtl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AutoNum type="arabicPeriod"/>
            </a:pPr>
            <a:r>
              <a:rPr lang="en"/>
              <a:t>لماذا نحتاج إلى البيانات الكبيرة؟</a:t>
            </a:r>
            <a:endParaRPr/>
          </a:p>
          <a:p>
            <a:pPr marL="457200" lvl="0" indent="-298450" algn="r" rtl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AutoNum type="arabicPeriod"/>
            </a:pPr>
            <a:r>
              <a:rPr lang="en"/>
              <a:t>تحدّيات البيانات الكبيرة</a:t>
            </a:r>
            <a:endParaRPr/>
          </a:p>
          <a:p>
            <a:pPr marL="457200" lvl="0" indent="-298450" algn="r" rtl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AutoNum type="arabicPeriod"/>
            </a:pPr>
            <a:r>
              <a:rPr lang="en"/>
              <a:t>أهمية البيانات الكبيرة في الأعمال</a:t>
            </a:r>
            <a:endParaRPr/>
          </a:p>
          <a:p>
            <a:pPr marL="457200" lvl="0" indent="-298450" algn="r" rtl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AutoNum type="arabicPeriod"/>
            </a:pPr>
            <a:r>
              <a:rPr lang="en"/>
              <a:t>مصادر البيانات الكبيرة</a:t>
            </a:r>
            <a:endParaRPr/>
          </a:p>
          <a:p>
            <a:pPr marL="0" lvl="0" indent="0" algn="r" rtl="1">
              <a:spcBef>
                <a:spcPts val="12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5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ما هي البيانات الكبيرة؟</a:t>
            </a:r>
            <a:endParaRPr/>
          </a:p>
        </p:txBody>
      </p:sp>
      <p:sp>
        <p:nvSpPr>
          <p:cNvPr id="80" name="Google Shape;80;p15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23850" algn="r" rtl="1"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Char char="●"/>
            </a:pPr>
            <a:r>
              <a:rPr lang="en" sz="2200"/>
              <a:t>البيانات الكبيرة هي مجموعة ضخمة من المعلومات تتميز بالحجم والتعقيد.</a:t>
            </a:r>
            <a:endParaRPr sz="2200"/>
          </a:p>
          <a:p>
            <a:pPr marL="457200" lvl="0" indent="-323850" algn="r" rtl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Char char="●"/>
            </a:pPr>
            <a:r>
              <a:rPr lang="en" sz="2200"/>
              <a:t>تشمل البيانات الكبيرة معلومات من مصادر متعددة مثل وسائل التواصل الاجتماعي، الاستشعار عن بعد، والأنظمة الرقمية.</a:t>
            </a:r>
            <a:endParaRPr sz="2200"/>
          </a:p>
          <a:p>
            <a:pPr marL="0" lvl="0" indent="0" algn="r" rtl="1">
              <a:spcBef>
                <a:spcPts val="1200"/>
              </a:spcBef>
              <a:spcAft>
                <a:spcPts val="1600"/>
              </a:spcAft>
              <a:buNone/>
            </a:pPr>
            <a:endParaRPr sz="22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6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لماذا نحتاج إلى البيانات الكبيرة؟</a:t>
            </a:r>
            <a:endParaRPr/>
          </a:p>
        </p:txBody>
      </p:sp>
      <p:sp>
        <p:nvSpPr>
          <p:cNvPr id="86" name="Google Shape;86;p16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1150" algn="r" rtl="1"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AutoNum type="arabicPeriod"/>
            </a:pPr>
            <a:r>
              <a:rPr lang="en" sz="13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الاستفادة من الأنماط والاتجاهات</a:t>
            </a:r>
            <a:r>
              <a:rPr lang="en" sz="1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 البيانات الكبيرة تحتوي على معلومات غنية تمكننا من فهم الأنماط والاتجاهات في مجموعة متنوعة من المجالات. هذا التحليل يمكن أن يساعد في اتخاذ قرارات استراتيجية ومعقدة.</a:t>
            </a:r>
            <a:endParaRPr sz="13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11150" algn="r" rtl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AutoNum type="arabicPeriod"/>
            </a:pPr>
            <a:r>
              <a:rPr lang="en" sz="13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تحسين الأداء الأعمال</a:t>
            </a:r>
            <a:r>
              <a:rPr lang="en" sz="1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 باستخدام البيانات الكبيرة، يمكن للشركات تحليل أدائها والعمل على تحسين العمليات وزيادة الكفاءة.</a:t>
            </a:r>
            <a:endParaRPr sz="13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11150" algn="r" rtl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AutoNum type="arabicPeriod"/>
            </a:pPr>
            <a:r>
              <a:rPr lang="en" sz="13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تحسين تجربة العملاء</a:t>
            </a:r>
            <a:r>
              <a:rPr lang="en" sz="1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 من خلال تحليل بيانات العملاء، يمكن للشركات تخصيص الخدمات والمنتجات لتلبية احتياجات العملاء بشكل أفضل، مما يؤدي إلى تحسين تجربة العملاء.</a:t>
            </a:r>
            <a:endParaRPr sz="13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11150" algn="r" rtl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AutoNum type="arabicPeriod"/>
            </a:pPr>
            <a:r>
              <a:rPr lang="en" sz="13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التنبؤ والتحليل الإستراتيجي</a:t>
            </a:r>
            <a:r>
              <a:rPr lang="en" sz="1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 البيانات الكبيرة تسمح بالتنبؤ بالأحداث المستقبلية واتخاذ قرارات استراتيجية مستنيرة. يمكن للشركات تحليل البيانات لتحديد الاتجاهات السوقية والتنبؤ بالطلب على المنتجات والخدمات.</a:t>
            </a:r>
            <a:endParaRPr sz="13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11150" algn="r" rtl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AutoNum type="arabicPeriod"/>
            </a:pPr>
            <a:r>
              <a:rPr lang="en" sz="13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البحث والتطوير</a:t>
            </a:r>
            <a:r>
              <a:rPr lang="en" sz="1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 البيانات الكبيرة تساعد في البحث والتطوير، حيث يمكن استخدامها لتطوير منتجات وخدمات جديدة وتحسين العمليات التكنولوجية</a:t>
            </a:r>
            <a:endParaRPr sz="13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r" rtl="1">
              <a:spcBef>
                <a:spcPts val="1200"/>
              </a:spcBef>
              <a:spcAft>
                <a:spcPts val="1600"/>
              </a:spcAft>
              <a:buNone/>
            </a:pPr>
            <a:endParaRPr sz="20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7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تحدّيات البيانات الكبيرة</a:t>
            </a:r>
            <a:endParaRPr/>
          </a:p>
        </p:txBody>
      </p:sp>
      <p:sp>
        <p:nvSpPr>
          <p:cNvPr id="92" name="Google Shape;92;p17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r" rtl="1"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AutoNum type="arabicPeriod"/>
            </a:pPr>
            <a:r>
              <a:rPr lang="en" sz="14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حجم البيانات</a:t>
            </a:r>
            <a:r>
              <a:rPr lang="en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 واحدة من أكبر التحديات في البيانات الكبيرة هي كميتها الهائلة. يصعب تخزين ومعالجة ملايين أو حتى مليارات البيانات بكفاءة.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17500" algn="r" rtl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AutoNum type="arabicPeriod"/>
            </a:pPr>
            <a:r>
              <a:rPr lang="en" sz="14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تنوع المصادر</a:t>
            </a:r>
            <a:r>
              <a:rPr lang="en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 البيانات تأتي من مصادر متنوعة مثل وسائل التواصل الاجتماعي، أجهزة الاستشعار، مواقع الويب، قواعد البيانات، وأكثر. تكامل هذه المصادر يمثل تحديًا.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17500" algn="r" rtl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AutoNum type="arabicPeriod"/>
            </a:pPr>
            <a:r>
              <a:rPr lang="en" sz="14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سرعة التدفق</a:t>
            </a:r>
            <a:r>
              <a:rPr lang="en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 بعض البيانات تنتج بسرعة كبيرة، مثل البيانات الزمنية (التغريدات، المقالات الإخبارية)، مما يتطلب استجابة فورية.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17500" algn="r" rtl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AutoNum type="arabicPeriod"/>
            </a:pPr>
            <a:r>
              <a:rPr lang="en" sz="14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جودة البيانات</a:t>
            </a:r>
            <a:r>
              <a:rPr lang="en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 يجب التعامل مع مشكلة جودة البيانات، مثل البيانات غير الصحيحة أو الناقصة أو المتكررة.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17500" algn="r" rtl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AutoNum type="arabicPeriod"/>
            </a:pPr>
            <a:r>
              <a:rPr lang="en" sz="14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الأمان والخصوصية</a:t>
            </a:r>
            <a:r>
              <a:rPr lang="en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 مع تزايد حجم البيانات، تزيد أيضًا التهديدات الأمنية واختراق البيانات. يجب حماية البيانات وضمان خصوصيتها.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17500" algn="r" rtl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AutoNum type="arabicPeriod"/>
            </a:pPr>
            <a:r>
              <a:rPr lang="en" sz="14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تحليل البيانات</a:t>
            </a:r>
            <a:r>
              <a:rPr lang="en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 تحليل البيانات الكبيرة يتطلب أدوات ومهارات متقدمة. البيانات الكبيرة قد تكون معقدة وتحتاج إلى تحليل متخصص.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0" algn="r" rtl="1">
              <a:spcBef>
                <a:spcPts val="1200"/>
              </a:spcBef>
              <a:spcAft>
                <a:spcPts val="1200"/>
              </a:spcAft>
              <a:buNone/>
            </a:pP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8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أهمية البيانات الكبيرة في الأعمال</a:t>
            </a:r>
            <a:endParaRPr/>
          </a:p>
        </p:txBody>
      </p:sp>
      <p:sp>
        <p:nvSpPr>
          <p:cNvPr id="98" name="Google Shape;98;p18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r" rtl="1"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AutoNum type="arabicPeriod"/>
            </a:pPr>
            <a:r>
              <a:rPr lang="en" sz="14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اتخاذ القرارات الاستراتيجية</a:t>
            </a:r>
            <a:r>
              <a:rPr lang="en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 البيانات الكبيرة تمكن الشركات من الاستنتاجات الاستراتيجية بناءً على الأدلة والتحليلات. توفر تلك البيانات رؤى قيمة تساعد في اتخاذ قرارات استراتيجية دقيقة.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17500" algn="r" rtl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AutoNum type="arabicPeriod"/>
            </a:pPr>
            <a:r>
              <a:rPr lang="en" sz="14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تحسين أداء الأعمال</a:t>
            </a:r>
            <a:r>
              <a:rPr lang="en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 باستخدام البيانات الكبيرة، يمكن للشركات تحليل أدائها بشكل أفضل وتحسين العمليات وزيادة الكفاءة.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17500" algn="r" rtl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AutoNum type="arabicPeriod"/>
            </a:pPr>
            <a:r>
              <a:rPr lang="en" sz="14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تخصيص تجربة العملاء</a:t>
            </a:r>
            <a:r>
              <a:rPr lang="en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 البيانات تمكن الشركات من تحليل سلوك العملاء وتقديم تجارب مخصصة تلبي احتياجات العملاء بشكل أفضل.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17500" algn="r" rtl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AutoNum type="arabicPeriod"/>
            </a:pPr>
            <a:r>
              <a:rPr lang="en" sz="14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التنبؤ والتوجيهات</a:t>
            </a:r>
            <a:r>
              <a:rPr lang="en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 باستخدام تقنيات التحليل البياني، يمكن للشركات توجيه استراتيجياتها واتخاذ القرارات استنادًا إلى تنبؤات دقيقة.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17500" algn="r" rtl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AutoNum type="arabicPeriod"/>
            </a:pPr>
            <a:r>
              <a:rPr lang="en" sz="14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تطوير المنتجات والخدمات</a:t>
            </a:r>
            <a:r>
              <a:rPr lang="en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 يمكن استخدام البيانات لفهم متطلبات العملاء وتطوير منتجات وخدمات جديدة تلبي تلك الاحتياجات.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r" rtl="1">
              <a:spcBef>
                <a:spcPts val="1200"/>
              </a:spcBef>
              <a:spcAft>
                <a:spcPts val="1600"/>
              </a:spcAft>
              <a:buNone/>
            </a:pPr>
            <a:endParaRPr sz="21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9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19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r" rtl="1"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AutoNum type="arabicPeriod"/>
            </a:pPr>
            <a:r>
              <a:rPr lang="en" sz="14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تحليل السوق والمنافسة</a:t>
            </a:r>
            <a:r>
              <a:rPr lang="en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 البيانات تساعد في فهم اتجاهات السوق والتحليل الجذري للمنافسة، مما يمكن الشركات من تطوير استراتيجيات تسويقية فعالة.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17500" algn="r" rtl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AutoNum type="arabicPeriod"/>
            </a:pPr>
            <a:r>
              <a:rPr lang="en" sz="14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التحكم في التكاليف</a:t>
            </a:r>
            <a:r>
              <a:rPr lang="en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 من خلال تحليل البيانات، يمكن للشركات تحسين إدارة التكاليف وتقليل الهدر.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17500" algn="r" rtl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AutoNum type="arabicPeriod"/>
            </a:pPr>
            <a:r>
              <a:rPr lang="en" sz="14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التحليلات المتقدمة</a:t>
            </a:r>
            <a:r>
              <a:rPr lang="en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 البيانات الكبيرة تمكن من استخدام التحليلات المتقدمة مثل التعلم الآلي والتحليل الضخم لاستخراج الأنماط والتوجهات.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17500" algn="r" rtl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AutoNum type="arabicPeriod"/>
            </a:pPr>
            <a:r>
              <a:rPr lang="en" sz="14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زيادة التنافسية</a:t>
            </a:r>
            <a:r>
              <a:rPr lang="en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 الشركات التي تستفيد من البيانات الكبيرة بشكل أفضل تكون أكثر تنافسية وقادرة على التكيف مع التغيرات في السوق بشكل أفضل.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17500" algn="r" rtl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AutoNum type="arabicPeriod"/>
            </a:pPr>
            <a:r>
              <a:rPr lang="en" sz="14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التفاعل الاجتماعي والوسائل الاجتماعية</a:t>
            </a:r>
            <a:r>
              <a:rPr lang="en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 البيانات الكبيرة تسمح بفهم السلوك والاتجاهات عبر وسائل التواصل الاجتماعي، مما يمكن للشركات من تحسين استراتيجيات التسويق والتفاعل مع الجمهور.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r" rtl="1">
              <a:spcBef>
                <a:spcPts val="1200"/>
              </a:spcBef>
              <a:spcAft>
                <a:spcPts val="0"/>
              </a:spcAft>
              <a:buNone/>
            </a:pPr>
            <a:endParaRPr sz="2100"/>
          </a:p>
          <a:p>
            <a:pPr marL="0" lvl="0" indent="0" algn="r" rtl="1">
              <a:spcBef>
                <a:spcPts val="1600"/>
              </a:spcBef>
              <a:spcAft>
                <a:spcPts val="1600"/>
              </a:spcAft>
              <a:buNone/>
            </a:pPr>
            <a:endParaRPr sz="21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0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مصادر البيانات الكبيرة</a:t>
            </a:r>
            <a:endParaRPr/>
          </a:p>
        </p:txBody>
      </p:sp>
      <p:sp>
        <p:nvSpPr>
          <p:cNvPr id="110" name="Google Shape;110;p20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298450" algn="r" rtl="1"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</a:pPr>
            <a:r>
              <a:rPr lang="en"/>
              <a:t>مصادر البيانات تشمل وسائل التواصل الاجتماعي، الأجهزة المتصلة، الشبكات الاجتماعية، والمزيد.</a:t>
            </a:r>
            <a:endParaRPr/>
          </a:p>
          <a:p>
            <a:pPr marL="457200" lvl="0" indent="-298450" algn="r" rtl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</a:pPr>
            <a:r>
              <a:rPr lang="en"/>
              <a:t>البيانات يمكن أن تكون هيكلية (structured) أو غير هيكلية (unstructured).</a:t>
            </a:r>
            <a:endParaRPr/>
          </a:p>
          <a:p>
            <a:pPr marL="457200" lvl="0" indent="-298450" algn="r" rtl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</a:pPr>
            <a:r>
              <a:rPr lang="en"/>
              <a:t>أمثلة على مصادر البيانات تتضمن مواقع الويب، وقواعد البيانات، وأجهزة الاستشعار.</a:t>
            </a:r>
            <a:endParaRPr/>
          </a:p>
          <a:p>
            <a:pPr marL="0" lvl="0" indent="0" algn="r" rtl="1">
              <a:spcBef>
                <a:spcPts val="12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1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تخزين البيانات الكبيرة</a:t>
            </a:r>
            <a:endParaRPr/>
          </a:p>
        </p:txBody>
      </p:sp>
      <p:sp>
        <p:nvSpPr>
          <p:cNvPr id="116" name="Google Shape;116;p21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298450" algn="r" rtl="1"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</a:pPr>
            <a:r>
              <a:rPr lang="en"/>
              <a:t>أنظمة تخزين البيانات مثل Hadoop وNoSQL تساعد في التعامل مع الحجم الهائل للبيانات.</a:t>
            </a:r>
            <a:endParaRPr/>
          </a:p>
          <a:p>
            <a:pPr marL="457200" lvl="0" indent="-298450" algn="r" rtl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</a:pPr>
            <a:r>
              <a:rPr lang="en"/>
              <a:t>التخزين السحابي يوفر مرونة واستدامة.</a:t>
            </a:r>
            <a:endParaRPr/>
          </a:p>
          <a:p>
            <a:pPr marL="0" lvl="0" indent="0" algn="r" rtl="1">
              <a:spcBef>
                <a:spcPts val="12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aterial">
  <a:themeElements>
    <a:clrScheme name="Material">
      <a:dk1>
        <a:srgbClr val="4285F4"/>
      </a:dk1>
      <a:lt1>
        <a:srgbClr val="FFFFFF"/>
      </a:lt1>
      <a:dk2>
        <a:srgbClr val="424242"/>
      </a:dk2>
      <a:lt2>
        <a:srgbClr val="737373"/>
      </a:lt2>
      <a:accent1>
        <a:srgbClr val="0277BD"/>
      </a:accent1>
      <a:accent2>
        <a:srgbClr val="0F9D58"/>
      </a:accent2>
      <a:accent3>
        <a:srgbClr val="DB4437"/>
      </a:accent3>
      <a:accent4>
        <a:srgbClr val="FAFAFA"/>
      </a:accent4>
      <a:accent5>
        <a:srgbClr val="4FC3F7"/>
      </a:accent5>
      <a:accent6>
        <a:srgbClr val="F4B400"/>
      </a:accent6>
      <a:hlink>
        <a:srgbClr val="4FC3F7"/>
      </a:hlink>
      <a:folHlink>
        <a:srgbClr val="4FC3F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1176</Words>
  <Application>Microsoft Office PowerPoint</Application>
  <PresentationFormat>عرض على الشاشة (16:9)</PresentationFormat>
  <Paragraphs>79</Paragraphs>
  <Slides>17</Slides>
  <Notes>17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17</vt:i4>
      </vt:variant>
    </vt:vector>
  </HeadingPairs>
  <TitlesOfParts>
    <vt:vector size="20" baseType="lpstr">
      <vt:lpstr>Roboto</vt:lpstr>
      <vt:lpstr>Arial</vt:lpstr>
      <vt:lpstr>Material</vt:lpstr>
      <vt:lpstr>مقدمة في البيانات الكبيرة</vt:lpstr>
      <vt:lpstr>المحتويات</vt:lpstr>
      <vt:lpstr>ما هي البيانات الكبيرة؟</vt:lpstr>
      <vt:lpstr>لماذا نحتاج إلى البيانات الكبيرة؟</vt:lpstr>
      <vt:lpstr>تحدّيات البيانات الكبيرة</vt:lpstr>
      <vt:lpstr>أهمية البيانات الكبيرة في الأعمال</vt:lpstr>
      <vt:lpstr>عرض تقديمي في PowerPoint</vt:lpstr>
      <vt:lpstr>مصادر البيانات الكبيرة</vt:lpstr>
      <vt:lpstr>تخزين البيانات الكبيرة</vt:lpstr>
      <vt:lpstr>معالجة البيانات الكبيرة</vt:lpstr>
      <vt:lpstr>تحليل البيانات الكبيرة</vt:lpstr>
      <vt:lpstr>الأمان والخصوصية</vt:lpstr>
      <vt:lpstr>تطبيقات البيانات الكبيرة</vt:lpstr>
      <vt:lpstr>أمثلة عملية على تطبيقات البيانات الكبيرة</vt:lpstr>
      <vt:lpstr>التحديات المستقبلية للبيانات الكبيرة</vt:lpstr>
      <vt:lpstr>عرض تقديمي في PowerPoint</vt:lpstr>
      <vt:lpstr>المستقبل للبيانات الكبيرة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مقدمة في البيانات الكبيرة</dc:title>
  <dc:creator>Acer ifive</dc:creator>
  <cp:lastModifiedBy>Acer ifive</cp:lastModifiedBy>
  <cp:revision>1</cp:revision>
  <dcterms:modified xsi:type="dcterms:W3CDTF">2023-11-26T15:04:16Z</dcterms:modified>
</cp:coreProperties>
</file>