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3"/>
  </p:notesMasterIdLst>
  <p:sldIdLst>
    <p:sldId id="297" r:id="rId2"/>
    <p:sldId id="256" r:id="rId3"/>
    <p:sldId id="258" r:id="rId4"/>
    <p:sldId id="259" r:id="rId5"/>
    <p:sldId id="260" r:id="rId6"/>
    <p:sldId id="261" r:id="rId7"/>
    <p:sldId id="262" r:id="rId8"/>
    <p:sldId id="263" r:id="rId9"/>
    <p:sldId id="264" r:id="rId10"/>
    <p:sldId id="296" r:id="rId11"/>
    <p:sldId id="28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2216"/>
    <a:srgbClr val="800000"/>
    <a:srgbClr val="933735"/>
    <a:srgbClr val="F2DCDB"/>
    <a:srgbClr val="BC47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نمط متوسط 2 - تميي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النمط المتوس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نمط متوسط 2 - تميي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نمط متوسط 2 - تميي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DA37D80-6434-44D0-A028-1B22A696006F}" styleName="نمط فاتح 3 - تمييز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1" autoAdjust="0"/>
    <p:restoredTop sz="94265" autoAdjust="0"/>
  </p:normalViewPr>
  <p:slideViewPr>
    <p:cSldViewPr>
      <p:cViewPr>
        <p:scale>
          <a:sx n="75" d="100"/>
          <a:sy n="75" d="100"/>
        </p:scale>
        <p:origin x="-672" y="3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335BF1-C61B-41F8-8BB5-07A195AC539D}" type="datetimeFigureOut">
              <a:rPr lang="en-US" smtClean="0"/>
              <a:pPr/>
              <a:t>2/22/2021</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DECE47-3325-4293-A2A7-15ECF1B838B8}" type="slidenum">
              <a:rPr lang="en-US" smtClean="0"/>
              <a:pPr/>
              <a:t>‹#›</a:t>
            </a:fld>
            <a:endParaRPr lang="en-US"/>
          </a:p>
        </p:txBody>
      </p:sp>
    </p:spTree>
    <p:extLst>
      <p:ext uri="{BB962C8B-B14F-4D97-AF65-F5344CB8AC3E}">
        <p14:creationId xmlns:p14="http://schemas.microsoft.com/office/powerpoint/2010/main" val="41703387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E3133EA2-46B6-410E-9D09-9B8FCE489377}" type="datetimeFigureOut">
              <a:rPr lang="en-US" smtClean="0"/>
              <a:pPr/>
              <a:t>2/22/2021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0592865-2971-40F5-AE16-C33FE99AF13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3133EA2-46B6-410E-9D09-9B8FCE489377}" type="datetimeFigureOut">
              <a:rPr lang="en-US" smtClean="0"/>
              <a:pPr/>
              <a:t>2/22/2021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0592865-2971-40F5-AE16-C33FE99AF13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3133EA2-46B6-410E-9D09-9B8FCE489377}" type="datetimeFigureOut">
              <a:rPr lang="en-US" smtClean="0"/>
              <a:pPr/>
              <a:t>2/22/2021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0592865-2971-40F5-AE16-C33FE99AF13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3133EA2-46B6-410E-9D09-9B8FCE489377}" type="datetimeFigureOut">
              <a:rPr lang="en-US" smtClean="0"/>
              <a:pPr/>
              <a:t>2/22/2021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0592865-2971-40F5-AE16-C33FE99AF13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3133EA2-46B6-410E-9D09-9B8FCE489377}" type="datetimeFigureOut">
              <a:rPr lang="en-US" smtClean="0"/>
              <a:pPr/>
              <a:t>2/22/2021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0592865-2971-40F5-AE16-C33FE99AF13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E3133EA2-46B6-410E-9D09-9B8FCE489377}" type="datetimeFigureOut">
              <a:rPr lang="en-US" smtClean="0"/>
              <a:pPr/>
              <a:t>2/22/2021</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10592865-2971-40F5-AE16-C33FE99AF13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E3133EA2-46B6-410E-9D09-9B8FCE489377}" type="datetimeFigureOut">
              <a:rPr lang="en-US" smtClean="0"/>
              <a:pPr/>
              <a:t>2/22/2021</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10592865-2971-40F5-AE16-C33FE99AF13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E3133EA2-46B6-410E-9D09-9B8FCE489377}" type="datetimeFigureOut">
              <a:rPr lang="en-US" smtClean="0"/>
              <a:pPr/>
              <a:t>2/22/2021</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10592865-2971-40F5-AE16-C33FE99AF13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3133EA2-46B6-410E-9D09-9B8FCE489377}" type="datetimeFigureOut">
              <a:rPr lang="en-US" smtClean="0"/>
              <a:pPr/>
              <a:t>2/22/2021</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10592865-2971-40F5-AE16-C33FE99AF13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133EA2-46B6-410E-9D09-9B8FCE489377}" type="datetimeFigureOut">
              <a:rPr lang="en-US" smtClean="0"/>
              <a:pPr/>
              <a:t>2/22/2021</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10592865-2971-40F5-AE16-C33FE99AF13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133EA2-46B6-410E-9D09-9B8FCE489377}" type="datetimeFigureOut">
              <a:rPr lang="en-US" smtClean="0"/>
              <a:pPr/>
              <a:t>2/22/2021</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10592865-2971-40F5-AE16-C33FE99AF13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133EA2-46B6-410E-9D09-9B8FCE489377}" type="datetimeFigureOut">
              <a:rPr lang="en-US" smtClean="0"/>
              <a:pPr/>
              <a:t>2/22/2021</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592865-2971-40F5-AE16-C33FE99AF13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Hp\Desktop\30359830353_b4d6a1fb8b_b.jpg"/>
          <p:cNvPicPr>
            <a:picLocks noChangeAspect="1" noChangeArrowheads="1"/>
          </p:cNvPicPr>
          <p:nvPr/>
        </p:nvPicPr>
        <p:blipFill>
          <a:blip r:embed="rId2"/>
          <a:srcRect/>
          <a:stretch>
            <a:fillRect/>
          </a:stretch>
        </p:blipFill>
        <p:spPr bwMode="auto">
          <a:xfrm>
            <a:off x="0" y="0"/>
            <a:ext cx="9144000" cy="67056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Hp\Desktop\534b167d05.jpg"/>
          <p:cNvPicPr>
            <a:picLocks noChangeAspect="1" noChangeArrowheads="1"/>
          </p:cNvPicPr>
          <p:nvPr/>
        </p:nvPicPr>
        <p:blipFill>
          <a:blip r:embed="rId2"/>
          <a:srcRect/>
          <a:stretch>
            <a:fillRect/>
          </a:stretch>
        </p:blipFill>
        <p:spPr bwMode="auto">
          <a:xfrm>
            <a:off x="5029201" y="3124200"/>
            <a:ext cx="3733800" cy="3200400"/>
          </a:xfrm>
          <a:prstGeom prst="rect">
            <a:avLst/>
          </a:prstGeom>
          <a:noFill/>
        </p:spPr>
      </p:pic>
      <p:pic>
        <p:nvPicPr>
          <p:cNvPr id="1027" name="Picture 3" descr="C:\Users\Hp\Desktop\3637851-2145030970.jpg"/>
          <p:cNvPicPr>
            <a:picLocks noChangeAspect="1" noChangeArrowheads="1"/>
          </p:cNvPicPr>
          <p:nvPr/>
        </p:nvPicPr>
        <p:blipFill>
          <a:blip r:embed="rId3"/>
          <a:srcRect/>
          <a:stretch>
            <a:fillRect/>
          </a:stretch>
        </p:blipFill>
        <p:spPr bwMode="auto">
          <a:xfrm>
            <a:off x="685801" y="457200"/>
            <a:ext cx="3886199" cy="2743200"/>
          </a:xfrm>
          <a:prstGeom prst="rect">
            <a:avLst/>
          </a:prstGeom>
          <a:noFill/>
        </p:spPr>
      </p:pic>
      <p:pic>
        <p:nvPicPr>
          <p:cNvPr id="1028" name="Picture 4" descr="C:\Users\Hp\Desktop\kak-otuchit-ot-kompyutera-rebenka-vliyanie-kompyutera-na-zdorove-2.jpg"/>
          <p:cNvPicPr>
            <a:picLocks noChangeAspect="1" noChangeArrowheads="1"/>
          </p:cNvPicPr>
          <p:nvPr/>
        </p:nvPicPr>
        <p:blipFill>
          <a:blip r:embed="rId4"/>
          <a:srcRect/>
          <a:stretch>
            <a:fillRect/>
          </a:stretch>
        </p:blipFill>
        <p:spPr bwMode="auto">
          <a:xfrm>
            <a:off x="685801" y="3276600"/>
            <a:ext cx="3886200" cy="2819400"/>
          </a:xfrm>
          <a:prstGeom prst="rect">
            <a:avLst/>
          </a:prstGeom>
          <a:noFill/>
        </p:spPr>
      </p:pic>
      <p:pic>
        <p:nvPicPr>
          <p:cNvPr id="1029" name="Picture 5" descr="C:\Users\Hp\Desktop\download.jpg"/>
          <p:cNvPicPr>
            <a:picLocks noChangeAspect="1" noChangeArrowheads="1"/>
          </p:cNvPicPr>
          <p:nvPr/>
        </p:nvPicPr>
        <p:blipFill>
          <a:blip r:embed="rId5"/>
          <a:srcRect/>
          <a:stretch>
            <a:fillRect/>
          </a:stretch>
        </p:blipFill>
        <p:spPr bwMode="auto">
          <a:xfrm>
            <a:off x="5181600" y="457200"/>
            <a:ext cx="3505200" cy="24384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وسيلة شرح مستطيلة مستديرة الزوايا 1"/>
          <p:cNvSpPr/>
          <p:nvPr/>
        </p:nvSpPr>
        <p:spPr>
          <a:xfrm>
            <a:off x="3048000" y="2819400"/>
            <a:ext cx="5486400" cy="3429000"/>
          </a:xfrm>
          <a:prstGeom prst="wedgeRoundRectCallout">
            <a:avLst>
              <a:gd name="adj1" fmla="val 34138"/>
              <a:gd name="adj2" fmla="val -71983"/>
              <a:gd name="adj3" fmla="val 16667"/>
            </a:avLst>
          </a:prstGeom>
          <a:solidFill>
            <a:schemeClr val="accent2">
              <a:lumMod val="20000"/>
              <a:lumOff val="80000"/>
            </a:schemeClr>
          </a:solidFill>
          <a:ln w="76200">
            <a:solidFill>
              <a:schemeClr val="tx1"/>
            </a:solidFill>
          </a:ln>
          <a:effectLst>
            <a:reflection blurRad="6350" stA="52000" endA="300" endPos="35000" dir="5400000" sy="-100000" algn="bl" rotWithShape="0"/>
          </a:effectLst>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600" b="1" dirty="0" smtClean="0">
                <a:solidFill>
                  <a:schemeClr val="tx1"/>
                </a:solidFill>
              </a:rPr>
              <a:t>الطالبة: ألاء لدادوة . </a:t>
            </a:r>
          </a:p>
          <a:p>
            <a:pPr algn="ctr"/>
            <a:r>
              <a:rPr lang="ar-SA" sz="3600" b="1" dirty="0" smtClean="0">
                <a:solidFill>
                  <a:schemeClr val="tx1"/>
                </a:solidFill>
              </a:rPr>
              <a:t>الطالب: أمير صباح. </a:t>
            </a:r>
          </a:p>
          <a:p>
            <a:pPr algn="ctr"/>
            <a:r>
              <a:rPr lang="ar-SA" sz="3600" b="1" dirty="0" smtClean="0">
                <a:solidFill>
                  <a:schemeClr val="tx1"/>
                </a:solidFill>
              </a:rPr>
              <a:t>بإشراف: </a:t>
            </a:r>
            <a:r>
              <a:rPr lang="ar-SA" sz="3600" b="1" dirty="0" err="1" smtClean="0">
                <a:solidFill>
                  <a:schemeClr val="tx1"/>
                </a:solidFill>
              </a:rPr>
              <a:t>د</a:t>
            </a:r>
            <a:r>
              <a:rPr lang="ar-SA" sz="3600" b="1" dirty="0" smtClean="0">
                <a:solidFill>
                  <a:schemeClr val="tx1"/>
                </a:solidFill>
              </a:rPr>
              <a:t>. جولتان حجازي.</a:t>
            </a:r>
            <a:endParaRPr lang="en-US" sz="3600" b="1" dirty="0">
              <a:solidFill>
                <a:schemeClr val="tx1"/>
              </a:solidFill>
            </a:endParaRPr>
          </a:p>
        </p:txBody>
      </p:sp>
      <p:sp>
        <p:nvSpPr>
          <p:cNvPr id="3" name="نجمة ذات 24 نقطة 2"/>
          <p:cNvSpPr/>
          <p:nvPr/>
        </p:nvSpPr>
        <p:spPr>
          <a:xfrm>
            <a:off x="5410200" y="762000"/>
            <a:ext cx="2743200" cy="1447800"/>
          </a:xfrm>
          <a:prstGeom prst="star24">
            <a:avLst/>
          </a:prstGeom>
          <a:solidFill>
            <a:schemeClr val="accent2">
              <a:lumMod val="40000"/>
              <a:lumOff val="60000"/>
            </a:schemeClr>
          </a:solidFill>
          <a:ln w="38100">
            <a:solidFill>
              <a:schemeClr val="tx1"/>
            </a:solid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400" b="1" dirty="0" smtClean="0">
                <a:solidFill>
                  <a:schemeClr val="tx1"/>
                </a:solidFill>
              </a:rPr>
              <a:t>عمل </a:t>
            </a:r>
            <a:endParaRPr lang="en-US" sz="4400" b="1"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alpha val="83000"/>
          </a:schemeClr>
        </a:solidFill>
        <a:effectLst/>
      </p:bgPr>
    </p:bg>
    <p:spTree>
      <p:nvGrpSpPr>
        <p:cNvPr id="1" name=""/>
        <p:cNvGrpSpPr/>
        <p:nvPr/>
      </p:nvGrpSpPr>
      <p:grpSpPr>
        <a:xfrm>
          <a:off x="0" y="0"/>
          <a:ext cx="0" cy="0"/>
          <a:chOff x="0" y="0"/>
          <a:chExt cx="0" cy="0"/>
        </a:xfrm>
      </p:grpSpPr>
      <p:sp>
        <p:nvSpPr>
          <p:cNvPr id="6" name="مخطط انسيابي: مستند 5"/>
          <p:cNvSpPr/>
          <p:nvPr/>
        </p:nvSpPr>
        <p:spPr>
          <a:xfrm>
            <a:off x="6553200" y="2057400"/>
            <a:ext cx="2286000" cy="838200"/>
          </a:xfrm>
          <a:prstGeom prst="flowChartDocument">
            <a:avLst/>
          </a:prstGeom>
        </p:spPr>
        <p:style>
          <a:lnRef idx="1">
            <a:schemeClr val="accent2"/>
          </a:lnRef>
          <a:fillRef idx="2">
            <a:schemeClr val="accent2"/>
          </a:fillRef>
          <a:effectRef idx="1">
            <a:schemeClr val="accent2"/>
          </a:effectRef>
          <a:fontRef idx="minor">
            <a:schemeClr val="dk1"/>
          </a:fontRef>
        </p:style>
        <p:txBody>
          <a:bodyPr rtlCol="0" anchor="ctr">
            <a:prstTxWarp prst="textPlain">
              <a:avLst/>
            </a:prstTxWarp>
          </a:bodyPr>
          <a:lstStyle/>
          <a:p>
            <a:pPr algn="ctr"/>
            <a:r>
              <a:rPr lang="ar-SA" sz="2000" b="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1. مقدمة </a:t>
            </a:r>
            <a:endParaRPr lang="en-US" sz="2000" b="1" dirty="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p:txBody>
      </p:sp>
      <p:sp>
        <p:nvSpPr>
          <p:cNvPr id="7" name="مخطط انسيابي: مستند 6"/>
          <p:cNvSpPr/>
          <p:nvPr/>
        </p:nvSpPr>
        <p:spPr>
          <a:xfrm>
            <a:off x="3962400" y="3048000"/>
            <a:ext cx="2438400" cy="1143000"/>
          </a:xfrm>
          <a:prstGeom prst="flowChartDocument">
            <a:avLst/>
          </a:prstGeom>
        </p:spPr>
        <p:style>
          <a:lnRef idx="1">
            <a:schemeClr val="accent2"/>
          </a:lnRef>
          <a:fillRef idx="2">
            <a:schemeClr val="accent2"/>
          </a:fillRef>
          <a:effectRef idx="1">
            <a:schemeClr val="accent2"/>
          </a:effectRef>
          <a:fontRef idx="minor">
            <a:schemeClr val="dk1"/>
          </a:fontRef>
        </p:style>
        <p:txBody>
          <a:bodyPr rtlCol="0" anchor="ctr">
            <a:prstTxWarp prst="textPlain">
              <a:avLst/>
            </a:prstTxWarp>
          </a:bodyPr>
          <a:lstStyle/>
          <a:p>
            <a:pPr algn="r" rtl="1"/>
            <a:r>
              <a:rPr lang="ar-SA" sz="2000" b="1" dirty="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5</a:t>
            </a:r>
            <a:r>
              <a:rPr lang="ar-SA" sz="2000" b="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 أشكال للتعاون بين الروضة وأولياء الأمور </a:t>
            </a:r>
            <a:endParaRPr lang="en-US" sz="2000" b="1" dirty="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p:txBody>
      </p:sp>
      <p:sp>
        <p:nvSpPr>
          <p:cNvPr id="8" name="مخطط انسيابي: مستند 7"/>
          <p:cNvSpPr/>
          <p:nvPr/>
        </p:nvSpPr>
        <p:spPr>
          <a:xfrm>
            <a:off x="6553200" y="2971800"/>
            <a:ext cx="2286000" cy="1066800"/>
          </a:xfrm>
          <a:prstGeom prst="flowChartDocument">
            <a:avLst/>
          </a:prstGeom>
        </p:spPr>
        <p:style>
          <a:lnRef idx="1">
            <a:schemeClr val="accent2"/>
          </a:lnRef>
          <a:fillRef idx="2">
            <a:schemeClr val="accent2"/>
          </a:fillRef>
          <a:effectRef idx="1">
            <a:schemeClr val="accent2"/>
          </a:effectRef>
          <a:fontRef idx="minor">
            <a:schemeClr val="dk1"/>
          </a:fontRef>
        </p:style>
        <p:txBody>
          <a:bodyPr rtlCol="0" anchor="ctr">
            <a:prstTxWarp prst="textPlain">
              <a:avLst/>
            </a:prstTxWarp>
          </a:bodyPr>
          <a:lstStyle/>
          <a:p>
            <a:pPr algn="ctr"/>
            <a:r>
              <a:rPr lang="ar-SA" sz="2000" b="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4. أنواع من الآباء </a:t>
            </a:r>
            <a:endParaRPr lang="en-US" sz="2000" b="1" dirty="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p:txBody>
      </p:sp>
      <p:sp>
        <p:nvSpPr>
          <p:cNvPr id="9" name="مخطط انسيابي: مستند 8"/>
          <p:cNvSpPr/>
          <p:nvPr/>
        </p:nvSpPr>
        <p:spPr>
          <a:xfrm>
            <a:off x="1143000" y="4419600"/>
            <a:ext cx="2667000" cy="990600"/>
          </a:xfrm>
          <a:prstGeom prst="flowChartDocument">
            <a:avLst/>
          </a:prstGeom>
        </p:spPr>
        <p:style>
          <a:lnRef idx="1">
            <a:schemeClr val="accent2"/>
          </a:lnRef>
          <a:fillRef idx="2">
            <a:schemeClr val="accent2"/>
          </a:fillRef>
          <a:effectRef idx="1">
            <a:schemeClr val="accent2"/>
          </a:effectRef>
          <a:fontRef idx="minor">
            <a:schemeClr val="dk1"/>
          </a:fontRef>
        </p:style>
        <p:txBody>
          <a:bodyPr rtlCol="0" anchor="ctr">
            <a:prstTxWarp prst="textPlain">
              <a:avLst/>
            </a:prstTxWarp>
          </a:bodyPr>
          <a:lstStyle/>
          <a:p>
            <a:pPr algn="ctr"/>
            <a:r>
              <a:rPr lang="ar-SA" sz="2000" b="1" dirty="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9</a:t>
            </a:r>
            <a:r>
              <a:rPr lang="ar-SA" sz="2000" b="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 الواجبات </a:t>
            </a:r>
            <a:r>
              <a:rPr lang="ar-SA" sz="2000" b="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البيتية</a:t>
            </a:r>
            <a:r>
              <a:rPr lang="ar-SA" sz="2000" b="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 </a:t>
            </a:r>
            <a:endParaRPr lang="en-US" sz="2000" b="1" dirty="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p:txBody>
      </p:sp>
      <p:sp>
        <p:nvSpPr>
          <p:cNvPr id="10" name="مخطط انسيابي: مستند 9"/>
          <p:cNvSpPr/>
          <p:nvPr/>
        </p:nvSpPr>
        <p:spPr>
          <a:xfrm>
            <a:off x="4038600" y="4267200"/>
            <a:ext cx="2438400" cy="1066800"/>
          </a:xfrm>
          <a:prstGeom prst="flowChartDocument">
            <a:avLst/>
          </a:prstGeom>
        </p:spPr>
        <p:style>
          <a:lnRef idx="1">
            <a:schemeClr val="accent2"/>
          </a:lnRef>
          <a:fillRef idx="2">
            <a:schemeClr val="accent2"/>
          </a:fillRef>
          <a:effectRef idx="1">
            <a:schemeClr val="accent2"/>
          </a:effectRef>
          <a:fontRef idx="minor">
            <a:schemeClr val="dk1"/>
          </a:fontRef>
        </p:style>
        <p:txBody>
          <a:bodyPr rtlCol="0" anchor="ctr">
            <a:prstTxWarp prst="textPlain">
              <a:avLst/>
            </a:prstTxWarp>
          </a:bodyPr>
          <a:lstStyle/>
          <a:p>
            <a:pPr algn="ctr"/>
            <a:r>
              <a:rPr lang="ar-SA" sz="2000" b="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8. الطفل والبيئة المدرسية </a:t>
            </a:r>
            <a:endParaRPr lang="en-US" sz="2000" b="1" dirty="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p:txBody>
      </p:sp>
      <p:sp>
        <p:nvSpPr>
          <p:cNvPr id="12" name="مخطط انسيابي: مستند 11"/>
          <p:cNvSpPr/>
          <p:nvPr/>
        </p:nvSpPr>
        <p:spPr>
          <a:xfrm>
            <a:off x="1066800" y="3200400"/>
            <a:ext cx="2743200" cy="990600"/>
          </a:xfrm>
          <a:prstGeom prst="flowChartDocument">
            <a:avLst/>
          </a:prstGeom>
        </p:spPr>
        <p:style>
          <a:lnRef idx="1">
            <a:schemeClr val="accent2"/>
          </a:lnRef>
          <a:fillRef idx="2">
            <a:schemeClr val="accent2"/>
          </a:fillRef>
          <a:effectRef idx="1">
            <a:schemeClr val="accent2"/>
          </a:effectRef>
          <a:fontRef idx="minor">
            <a:schemeClr val="dk1"/>
          </a:fontRef>
        </p:style>
        <p:txBody>
          <a:bodyPr rtlCol="0" anchor="ctr">
            <a:prstTxWarp prst="textPlain">
              <a:avLst/>
            </a:prstTxWarp>
          </a:bodyPr>
          <a:lstStyle/>
          <a:p>
            <a:pPr algn="ctr"/>
            <a:r>
              <a:rPr lang="ar-SA" sz="2000" b="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6. الطفل والبيئة الأسرية </a:t>
            </a:r>
            <a:endParaRPr lang="en-US" sz="2000" b="1" dirty="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p:txBody>
      </p:sp>
      <p:sp>
        <p:nvSpPr>
          <p:cNvPr id="13" name="مخطط انسيابي: مستند 12"/>
          <p:cNvSpPr/>
          <p:nvPr/>
        </p:nvSpPr>
        <p:spPr>
          <a:xfrm>
            <a:off x="3962400" y="2057400"/>
            <a:ext cx="2438400" cy="914400"/>
          </a:xfrm>
          <a:prstGeom prst="flowChartDocument">
            <a:avLst/>
          </a:prstGeom>
        </p:spPr>
        <p:style>
          <a:lnRef idx="1">
            <a:schemeClr val="accent2"/>
          </a:lnRef>
          <a:fillRef idx="2">
            <a:schemeClr val="accent2"/>
          </a:fillRef>
          <a:effectRef idx="1">
            <a:schemeClr val="accent2"/>
          </a:effectRef>
          <a:fontRef idx="minor">
            <a:schemeClr val="dk1"/>
          </a:fontRef>
        </p:style>
        <p:txBody>
          <a:bodyPr rtlCol="0" anchor="ctr">
            <a:prstTxWarp prst="textPlain">
              <a:avLst/>
            </a:prstTxWarp>
          </a:bodyPr>
          <a:lstStyle/>
          <a:p>
            <a:pPr algn="ctr"/>
            <a:r>
              <a:rPr lang="ar-SA" sz="2000" b="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2. مفهوم الشراكة </a:t>
            </a:r>
            <a:endParaRPr lang="en-US" sz="2000" b="1" dirty="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p:txBody>
      </p:sp>
      <p:sp>
        <p:nvSpPr>
          <p:cNvPr id="14" name="مخطط انسيابي: مستند 13"/>
          <p:cNvSpPr/>
          <p:nvPr/>
        </p:nvSpPr>
        <p:spPr>
          <a:xfrm>
            <a:off x="6019800" y="5410200"/>
            <a:ext cx="2286000" cy="1066800"/>
          </a:xfrm>
          <a:prstGeom prst="flowChartDocument">
            <a:avLst/>
          </a:prstGeom>
        </p:spPr>
        <p:style>
          <a:lnRef idx="1">
            <a:schemeClr val="accent2"/>
          </a:lnRef>
          <a:fillRef idx="2">
            <a:schemeClr val="accent2"/>
          </a:fillRef>
          <a:effectRef idx="1">
            <a:schemeClr val="accent2"/>
          </a:effectRef>
          <a:fontRef idx="minor">
            <a:schemeClr val="dk1"/>
          </a:fontRef>
        </p:style>
        <p:txBody>
          <a:bodyPr rtlCol="0" anchor="ctr">
            <a:prstTxWarp prst="textPlain">
              <a:avLst/>
            </a:prstTxWarp>
          </a:bodyPr>
          <a:lstStyle/>
          <a:p>
            <a:pPr algn="ctr"/>
            <a:r>
              <a:rPr lang="ar-SA" sz="2000" b="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10. التغذية </a:t>
            </a:r>
            <a:endParaRPr lang="en-US" sz="2000" b="1" dirty="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p:txBody>
      </p:sp>
      <p:sp>
        <p:nvSpPr>
          <p:cNvPr id="15" name="مخطط انسيابي: مستند 14"/>
          <p:cNvSpPr/>
          <p:nvPr/>
        </p:nvSpPr>
        <p:spPr>
          <a:xfrm>
            <a:off x="6629400" y="4114800"/>
            <a:ext cx="2286000" cy="990600"/>
          </a:xfrm>
          <a:prstGeom prst="flowChartDocument">
            <a:avLst/>
          </a:prstGeom>
        </p:spPr>
        <p:style>
          <a:lnRef idx="1">
            <a:schemeClr val="accent2"/>
          </a:lnRef>
          <a:fillRef idx="2">
            <a:schemeClr val="accent2"/>
          </a:fillRef>
          <a:effectRef idx="1">
            <a:schemeClr val="accent2"/>
          </a:effectRef>
          <a:fontRef idx="minor">
            <a:schemeClr val="dk1"/>
          </a:fontRef>
        </p:style>
        <p:txBody>
          <a:bodyPr rtlCol="0" anchor="ctr">
            <a:prstTxWarp prst="textPlain">
              <a:avLst/>
            </a:prstTxWarp>
          </a:bodyPr>
          <a:lstStyle/>
          <a:p>
            <a:pPr algn="ctr"/>
            <a:r>
              <a:rPr lang="ar-SA" sz="2000" b="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7. النوع ( </a:t>
            </a:r>
            <a:r>
              <a:rPr lang="ar-SA" sz="2000" b="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الجندر</a:t>
            </a:r>
            <a:r>
              <a:rPr lang="ar-SA" sz="2000" b="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  </a:t>
            </a:r>
            <a:endParaRPr lang="en-US" sz="2000" b="1" dirty="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p:txBody>
      </p:sp>
      <p:sp>
        <p:nvSpPr>
          <p:cNvPr id="16" name="مخطط انسيابي: مستند 15"/>
          <p:cNvSpPr/>
          <p:nvPr/>
        </p:nvSpPr>
        <p:spPr>
          <a:xfrm>
            <a:off x="1828800" y="5562600"/>
            <a:ext cx="3581400" cy="1143000"/>
          </a:xfrm>
          <a:prstGeom prst="flowChartDocument">
            <a:avLst/>
          </a:prstGeom>
        </p:spPr>
        <p:style>
          <a:lnRef idx="1">
            <a:schemeClr val="accent2"/>
          </a:lnRef>
          <a:fillRef idx="2">
            <a:schemeClr val="accent2"/>
          </a:fillRef>
          <a:effectRef idx="1">
            <a:schemeClr val="accent2"/>
          </a:effectRef>
          <a:fontRef idx="minor">
            <a:schemeClr val="dk1"/>
          </a:fontRef>
        </p:style>
        <p:txBody>
          <a:bodyPr rtlCol="0" anchor="ctr">
            <a:prstTxWarp prst="textPlain">
              <a:avLst/>
            </a:prstTxWarp>
          </a:bodyPr>
          <a:lstStyle/>
          <a:p>
            <a:pPr algn="ctr"/>
            <a:r>
              <a:rPr lang="ar-SA" sz="2000" b="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11. الطفل والبيئة الإعلامية والمعلوماتية  </a:t>
            </a:r>
            <a:endParaRPr lang="en-US" sz="2000" b="1" dirty="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p:txBody>
      </p:sp>
      <p:sp>
        <p:nvSpPr>
          <p:cNvPr id="17" name="مخطط انسيابي: مستند 16"/>
          <p:cNvSpPr/>
          <p:nvPr/>
        </p:nvSpPr>
        <p:spPr>
          <a:xfrm>
            <a:off x="1143000" y="2057400"/>
            <a:ext cx="2590800" cy="990600"/>
          </a:xfrm>
          <a:prstGeom prst="flowChartDocument">
            <a:avLst/>
          </a:prstGeom>
        </p:spPr>
        <p:style>
          <a:lnRef idx="1">
            <a:schemeClr val="accent2"/>
          </a:lnRef>
          <a:fillRef idx="2">
            <a:schemeClr val="accent2"/>
          </a:fillRef>
          <a:effectRef idx="1">
            <a:schemeClr val="accent2"/>
          </a:effectRef>
          <a:fontRef idx="minor">
            <a:schemeClr val="dk1"/>
          </a:fontRef>
        </p:style>
        <p:txBody>
          <a:bodyPr rtlCol="0" anchor="ctr">
            <a:prstTxWarp prst="textPlain">
              <a:avLst/>
            </a:prstTxWarp>
          </a:bodyPr>
          <a:lstStyle/>
          <a:p>
            <a:pPr algn="ctr"/>
            <a:r>
              <a:rPr lang="ar-SA" sz="2000" b="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3. فوائد الشراكة  </a:t>
            </a:r>
            <a:endParaRPr lang="en-US" sz="2000" b="1" dirty="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p:txBody>
      </p:sp>
      <p:sp>
        <p:nvSpPr>
          <p:cNvPr id="18" name="مخطط انسيابي: متعدد المستندات 17"/>
          <p:cNvSpPr/>
          <p:nvPr/>
        </p:nvSpPr>
        <p:spPr>
          <a:xfrm>
            <a:off x="1600200" y="304800"/>
            <a:ext cx="6019800" cy="1676400"/>
          </a:xfrm>
          <a:prstGeom prst="flowChartMultidocument">
            <a:avLst/>
          </a:prstGeom>
          <a:solidFill>
            <a:schemeClr val="accent2">
              <a:lumMod val="60000"/>
              <a:lumOff val="40000"/>
            </a:schemeClr>
          </a:solidFill>
          <a:ln w="381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
                <a:rot lat="0" lon="0" rev="10800000"/>
              </a:lightRig>
            </a:scene3d>
            <a:sp3d>
              <a:bevelT w="27940" h="12700"/>
              <a:contourClr>
                <a:srgbClr val="DDDDDD"/>
              </a:contourClr>
            </a:sp3d>
          </a:bodyPr>
          <a:lstStyle/>
          <a:p>
            <a:pPr algn="ctr"/>
            <a:r>
              <a:rPr lang="ar-SA" sz="3600" b="1" spc="150" dirty="0" smtClean="0">
                <a:ln w="11430"/>
                <a:solidFill>
                  <a:sysClr val="windowText" lastClr="000000"/>
                </a:solidFill>
                <a:effectLst>
                  <a:outerShdw blurRad="25400" algn="tl" rotWithShape="0">
                    <a:srgbClr val="000000">
                      <a:alpha val="43000"/>
                    </a:srgbClr>
                  </a:outerShdw>
                </a:effectLst>
              </a:rPr>
              <a:t>الفصل الثامن</a:t>
            </a:r>
            <a:br>
              <a:rPr lang="ar-SA" sz="3600" b="1" spc="150" dirty="0" smtClean="0">
                <a:ln w="11430"/>
                <a:solidFill>
                  <a:sysClr val="windowText" lastClr="000000"/>
                </a:solidFill>
                <a:effectLst>
                  <a:outerShdw blurRad="25400" algn="tl" rotWithShape="0">
                    <a:srgbClr val="000000">
                      <a:alpha val="43000"/>
                    </a:srgbClr>
                  </a:outerShdw>
                </a:effectLst>
              </a:rPr>
            </a:br>
            <a:r>
              <a:rPr lang="ar-SA" sz="3600" b="1" spc="150" dirty="0" smtClean="0">
                <a:ln w="11430"/>
                <a:solidFill>
                  <a:sysClr val="windowText" lastClr="000000"/>
                </a:solidFill>
                <a:effectLst>
                  <a:outerShdw blurRad="25400" algn="tl" rotWithShape="0">
                    <a:srgbClr val="000000">
                      <a:alpha val="43000"/>
                    </a:srgbClr>
                  </a:outerShdw>
                </a:effectLst>
              </a:rPr>
              <a:t>التربية الأسرية </a:t>
            </a:r>
            <a:endParaRPr lang="en-US" sz="3600" b="1" spc="150" dirty="0">
              <a:ln w="11430"/>
              <a:solidFill>
                <a:sysClr val="windowText" lastClr="000000"/>
              </a:solidFill>
              <a:effectLst>
                <a:outerShdw blurRad="25400" algn="tl" rotWithShape="0">
                  <a:srgbClr val="000000">
                    <a:alpha val="43000"/>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مربع نص 1"/>
          <p:cNvSpPr txBox="1"/>
          <p:nvPr/>
        </p:nvSpPr>
        <p:spPr>
          <a:xfrm>
            <a:off x="228600" y="609601"/>
            <a:ext cx="8686800" cy="5816977"/>
          </a:xfrm>
          <a:prstGeom prst="rect">
            <a:avLst/>
          </a:prstGeom>
          <a:solidFill>
            <a:schemeClr val="accent2">
              <a:lumMod val="20000"/>
              <a:lumOff val="80000"/>
            </a:schemeClr>
          </a:solidFill>
          <a:ln>
            <a:solidFill>
              <a:schemeClr val="accent6">
                <a:lumMod val="20000"/>
                <a:lumOff val="80000"/>
              </a:schemeClr>
            </a:solidFill>
          </a:ln>
          <a:scene3d>
            <a:camera prst="orthographicFront"/>
            <a:lightRig rig="threePt" dir="t"/>
          </a:scene3d>
          <a:sp3d>
            <a:bevelT w="139700" prst="cross"/>
          </a:sp3d>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rtl="1">
              <a:lnSpc>
                <a:spcPct val="150000"/>
              </a:lnSpc>
            </a:pPr>
            <a:r>
              <a:rPr lang="ar-SA" sz="2800" b="1" dirty="0" smtClean="0"/>
              <a:t>مقدمة: </a:t>
            </a:r>
          </a:p>
          <a:p>
            <a:pPr algn="just" rtl="1">
              <a:lnSpc>
                <a:spcPct val="150000"/>
              </a:lnSpc>
            </a:pPr>
            <a:r>
              <a:rPr lang="ar-SA" sz="2000" dirty="0" smtClean="0"/>
              <a:t>إن مفهوم التربية الأسرية والتربية </a:t>
            </a:r>
            <a:r>
              <a:rPr lang="ar-SA" sz="2000" dirty="0" err="1" smtClean="0"/>
              <a:t>الوالدية</a:t>
            </a:r>
            <a:r>
              <a:rPr lang="ar-SA" sz="2000" dirty="0" smtClean="0"/>
              <a:t> (</a:t>
            </a:r>
            <a:r>
              <a:rPr lang="en-US" sz="2000" dirty="0" smtClean="0"/>
              <a:t>parent education</a:t>
            </a:r>
            <a:r>
              <a:rPr lang="ar-SA" sz="2000" dirty="0" smtClean="0"/>
              <a:t> )، من المفاهيم الشائعة في الثقافة العصرية ، وتعتبر أكثر شمولاً وعمقاً من المفاهيم التي كانت سائدة  حتى عهد قريب مثل التربية الصحية والتربية البيئية والتربية الاجتماعية، لكونها شاملة لكل تلك المفاهيم وتتخطاها لتتعامل مع المستجدات في الحاضر والمستقبل. فالتربية الأسرية تهدف إلى رفع وعي الفرد بكافة الظروف والمتغيرات في حياة الأسرة من الجوانب الاجتماعية والثقافية والاقتصادية والنفسية بغرض تحقيق الاستقرار والتقدم للأسرة والمجتمع في عالم سريع التغير، فلم يعد هناك مجتمع أو أسرة </a:t>
            </a:r>
            <a:r>
              <a:rPr lang="ar-SA" sz="2000" dirty="0" err="1" smtClean="0"/>
              <a:t>بمناى</a:t>
            </a:r>
            <a:r>
              <a:rPr lang="ar-SA" sz="2000" dirty="0" smtClean="0"/>
              <a:t> عما يشهده العالم من صراع وتسابق على مراكز القوة والتأثير في الثقافة والحضارات والسياسات، بفضل اتساع شبكة الاتصالات وزيادة أدوات الاتصال الثقافي وتنوعها وتمايزها وسرعتها. كل هذا، يلقي أعباءً جديدة على الأسرة، بغض النظر عن مستوى ثقافتها وتعليمها، ويستوجب توفير قنوات لنشر الوعي التربوي والثقافي للمقبلين على الزواج وللآباء منذ تكوين الجنين وخلال مراحل النمو المختلفة، بالنسبة لمقومات الأسرة السليمة، وأساليب العناية بالأطفال وتربيتهم وتنشئتهم.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0" y="1"/>
            <a:ext cx="9144000" cy="6858000"/>
          </a:xfrm>
          <a:prstGeom prst="rect">
            <a:avLst/>
          </a:prstGeom>
          <a:solidFill>
            <a:schemeClr val="accent2">
              <a:lumMod val="20000"/>
              <a:lumOff val="80000"/>
            </a:schemeClr>
          </a:solidFill>
          <a:ln>
            <a:solidFill>
              <a:schemeClr val="accent6">
                <a:lumMod val="20000"/>
                <a:lumOff val="80000"/>
              </a:schemeClr>
            </a:solidFill>
          </a:ln>
          <a:scene3d>
            <a:camera prst="orthographicFront"/>
            <a:lightRig rig="threePt" dir="t"/>
          </a:scene3d>
          <a:sp3d>
            <a:bevelT w="139700" prst="cross"/>
          </a:sp3d>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rtl="1">
              <a:lnSpc>
                <a:spcPct val="150000"/>
              </a:lnSpc>
            </a:pPr>
            <a:r>
              <a:rPr lang="ar-SA" sz="2800" b="1" dirty="0" smtClean="0"/>
              <a:t>بعض الجوانب ذات الصلة الوثيقة بأساليب تربية الطفل وإعداده للحياة المستقبلية : </a:t>
            </a:r>
          </a:p>
          <a:p>
            <a:pPr marL="514350" indent="-514350" algn="just" rtl="1">
              <a:lnSpc>
                <a:spcPct val="150000"/>
              </a:lnSpc>
              <a:buFont typeface="+mj-lt"/>
              <a:buAutoNum type="arabicPeriod"/>
            </a:pPr>
            <a:r>
              <a:rPr lang="ar-SA" sz="2000" dirty="0" smtClean="0"/>
              <a:t>تبصير المقبلين على الزواج من الجنسين بطبيعة الدور المطلوب منهم إزاء مراحل الزواج المختلفة بدءً من الخطوبة ثم الزواج ثم عملية تكوين الأسرة وكذلك عملية الإنجاب وما يتبعها من مسؤوليات نحو الطفل القادم. </a:t>
            </a:r>
          </a:p>
          <a:p>
            <a:pPr marL="514350" indent="-514350" algn="just" rtl="1">
              <a:lnSpc>
                <a:spcPct val="150000"/>
              </a:lnSpc>
              <a:buFont typeface="+mj-lt"/>
              <a:buAutoNum type="arabicPeriod"/>
            </a:pPr>
            <a:r>
              <a:rPr lang="ar-SA" sz="2000" dirty="0" smtClean="0"/>
              <a:t>تبصير الأسرة بطبيعة الرؤية المتبادلة بين الأجيال المختلفة من الآباء والأبناء، وضرورة إدراك الآباء لطبيعة المرحلة العمرية التي يمر </a:t>
            </a:r>
            <a:r>
              <a:rPr lang="ar-SA" sz="2000" dirty="0" err="1" smtClean="0"/>
              <a:t>بها</a:t>
            </a:r>
            <a:r>
              <a:rPr lang="ar-SA" sz="2000" dirty="0" smtClean="0"/>
              <a:t> الابن أو الابنة واختلاف التكوين الاجتماعي والنفسي للفرد في كل مرحلة عمرية وذلك حتى يمكن إرشاد الأبناء وتربيتهم وتنشئتهم وفق متطلبات ومقتضيات المرحلة العمرية وبما يتماشى مع الظروف العامة للأسرة ككل. </a:t>
            </a:r>
          </a:p>
          <a:p>
            <a:pPr marL="514350" indent="-514350" algn="just" rtl="1">
              <a:lnSpc>
                <a:spcPct val="150000"/>
              </a:lnSpc>
              <a:buFont typeface="+mj-lt"/>
              <a:buAutoNum type="arabicPeriod"/>
            </a:pPr>
            <a:r>
              <a:rPr lang="ar-SA" sz="2000" dirty="0" smtClean="0"/>
              <a:t>تبصير الأب والأم بضرورة الالتزام بلغة معينة للحوار ومناقشة كافة الأمور الحياتية والمستقبلية أمام الأبناء في الحدود المسموح </a:t>
            </a:r>
            <a:r>
              <a:rPr lang="ar-SA" sz="2000" dirty="0" err="1" smtClean="0"/>
              <a:t>بها</a:t>
            </a:r>
            <a:r>
              <a:rPr lang="ar-SA" sz="2000" dirty="0" smtClean="0"/>
              <a:t> وفق معايير السن والقدرة على الاستيعاب، وبما لا يحرم الطفل من طفولته أو الصبي ومن ثم الشاب من الجنسين عن التعبير بحرية عن أرائهم، أو اغتيال الطموح والأمل في تحقيق النجاح من خلال إثبات </a:t>
            </a:r>
            <a:r>
              <a:rPr lang="ar-SA" sz="2000" dirty="0" err="1" smtClean="0"/>
              <a:t>ذواتهم</a:t>
            </a:r>
            <a:r>
              <a:rPr lang="ar-SA" sz="2000" dirty="0" smtClean="0"/>
              <a:t>، وأن يعي كل من الآباء والأمهات باختلاف دور كل منها مرحلياً وبصورة متدرجة. </a:t>
            </a:r>
            <a:endParaRPr lang="ar-SA" sz="2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0" y="1"/>
            <a:ext cx="9144000" cy="7017306"/>
          </a:xfrm>
          <a:prstGeom prst="rect">
            <a:avLst/>
          </a:prstGeom>
          <a:solidFill>
            <a:schemeClr val="accent2">
              <a:lumMod val="20000"/>
              <a:lumOff val="80000"/>
            </a:schemeClr>
          </a:solidFill>
          <a:ln>
            <a:solidFill>
              <a:schemeClr val="accent6">
                <a:lumMod val="20000"/>
                <a:lumOff val="80000"/>
              </a:schemeClr>
            </a:solidFill>
          </a:ln>
          <a:scene3d>
            <a:camera prst="orthographicFront"/>
            <a:lightRig rig="threePt" dir="t"/>
          </a:scene3d>
          <a:sp3d>
            <a:bevelT w="139700" prst="cross"/>
          </a:sp3d>
        </p:spPr>
        <p:style>
          <a:lnRef idx="1">
            <a:schemeClr val="accent6"/>
          </a:lnRef>
          <a:fillRef idx="2">
            <a:schemeClr val="accent6"/>
          </a:fillRef>
          <a:effectRef idx="1">
            <a:schemeClr val="accent6"/>
          </a:effectRef>
          <a:fontRef idx="minor">
            <a:schemeClr val="dk1"/>
          </a:fontRef>
        </p:style>
        <p:txBody>
          <a:bodyPr wrap="square" rtlCol="0">
            <a:spAutoFit/>
          </a:bodyPr>
          <a:lstStyle/>
          <a:p>
            <a:pPr marL="457200" indent="-457200" algn="r" rtl="1">
              <a:lnSpc>
                <a:spcPct val="150000"/>
              </a:lnSpc>
            </a:pPr>
            <a:r>
              <a:rPr lang="ar-SA" sz="2000" dirty="0" smtClean="0"/>
              <a:t>4. تبصير الأسرة بضرورة تبجيل الكبار واحترامهم والبر بالوالدين خصوصاً لو كانت الأسرة تتبع في تدريب وتنشئة وتعليم أطفالها أصول التربية الدينية الصحيحة والتي تحث جميع الشرائع السماوية بضرورة البر وعدم العقوق للوالدين بغية كسب رضا الله سبحانه وتعالى. </a:t>
            </a:r>
          </a:p>
          <a:p>
            <a:pPr marL="457200" indent="-457200" algn="r" rtl="1">
              <a:lnSpc>
                <a:spcPct val="150000"/>
              </a:lnSpc>
            </a:pPr>
            <a:r>
              <a:rPr lang="ar-SA" sz="2000" dirty="0" smtClean="0"/>
              <a:t>5. التربية الأسرية ستساعد أبنائنا مستقبلاً في الاختبار </a:t>
            </a:r>
            <a:r>
              <a:rPr lang="ar-SA" sz="2000" dirty="0" err="1" smtClean="0"/>
              <a:t>الزواجي</a:t>
            </a:r>
            <a:r>
              <a:rPr lang="ar-SA" sz="2000" dirty="0" smtClean="0"/>
              <a:t> المناسب لظروفهم وأحوالهم وسماتهم الشخصية وإتباع السنة النبوية الشريفة في الاختيار واضعاً في الاعتبار مقتضيات الظروف المعاصرة، وكيفية تربية الأبناء التربية السليمة والفهم الحقيقي الواقعي لمشاعر الحب والانجذاب العاطفي والزمالة. </a:t>
            </a:r>
          </a:p>
          <a:p>
            <a:pPr marL="457200" indent="-457200" algn="r" rtl="1">
              <a:lnSpc>
                <a:spcPct val="150000"/>
              </a:lnSpc>
            </a:pPr>
            <a:r>
              <a:rPr lang="ar-SA" sz="2000" dirty="0" smtClean="0"/>
              <a:t>6. التربية الأسرية ستجعل الأسرة أكثر قدرة على التواؤم مع الحاجات الأولية للطفل، تلك الحاجات التي لم يكتسبها الطفل من خلال الخبرة والمران والتدريب والتعليم ولذلك فهي تسمى الحاجات الفطرية الفسيولوجية حيث أن الطفل أو الإنسان بصفة عامة له عدة حاجات لا بد من إشباعها حتى يتسنى له البقاء في الحياة مثل الحاجة إلى الطعام والشراب والتخلص من الفضلات والحاجة إلى الراحة والاستجمام والنوم. </a:t>
            </a:r>
          </a:p>
          <a:p>
            <a:pPr marL="457200" indent="-457200" algn="r" rtl="1">
              <a:lnSpc>
                <a:spcPct val="150000"/>
              </a:lnSpc>
            </a:pPr>
            <a:r>
              <a:rPr lang="ar-SA" sz="2000" dirty="0" smtClean="0"/>
              <a:t>7. التربية الأسرية ستجعل الأسرة أكثر قدرة على تفهم الحاجات المكتسبة للفرد، وكيفية إشباعها كالعواطف والحاجة إلى </a:t>
            </a:r>
            <a:r>
              <a:rPr lang="ar-SA" sz="2000" dirty="0" err="1" smtClean="0"/>
              <a:t>التقدر</a:t>
            </a:r>
            <a:r>
              <a:rPr lang="ar-SA" sz="2000" dirty="0" smtClean="0"/>
              <a:t> والحاجة إلى المعرفة خصوصاً وأن هذه الحاجات تكتسب بالتعليم والتدريب والتلقين والتعليم أي من خلال عمليات التنشئة الاجتماعية المختلفة داخل الأسرة وخارجها، بناء عليه يتأثر الطفل بالبيئة المحيطة </a:t>
            </a:r>
            <a:r>
              <a:rPr lang="ar-SA" sz="2000" dirty="0" err="1" smtClean="0"/>
              <a:t>به</a:t>
            </a:r>
            <a:r>
              <a:rPr lang="ar-SA" sz="2000" dirty="0" smtClean="0"/>
              <a:t> في مراحل نموه الجسمي والعقلي والانفعالي والاجتماعي، ونجد أن عملية التنشئة الاجتماعية تلعب دوراً هاماً في تشكيل سلوك الإنسان ومن ثم شخصيته الإنسانية.....</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0" y="1"/>
            <a:ext cx="9144000" cy="7478970"/>
          </a:xfrm>
          <a:prstGeom prst="rect">
            <a:avLst/>
          </a:prstGeom>
          <a:solidFill>
            <a:schemeClr val="accent2">
              <a:lumMod val="20000"/>
              <a:lumOff val="80000"/>
            </a:schemeClr>
          </a:solidFill>
          <a:ln>
            <a:solidFill>
              <a:schemeClr val="accent6">
                <a:lumMod val="20000"/>
                <a:lumOff val="80000"/>
              </a:schemeClr>
            </a:solidFill>
          </a:ln>
          <a:scene3d>
            <a:camera prst="orthographicFront"/>
            <a:lightRig rig="threePt" dir="t"/>
          </a:scene3d>
          <a:sp3d>
            <a:bevelT w="139700" prst="cross"/>
          </a:sp3d>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rtl="1">
              <a:lnSpc>
                <a:spcPct val="150000"/>
              </a:lnSpc>
            </a:pPr>
            <a:r>
              <a:rPr lang="ar-SA" sz="2000" dirty="0" smtClean="0"/>
              <a:t>8. جعل الوالدين أكثر قدرة على تلبية حاجة الطفل على المعرفة ... فنجد أن الطفل كثيراً ما يحاول أن يمسك بالأشياء ويتفحصها ويتطلع إلى الأشياء بالنظر وتتبعها ... ويحاول أن يدرك ويتصور البيئة التي تحيط </a:t>
            </a:r>
            <a:r>
              <a:rPr lang="ar-SA" sz="2000" dirty="0" err="1" smtClean="0"/>
              <a:t>به</a:t>
            </a:r>
            <a:r>
              <a:rPr lang="ar-SA" sz="2000" dirty="0" smtClean="0"/>
              <a:t> ... وبناءً عليه نجد أن حبه للمعرفة وشغفه باستكشاف البيئة المحيطة </a:t>
            </a:r>
            <a:r>
              <a:rPr lang="ar-SA" sz="2000" dirty="0" err="1" smtClean="0"/>
              <a:t>به</a:t>
            </a:r>
            <a:r>
              <a:rPr lang="ar-SA" sz="2000" dirty="0" smtClean="0"/>
              <a:t> من الأمور الهامة في تنمية قدرات وملكات الطفل وثقلها في مراحل مستقبلية....</a:t>
            </a:r>
          </a:p>
          <a:p>
            <a:pPr algn="just" rtl="1">
              <a:lnSpc>
                <a:spcPct val="150000"/>
              </a:lnSpc>
            </a:pPr>
            <a:r>
              <a:rPr lang="ar-SA" sz="2000" dirty="0" smtClean="0"/>
              <a:t>9. مساعدة الوالدين على الإجابة بصدق وببساطة على استفسارات الأطفال وتساؤلاتهم المستمرة والتي لا تنتهي، حيث أن هذه التساؤلات تمثل بالنسبة له</a:t>
            </a:r>
            <a:r>
              <a:rPr lang="en-US" sz="2000" dirty="0" smtClean="0"/>
              <a:t> </a:t>
            </a:r>
            <a:r>
              <a:rPr lang="ar-SA" sz="2000" dirty="0" smtClean="0"/>
              <a:t>( جوع عقلي) يريد إشباعه من أجل تلبية الحاجة إلى المعرفة، </a:t>
            </a:r>
            <a:r>
              <a:rPr lang="ar-SA" sz="2000" dirty="0" err="1" smtClean="0"/>
              <a:t>ويجدر</a:t>
            </a:r>
            <a:r>
              <a:rPr lang="ar-SA" sz="2000" dirty="0" smtClean="0"/>
              <a:t> </a:t>
            </a:r>
            <a:r>
              <a:rPr lang="ar-SA" sz="2000" dirty="0" err="1" smtClean="0"/>
              <a:t>ان</a:t>
            </a:r>
            <a:r>
              <a:rPr lang="ar-SA" sz="2000" dirty="0" smtClean="0"/>
              <a:t> يكون صدر الوالدين رحباً قدر المستطاع، وعدم إهمال أسئلة الطفل واستفساراته أو الرد عليه باقتضاب وضجر وسأم أو بتضليل أو بالامتناع عن الإجابة بحجة أنه صغير.... </a:t>
            </a:r>
          </a:p>
          <a:p>
            <a:pPr algn="just" rtl="1">
              <a:lnSpc>
                <a:spcPct val="150000"/>
              </a:lnSpc>
            </a:pPr>
            <a:r>
              <a:rPr lang="ar-SA" sz="2000" dirty="0" smtClean="0"/>
              <a:t>10. مساعدة الأسرة على تأصيل وتعميق قيم الانتماء لدى الأطفال إلى جماعة الأسرة والتي تعد من الحاجات الأساسية للنمو النفسي والنمو الاجتماعي ومن ثم الانتماء بالمجتمع ككل في مرحلة تالية، وهذا يدفع الآباء إلى ضرورة عدم الإتيان بأي أفعال من شأنها أن تشعر الأبناء بأنهم غير مرغوب فيهم وإهمالهم وتوبيخهم ونبذهم بصورة متكررة، فلمثل هذه الأفعال أثر سيئ في التكوين النفسي والاجتماعي للطفل والصحة النفسية للفرد في مرحلة تالية بصفة عامة. </a:t>
            </a:r>
          </a:p>
          <a:p>
            <a:pPr algn="just" rtl="1">
              <a:lnSpc>
                <a:spcPct val="150000"/>
              </a:lnSpc>
            </a:pPr>
            <a:r>
              <a:rPr lang="ar-SA" sz="2000" dirty="0" smtClean="0"/>
              <a:t>11. تبصير الوالدين بكيفية السهر على راحة الأبناء ورعايتهم والاعتناء بهم من حيث مطالبهم الجسمية والانفعالية </a:t>
            </a:r>
            <a:r>
              <a:rPr lang="ar-SA" sz="2000" dirty="0" err="1" smtClean="0"/>
              <a:t>ويجدر</a:t>
            </a:r>
            <a:r>
              <a:rPr lang="ar-SA" sz="2000" dirty="0" smtClean="0"/>
              <a:t> على الأم أن تعرف أن هذه الواجبات ضرورة وحتمية بالنسبة لها تجاه أطفالها والاقتراب منهم.</a:t>
            </a:r>
          </a:p>
          <a:p>
            <a:pPr algn="just" rtl="1">
              <a:lnSpc>
                <a:spcPct val="150000"/>
              </a:lnSpc>
            </a:pPr>
            <a:endParaRPr lang="ar-SA" sz="20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0" y="1"/>
            <a:ext cx="9144000" cy="7294305"/>
          </a:xfrm>
          <a:prstGeom prst="rect">
            <a:avLst/>
          </a:prstGeom>
          <a:solidFill>
            <a:schemeClr val="accent2">
              <a:lumMod val="20000"/>
              <a:lumOff val="80000"/>
            </a:schemeClr>
          </a:solidFill>
          <a:ln>
            <a:solidFill>
              <a:schemeClr val="accent6">
                <a:lumMod val="20000"/>
                <a:lumOff val="80000"/>
              </a:schemeClr>
            </a:solidFill>
          </a:ln>
          <a:scene3d>
            <a:camera prst="orthographicFront"/>
            <a:lightRig rig="threePt" dir="t"/>
          </a:scene3d>
          <a:sp3d>
            <a:bevelT w="139700" prst="cross"/>
          </a:sp3d>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rtl="1">
              <a:lnSpc>
                <a:spcPct val="150000"/>
              </a:lnSpc>
            </a:pPr>
            <a:r>
              <a:rPr lang="ar-SA" sz="2400" dirty="0" smtClean="0"/>
              <a:t>12. تبصير الوالدين بأنه لو استدعت الضرورة الاعتماد على الخدم أن لا تترك أمور الأولاد لهم كلية ودون الإشراف المباشر والملاصق لفترات طويلة من جانب الأم ثم الأب خصوصاً في حالة إطعامهم وشرابهم وملبسهم إلا لفترات قصيرة عند غياب الأم لضرورة العمل أو لقضاء بعض المصالح. </a:t>
            </a:r>
          </a:p>
          <a:p>
            <a:pPr algn="just" rtl="1">
              <a:lnSpc>
                <a:spcPct val="150000"/>
              </a:lnSpc>
            </a:pPr>
            <a:r>
              <a:rPr lang="ar-SA" sz="2400" dirty="0" smtClean="0"/>
              <a:t>13. مساعدة الفرد على أن يكون عضواً فعالاً داخل الأسرة ومن ثم داخل المجتمع ... وهذا ممن خلال </a:t>
            </a:r>
            <a:r>
              <a:rPr lang="ar-SA" sz="2400" dirty="0" err="1" smtClean="0"/>
              <a:t>تاكيد</a:t>
            </a:r>
            <a:r>
              <a:rPr lang="ar-SA" sz="2400" dirty="0" smtClean="0"/>
              <a:t> وتعليم وتعريف الأسرة بوظائفها التنموية المتعددة والذي يجعلها تقضي على كل عوامل التصدع والتفكك والقدرة على احتواء معظم أنشطة الأفراد وتنظيم علاقاتهم بين بعضهم البعض، ومن ثم تكوين ركيزة أساسية في بناء المجتمع. </a:t>
            </a:r>
          </a:p>
          <a:p>
            <a:pPr algn="just" rtl="1">
              <a:lnSpc>
                <a:spcPct val="150000"/>
              </a:lnSpc>
            </a:pPr>
            <a:r>
              <a:rPr lang="ar-SA" sz="2400" dirty="0" smtClean="0"/>
              <a:t>14. التربية الأسرية لها أثر بالغ الأهمية في توجيه وإرشاد الآباء حيث أن السلطات التعليمية بما في ذلك المدرسة يجب أن تعمل على تغيير اتجاهات الوالدين نحو الأبناء وذلك بإرشادهم وتوجيههم ، فكلما كانت علاقة الآباء والأبناء سوية ساعد ذلك على بناء شخصيتهم وتمتعهم بصحة نفسية جيدة. </a:t>
            </a:r>
          </a:p>
          <a:p>
            <a:pPr algn="just" rtl="1">
              <a:lnSpc>
                <a:spcPct val="150000"/>
              </a:lnSpc>
            </a:pPr>
            <a:endParaRPr lang="ar-SA" sz="24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0" y="1"/>
            <a:ext cx="9144000" cy="7017306"/>
          </a:xfrm>
          <a:prstGeom prst="rect">
            <a:avLst/>
          </a:prstGeom>
          <a:solidFill>
            <a:schemeClr val="accent2">
              <a:lumMod val="20000"/>
              <a:lumOff val="80000"/>
            </a:schemeClr>
          </a:solidFill>
          <a:ln>
            <a:solidFill>
              <a:schemeClr val="accent6">
                <a:lumMod val="20000"/>
                <a:lumOff val="80000"/>
              </a:schemeClr>
            </a:solidFill>
          </a:ln>
          <a:scene3d>
            <a:camera prst="orthographicFront"/>
            <a:lightRig rig="threePt" dir="t"/>
          </a:scene3d>
          <a:sp3d>
            <a:bevelT w="139700" prst="cross"/>
          </a:sp3d>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rtl="1">
              <a:lnSpc>
                <a:spcPct val="150000"/>
              </a:lnSpc>
            </a:pPr>
            <a:r>
              <a:rPr lang="ar-SA" sz="2000" dirty="0" smtClean="0"/>
              <a:t>15. التربية الأسرية من خلال الوسائط التربوية المختلفة كالإذاعة والتلفزيون والجرائد والمجلات تبصرنا بخطورة التربية الخاطئة المتمثلة بالحرمان من رعاية الأم نتيجة عمل الأم وانشغالها عن الطفل أو المرض المزمن أو الفقر أو التقلبات المزاجية للوالدين.... </a:t>
            </a:r>
          </a:p>
          <a:p>
            <a:pPr algn="just" rtl="1">
              <a:lnSpc>
                <a:spcPct val="150000"/>
              </a:lnSpc>
            </a:pPr>
            <a:r>
              <a:rPr lang="ar-SA" sz="2000" dirty="0" smtClean="0"/>
              <a:t>16. المساعدة في تكوين مدركات ومفاهيم متكاملة للفرد في مراحل العمر المختلفة وإكسابه خبرات جديدة وتجعله قادراً على إدراك تفاصيل بيئته، تلك المدركات تزداد مع النمو النفسي والاجتماعي للطفل وازدياد قدرته على التفكير الرمزي المجرد تباعاً وعلى التعامل بالرموز والمجردات. </a:t>
            </a:r>
          </a:p>
          <a:p>
            <a:pPr algn="just" rtl="1">
              <a:lnSpc>
                <a:spcPct val="150000"/>
              </a:lnSpc>
            </a:pPr>
            <a:r>
              <a:rPr lang="ar-SA" sz="2000" dirty="0" smtClean="0"/>
              <a:t>17. المساعدة في جعل الفرد أكثر قدرة على تكوين علاقات قوية مع الآخرين مبنية على الثقة المتبادلة، فتضطلع الأسرة بدورها الهام في تدريب الطفل في السن المناسب على الاستقلال والمشاركة في أداء الواجبات والمسؤوليات والاعتماد على النفس. </a:t>
            </a:r>
          </a:p>
          <a:p>
            <a:pPr algn="just" rtl="1">
              <a:lnSpc>
                <a:spcPct val="150000"/>
              </a:lnSpc>
            </a:pPr>
            <a:r>
              <a:rPr lang="ar-SA" sz="2000" dirty="0" smtClean="0"/>
              <a:t>18. التربية الأسرية تساعد على تحقيق أعلى معدل للاستفادة من ناتج العمل وتوزعه بين البنود المختلفة في ميزانية الأسرة والمواءمة بين الأولويات الملحة والبدائل وهذا من شأنه أن يحقق الاستقرار المهني والاجتماعي. </a:t>
            </a:r>
          </a:p>
          <a:p>
            <a:pPr algn="just" rtl="1">
              <a:lnSpc>
                <a:spcPct val="150000"/>
              </a:lnSpc>
            </a:pPr>
            <a:r>
              <a:rPr lang="ar-SA" sz="2000" dirty="0" smtClean="0"/>
              <a:t>19. المساعدة في الاستخدام الأمثل لوقت الفراغ بالنسبة لأعضاء الأسرة جميعاً وكيفية تحقيق وظائف الفراغ من حيث الاستجمام والاسترخاء وتنمية الشخصية وفقاً للإمكانيات المتاحة للأسرة وبما لا يثقل كاهل الأسرة بأعباء تفوق داخلها الحقيقي. </a:t>
            </a:r>
          </a:p>
          <a:p>
            <a:pPr algn="just" rtl="1">
              <a:lnSpc>
                <a:spcPct val="150000"/>
              </a:lnSpc>
            </a:pPr>
            <a:endParaRPr lang="ar-SA" sz="20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0" y="1"/>
            <a:ext cx="9144000" cy="7017306"/>
          </a:xfrm>
          <a:prstGeom prst="rect">
            <a:avLst/>
          </a:prstGeom>
          <a:solidFill>
            <a:schemeClr val="accent2">
              <a:lumMod val="20000"/>
              <a:lumOff val="80000"/>
            </a:schemeClr>
          </a:solidFill>
          <a:ln>
            <a:solidFill>
              <a:schemeClr val="accent6">
                <a:lumMod val="20000"/>
                <a:lumOff val="80000"/>
              </a:schemeClr>
            </a:solidFill>
          </a:ln>
          <a:scene3d>
            <a:camera prst="orthographicFront"/>
            <a:lightRig rig="threePt" dir="t"/>
          </a:scene3d>
          <a:sp3d>
            <a:bevelT w="139700" prst="cross"/>
          </a:sp3d>
        </p:spPr>
        <p:style>
          <a:lnRef idx="1">
            <a:schemeClr val="accent6"/>
          </a:lnRef>
          <a:fillRef idx="2">
            <a:schemeClr val="accent6"/>
          </a:fillRef>
          <a:effectRef idx="1">
            <a:schemeClr val="accent6"/>
          </a:effectRef>
          <a:fontRef idx="minor">
            <a:schemeClr val="dk1"/>
          </a:fontRef>
        </p:style>
        <p:txBody>
          <a:bodyPr wrap="square" rtlCol="0">
            <a:spAutoFit/>
          </a:bodyPr>
          <a:lstStyle/>
          <a:p>
            <a:pPr marL="514350" indent="-514350" algn="just" rtl="1">
              <a:lnSpc>
                <a:spcPct val="150000"/>
              </a:lnSpc>
            </a:pPr>
            <a:r>
              <a:rPr lang="ar-SA" sz="2000" dirty="0" smtClean="0"/>
              <a:t>20. المساعدة في توضيح العادات البيئية السليمة من خلال دروس التربية البيئية وذلك بحث </a:t>
            </a:r>
            <a:r>
              <a:rPr lang="ar-SA" sz="2000" dirty="0" err="1" smtClean="0"/>
              <a:t>النشئ</a:t>
            </a:r>
            <a:r>
              <a:rPr lang="ar-SA" sz="2000" dirty="0" smtClean="0"/>
              <a:t> على ترشيد استخدام الكهرباء والمياه وعدم رمي القمامة في أي مكان ... وعدم قطع الزهور والمحافظة على التشجير في كل مكان وعدم التبول والتبرز في الطريق العام أو المتنزهات كما يحدث... وعدم إحداث ضوضاء للجيران. </a:t>
            </a:r>
          </a:p>
          <a:p>
            <a:pPr marL="514350" indent="-514350" algn="just" rtl="1">
              <a:lnSpc>
                <a:spcPct val="150000"/>
              </a:lnSpc>
            </a:pPr>
            <a:r>
              <a:rPr lang="ar-SA" sz="2000" dirty="0" smtClean="0"/>
              <a:t>21. المساعدة في نشر الوعي الصحي من خلال الرعاية الصحية لأعضاء الأسرة وذلك من خلال دروس التربية الصحية الهامة بالنسبة لعادات النظافة والاستحمام وغسل الأيدي قبل وبعد الأكل وغسل الأسنان بالفرشاة والعادات الغذائية السليمة والأكل بانتظام وعدم التعرض للتيارات الهوائية عند الخروج من الحمام ... الخ من الإرشادات الصحية التي لها أثر بالغ الأهمية في عدم التعرض للإصابة بالعديد من الأمراض وبذلك تكون التربية الأسرية قد لعبت الدور الوقائي الأول عن طريق الأسرة قبل الجهات الرسمية التطوعية الأخرى في الميدان الصحي. </a:t>
            </a:r>
          </a:p>
          <a:p>
            <a:pPr marL="514350" indent="-514350" algn="just" rtl="1">
              <a:lnSpc>
                <a:spcPct val="150000"/>
              </a:lnSpc>
            </a:pPr>
            <a:endParaRPr lang="ar-SA" sz="2000" dirty="0"/>
          </a:p>
          <a:p>
            <a:pPr marL="514350" indent="-514350" algn="just" rtl="1">
              <a:lnSpc>
                <a:spcPct val="150000"/>
              </a:lnSpc>
            </a:pPr>
            <a:endParaRPr lang="ar-SA" sz="2000" dirty="0" smtClean="0"/>
          </a:p>
          <a:p>
            <a:pPr marL="514350" indent="-514350" algn="just" rtl="1">
              <a:lnSpc>
                <a:spcPct val="150000"/>
              </a:lnSpc>
            </a:pPr>
            <a:endParaRPr lang="ar-SA" sz="2000" dirty="0"/>
          </a:p>
          <a:p>
            <a:pPr marL="514350" indent="-514350" algn="just" rtl="1">
              <a:lnSpc>
                <a:spcPct val="150000"/>
              </a:lnSpc>
            </a:pPr>
            <a:endParaRPr lang="ar-SA" sz="2000" dirty="0" smtClean="0"/>
          </a:p>
          <a:p>
            <a:pPr marL="514350" indent="-514350" algn="just" rtl="1">
              <a:lnSpc>
                <a:spcPct val="150000"/>
              </a:lnSpc>
            </a:pPr>
            <a:endParaRPr lang="ar-SA" sz="2000"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سمة Office">
  <a:themeElements>
    <a:clrScheme name="ألوان متوسطة">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موازنة">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835</TotalTime>
  <Words>1347</Words>
  <Application>Microsoft Office PowerPoint</Application>
  <PresentationFormat>On-screen Show (4:3)</PresentationFormat>
  <Paragraphs>43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سمة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الثامن التربية الأسرية</dc:title>
  <dc:creator>Hp</dc:creator>
  <cp:lastModifiedBy>DELL</cp:lastModifiedBy>
  <cp:revision>81</cp:revision>
  <dcterms:created xsi:type="dcterms:W3CDTF">2020-04-19T19:56:42Z</dcterms:created>
  <dcterms:modified xsi:type="dcterms:W3CDTF">2021-02-22T17:45:31Z</dcterms:modified>
</cp:coreProperties>
</file>