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307" r:id="rId12"/>
    <p:sldId id="288" r:id="rId13"/>
    <p:sldId id="289" r:id="rId14"/>
    <p:sldId id="290" r:id="rId15"/>
    <p:sldId id="291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zan khalaf" initials="r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6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712EF-A8C4-43DD-8D2F-48CAB6EC1C8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4924-A876-407D-8B48-A5EB27D9A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5562600"/>
          </a:xfrm>
        </p:spPr>
        <p:txBody>
          <a:bodyPr>
            <a:normAutofit/>
          </a:bodyPr>
          <a:lstStyle/>
          <a:p>
            <a:r>
              <a:rPr lang="ar-SA" sz="5400" b="1" i="1" u="sng" dirty="0" smtClean="0">
                <a:latin typeface="Arabic Typesetting" pitchFamily="66" charset="-78"/>
                <a:cs typeface="Arabic Typesetting" pitchFamily="66" charset="-78"/>
              </a:rPr>
              <a:t>دور الأسرة في مواجهة مشكلات الطفولة المبكرة </a:t>
            </a:r>
            <a:endParaRPr lang="en-US" sz="5400" b="1" i="1" u="sng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محاضرة 3</a:t>
            </a:r>
          </a:p>
          <a:p>
            <a:r>
              <a:rPr lang="ar-SA" b="1" dirty="0" smtClean="0"/>
              <a:t>الفصل الخامس</a:t>
            </a:r>
          </a:p>
          <a:p>
            <a:r>
              <a:rPr lang="ar-SA" b="1" dirty="0" smtClean="0"/>
              <a:t>النشاط الزائد- مشكلات الكلام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A40E3E-9DCB-4B13-957E-6D30063FD422}"/>
              </a:ext>
            </a:extLst>
          </p:cNvPr>
          <p:cNvSpPr txBox="1"/>
          <p:nvPr/>
        </p:nvSpPr>
        <p:spPr>
          <a:xfrm>
            <a:off x="1667021" y="2094136"/>
            <a:ext cx="700571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rtl="1"/>
            <a:r>
              <a:rPr lang="ar-JO" sz="2800" b="1" dirty="0" smtClean="0"/>
              <a:t>مشكلا</a:t>
            </a:r>
            <a:r>
              <a:rPr lang="ar-SA" sz="2800" b="1" dirty="0" smtClean="0"/>
              <a:t>ت</a:t>
            </a:r>
            <a:r>
              <a:rPr lang="ar-JO" sz="2800" b="1" dirty="0" smtClean="0"/>
              <a:t> </a:t>
            </a:r>
            <a:r>
              <a:rPr lang="ar-JO" sz="2800" b="1" dirty="0"/>
              <a:t>الكلام </a:t>
            </a:r>
            <a:r>
              <a:rPr lang="ar-JO" sz="2400" dirty="0"/>
              <a:t>:هي </a:t>
            </a:r>
            <a:r>
              <a:rPr lang="ar-JO" sz="2400" dirty="0">
                <a:solidFill>
                  <a:srgbClr val="FF0000"/>
                </a:solidFill>
              </a:rPr>
              <a:t>صعوب</a:t>
            </a:r>
            <a:r>
              <a:rPr lang="ar-SA" sz="2400" dirty="0">
                <a:solidFill>
                  <a:srgbClr val="FF0000"/>
                </a:solidFill>
              </a:rPr>
              <a:t>ات</a:t>
            </a:r>
            <a:r>
              <a:rPr lang="ar-JO" sz="2400" dirty="0">
                <a:solidFill>
                  <a:srgbClr val="FF0000"/>
                </a:solidFill>
              </a:rPr>
              <a:t> يعاني منها الطفل في انشاء او تكوين اصوات الكلام المختلفة المهمة للتواصل بسلاسة مع الاخرين .</a:t>
            </a:r>
          </a:p>
          <a:p>
            <a:pPr lvl="1" algn="just" rtl="1"/>
            <a:endParaRPr lang="ar-JO" sz="2400" dirty="0"/>
          </a:p>
          <a:p>
            <a:pPr lvl="1" algn="just" rtl="1"/>
            <a:r>
              <a:rPr lang="ar-SA" sz="2400" dirty="0" smtClean="0"/>
              <a:t>لماذا </a:t>
            </a:r>
            <a:r>
              <a:rPr lang="ar-JO" sz="2400" dirty="0" smtClean="0"/>
              <a:t>يقلق ا</a:t>
            </a:r>
            <a:r>
              <a:rPr lang="ar-SA" sz="2400" dirty="0" smtClean="0"/>
              <a:t>لا</a:t>
            </a:r>
            <a:r>
              <a:rPr lang="ar-JO" sz="2400" dirty="0" smtClean="0"/>
              <a:t>باء </a:t>
            </a:r>
            <a:r>
              <a:rPr lang="ar-JO" sz="2400" dirty="0"/>
              <a:t>عندما يتأخر اطفالهم في </a:t>
            </a:r>
            <a:r>
              <a:rPr lang="ar-JO" sz="2400" dirty="0" smtClean="0"/>
              <a:t>الكلام، وبحاولون </a:t>
            </a:r>
            <a:r>
              <a:rPr lang="ar-JO" sz="2400" dirty="0"/>
              <a:t>بشتى الطرق </a:t>
            </a:r>
            <a:r>
              <a:rPr lang="ar-JO" sz="2400" b="1" dirty="0"/>
              <a:t>ان يدفعوهم للكلام مبكرا للاطمئنان على انهم لا يعانون من ضعف عقلي او تبلد في الحواس ، لما عرف عن علاقة النمو اللغوي بالنمو العقلي </a:t>
            </a:r>
            <a:r>
              <a:rPr lang="ar-JO" sz="2400" dirty="0"/>
              <a:t>.</a:t>
            </a:r>
          </a:p>
          <a:p>
            <a:pPr lvl="1" algn="just" rtl="1"/>
            <a:endParaRPr lang="ar-JO" sz="2400" dirty="0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xmlns="" id="{613FA4BB-67E5-4C06-8680-F379EA500BBB}"/>
              </a:ext>
            </a:extLst>
          </p:cNvPr>
          <p:cNvSpPr/>
          <p:nvPr/>
        </p:nvSpPr>
        <p:spPr>
          <a:xfrm>
            <a:off x="2373924" y="393896"/>
            <a:ext cx="6214403" cy="1336431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4800" b="1" dirty="0"/>
              <a:t>مشكلات الكلام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8756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JO" dirty="0"/>
              <a:t>في الاحوال العادية، يمتلك الطفل ((14-15 شهرا ) ثلاث </a:t>
            </a:r>
            <a:r>
              <a:rPr lang="ar-JO" dirty="0" smtClean="0"/>
              <a:t>كلمات</a:t>
            </a:r>
            <a:r>
              <a:rPr lang="ar-SA" dirty="0" smtClean="0"/>
              <a:t> </a:t>
            </a:r>
            <a:r>
              <a:rPr lang="ar-JO" dirty="0" smtClean="0"/>
              <a:t>و </a:t>
            </a:r>
            <a:r>
              <a:rPr lang="ar-JO" dirty="0"/>
              <a:t>يستعمل 18 صوتا او اكثر و يكرر الاصوات و يقلد بسهولة </a:t>
            </a:r>
            <a:r>
              <a:rPr lang="ar-SA" dirty="0" smtClean="0"/>
              <a:t>.</a:t>
            </a:r>
          </a:p>
          <a:p>
            <a:pPr algn="r" rtl="1"/>
            <a:r>
              <a:rPr lang="ar-JO" dirty="0" smtClean="0"/>
              <a:t> </a:t>
            </a:r>
            <a:r>
              <a:rPr lang="ar-JO" dirty="0"/>
              <a:t>و في الفترة ما بين (15-48 شهرا )، اي الفترة التي تنمو فيها بشكل سريع جدا سواء في عدد الكلمات (القاموس اللغوي ) او في طول الجمل و تركيبها  ، </a:t>
            </a:r>
            <a:r>
              <a:rPr lang="ar-JO" b="1" dirty="0"/>
              <a:t>ينبغي ان يساعد الاباء ابناءهم على الكلام الصحيح لغويا و ترسيخ مفرداتهم ،و حثهم على الكلام بجمل سليمة بدلا من الكلمة الواحدة في مقام الجملة ، الاخطر من ذلك ، الاشارة بدلا من </a:t>
            </a:r>
            <a:r>
              <a:rPr lang="ar-SA" b="1" dirty="0"/>
              <a:t>الكلام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2125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2995D-1DF4-4F33-ACCA-54C2AE91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/>
              <a:t>هنالك بعض المواضيع التي تخص </a:t>
            </a:r>
            <a:r>
              <a:rPr lang="ar-SA" sz="3200" dirty="0" smtClean="0"/>
              <a:t>قدرات </a:t>
            </a:r>
            <a:r>
              <a:rPr lang="ar-SA" sz="3200" dirty="0"/>
              <a:t>الطفل على الكلام يجب على الآباء الإنتباه إليها 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2B7B8B-08D3-4541-86D6-37EBE977F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0275" y="2255520"/>
            <a:ext cx="6577928" cy="3695114"/>
          </a:xfrm>
        </p:spPr>
        <p:txBody>
          <a:bodyPr>
            <a:normAutofit fontScale="85000" lnSpcReduction="20000"/>
          </a:bodyPr>
          <a:lstStyle/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r" rtl="1"/>
            <a:endParaRPr lang="ar-SA" dirty="0">
              <a:solidFill>
                <a:schemeClr val="bg2">
                  <a:lumMod val="50000"/>
                </a:schemeClr>
              </a:solidFill>
            </a:endParaRPr>
          </a:p>
          <a:p>
            <a:pPr algn="r" rtl="1"/>
            <a:r>
              <a:rPr lang="ar-SA" dirty="0">
                <a:solidFill>
                  <a:schemeClr val="bg2">
                    <a:lumMod val="50000"/>
                  </a:schemeClr>
                </a:solidFill>
              </a:rPr>
              <a:t>في بعض الاحالات نجد معدلات بطيئة في التقدم في ترديد الكلمات ، و قد يكون سبب ذلك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</a:rPr>
              <a:t>ضعف في السمع او خلل في اجهزة انطق او المخ ...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9EEB2AD-A1AD-493D-9F92-F9588C93FF57}"/>
              </a:ext>
            </a:extLst>
          </p:cNvPr>
          <p:cNvSpPr/>
          <p:nvPr/>
        </p:nvSpPr>
        <p:spPr>
          <a:xfrm>
            <a:off x="2200275" y="2438400"/>
            <a:ext cx="6577928" cy="203512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A" sz="2400" dirty="0"/>
              <a:t>اذا لم يستخدم الطفل خمس كلمات على الاقل عندما </a:t>
            </a:r>
            <a:r>
              <a:rPr lang="ar-SA" sz="2400" dirty="0" smtClean="0"/>
              <a:t>يبلغ </a:t>
            </a:r>
            <a:r>
              <a:rPr lang="ar-SA" sz="2400" dirty="0"/>
              <a:t>24 شهرا يجب ان </a:t>
            </a:r>
            <a:r>
              <a:rPr lang="ar-SA" sz="2400" dirty="0" smtClean="0"/>
              <a:t>يبدأ برنامج </a:t>
            </a:r>
            <a:r>
              <a:rPr lang="ar-SA" sz="2400" dirty="0"/>
              <a:t>تعليم الكلام.</a:t>
            </a:r>
          </a:p>
          <a:p>
            <a:pPr algn="r" rtl="1"/>
            <a:endParaRPr lang="ar-SA" sz="2400" dirty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A" sz="2400" dirty="0"/>
              <a:t>لو كان الطفل قد مر عليه عام اخر دون كلام  فيجب على الاباء استشارة متخصصين.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82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13ECB50-BF02-4C37-8C0F-7DF5546E12C4}"/>
              </a:ext>
            </a:extLst>
          </p:cNvPr>
          <p:cNvSpPr/>
          <p:nvPr/>
        </p:nvSpPr>
        <p:spPr>
          <a:xfrm>
            <a:off x="1951892" y="1336431"/>
            <a:ext cx="6784145" cy="492369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2000" b="1" dirty="0"/>
              <a:t>يلعب "النموذج" اللغوي الذي يقدم للطفل دور كبير في نجاح عملية الكلام</a:t>
            </a:r>
            <a:r>
              <a:rPr lang="ar-SA" sz="2000" dirty="0"/>
              <a:t>، حيث ان الولد الوحيد الذي ليس له اخوة او اخوات ، و الذي </a:t>
            </a:r>
            <a:r>
              <a:rPr lang="ar-SA" sz="2000" b="1" dirty="0"/>
              <a:t>ياخد اهتمام الكبار يكون ماهرا في عملية الكلام في حين ان الاطفال الذين يولدون </a:t>
            </a:r>
            <a:r>
              <a:rPr lang="ar-SA" sz="2000" dirty="0"/>
              <a:t>بعد ذلك ، </a:t>
            </a:r>
            <a:r>
              <a:rPr lang="ar-SA" sz="2000" b="1" dirty="0"/>
              <a:t>يقضون فترات طويلة مع اخوتهم الاكبر و يتعلمون منهم الكلام ،</a:t>
            </a:r>
            <a:r>
              <a:rPr lang="ar-SA" sz="2000" dirty="0"/>
              <a:t> فاذا كانت اعمارهم قريبة  فإن لغتهم في الغالب تكون قاصرة بالمقارنة مع لغة الوالدين .</a:t>
            </a:r>
          </a:p>
          <a:p>
            <a:pPr algn="r" rtl="1"/>
            <a:endParaRPr lang="ar-SA" sz="2000" dirty="0"/>
          </a:p>
          <a:p>
            <a:pPr algn="r" rtl="1"/>
            <a:r>
              <a:rPr lang="ar-SA" sz="2000" b="1" dirty="0"/>
              <a:t>يجب على الآباء تقديم النموذج الصحيح للغة السليمة ، حيث انه هنالك الكثير من الاباء الذين لا يستمعون الى الطفل ،اما لانشغالهم او </a:t>
            </a:r>
            <a:r>
              <a:rPr lang="ar-SA" sz="2000" dirty="0"/>
              <a:t>لامور اخرى ... ، او لاعتقادهم ان هذا الاهم غير مهم بالنسبة </a:t>
            </a:r>
            <a:r>
              <a:rPr lang="ar-SA" sz="2000" dirty="0" smtClean="0"/>
              <a:t>للصغار</a:t>
            </a:r>
          </a:p>
          <a:p>
            <a:pPr algn="r" rtl="1"/>
            <a:r>
              <a:rPr lang="ar-SA" sz="2000" dirty="0" smtClean="0"/>
              <a:t> يعمد بعض </a:t>
            </a:r>
            <a:r>
              <a:rPr lang="ar-SA" sz="2000" b="1" dirty="0" smtClean="0"/>
              <a:t>الاباء توفير على </a:t>
            </a:r>
            <a:r>
              <a:rPr lang="ar-SA" sz="2000" b="1" dirty="0"/>
              <a:t>ابنائهم الكلام  بان </a:t>
            </a:r>
            <a:r>
              <a:rPr lang="ar-SA" sz="2000" b="1" dirty="0" smtClean="0"/>
              <a:t>يعرضوا </a:t>
            </a:r>
            <a:r>
              <a:rPr lang="ar-SA" sz="2000" b="1" dirty="0"/>
              <a:t>عليهم خدماتهم دون ان يطلبوها فيقولةن : "انت اكيد جائع"، سأحضر لك الطعام  او </a:t>
            </a:r>
            <a:r>
              <a:rPr lang="ar-SA" sz="2000" dirty="0"/>
              <a:t>"دعني اساعدك" ، او "تريد ان تقول كذا و كذا ..."  و اذا تكلم الطفل بالاشارة او بمجرد نطقه كلمة واحدة ، تفول الام او الاب : "اعرف ما تريد و سأحضره لك" .</a:t>
            </a:r>
          </a:p>
          <a:p>
            <a:pPr algn="r" rtl="1"/>
            <a:endParaRPr lang="ar-SA" sz="2000" dirty="0"/>
          </a:p>
          <a:p>
            <a:pPr algn="r" rtl="1"/>
            <a:r>
              <a:rPr lang="ar-SA" sz="2000" dirty="0" smtClean="0"/>
              <a:t>لالصواب: اعطاء </a:t>
            </a:r>
            <a:r>
              <a:rPr lang="ar-SA" sz="2000" dirty="0"/>
              <a:t>الطفل فرصة في </a:t>
            </a:r>
            <a:r>
              <a:rPr lang="ar-SA" sz="2000" b="1" dirty="0"/>
              <a:t>التعبير عن نفسه و رغباته بالكلام ، </a:t>
            </a:r>
            <a:r>
              <a:rPr lang="ar-SA" sz="2000" b="1" dirty="0" smtClean="0"/>
              <a:t>والاستماع </a:t>
            </a:r>
            <a:r>
              <a:rPr lang="ar-SA" sz="2000" b="1" dirty="0"/>
              <a:t>إلية و اعطائة فرصة لاستكمال حديثة و طرح الاسئلة و مناقشته فيها ، و الاهتمامة بما يقول  ال اخ...</a:t>
            </a:r>
          </a:p>
          <a:p>
            <a:pPr algn="r" rtl="1"/>
            <a:r>
              <a:rPr lang="ar-SA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24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4B8192-61FB-4F38-9385-9860ECE1F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2800" dirty="0"/>
              <a:t>التهتهة : هي التقطع اثناء نطق الكلام  مثل التوقف عند كلمة واحدة و تكرار الكلمة اكثر من مرة </a:t>
            </a:r>
            <a:r>
              <a:rPr lang="ar-SA" sz="2800" dirty="0"/>
              <a:t>و</a:t>
            </a:r>
            <a:r>
              <a:rPr lang="ar-JO" sz="2800" dirty="0"/>
              <a:t>عدم القدرة نطق الكلمة بشكل صحيح والتردد في نطق كل كلمه 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BAE296-2FCE-425C-B51F-018809B0B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0274" y="2438400"/>
            <a:ext cx="3120390" cy="365760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chemeClr val="tx1"/>
                </a:solidFill>
              </a:rPr>
              <a:t>التهتهة عادة تكون مع الكلمات المكونه </a:t>
            </a:r>
            <a:r>
              <a:rPr lang="ar-SA" b="1" dirty="0">
                <a:solidFill>
                  <a:schemeClr val="tx1"/>
                </a:solidFill>
              </a:rPr>
              <a:t>من </a:t>
            </a:r>
            <a:r>
              <a:rPr lang="ar-SA" b="1" dirty="0" smtClean="0">
                <a:solidFill>
                  <a:schemeClr val="tx1"/>
                </a:solidFill>
              </a:rPr>
              <a:t>اربع </a:t>
            </a:r>
            <a:r>
              <a:rPr lang="ar-SA" b="1" dirty="0">
                <a:solidFill>
                  <a:schemeClr val="tx1"/>
                </a:solidFill>
              </a:rPr>
              <a:t>حروف </a:t>
            </a:r>
            <a:r>
              <a:rPr lang="ar-SA" dirty="0">
                <a:solidFill>
                  <a:schemeClr val="tx1"/>
                </a:solidFill>
              </a:rPr>
              <a:t>و تقتصر على مواقف او كلمات معينة او مع اشخاص معينين </a:t>
            </a:r>
            <a:r>
              <a:rPr lang="ar-SA" dirty="0" smtClean="0">
                <a:solidFill>
                  <a:schemeClr val="tx1"/>
                </a:solidFill>
              </a:rPr>
              <a:t>، </a:t>
            </a:r>
            <a:r>
              <a:rPr lang="ar-SA" b="1" dirty="0" smtClean="0">
                <a:solidFill>
                  <a:schemeClr val="tx1"/>
                </a:solidFill>
              </a:rPr>
              <a:t>فالطفل </a:t>
            </a:r>
            <a:r>
              <a:rPr lang="ar-SA" b="1" dirty="0">
                <a:solidFill>
                  <a:schemeClr val="tx1"/>
                </a:solidFill>
              </a:rPr>
              <a:t>الخائف من المدرسة او المدرس ، قد تظهر عليه التهتهة ، و هو في العادة طليق اللسان في بيته و بين اسرته </a:t>
            </a:r>
            <a:r>
              <a:rPr lang="ar-SA" dirty="0">
                <a:solidFill>
                  <a:schemeClr val="tx1"/>
                </a:solidFill>
              </a:rPr>
              <a:t>، تحدث التهتهة عادة بين العام الثاني و الرابع و غالبا ما تزول بعد ذلك ،تنتهي التهتهة بعد السنه الخامسة من العمر و لكن اذا استمرت يجب اللجوء الى اخصائي لمتابعت الحالة 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4CBA7EE-E379-4766-B57B-9E5E795E3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ar-SA" sz="2800" dirty="0">
                <a:solidFill>
                  <a:schemeClr val="tx1"/>
                </a:solidFill>
              </a:rPr>
              <a:t>اسباب زيادة التهتهة :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شعور الطفل بالقلق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 الشعور بالخوف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وقوع الطفل تحت الضغط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او اطراب معين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72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2B24C-EAAA-490B-8BB0-AD767631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708" y="762000"/>
            <a:ext cx="2500532" cy="617446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3600" dirty="0">
                <a:solidFill>
                  <a:schemeClr val="tx1"/>
                </a:solidFill>
              </a:rPr>
              <a:t>الآثار الجانبية للتهتهة: 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xmlns="" id="{FC8D6AA7-947D-4A27-8AB6-A318AFA89E4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87" b="21787"/>
          <a:stretch>
            <a:fillRect/>
          </a:stretch>
        </p:blipFill>
        <p:spPr>
          <a:xfrm>
            <a:off x="158262" y="495886"/>
            <a:ext cx="4536830" cy="586622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F73069-7CA2-487A-89B2-FDF8C1C89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7708" y="1645920"/>
            <a:ext cx="2500532" cy="4450080"/>
          </a:xfrm>
        </p:spPr>
        <p:txBody>
          <a:bodyPr>
            <a:normAutofit/>
          </a:bodyPr>
          <a:lstStyle/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عدم الاطمأنينة في المدرسة و حجم النشاطات المدرسة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تجنب التحدث لاي شخص منعا للحرج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عدم تكوين صداقات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و الاحباط الدائم و الشعور بانه فاشل مقارنتا مع زملائه </a:t>
            </a:r>
          </a:p>
          <a:p>
            <a:pPr marL="457200" indent="-457200" algn="r" rtl="1">
              <a:buAutoNum type="arabicPeriod"/>
            </a:pPr>
            <a:r>
              <a:rPr lang="ar-SA" sz="2000" dirty="0">
                <a:solidFill>
                  <a:schemeClr val="tx1"/>
                </a:solidFill>
              </a:rPr>
              <a:t>و ايضن نظرة الاطفال اليه تصعب الامور اكثر </a:t>
            </a:r>
          </a:p>
        </p:txBody>
      </p:sp>
    </p:spTree>
    <p:extLst>
      <p:ext uri="{BB962C8B-B14F-4D97-AF65-F5344CB8AC3E}">
        <p14:creationId xmlns:p14="http://schemas.microsoft.com/office/powerpoint/2010/main" val="403803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38401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علاقات اجتماعية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035"/>
            <a:ext cx="9144000" cy="65539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F53AD-23CC-4905-B997-00911BE55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911B62-FF98-41F9-B407-736261513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ar-JO" dirty="0"/>
              <a:t>الاساس في طفل ما قبل المدرسة ان </a:t>
            </a:r>
            <a:r>
              <a:rPr lang="ar-JO" b="1" dirty="0"/>
              <a:t>يتميز بالنشاط والحيوية والتلقائية والانطلاق , لذا فانه لا يتم اكتشاف النشاط الزائد وغير العادي للطفل الا في </a:t>
            </a:r>
            <a:r>
              <a:rPr lang="ar-JO" b="1" dirty="0">
                <a:solidFill>
                  <a:srgbClr val="FF0000"/>
                </a:solidFill>
              </a:rPr>
              <a:t>المرحلة الوسطى والمتأخرة</a:t>
            </a:r>
            <a:r>
              <a:rPr lang="ar-JO" dirty="0">
                <a:solidFill>
                  <a:srgbClr val="FF0000"/>
                </a:solidFill>
              </a:rPr>
              <a:t>,حيث  </a:t>
            </a:r>
            <a:r>
              <a:rPr lang="ar-JO" dirty="0"/>
              <a:t>تظهر المشكلات المرتبطة بهذه الظاهرة السلوكية والتي اصبحت موضع اهتمام الباحثين وعلماء النفس والتربية بشكل ملحوظ في السنوات الاخيرة</a:t>
            </a:r>
            <a:r>
              <a:rPr lang="ar-JO" dirty="0" smtClean="0"/>
              <a:t>.</a:t>
            </a:r>
            <a:r>
              <a:rPr lang="ar-SA" dirty="0" smtClean="0"/>
              <a:t>                                                                    </a:t>
            </a:r>
            <a:endParaRPr lang="en-US" dirty="0"/>
          </a:p>
          <a:p>
            <a:pPr marL="400050" lvl="1" indent="0" algn="just">
              <a:buNone/>
            </a:pPr>
            <a:r>
              <a:rPr lang="ar-SA" dirty="0" smtClean="0"/>
              <a:t>-اهتم الباحثين بالمشكلة نظرا </a:t>
            </a:r>
            <a:r>
              <a:rPr lang="ar-SA" dirty="0" smtClean="0">
                <a:solidFill>
                  <a:srgbClr val="FF0000"/>
                </a:solidFill>
              </a:rPr>
              <a:t>لشكاوي الاباء المتزايدة </a:t>
            </a:r>
            <a:r>
              <a:rPr lang="ar-JO" dirty="0" smtClean="0">
                <a:solidFill>
                  <a:srgbClr val="FF0000"/>
                </a:solidFill>
              </a:rPr>
              <a:t>والمدرسين </a:t>
            </a:r>
            <a:r>
              <a:rPr lang="ar-JO" dirty="0">
                <a:solidFill>
                  <a:srgbClr val="FF0000"/>
                </a:solidFill>
              </a:rPr>
              <a:t>من عدم قدرتهم على السيطرة على الاطفال ذوي </a:t>
            </a:r>
            <a:r>
              <a:rPr lang="ar-JO" dirty="0"/>
              <a:t>النشاط الزائد.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2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4A9268-30C3-4900-8AF5-B1B67C8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وتنحصر مشاكل الطفل ذي النشاط الزائد في ثلاث جهات: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C8B9D7-8883-41C2-92D4-6C6B0FCD2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 algn="r">
              <a:buNone/>
            </a:pPr>
            <a:r>
              <a:rPr lang="ar-JO" dirty="0"/>
              <a:t>الاندفاع </a:t>
            </a:r>
          </a:p>
          <a:p>
            <a:pPr lvl="1" algn="r"/>
            <a:endParaRPr lang="ar-JO" dirty="0"/>
          </a:p>
          <a:p>
            <a:pPr lvl="1" algn="r"/>
            <a:endParaRPr lang="ar-JO" dirty="0"/>
          </a:p>
          <a:p>
            <a:pPr marL="400050" lvl="1" indent="0" algn="r">
              <a:buNone/>
            </a:pPr>
            <a:r>
              <a:rPr lang="ar-JO" dirty="0"/>
              <a:t>ضعف الانتباه والتركيز</a:t>
            </a:r>
          </a:p>
          <a:p>
            <a:pPr lvl="1" algn="r"/>
            <a:endParaRPr lang="ar-JO" dirty="0"/>
          </a:p>
          <a:p>
            <a:pPr lvl="1" algn="r"/>
            <a:endParaRPr lang="ar-JO" dirty="0"/>
          </a:p>
          <a:p>
            <a:pPr lvl="1" algn="r"/>
            <a:endParaRPr lang="ar-JO" dirty="0"/>
          </a:p>
          <a:p>
            <a:pPr marL="400050" lvl="1" indent="0" algn="r">
              <a:buNone/>
            </a:pPr>
            <a:r>
              <a:rPr lang="ar-JO" dirty="0"/>
              <a:t>عشوائية الانطلاق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3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930496-B5EE-4D20-9BFC-32A70265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مؤشرات النشاط الزائد: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0A37BC-787F-4A84-BCC4-8C2F11F5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5734"/>
            <a:ext cx="7911285" cy="4023360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ar-JO" b="1" dirty="0"/>
              <a:t>1-عدم الرعاية والاهتمام بالامور </a:t>
            </a:r>
            <a:r>
              <a:rPr lang="ar-JO" b="1" dirty="0" smtClean="0"/>
              <a:t>(</a:t>
            </a:r>
            <a:r>
              <a:rPr lang="ar-SA" b="1" dirty="0" smtClean="0"/>
              <a:t>تشتت </a:t>
            </a:r>
            <a:r>
              <a:rPr lang="ar-JO" b="1" dirty="0" smtClean="0"/>
              <a:t>التركيز</a:t>
            </a:r>
            <a:r>
              <a:rPr lang="ar-JO" dirty="0"/>
              <a:t>):                                                    </a:t>
            </a:r>
          </a:p>
          <a:p>
            <a:pPr marL="0" indent="0" algn="r">
              <a:buNone/>
            </a:pPr>
            <a:r>
              <a:rPr lang="ar-JO" dirty="0"/>
              <a:t>وتنعكس عليه غالبا بالصور التالية:-</a:t>
            </a:r>
          </a:p>
          <a:p>
            <a:pPr marL="0" indent="0" algn="r">
              <a:buNone/>
            </a:pPr>
            <a:r>
              <a:rPr lang="ar-JO" dirty="0"/>
              <a:t>أ- يفشل دائما في انهاء ما بدأه.</a:t>
            </a:r>
          </a:p>
          <a:p>
            <a:pPr marL="0" indent="0" algn="r">
              <a:buNone/>
            </a:pPr>
            <a:r>
              <a:rPr lang="ar-JO" dirty="0"/>
              <a:t>ب- غالبا لا يحسن الاستماع ولا المشاهدة او المتابعة.</a:t>
            </a:r>
          </a:p>
          <a:p>
            <a:pPr marL="0" indent="0" algn="r">
              <a:buNone/>
            </a:pPr>
            <a:r>
              <a:rPr lang="ar-JO" dirty="0"/>
              <a:t>ج- من السهل اثارته.</a:t>
            </a:r>
          </a:p>
          <a:p>
            <a:pPr marL="0" indent="0" algn="r">
              <a:buNone/>
            </a:pPr>
            <a:r>
              <a:rPr lang="ar-JO" dirty="0"/>
              <a:t>د-يجد صعوبة في اي مهام او نشاطات تحتاج الى تركيز كبير .</a:t>
            </a:r>
          </a:p>
          <a:p>
            <a:pPr marL="0" indent="0" algn="r">
              <a:buNone/>
            </a:pPr>
            <a:r>
              <a:rPr lang="ar-JO" dirty="0"/>
              <a:t>ه- يجد صعوبة في التعلم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160975-CC4F-42BD-821F-AC19BE28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2000" b="1" dirty="0">
                <a:cs typeface="+mn-cs"/>
              </a:rPr>
              <a:t>2-</a:t>
            </a:r>
            <a:r>
              <a:rPr lang="ar-JO" sz="4000" b="1" dirty="0">
                <a:cs typeface="+mn-cs"/>
              </a:rPr>
              <a:t> </a:t>
            </a:r>
            <a:r>
              <a:rPr lang="ar-JO" sz="2000" b="1" dirty="0">
                <a:cs typeface="+mn-cs"/>
              </a:rPr>
              <a:t>الاندفاع                                                                                                                                           </a:t>
            </a:r>
            <a:endParaRPr lang="en-US" sz="20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D481A5-44A3-4127-B702-E72150A52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JO" dirty="0"/>
          </a:p>
          <a:p>
            <a:pPr marL="0" indent="0" algn="r">
              <a:buNone/>
            </a:pPr>
            <a:r>
              <a:rPr lang="ar-JO" dirty="0"/>
              <a:t>أ-غالباً ما يتصرف بدون تفكير</a:t>
            </a:r>
          </a:p>
          <a:p>
            <a:pPr marL="0" indent="0" algn="r">
              <a:buNone/>
            </a:pPr>
            <a:r>
              <a:rPr lang="ar-JO" dirty="0"/>
              <a:t>ب- ينتقل دائماً من نشاط لاخر</a:t>
            </a:r>
          </a:p>
          <a:p>
            <a:pPr marL="0" indent="0" algn="r">
              <a:buNone/>
            </a:pPr>
            <a:r>
              <a:rPr lang="ar-JO" dirty="0"/>
              <a:t>ج-لديه صعوبة في تنظيم اللعب او مواد العمل</a:t>
            </a:r>
          </a:p>
          <a:p>
            <a:pPr marL="0" indent="0" algn="r">
              <a:buNone/>
            </a:pPr>
            <a:r>
              <a:rPr lang="ar-JO" dirty="0"/>
              <a:t>د-يحتاج لقدر كبير من المراقبة </a:t>
            </a:r>
          </a:p>
          <a:p>
            <a:pPr marL="0" indent="0" algn="r">
              <a:buNone/>
            </a:pPr>
            <a:r>
              <a:rPr lang="ar-JO" dirty="0"/>
              <a:t>ه- يجد صعوبة في انتظار دوره  في اللعب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EF5634-E3DD-4A1F-A428-BDAD6501C02A}"/>
              </a:ext>
            </a:extLst>
          </p:cNvPr>
          <p:cNvSpPr txBox="1"/>
          <p:nvPr/>
        </p:nvSpPr>
        <p:spPr>
          <a:xfrm>
            <a:off x="3715305" y="1845734"/>
            <a:ext cx="4605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ar-JO" dirty="0"/>
              <a:t>وتنعكس عليه غالبا بالصور التالية:-</a:t>
            </a:r>
          </a:p>
        </p:txBody>
      </p:sp>
    </p:spTree>
    <p:extLst>
      <p:ext uri="{BB962C8B-B14F-4D97-AF65-F5344CB8AC3E}">
        <p14:creationId xmlns:p14="http://schemas.microsoft.com/office/powerpoint/2010/main" val="181469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86CB01-CABB-4A3D-B9A7-B5036BAA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53439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ar-JO" sz="3600" b="1" dirty="0"/>
              <a:t>3-مستوى النشاط العالي او الانطلاق :                                          </a:t>
            </a:r>
            <a:br>
              <a:rPr lang="ar-JO" sz="3600" b="1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D1706-E3D1-49E7-BF28-F26E9F62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sz="2000" dirty="0"/>
              <a:t>وغالباً تنعكس في: </a:t>
            </a:r>
          </a:p>
          <a:p>
            <a:pPr marL="0" indent="0" algn="r">
              <a:buNone/>
            </a:pPr>
            <a:r>
              <a:rPr lang="ar-JO" dirty="0"/>
              <a:t>أ-يجري او يتسلق الاشياء بتطرف </a:t>
            </a:r>
          </a:p>
          <a:p>
            <a:pPr marL="0" indent="0" algn="r">
              <a:buNone/>
            </a:pPr>
            <a:r>
              <a:rPr lang="ar-JO" dirty="0"/>
              <a:t>ب-يصعب عليه الاستقرار في مكان </a:t>
            </a:r>
          </a:p>
          <a:p>
            <a:pPr marL="0" indent="0" algn="r">
              <a:buNone/>
            </a:pPr>
            <a:r>
              <a:rPr lang="ar-JO" dirty="0"/>
              <a:t>ج- يجد صعوبة في الجلوس مستقراً</a:t>
            </a:r>
          </a:p>
          <a:p>
            <a:pPr marL="0" indent="0" algn="r">
              <a:buNone/>
            </a:pPr>
            <a:r>
              <a:rPr lang="ar-JO" dirty="0"/>
              <a:t>د- يتحرك كثيراً أثناء النوم</a:t>
            </a:r>
          </a:p>
          <a:p>
            <a:pPr marL="0" indent="0" algn="r">
              <a:buNone/>
            </a:pPr>
            <a:r>
              <a:rPr lang="ar-JO" dirty="0"/>
              <a:t>ه-دائماً يتحرك أو يتصرف كأنه يعمل بموتور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6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EB86B4-67E6-448C-9B5F-0C8473EBA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4- تستمر هذه المؤشرات لفترة 6 أشهر على الأقل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3B3610-0B16-4293-B31A-785AACBEF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63489"/>
            <a:ext cx="7543800" cy="4023360"/>
          </a:xfrm>
        </p:spPr>
        <p:txBody>
          <a:bodyPr>
            <a:normAutofit fontScale="77500" lnSpcReduction="20000"/>
          </a:bodyPr>
          <a:lstStyle/>
          <a:p>
            <a:pPr marL="400050" lvl="1" indent="0" algn="r">
              <a:buNone/>
            </a:pPr>
            <a:r>
              <a:rPr lang="ar-SA" b="1" dirty="0" smtClean="0"/>
              <a:t>كيف نحدد المشكلة</a:t>
            </a:r>
            <a:r>
              <a:rPr lang="ar-SA" dirty="0" smtClean="0"/>
              <a:t>:</a:t>
            </a:r>
            <a:r>
              <a:rPr lang="en-US" dirty="0" smtClean="0"/>
              <a:t>                                                     </a:t>
            </a:r>
            <a:endParaRPr lang="ar-JO" dirty="0"/>
          </a:p>
          <a:p>
            <a:pPr marL="400050" lvl="1" indent="0" algn="r">
              <a:buNone/>
            </a:pPr>
            <a:r>
              <a:rPr lang="ar-SA" dirty="0" smtClean="0"/>
              <a:t>-</a:t>
            </a:r>
            <a:r>
              <a:rPr lang="ar-JO" dirty="0" smtClean="0"/>
              <a:t>ان </a:t>
            </a:r>
            <a:r>
              <a:rPr lang="ar-JO" dirty="0"/>
              <a:t>مستوى نشاط الاطفال ليس </a:t>
            </a:r>
            <a:r>
              <a:rPr lang="ar-JO" dirty="0">
                <a:solidFill>
                  <a:srgbClr val="FF0000"/>
                </a:solidFill>
              </a:rPr>
              <a:t>هو العامل الفاصل في تعريف او تحديد الطفل ذي النشاط الزائ</a:t>
            </a:r>
            <a:r>
              <a:rPr lang="ar-JO" dirty="0"/>
              <a:t>د </a:t>
            </a:r>
            <a:r>
              <a:rPr lang="ar-JO" dirty="0" smtClean="0"/>
              <a:t>.</a:t>
            </a:r>
            <a:endParaRPr lang="ar-SA" dirty="0" smtClean="0"/>
          </a:p>
          <a:p>
            <a:pPr marL="400050" lvl="1" indent="0" algn="r">
              <a:buNone/>
            </a:pPr>
            <a:r>
              <a:rPr lang="ar-JO" dirty="0"/>
              <a:t>	</a:t>
            </a:r>
            <a:r>
              <a:rPr lang="ar-SA" dirty="0" smtClean="0"/>
              <a:t> </a:t>
            </a:r>
            <a:r>
              <a:rPr lang="ar-JO" dirty="0" smtClean="0"/>
              <a:t>فالطفل </a:t>
            </a:r>
            <a:r>
              <a:rPr lang="ar-JO" dirty="0"/>
              <a:t>غير القادر </a:t>
            </a:r>
            <a:r>
              <a:rPr lang="ar-JO" dirty="0">
                <a:solidFill>
                  <a:srgbClr val="FF0000"/>
                </a:solidFill>
              </a:rPr>
              <a:t>على السيطرة </a:t>
            </a:r>
            <a:r>
              <a:rPr lang="ar-JO" dirty="0" smtClean="0">
                <a:solidFill>
                  <a:srgbClr val="FF0000"/>
                </a:solidFill>
              </a:rPr>
              <a:t>على</a:t>
            </a:r>
            <a:r>
              <a:rPr lang="ar-SA" dirty="0" smtClean="0">
                <a:solidFill>
                  <a:srgbClr val="FF0000"/>
                </a:solidFill>
              </a:rPr>
              <a:t> نف</a:t>
            </a:r>
            <a:r>
              <a:rPr lang="ar-JO" dirty="0" smtClean="0">
                <a:solidFill>
                  <a:srgbClr val="FF0000"/>
                </a:solidFill>
              </a:rPr>
              <a:t>سه</a:t>
            </a:r>
            <a:r>
              <a:rPr lang="ar-SA" dirty="0" smtClean="0">
                <a:solidFill>
                  <a:srgbClr val="FF0000"/>
                </a:solidFill>
              </a:rPr>
              <a:t>،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rgbClr val="FF0000"/>
                </a:solidFill>
              </a:rPr>
              <a:t>هو غالباً ما يكون مصدر ازعاج</a:t>
            </a:r>
            <a:r>
              <a:rPr lang="ar-JO" dirty="0"/>
              <a:t>, </a:t>
            </a:r>
            <a:r>
              <a:rPr lang="ar-JO" b="1" dirty="0"/>
              <a:t>فهو لا يسمع لمن هو اكبر </a:t>
            </a:r>
            <a:r>
              <a:rPr lang="ar-JO" b="1" dirty="0" smtClean="0"/>
              <a:t>منه</a:t>
            </a:r>
            <a:endParaRPr lang="ar-SA" b="1" dirty="0" smtClean="0"/>
          </a:p>
          <a:p>
            <a:pPr marL="400050" lvl="1" indent="0" algn="r">
              <a:buNone/>
            </a:pPr>
            <a:r>
              <a:rPr lang="ar-JO" b="1" dirty="0" smtClean="0"/>
              <a:t>ودائم </a:t>
            </a:r>
            <a:r>
              <a:rPr lang="ar-JO" b="1" dirty="0"/>
              <a:t>الحركة في كل مكان,وعلى الاباء والمدرسين أن ينتبهوا اليه </a:t>
            </a:r>
            <a:r>
              <a:rPr lang="ar-JO" b="1" dirty="0" smtClean="0"/>
              <a:t>ولتصرفاته</a:t>
            </a:r>
            <a:endParaRPr lang="ar-JO" dirty="0" smtClean="0"/>
          </a:p>
          <a:p>
            <a:pPr marL="400050" lvl="1" indent="0" algn="r">
              <a:buNone/>
            </a:pPr>
            <a:r>
              <a:rPr lang="ar-JO" dirty="0" smtClean="0"/>
              <a:t>وتظهر </a:t>
            </a:r>
            <a:r>
              <a:rPr lang="ar-JO" dirty="0"/>
              <a:t>مشكلات النشاط الزائد بوضوح في </a:t>
            </a:r>
            <a:r>
              <a:rPr lang="ar-JO" b="1" dirty="0"/>
              <a:t>سن الثامنة الى العاشرة </a:t>
            </a:r>
            <a:r>
              <a:rPr lang="ar-JO" dirty="0"/>
              <a:t>وربما تمتد </a:t>
            </a:r>
            <a:r>
              <a:rPr lang="ar-JO" b="1" dirty="0"/>
              <a:t>حتى البلوغ </a:t>
            </a:r>
            <a:r>
              <a:rPr lang="ar-JO" dirty="0"/>
              <a:t>حيث تختفي الى حد بعيد. </a:t>
            </a:r>
            <a:endParaRPr lang="ar-SA" dirty="0" smtClean="0"/>
          </a:p>
          <a:p>
            <a:pPr marL="400050" lvl="1" indent="0" algn="r">
              <a:buNone/>
            </a:pPr>
            <a:r>
              <a:rPr lang="ar-SA" dirty="0"/>
              <a:t>-</a:t>
            </a:r>
            <a:r>
              <a:rPr lang="ar-JO" dirty="0" smtClean="0"/>
              <a:t>فالطفل </a:t>
            </a:r>
            <a:r>
              <a:rPr lang="ar-JO" dirty="0"/>
              <a:t>مع دخول المدرسة </a:t>
            </a:r>
            <a:r>
              <a:rPr lang="ar-SA" dirty="0" smtClean="0"/>
              <a:t>عليه </a:t>
            </a:r>
            <a:r>
              <a:rPr lang="ar-JO" dirty="0" smtClean="0"/>
              <a:t>ان </a:t>
            </a:r>
            <a:r>
              <a:rPr lang="ar-JO" dirty="0"/>
              <a:t>يجلس على المقعد فترات </a:t>
            </a:r>
            <a:r>
              <a:rPr lang="ar-JO" dirty="0" smtClean="0"/>
              <a:t>طويلة</a:t>
            </a:r>
            <a:r>
              <a:rPr lang="ar-SA" dirty="0" smtClean="0"/>
              <a:t>،</a:t>
            </a:r>
            <a:r>
              <a:rPr lang="ar-JO" dirty="0" smtClean="0"/>
              <a:t> </a:t>
            </a:r>
            <a:r>
              <a:rPr lang="ar-JO" dirty="0"/>
              <a:t>وان يذاكر ويتابع كتابة ما وغيره من السلوكيات والالتزامات التي تطلب </a:t>
            </a:r>
            <a:r>
              <a:rPr lang="ar-JO" dirty="0" smtClean="0"/>
              <a:t>التركيز</a:t>
            </a:r>
            <a:r>
              <a:rPr lang="ar-SA" dirty="0" smtClean="0"/>
              <a:t>،</a:t>
            </a:r>
            <a:r>
              <a:rPr lang="ar-JO" dirty="0" smtClean="0"/>
              <a:t> </a:t>
            </a:r>
            <a:r>
              <a:rPr lang="ar-JO" dirty="0"/>
              <a:t>والمواظبة على مهام او تعليمات تلقى </a:t>
            </a:r>
            <a:r>
              <a:rPr lang="ar-JO" dirty="0" smtClean="0"/>
              <a:t>اليه</a:t>
            </a:r>
            <a:r>
              <a:rPr lang="ar-SA" dirty="0" smtClean="0"/>
              <a:t>، </a:t>
            </a:r>
            <a:r>
              <a:rPr lang="ar-JO" dirty="0" smtClean="0"/>
              <a:t>وقدرة </a:t>
            </a:r>
            <a:r>
              <a:rPr lang="ar-JO" dirty="0"/>
              <a:t>على الانتظار والاستقرار والتنظيم تتناقض مع طبيعته المندفعة ضعيفة التركيز.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8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5D02BF-68CB-453B-96DD-7BD46302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432" y="1171852"/>
            <a:ext cx="7541137" cy="5105614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ar-SA" b="1" dirty="0" smtClean="0"/>
              <a:t>هل ا</a:t>
            </a:r>
            <a:r>
              <a:rPr lang="ar-JO" b="1" dirty="0" smtClean="0"/>
              <a:t>لطفل </a:t>
            </a:r>
            <a:r>
              <a:rPr lang="ar-JO" b="1" dirty="0"/>
              <a:t>ذا النشاط الزائد اقل ذكاء او قدرة عقلية من اقرانه ذوي النشاط العادي</a:t>
            </a:r>
            <a:r>
              <a:rPr lang="ar-JO" dirty="0" smtClean="0"/>
              <a:t>,</a:t>
            </a:r>
            <a:r>
              <a:rPr lang="ar-SA" dirty="0" smtClean="0"/>
              <a:t>؟                                            </a:t>
            </a:r>
          </a:p>
          <a:p>
            <a:pPr marL="400050" lvl="1" indent="0"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لا،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rgbClr val="FF0000"/>
                </a:solidFill>
              </a:rPr>
              <a:t>ولكن عدم قدرته على التركيز وانهاء المهام </a:t>
            </a:r>
            <a:r>
              <a:rPr lang="ar-JO" b="1" dirty="0">
                <a:solidFill>
                  <a:srgbClr val="FF0000"/>
                </a:solidFill>
              </a:rPr>
              <a:t>المطلوبة</a:t>
            </a:r>
            <a:r>
              <a:rPr lang="ar-JO" dirty="0">
                <a:solidFill>
                  <a:srgbClr val="FF0000"/>
                </a:solidFill>
              </a:rPr>
              <a:t> منه قد تظهره </a:t>
            </a:r>
            <a:r>
              <a:rPr lang="ar-JO" dirty="0"/>
              <a:t>كذلك</a:t>
            </a:r>
            <a:r>
              <a:rPr lang="ar-JO" dirty="0" smtClean="0"/>
              <a:t>.</a:t>
            </a:r>
            <a:r>
              <a:rPr lang="ar-SA" dirty="0" smtClean="0"/>
              <a:t>                                                  </a:t>
            </a:r>
            <a:endParaRPr lang="ar-JO" dirty="0"/>
          </a:p>
          <a:p>
            <a:pPr marL="800100" lvl="2" indent="0" algn="r">
              <a:buNone/>
            </a:pPr>
            <a:r>
              <a:rPr lang="ar-SA" dirty="0" smtClean="0"/>
              <a:t>-</a:t>
            </a:r>
            <a:r>
              <a:rPr lang="ar-JO" dirty="0" smtClean="0"/>
              <a:t>سجلت </a:t>
            </a:r>
            <a:r>
              <a:rPr lang="ar-JO" dirty="0"/>
              <a:t>الدراسات ان الاطفال ذوي النشاط الزائد لديهم كميات كبيرة من الرصاص في اوعيتهم الدموية,وهذا يسبب اللامبالاة والضعف في التركيز وصعوبة في التعلم</a:t>
            </a:r>
            <a:r>
              <a:rPr lang="ar-JO" dirty="0" smtClean="0"/>
              <a:t>.</a:t>
            </a:r>
            <a:r>
              <a:rPr lang="ar-SA" dirty="0" smtClean="0"/>
              <a:t>                            </a:t>
            </a:r>
          </a:p>
          <a:p>
            <a:pPr marL="800100" lvl="2" indent="0" algn="r">
              <a:buNone/>
            </a:pPr>
            <a:r>
              <a:rPr lang="ar-SA" dirty="0"/>
              <a:t>-</a:t>
            </a:r>
            <a:r>
              <a:rPr lang="ar-SA" dirty="0" smtClean="0"/>
              <a:t> </a:t>
            </a:r>
            <a:r>
              <a:rPr lang="ar-JO" dirty="0" smtClean="0"/>
              <a:t>لا </a:t>
            </a:r>
            <a:r>
              <a:rPr lang="ar-JO" dirty="0"/>
              <a:t>ينصح باخذ الدواء فنتائجه غير ايجابية على المدى البعيد.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8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946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دور الأسرة في مواجهة مشكلات الطفولة المبكرة </vt:lpstr>
      <vt:lpstr>PowerPoint Presentation</vt:lpstr>
      <vt:lpstr>PowerPoint Presentation</vt:lpstr>
      <vt:lpstr>وتنحصر مشاكل الطفل ذي النشاط الزائد في ثلاث جهات:</vt:lpstr>
      <vt:lpstr>مؤشرات النشاط الزائد:</vt:lpstr>
      <vt:lpstr>2- الاندفاع                                                                                                                                           </vt:lpstr>
      <vt:lpstr>3-مستوى النشاط العالي او الانطلاق :                                           </vt:lpstr>
      <vt:lpstr>4- تستمر هذه المؤشرات لفترة 6 أشهر على الأقل    </vt:lpstr>
      <vt:lpstr>PowerPoint Presentation</vt:lpstr>
      <vt:lpstr>PowerPoint Presentation</vt:lpstr>
      <vt:lpstr>PowerPoint Presentation</vt:lpstr>
      <vt:lpstr>هنالك بعض المواضيع التي تخص قدرات الطفل على الكلام يجب على الآباء الإنتباه إليها :</vt:lpstr>
      <vt:lpstr>PowerPoint Presentation</vt:lpstr>
      <vt:lpstr>التهتهة : هي التقطع اثناء نطق الكلام  مثل التوقف عند كلمة واحدة و تكرار الكلمة اكثر من مرة وعدم القدرة نطق الكلمة بشكل صحيح والتردد في نطق كل كلمه .</vt:lpstr>
      <vt:lpstr>الآثار الجانبية للتهتهة: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algorithm</dc:creator>
  <cp:lastModifiedBy>DELL</cp:lastModifiedBy>
  <cp:revision>22</cp:revision>
  <dcterms:created xsi:type="dcterms:W3CDTF">2020-07-12T19:17:22Z</dcterms:created>
  <dcterms:modified xsi:type="dcterms:W3CDTF">2021-02-22T17:36:36Z</dcterms:modified>
</cp:coreProperties>
</file>