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75" r:id="rId3"/>
    <p:sldId id="278" r:id="rId4"/>
    <p:sldId id="276" r:id="rId5"/>
    <p:sldId id="282" r:id="rId6"/>
    <p:sldId id="280" r:id="rId7"/>
    <p:sldId id="281"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717" autoAdjust="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2/22/2021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22-Feb-21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22-Feb-21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22-Feb-21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22-Feb-21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22-Feb-21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22-Feb-21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22-Feb-21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22-Feb-21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052736"/>
            <a:ext cx="7772400" cy="1800200"/>
          </a:xfrm>
        </p:spPr>
        <p:txBody>
          <a:bodyPr>
            <a:noAutofit/>
          </a:bodyPr>
          <a:lstStyle/>
          <a:p>
            <a:pPr algn="ctr" rtl="1"/>
            <a:r>
              <a:rPr lang="ar-SA" sz="4400" dirty="0" smtClean="0"/>
              <a:t>التمثيل الغذائي </a:t>
            </a:r>
            <a:r>
              <a:rPr lang="ar-SA" sz="4400" dirty="0" err="1" smtClean="0"/>
              <a:t>للكربوهيدرات</a:t>
            </a:r>
            <a:r>
              <a:rPr lang="ar-SA" sz="4400" dirty="0" smtClean="0"/>
              <a:t>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22-Feb-21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en-US" sz="2000" b="1" dirty="0" smtClean="0"/>
              <a:t/>
            </a:r>
            <a:br>
              <a:rPr lang="en-US" sz="2000" b="1" dirty="0" smtClean="0"/>
            </a:br>
            <a:r>
              <a:rPr lang="ar-JO" sz="2000" b="1" u="sng" dirty="0" smtClean="0"/>
              <a:t>التمثيل الغذائي </a:t>
            </a:r>
            <a:r>
              <a:rPr lang="ar-JO" sz="2000" b="1" u="sng" dirty="0" err="1" smtClean="0"/>
              <a:t>للكاربوهيدرات</a:t>
            </a:r>
            <a:r>
              <a:rPr lang="ar-JO" sz="2000" b="1" u="sng" dirty="0" smtClean="0"/>
              <a:t> : </a:t>
            </a:r>
            <a:endParaRPr lang="en-US" sz="2000" dirty="0" smtClean="0"/>
          </a:p>
          <a:p>
            <a:pPr rtl="1"/>
            <a:r>
              <a:rPr lang="ar-IQ" sz="2000" b="1" dirty="0" smtClean="0"/>
              <a:t>    </a:t>
            </a:r>
            <a:r>
              <a:rPr lang="ar-JO" sz="2000" b="1" dirty="0" smtClean="0"/>
              <a:t>تتحلل المواد </a:t>
            </a:r>
            <a:r>
              <a:rPr lang="ar-JO" sz="2000" b="1" dirty="0" err="1" smtClean="0"/>
              <a:t>الكاربوهيدراتية</a:t>
            </a:r>
            <a:r>
              <a:rPr lang="ar-JO" sz="2000" b="1" dirty="0" smtClean="0"/>
              <a:t> الى مواد أبسط يتم حملها الى الكبد </a:t>
            </a:r>
            <a:r>
              <a:rPr lang="ar-JO" sz="2000" b="1" dirty="0" err="1" smtClean="0"/>
              <a:t>اذ</a:t>
            </a:r>
            <a:r>
              <a:rPr lang="ar-JO" sz="2000" b="1" dirty="0" smtClean="0"/>
              <a:t> يتم تحويلها الى </a:t>
            </a:r>
            <a:r>
              <a:rPr lang="ar-JO" sz="2000" b="1" dirty="0" err="1" smtClean="0"/>
              <a:t>كلايكوجين</a:t>
            </a:r>
            <a:r>
              <a:rPr lang="ar-JO" sz="2000" b="1" dirty="0" smtClean="0"/>
              <a:t> أو </a:t>
            </a:r>
            <a:r>
              <a:rPr lang="ar-JO" sz="2000" b="1" dirty="0" err="1" smtClean="0"/>
              <a:t>كلوكوز</a:t>
            </a:r>
            <a:r>
              <a:rPr lang="ar-JO" sz="2000" b="1" dirty="0" smtClean="0"/>
              <a:t> ((سكر الدم)) ويتم تخزين </a:t>
            </a:r>
            <a:r>
              <a:rPr lang="ar-JO" sz="2000" b="1" dirty="0" err="1" smtClean="0"/>
              <a:t>الكلايكوجين</a:t>
            </a:r>
            <a:r>
              <a:rPr lang="ar-JO" sz="2000" b="1" dirty="0" smtClean="0"/>
              <a:t> بالكبد وعند الحاجة يتم تحويله الى </a:t>
            </a:r>
            <a:r>
              <a:rPr lang="ar-JO" sz="2000" b="1" dirty="0" err="1" smtClean="0"/>
              <a:t>كلوكوز</a:t>
            </a:r>
            <a:r>
              <a:rPr lang="ar-JO" sz="2000" b="1" dirty="0" smtClean="0"/>
              <a:t> الذي يتم نقله بواسطة الدم الى جميع أنسجة وخلايا الجسم ويتم تحويل بعض منه الى </a:t>
            </a:r>
            <a:r>
              <a:rPr lang="ar-JO" sz="2000" b="1" dirty="0" err="1" smtClean="0"/>
              <a:t>كلايكوجين</a:t>
            </a:r>
            <a:r>
              <a:rPr lang="ar-JO" sz="2000" b="1" dirty="0" smtClean="0"/>
              <a:t> بالخلايا العضلية ولكن القسم </a:t>
            </a:r>
            <a:r>
              <a:rPr lang="ar-JO" sz="2000" b="1" dirty="0" err="1" smtClean="0"/>
              <a:t>الاكبر</a:t>
            </a:r>
            <a:r>
              <a:rPr lang="ar-JO" sz="2000" b="1" dirty="0" smtClean="0"/>
              <a:t> منه يستخدم </a:t>
            </a:r>
            <a:r>
              <a:rPr lang="ar-JO" sz="2000" b="1" dirty="0" err="1" smtClean="0"/>
              <a:t>لانتاج</a:t>
            </a:r>
            <a:r>
              <a:rPr lang="ar-JO" sz="2000" b="1" dirty="0" smtClean="0"/>
              <a:t> الطاقة على مستوى الخلية وخاصة الخلايا العصبية </a:t>
            </a:r>
            <a:r>
              <a:rPr lang="ar-JO" sz="2000" b="1" dirty="0" err="1" smtClean="0"/>
              <a:t>أذ</a:t>
            </a:r>
            <a:r>
              <a:rPr lang="ar-JO" sz="2000" b="1" dirty="0" smtClean="0"/>
              <a:t> لا يمكنها استخدام </a:t>
            </a:r>
            <a:r>
              <a:rPr lang="ar-JO" sz="2000" b="1" dirty="0" err="1" smtClean="0"/>
              <a:t>اية</a:t>
            </a:r>
            <a:r>
              <a:rPr lang="ar-JO" sz="2000" b="1" dirty="0" smtClean="0"/>
              <a:t> غذاء فتنتج الطاقة.</a:t>
            </a:r>
            <a:endParaRPr lang="en-US" sz="2000" dirty="0" smtClean="0"/>
          </a:p>
          <a:p>
            <a:pPr rtl="1"/>
            <a:r>
              <a:rPr lang="ar-JO" sz="2000" b="1" dirty="0" smtClean="0"/>
              <a:t> </a:t>
            </a:r>
            <a:endParaRPr lang="en-US" sz="2000" dirty="0" smtClean="0"/>
          </a:p>
          <a:p>
            <a:pPr rtl="1"/>
            <a:endParaRPr lang="en-US" sz="2000" dirty="0" smtClean="0"/>
          </a:p>
        </p:txBody>
      </p:sp>
      <p:sp>
        <p:nvSpPr>
          <p:cNvPr id="4" name="عنصر نائب للتاريخ 3"/>
          <p:cNvSpPr>
            <a:spLocks noGrp="1"/>
          </p:cNvSpPr>
          <p:nvPr>
            <p:ph type="dt" sz="half" idx="10"/>
          </p:nvPr>
        </p:nvSpPr>
        <p:spPr/>
        <p:txBody>
          <a:bodyPr/>
          <a:lstStyle/>
          <a:p>
            <a:fld id="{B02E0F1F-EDCA-46E7-8119-91E26A2CDF94}"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00042"/>
            <a:ext cx="8229600" cy="5507249"/>
          </a:xfrm>
        </p:spPr>
        <p:txBody>
          <a:bodyPr>
            <a:normAutofit fontScale="70000" lnSpcReduction="20000"/>
          </a:bodyPr>
          <a:lstStyle/>
          <a:p>
            <a:pPr algn="r" rtl="1"/>
            <a:r>
              <a:rPr lang="ar-JO" sz="2800" b="1" u="sng" dirty="0" err="1" smtClean="0"/>
              <a:t>الكلايكوجين</a:t>
            </a:r>
            <a:r>
              <a:rPr lang="ar-JO" sz="2800" b="1" u="sng" dirty="0" smtClean="0"/>
              <a:t>: </a:t>
            </a:r>
            <a:endParaRPr lang="en-US" sz="2800" dirty="0" smtClean="0"/>
          </a:p>
          <a:p>
            <a:pPr algn="r" rtl="1"/>
            <a:r>
              <a:rPr lang="ar-IQ" sz="2800" b="1" dirty="0" smtClean="0"/>
              <a:t>    </a:t>
            </a:r>
            <a:r>
              <a:rPr lang="ar-JO" sz="2800" b="1" dirty="0" smtClean="0"/>
              <a:t>يطلق على </a:t>
            </a:r>
            <a:r>
              <a:rPr lang="ar-JO" sz="2800" b="1" dirty="0" err="1" smtClean="0"/>
              <a:t>الكلايكوجين</a:t>
            </a:r>
            <a:r>
              <a:rPr lang="ar-JO" sz="2800" b="1" dirty="0" smtClean="0"/>
              <a:t> اسم النشا الحيواني ويتوفر في ثلاث مناطق في جسم </a:t>
            </a:r>
            <a:r>
              <a:rPr lang="ar-JO" sz="2800" b="1" dirty="0" err="1" smtClean="0"/>
              <a:t>الانسان</a:t>
            </a:r>
            <a:r>
              <a:rPr lang="ar-IQ" sz="2800" b="1" dirty="0" smtClean="0"/>
              <a:t>:</a:t>
            </a:r>
            <a:endParaRPr lang="en-US" sz="2800" dirty="0" smtClean="0"/>
          </a:p>
          <a:p>
            <a:pPr algn="r" rtl="1"/>
            <a:r>
              <a:rPr lang="ar-JO" sz="2800" b="1" dirty="0" smtClean="0"/>
              <a:t> </a:t>
            </a:r>
            <a:endParaRPr lang="en-US" sz="2800" dirty="0" smtClean="0"/>
          </a:p>
          <a:p>
            <a:pPr algn="r" rtl="1"/>
            <a:r>
              <a:rPr lang="ar-JO" sz="2800" b="1" dirty="0" smtClean="0"/>
              <a:t>- </a:t>
            </a:r>
            <a:r>
              <a:rPr lang="ar-IQ" sz="2800" b="1" dirty="0" smtClean="0"/>
              <a:t> </a:t>
            </a:r>
            <a:r>
              <a:rPr lang="ar-JO" sz="2800" b="1" dirty="0" smtClean="0"/>
              <a:t>الكبد وتبلغ كميته : 110 –120 غم </a:t>
            </a:r>
            <a:endParaRPr lang="en-US" sz="2800" dirty="0" smtClean="0"/>
          </a:p>
          <a:p>
            <a:pPr algn="r" rtl="1"/>
            <a:r>
              <a:rPr lang="ar-JO" sz="2800" b="1" dirty="0" smtClean="0"/>
              <a:t>- </a:t>
            </a:r>
            <a:r>
              <a:rPr lang="ar-IQ" sz="2800" b="1" dirty="0" smtClean="0"/>
              <a:t> </a:t>
            </a:r>
            <a:r>
              <a:rPr lang="ar-JO" sz="2800" b="1" dirty="0" smtClean="0"/>
              <a:t>في العضلات :  265 – 285 غم</a:t>
            </a:r>
            <a:endParaRPr lang="en-US" sz="2800" dirty="0" smtClean="0"/>
          </a:p>
          <a:p>
            <a:pPr algn="r" rtl="1"/>
            <a:r>
              <a:rPr lang="ar-JO" sz="2800" b="1" dirty="0" smtClean="0"/>
              <a:t>- </a:t>
            </a:r>
            <a:r>
              <a:rPr lang="ar-IQ" sz="2800" b="1" dirty="0" smtClean="0"/>
              <a:t> </a:t>
            </a:r>
            <a:r>
              <a:rPr lang="ar-JO" sz="2800" b="1" dirty="0" smtClean="0"/>
              <a:t>في الدم بنسبة ضئيلة : 10 – 20 غم </a:t>
            </a:r>
            <a:endParaRPr lang="en-US" sz="2800" dirty="0" smtClean="0"/>
          </a:p>
          <a:p>
            <a:pPr algn="r" rtl="1"/>
            <a:r>
              <a:rPr lang="ar-JO" sz="2800" b="1" dirty="0" smtClean="0"/>
              <a:t> </a:t>
            </a:r>
            <a:endParaRPr lang="en-US" sz="2800" dirty="0" smtClean="0"/>
          </a:p>
          <a:p>
            <a:pPr algn="r" rtl="1"/>
            <a:r>
              <a:rPr lang="ar-IQ" sz="2800" b="1" dirty="0" smtClean="0"/>
              <a:t>    </a:t>
            </a:r>
            <a:r>
              <a:rPr lang="ar-JO" sz="2800" b="1" dirty="0" smtClean="0"/>
              <a:t>ويعد </a:t>
            </a:r>
            <a:r>
              <a:rPr lang="ar-JO" sz="2800" b="1" dirty="0" err="1" smtClean="0"/>
              <a:t>الكلايكوجين</a:t>
            </a:r>
            <a:r>
              <a:rPr lang="ar-JO" sz="2800" b="1" dirty="0" smtClean="0"/>
              <a:t> مادة الوقود الرئيسية ومصدرا مهما لتوليد الطاقة المستخدمة لانقباض العضلات خلال التمرين أو المنافسة التي تتميز بالركض السريع القصير المتكرر في </a:t>
            </a:r>
            <a:r>
              <a:rPr lang="ar-JO" sz="2800" b="1" dirty="0" err="1" smtClean="0"/>
              <a:t>الاداء</a:t>
            </a:r>
            <a:r>
              <a:rPr lang="ar-JO" sz="2800" b="1" dirty="0" smtClean="0"/>
              <a:t> لفترة قصيرة من الزمن وبشدة عالية والركض لمسافات طويلة مستمرة، وبما ان نفاذ هذه المادة في التدريب أو السباق لا يتم بفترة قصيرة من الزمن بالرغم من حصول التعب العضلي الناتج من تراكم حامض </a:t>
            </a:r>
            <a:r>
              <a:rPr lang="ar-JO" sz="2800" b="1" dirty="0" err="1" smtClean="0"/>
              <a:t>اللاكتيك</a:t>
            </a:r>
            <a:r>
              <a:rPr lang="ar-JO" sz="2800" b="1" dirty="0" smtClean="0"/>
              <a:t> </a:t>
            </a:r>
            <a:r>
              <a:rPr lang="ar-JO" sz="2800" b="1" dirty="0" err="1" smtClean="0"/>
              <a:t>الا</a:t>
            </a:r>
            <a:r>
              <a:rPr lang="ar-JO" sz="2800" b="1" dirty="0" smtClean="0"/>
              <a:t> ان الانجاز الرياضي يتأثر اذا طالت الفترة الزمنية كما في الركض المسافات الطويلة أو </a:t>
            </a:r>
            <a:r>
              <a:rPr lang="ar-JO" sz="2800" b="1" dirty="0" err="1" smtClean="0"/>
              <a:t>الاداء</a:t>
            </a:r>
            <a:r>
              <a:rPr lang="ar-JO" sz="2800" b="1" dirty="0" smtClean="0"/>
              <a:t> </a:t>
            </a:r>
            <a:r>
              <a:rPr lang="ar-JO" sz="2800" b="1" dirty="0" err="1" smtClean="0"/>
              <a:t>الاكثر</a:t>
            </a:r>
            <a:r>
              <a:rPr lang="ar-JO" sz="2800" b="1" dirty="0" smtClean="0"/>
              <a:t> من ساعة ونصف وعليه:</a:t>
            </a:r>
            <a:endParaRPr lang="en-US" sz="2800" dirty="0" smtClean="0"/>
          </a:p>
          <a:p>
            <a:pPr algn="r" rtl="1"/>
            <a:r>
              <a:rPr lang="ar-JO" sz="2800" b="1" dirty="0" smtClean="0"/>
              <a:t>- </a:t>
            </a:r>
            <a:r>
              <a:rPr lang="ar-IQ" sz="2800" b="1" dirty="0" smtClean="0"/>
              <a:t> </a:t>
            </a:r>
            <a:r>
              <a:rPr lang="ar-JO" sz="2800" b="1" dirty="0" smtClean="0"/>
              <a:t>ان كمية </a:t>
            </a:r>
            <a:r>
              <a:rPr lang="ar-JO" sz="2800" b="1" dirty="0" err="1" smtClean="0"/>
              <a:t>الكلايكوجين</a:t>
            </a:r>
            <a:r>
              <a:rPr lang="ar-JO" sz="2800" b="1" dirty="0" smtClean="0"/>
              <a:t> الموجودة في جسم </a:t>
            </a:r>
            <a:r>
              <a:rPr lang="ar-JO" sz="2800" b="1" dirty="0" err="1" smtClean="0"/>
              <a:t>الانسان</a:t>
            </a:r>
            <a:r>
              <a:rPr lang="ar-JO" sz="2800" b="1" dirty="0" smtClean="0"/>
              <a:t> تقدر </a:t>
            </a:r>
            <a:r>
              <a:rPr lang="ar-JO" sz="2800" b="1" dirty="0" err="1" smtClean="0"/>
              <a:t>بـ</a:t>
            </a:r>
            <a:r>
              <a:rPr lang="ar-JO" sz="2800" b="1" dirty="0" smtClean="0"/>
              <a:t>(450) غم موجودة بنسب متفاوتة في كل من الكبد والعضلات وبنسبة ضئيلة في الدم عند انتقال أو تمويل </a:t>
            </a:r>
            <a:r>
              <a:rPr lang="ar-JO" sz="2800" b="1" dirty="0" err="1" smtClean="0"/>
              <a:t>الكلايكوجين</a:t>
            </a:r>
            <a:r>
              <a:rPr lang="ar-JO" sz="2800" b="1" dirty="0" smtClean="0"/>
              <a:t> من الكبد الى العضلات.</a:t>
            </a:r>
            <a:endParaRPr lang="en-US" sz="2800" dirty="0" smtClean="0"/>
          </a:p>
          <a:p>
            <a:pPr algn="r" rtl="1"/>
            <a:r>
              <a:rPr lang="ar-JO" sz="2800" b="1" dirty="0" smtClean="0"/>
              <a:t>- </a:t>
            </a:r>
            <a:r>
              <a:rPr lang="ar-IQ" sz="2800" b="1" dirty="0" smtClean="0"/>
              <a:t> </a:t>
            </a:r>
            <a:r>
              <a:rPr lang="ar-JO" sz="2800" b="1" dirty="0" smtClean="0"/>
              <a:t>ان هذه الكمية يستطيع الرياضي من خلالها </a:t>
            </a:r>
            <a:r>
              <a:rPr lang="ar-JO" sz="2800" b="1" dirty="0" err="1" smtClean="0"/>
              <a:t>الاداء</a:t>
            </a:r>
            <a:r>
              <a:rPr lang="ar-JO" sz="2800" b="1" dirty="0" smtClean="0"/>
              <a:t> أو التدريب لمدة ساعة ونصف تصرف خلالها حوالي ((2000–2500)) </a:t>
            </a:r>
            <a:r>
              <a:rPr lang="ar-JO" sz="2800" b="1" dirty="0" err="1" smtClean="0"/>
              <a:t>سعرة</a:t>
            </a:r>
            <a:r>
              <a:rPr lang="ar-JO" sz="2800" b="1" dirty="0" smtClean="0"/>
              <a:t> حرارية مما يؤدي الى التعب نتيجة لنفاذ هذه المادة.</a:t>
            </a:r>
            <a:endParaRPr lang="en-US" sz="2800" dirty="0" smtClean="0"/>
          </a:p>
          <a:p>
            <a:pPr algn="r" rtl="1">
              <a:buNone/>
            </a:pPr>
            <a:endParaRPr lang="en-US" sz="2800" dirty="0"/>
          </a:p>
        </p:txBody>
      </p:sp>
      <p:sp>
        <p:nvSpPr>
          <p:cNvPr id="3" name="عنصر نائب للتاريخ 2"/>
          <p:cNvSpPr>
            <a:spLocks noGrp="1"/>
          </p:cNvSpPr>
          <p:nvPr>
            <p:ph type="dt" sz="half" idx="10"/>
          </p:nvPr>
        </p:nvSpPr>
        <p:spPr/>
        <p:txBody>
          <a:bodyPr/>
          <a:lstStyle/>
          <a:p>
            <a:fld id="{092AA1F7-A526-45FE-B584-38FFAE472878}" type="datetime5">
              <a:rPr lang="en-US" smtClean="0"/>
              <a:pPr/>
              <a:t>22-Feb-21</a:t>
            </a:fld>
            <a:endParaRPr lang="en-US"/>
          </a:p>
        </p:txBody>
      </p:sp>
      <p:sp>
        <p:nvSpPr>
          <p:cNvPr id="4" name="عنصر نائب لرقم الشريحة 3"/>
          <p:cNvSpPr>
            <a:spLocks noGrp="1"/>
          </p:cNvSpPr>
          <p:nvPr>
            <p:ph type="sldNum" sz="quarter" idx="12"/>
          </p:nvPr>
        </p:nvSpPr>
        <p:spPr/>
        <p:txBody>
          <a:bodyPr/>
          <a:lstStyle/>
          <a:p>
            <a:fld id="{1D275F42-C598-493B-B6CF-68609FFA487F}" type="slidenum">
              <a:rPr lang="en-US" smtClean="0"/>
              <a:pPr/>
              <a:t>3</a:t>
            </a:fld>
            <a:endParaRPr lang="en-US"/>
          </a:p>
        </p:txBody>
      </p:sp>
      <p:sp>
        <p:nvSpPr>
          <p:cNvPr id="6" name="مستطيل 5"/>
          <p:cNvSpPr/>
          <p:nvPr/>
        </p:nvSpPr>
        <p:spPr>
          <a:xfrm>
            <a:off x="2857488" y="928671"/>
            <a:ext cx="5715040" cy="1477328"/>
          </a:xfrm>
          <a:prstGeom prst="rect">
            <a:avLst/>
          </a:prstGeom>
        </p:spPr>
        <p:txBody>
          <a:bodyPr wrap="square">
            <a:spAutoFit/>
          </a:bodyPr>
          <a:lstStyle/>
          <a:p>
            <a:pPr algn="r" rtl="1"/>
            <a:r>
              <a:rPr lang="ar-SA" dirty="0" smtClean="0"/>
              <a:t> </a:t>
            </a:r>
            <a:endParaRPr lang="ar-SA" b="1" dirty="0" smtClean="0"/>
          </a:p>
          <a:p>
            <a:pPr algn="r"/>
            <a:endParaRPr lang="en-US" b="1" dirty="0" smtClean="0"/>
          </a:p>
          <a:p>
            <a:pPr algn="r"/>
            <a:endParaRPr lang="ar-SA" b="1" dirty="0" smtClean="0"/>
          </a:p>
          <a:p>
            <a:pPr algn="r"/>
            <a:endParaRPr lang="ar-SA" b="1" dirty="0" smtClean="0"/>
          </a:p>
          <a:p>
            <a:pPr algn="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fontScale="85000" lnSpcReduction="10000"/>
          </a:bodyPr>
          <a:lstStyle/>
          <a:p>
            <a:pPr rtl="1"/>
            <a:r>
              <a:rPr lang="en-US" b="1" u="sng" dirty="0" smtClean="0"/>
              <a:t> </a:t>
            </a:r>
            <a:r>
              <a:rPr lang="ar-JO" b="1" dirty="0" smtClean="0"/>
              <a:t>- </a:t>
            </a:r>
            <a:r>
              <a:rPr lang="ar-IQ" b="1" dirty="0" smtClean="0"/>
              <a:t> </a:t>
            </a:r>
            <a:r>
              <a:rPr lang="ar-JO" b="1" dirty="0" smtClean="0"/>
              <a:t>يتم تحويل </a:t>
            </a:r>
            <a:r>
              <a:rPr lang="ar-JO" b="1" dirty="0" err="1" smtClean="0"/>
              <a:t>الكلايكوجين</a:t>
            </a:r>
            <a:r>
              <a:rPr lang="ar-JO" b="1" dirty="0" smtClean="0"/>
              <a:t> الى </a:t>
            </a:r>
            <a:r>
              <a:rPr lang="ar-JO" b="1" dirty="0" err="1" smtClean="0"/>
              <a:t>كلوكوز</a:t>
            </a:r>
            <a:r>
              <a:rPr lang="ar-JO" b="1" dirty="0" smtClean="0"/>
              <a:t> يذهب الى الدم ثم الى العضلات بعملية تسمى ((جلي </a:t>
            </a:r>
            <a:r>
              <a:rPr lang="ar-JO" b="1" dirty="0" err="1" smtClean="0"/>
              <a:t>كوجينو</a:t>
            </a:r>
            <a:r>
              <a:rPr lang="ar-JO" b="1" dirty="0" smtClean="0"/>
              <a:t> </a:t>
            </a:r>
            <a:r>
              <a:rPr lang="ar-JO" b="1" dirty="0" err="1" smtClean="0"/>
              <a:t>ليسيس</a:t>
            </a:r>
            <a:r>
              <a:rPr lang="ar-JO" b="1" dirty="0" smtClean="0"/>
              <a:t>)).</a:t>
            </a:r>
            <a:endParaRPr lang="en-US" dirty="0" smtClean="0"/>
          </a:p>
          <a:p>
            <a:pPr rtl="1"/>
            <a:r>
              <a:rPr lang="ar-JO" b="1" dirty="0" smtClean="0"/>
              <a:t>- </a:t>
            </a:r>
            <a:r>
              <a:rPr lang="ar-IQ" b="1" dirty="0" smtClean="0"/>
              <a:t> </a:t>
            </a:r>
            <a:r>
              <a:rPr lang="ar-JO" b="1" dirty="0" smtClean="0"/>
              <a:t>كما ويتم تحويل الكلوكوز الى </a:t>
            </a:r>
            <a:r>
              <a:rPr lang="ar-JO" b="1" dirty="0" err="1" smtClean="0"/>
              <a:t>كلايكوجين</a:t>
            </a:r>
            <a:r>
              <a:rPr lang="ar-JO" b="1" dirty="0" smtClean="0"/>
              <a:t> في العضلات بعملية تسمى ((جلي </a:t>
            </a:r>
            <a:r>
              <a:rPr lang="ar-JO" b="1" dirty="0" err="1" smtClean="0"/>
              <a:t>كوجينس</a:t>
            </a:r>
            <a:r>
              <a:rPr lang="ar-JO" b="1" dirty="0" smtClean="0"/>
              <a:t>)).</a:t>
            </a:r>
            <a:endParaRPr lang="en-US" dirty="0" smtClean="0"/>
          </a:p>
          <a:p>
            <a:pPr rtl="1"/>
            <a:r>
              <a:rPr lang="ar-JO" b="1" dirty="0" smtClean="0"/>
              <a:t> </a:t>
            </a:r>
            <a:endParaRPr lang="en-US" dirty="0" smtClean="0"/>
          </a:p>
          <a:p>
            <a:pPr rtl="1"/>
            <a:r>
              <a:rPr lang="ar-IQ" b="1" dirty="0" smtClean="0"/>
              <a:t>    </a:t>
            </a:r>
            <a:r>
              <a:rPr lang="ar-JO" b="1" dirty="0" smtClean="0"/>
              <a:t>في حالة الصيام يفقد الكبد تقريبا جميع </a:t>
            </a:r>
            <a:r>
              <a:rPr lang="ar-JO" b="1" dirty="0" err="1" smtClean="0"/>
              <a:t>الكلايكوجين</a:t>
            </a:r>
            <a:r>
              <a:rPr lang="ar-JO" b="1" dirty="0" smtClean="0"/>
              <a:t>، تتمكن كل خلايا الجسم من خزن بعض </a:t>
            </a:r>
            <a:r>
              <a:rPr lang="ar-JO" b="1" dirty="0" err="1" smtClean="0"/>
              <a:t>الكلايكوجين</a:t>
            </a:r>
            <a:r>
              <a:rPr lang="ar-JO" b="1" dirty="0" smtClean="0"/>
              <a:t> على </a:t>
            </a:r>
            <a:r>
              <a:rPr lang="ar-JO" b="1" dirty="0" err="1" smtClean="0"/>
              <a:t>الاقل</a:t>
            </a:r>
            <a:r>
              <a:rPr lang="ar-JO" b="1" dirty="0" smtClean="0"/>
              <a:t> ولكن بعض الخلايا تستطيع من خزن كمية كبيرة مثل الكبد من (5–8) من وزن </a:t>
            </a:r>
            <a:r>
              <a:rPr lang="ar-JO" b="1" dirty="0" err="1" smtClean="0"/>
              <a:t>الكلايكوجين</a:t>
            </a:r>
            <a:r>
              <a:rPr lang="ar-JO" b="1" dirty="0" smtClean="0"/>
              <a:t> والخلايا العضليـــــة من (1 – 3%). ان نسبة </a:t>
            </a:r>
            <a:r>
              <a:rPr lang="ar-JO" b="1" dirty="0" err="1" smtClean="0"/>
              <a:t>الكلايكوجين</a:t>
            </a:r>
            <a:r>
              <a:rPr lang="ar-JO" b="1" dirty="0" smtClean="0"/>
              <a:t> هي ((15)) غم لكل كغم من وزن العضل تهبط الى الصفر </a:t>
            </a:r>
            <a:r>
              <a:rPr lang="ar-JO" b="1" dirty="0" err="1" smtClean="0"/>
              <a:t>اثناء</a:t>
            </a:r>
            <a:r>
              <a:rPr lang="ar-JO" b="1" dirty="0" smtClean="0"/>
              <a:t> ممارسة النشاط البدني طويل </a:t>
            </a:r>
            <a:r>
              <a:rPr lang="ar-JO" b="1" dirty="0" err="1" smtClean="0"/>
              <a:t>الامد</a:t>
            </a:r>
            <a:r>
              <a:rPr lang="ar-JO" b="1" dirty="0" smtClean="0"/>
              <a:t>. ان هبوط مستوى المخزون الى 3 غم / كغم يؤدي الى هبوط مستوى سرعة </a:t>
            </a:r>
            <a:r>
              <a:rPr lang="ar-JO" b="1" dirty="0" err="1" smtClean="0"/>
              <a:t>الاداء</a:t>
            </a:r>
            <a:r>
              <a:rPr lang="ar-JO" b="1" dirty="0" smtClean="0"/>
              <a:t> لذا يتوجب ان يكون مستوى </a:t>
            </a:r>
            <a:r>
              <a:rPr lang="ar-JO" b="1" dirty="0" err="1" smtClean="0"/>
              <a:t>الكلايكوجين</a:t>
            </a:r>
            <a:r>
              <a:rPr lang="ar-JO" b="1" dirty="0" smtClean="0"/>
              <a:t> عاليا عند بداية السباق لكي توفر الكمية الكافية للركض مسافة أطول وبحيوية عالية. ان تحميل الرياضي </a:t>
            </a:r>
            <a:r>
              <a:rPr lang="ar-JO" b="1" dirty="0" err="1" smtClean="0"/>
              <a:t>بأستخدام</a:t>
            </a:r>
            <a:r>
              <a:rPr lang="ar-JO" b="1" dirty="0" smtClean="0"/>
              <a:t> نوع الغذاء والتدريب يمكن أن تزيد من نسبة </a:t>
            </a:r>
            <a:r>
              <a:rPr lang="ar-JO" b="1" dirty="0" err="1" smtClean="0"/>
              <a:t>الكلايكوجين</a:t>
            </a:r>
            <a:r>
              <a:rPr lang="ar-JO" b="1" dirty="0" smtClean="0"/>
              <a:t> من (15–50) غم / كغم عضل وكما يأتي:</a:t>
            </a:r>
            <a:endParaRPr lang="en-US" dirty="0" smtClean="0"/>
          </a:p>
          <a:p>
            <a:pPr rtl="1"/>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928670"/>
            <a:ext cx="7772400" cy="3882641"/>
          </a:xfrm>
        </p:spPr>
        <p:txBody>
          <a:bodyPr>
            <a:normAutofit fontScale="77500" lnSpcReduction="20000"/>
          </a:bodyPr>
          <a:lstStyle/>
          <a:p>
            <a:pPr rtl="1"/>
            <a:r>
              <a:rPr lang="ar-JO" b="1" dirty="0" smtClean="0"/>
              <a:t>أ </a:t>
            </a:r>
            <a:r>
              <a:rPr lang="ar-IQ" b="1" dirty="0" smtClean="0"/>
              <a:t>-</a:t>
            </a:r>
            <a:r>
              <a:rPr lang="ar-JO" b="1" dirty="0" smtClean="0"/>
              <a:t> </a:t>
            </a:r>
            <a:r>
              <a:rPr lang="ar-JO" b="1" dirty="0" err="1" smtClean="0"/>
              <a:t>اعطاء</a:t>
            </a:r>
            <a:r>
              <a:rPr lang="ar-JO" b="1" dirty="0" smtClean="0"/>
              <a:t> الرياضي غذاء يحتوي على النشويات قبل (3) أيام من السباق فقط دون خفض شدة التمرين، ان هذا النوع من التحميل يزيد مخزون العضلة من (15غم–25غم) / كغم عضل.</a:t>
            </a:r>
            <a:endParaRPr lang="en-US" dirty="0" smtClean="0"/>
          </a:p>
          <a:p>
            <a:pPr rtl="1"/>
            <a:r>
              <a:rPr lang="ar-JO" b="1" dirty="0" smtClean="0"/>
              <a:t>ب</a:t>
            </a:r>
            <a:r>
              <a:rPr lang="ar-IQ" b="1" dirty="0" smtClean="0"/>
              <a:t>-</a:t>
            </a:r>
            <a:r>
              <a:rPr lang="ar-JO" b="1" dirty="0" smtClean="0"/>
              <a:t> تنظيم الغذاء والتمرين قبل السباق، فالعضلات المراد تحميلها تفرغ </a:t>
            </a:r>
            <a:r>
              <a:rPr lang="ar-JO" b="1" dirty="0" err="1" smtClean="0"/>
              <a:t>اولاعن</a:t>
            </a:r>
            <a:r>
              <a:rPr lang="ar-JO" b="1" dirty="0" smtClean="0"/>
              <a:t> طريق التمرين الشديد لمدة ثلاث أيام يتبع ذلك نظام غذائي معتمد على النشويات مع خفض شدة التمرين </a:t>
            </a:r>
            <a:r>
              <a:rPr lang="ar-JO" b="1" dirty="0" err="1" smtClean="0"/>
              <a:t>ن</a:t>
            </a:r>
            <a:r>
              <a:rPr lang="ar-JO" b="1" dirty="0" smtClean="0"/>
              <a:t> ان هذه الطريقة تزيد مخزون </a:t>
            </a:r>
            <a:r>
              <a:rPr lang="ar-JO" b="1" dirty="0" err="1" smtClean="0"/>
              <a:t>الكلايكوجين</a:t>
            </a:r>
            <a:r>
              <a:rPr lang="ar-JO" b="1" dirty="0" smtClean="0"/>
              <a:t> من (15غم–30 أو40 غم) / كغم عضل.</a:t>
            </a:r>
            <a:endParaRPr lang="en-US" dirty="0" smtClean="0"/>
          </a:p>
          <a:p>
            <a:pPr rtl="1"/>
            <a:r>
              <a:rPr lang="ar-JO" b="1" dirty="0" smtClean="0"/>
              <a:t>ج - وتعتمد على التمرين ونوعين من الغذاء وتكون : </a:t>
            </a:r>
            <a:endParaRPr lang="en-US" dirty="0" smtClean="0"/>
          </a:p>
          <a:p>
            <a:pPr rtl="1"/>
            <a:r>
              <a:rPr lang="ar-JO" b="1" dirty="0" smtClean="0"/>
              <a:t>-  تدريب قاسي لتفريغ العضلات من </a:t>
            </a:r>
            <a:r>
              <a:rPr lang="ar-JO" b="1" dirty="0" err="1" smtClean="0"/>
              <a:t>الكلايكوجين</a:t>
            </a:r>
            <a:r>
              <a:rPr lang="ar-JO" b="1" dirty="0" smtClean="0"/>
              <a:t> لمدة (3) أيام مع غذاء يحتوي على نشويات قليلة وكمية كبيرة من الدهون والبروتينات.</a:t>
            </a:r>
            <a:endParaRPr lang="en-US" dirty="0" smtClean="0"/>
          </a:p>
          <a:p>
            <a:pPr rtl="1"/>
            <a:r>
              <a:rPr lang="ar-JO" b="1" dirty="0" smtClean="0"/>
              <a:t>-</a:t>
            </a:r>
            <a:r>
              <a:rPr lang="ar-IQ" b="1" dirty="0" smtClean="0"/>
              <a:t>  </a:t>
            </a:r>
            <a:r>
              <a:rPr lang="ar-JO" b="1" dirty="0" err="1" smtClean="0"/>
              <a:t>اعطاء</a:t>
            </a:r>
            <a:r>
              <a:rPr lang="ar-JO" b="1" dirty="0" smtClean="0"/>
              <a:t>  نشويات عالية ((كمية كبيرة)) لمدة (3) أيام </a:t>
            </a:r>
            <a:r>
              <a:rPr lang="ar-JO" b="1" dirty="0" err="1" smtClean="0"/>
              <a:t>اخرى</a:t>
            </a:r>
            <a:r>
              <a:rPr lang="ar-JO" b="1" dirty="0" smtClean="0"/>
              <a:t> مع تقليل شدة التمرين، ان هذه الطريقة تزيد كمية </a:t>
            </a:r>
            <a:r>
              <a:rPr lang="ar-JO" b="1" dirty="0" err="1" smtClean="0"/>
              <a:t>الكلايكوجين</a:t>
            </a:r>
            <a:r>
              <a:rPr lang="ar-JO" b="1" dirty="0" smtClean="0"/>
              <a:t> من ((15-50غم)) /كغم عضل.</a:t>
            </a:r>
            <a:endParaRPr lang="en-US" dirty="0" smtClean="0"/>
          </a:p>
          <a:p>
            <a:pPr rtl="1"/>
            <a:r>
              <a:rPr lang="ar-JO" b="1" dirty="0" smtClean="0"/>
              <a:t> </a:t>
            </a:r>
            <a:endParaRPr lang="en-US" dirty="0" smtClean="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285728"/>
            <a:ext cx="7772400" cy="4525583"/>
          </a:xfrm>
        </p:spPr>
        <p:txBody>
          <a:bodyPr>
            <a:normAutofit fontScale="85000" lnSpcReduction="10000"/>
          </a:bodyPr>
          <a:lstStyle/>
          <a:p>
            <a:pPr lvl="0" rtl="1"/>
            <a:r>
              <a:rPr lang="ar-JO" b="1" u="sng" dirty="0" smtClean="0"/>
              <a:t>ملاحظة</a:t>
            </a:r>
            <a:r>
              <a:rPr lang="ar-JO" b="1" dirty="0" smtClean="0"/>
              <a:t> : يمكن استخدام نظاما واحدا قبل المباراة المهمة بحيث تنخفض شدة التمرين تدريجيا مع زيادة النشويات مع </a:t>
            </a:r>
            <a:r>
              <a:rPr lang="ar-JO" b="1" dirty="0" err="1" smtClean="0"/>
              <a:t>اعطاء</a:t>
            </a:r>
            <a:r>
              <a:rPr lang="ar-JO" b="1" dirty="0" smtClean="0"/>
              <a:t> يوم راحة قبل السباق مع الاستمرار في تعبئة العضلات بالنشويات.</a:t>
            </a:r>
            <a:endParaRPr lang="en-US" dirty="0" smtClean="0"/>
          </a:p>
          <a:p>
            <a:pPr rtl="1"/>
            <a:r>
              <a:rPr lang="ar-JO" b="1" dirty="0" smtClean="0"/>
              <a:t>يتم تعويض </a:t>
            </a:r>
            <a:r>
              <a:rPr lang="ar-JO" b="1" dirty="0" err="1" smtClean="0"/>
              <a:t>الكلايكوجين</a:t>
            </a:r>
            <a:r>
              <a:rPr lang="ar-JO" b="1" dirty="0" smtClean="0"/>
              <a:t> المفقود بعد النشاط البدني خلال فترة الاستشفاء </a:t>
            </a:r>
            <a:r>
              <a:rPr lang="ar-JO" b="1" dirty="0" err="1" smtClean="0"/>
              <a:t>كالاتي</a:t>
            </a:r>
            <a:r>
              <a:rPr lang="ar-JO" b="1" dirty="0" smtClean="0"/>
              <a:t> : </a:t>
            </a:r>
            <a:endParaRPr lang="en-US" dirty="0" smtClean="0"/>
          </a:p>
          <a:p>
            <a:pPr rtl="1"/>
            <a:r>
              <a:rPr lang="ar-JO" b="1" dirty="0" smtClean="0"/>
              <a:t>أ - </a:t>
            </a:r>
            <a:r>
              <a:rPr lang="ar-IQ" b="1" dirty="0" smtClean="0"/>
              <a:t> </a:t>
            </a:r>
            <a:r>
              <a:rPr lang="ar-JO" b="1" dirty="0" smtClean="0"/>
              <a:t>(46) ساعة بعد الحمل البدني المستمر.</a:t>
            </a:r>
            <a:endParaRPr lang="en-US" dirty="0" smtClean="0"/>
          </a:p>
          <a:p>
            <a:pPr rtl="1"/>
            <a:r>
              <a:rPr lang="ar-JO" b="1" dirty="0" smtClean="0"/>
              <a:t>ب- </a:t>
            </a:r>
            <a:r>
              <a:rPr lang="ar-IQ" b="1" dirty="0" smtClean="0"/>
              <a:t> </a:t>
            </a:r>
            <a:r>
              <a:rPr lang="ar-JO" b="1" dirty="0" smtClean="0"/>
              <a:t>(24) ساعة بعد الحمل البدني </a:t>
            </a:r>
            <a:r>
              <a:rPr lang="ar-JO" b="1" dirty="0" err="1" smtClean="0"/>
              <a:t>الفتري</a:t>
            </a:r>
            <a:r>
              <a:rPr lang="ar-JO" b="1" dirty="0" smtClean="0"/>
              <a:t> ((عالي الشدة والقصير الزمن )).</a:t>
            </a:r>
            <a:endParaRPr lang="en-US" dirty="0" smtClean="0"/>
          </a:p>
          <a:p>
            <a:pPr rtl="1"/>
            <a:r>
              <a:rPr lang="ar-JO" b="1" dirty="0" smtClean="0"/>
              <a:t>ج-</a:t>
            </a:r>
            <a:r>
              <a:rPr lang="ar-IQ" b="1" dirty="0" smtClean="0"/>
              <a:t>  </a:t>
            </a:r>
            <a:r>
              <a:rPr lang="ar-JO" b="1" dirty="0" smtClean="0"/>
              <a:t> يمكن تعويض (60%) بعد (10) ساعات اذا تناول الرياضي </a:t>
            </a:r>
            <a:r>
              <a:rPr lang="ar-JO" b="1" dirty="0" err="1" smtClean="0"/>
              <a:t>غذاءغني</a:t>
            </a:r>
            <a:r>
              <a:rPr lang="ar-JO" b="1" dirty="0" smtClean="0"/>
              <a:t> </a:t>
            </a:r>
            <a:r>
              <a:rPr lang="ar-JO" b="1" dirty="0" err="1" smtClean="0"/>
              <a:t>بالكاربوهيدرات</a:t>
            </a:r>
            <a:r>
              <a:rPr lang="ar-JO" b="1" dirty="0" smtClean="0"/>
              <a:t>.</a:t>
            </a:r>
            <a:endParaRPr lang="en-US" dirty="0" smtClean="0"/>
          </a:p>
          <a:p>
            <a:pPr rtl="1"/>
            <a:r>
              <a:rPr lang="ar-JO" b="1" dirty="0" smtClean="0"/>
              <a:t>د- </a:t>
            </a:r>
            <a:r>
              <a:rPr lang="ar-IQ" b="1" dirty="0" smtClean="0"/>
              <a:t>   </a:t>
            </a:r>
            <a:r>
              <a:rPr lang="ar-JO" b="1" dirty="0" smtClean="0"/>
              <a:t>يمكن تعويض (45%) من </a:t>
            </a:r>
            <a:r>
              <a:rPr lang="ar-JO" b="1" dirty="0" err="1" smtClean="0"/>
              <a:t>كلايكوجين</a:t>
            </a:r>
            <a:r>
              <a:rPr lang="ar-JO" b="1" dirty="0" smtClean="0"/>
              <a:t> العضلة بعد (5) ساعات.</a:t>
            </a:r>
            <a:endParaRPr lang="en-US" dirty="0" smtClean="0"/>
          </a:p>
          <a:p>
            <a:pPr rtl="1"/>
            <a:r>
              <a:rPr lang="ar-JO" b="1" dirty="0" smtClean="0"/>
              <a:t>هـ- </a:t>
            </a:r>
            <a:r>
              <a:rPr lang="ar-IQ" b="1" dirty="0" smtClean="0"/>
              <a:t> </a:t>
            </a:r>
            <a:r>
              <a:rPr lang="ar-JO" b="1" dirty="0" smtClean="0"/>
              <a:t>يمكن تعويض بعض </a:t>
            </a:r>
            <a:r>
              <a:rPr lang="ar-JO" b="1" dirty="0" err="1" smtClean="0"/>
              <a:t>الكلايكوجين</a:t>
            </a:r>
            <a:r>
              <a:rPr lang="ar-JO" b="1" dirty="0" smtClean="0"/>
              <a:t> دون تناول أية غذاء بعد (30) دقيقة من ممارسة النشاط البدني.</a:t>
            </a:r>
            <a:endParaRPr lang="en-US" dirty="0" smtClean="0"/>
          </a:p>
          <a:p>
            <a:pPr rtl="1"/>
            <a:r>
              <a:rPr lang="ar-JO" b="1" dirty="0" smtClean="0"/>
              <a:t> </a:t>
            </a:r>
            <a:endParaRPr lang="en-US" dirty="0" smtClean="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00034" y="857232"/>
            <a:ext cx="7772400" cy="5000660"/>
          </a:xfrm>
        </p:spPr>
        <p:txBody>
          <a:bodyPr>
            <a:normAutofit fontScale="47500" lnSpcReduction="20000"/>
          </a:bodyPr>
          <a:lstStyle/>
          <a:p>
            <a:pPr rtl="1"/>
            <a:r>
              <a:rPr lang="ar-JO" sz="3400" b="1" u="sng" dirty="0" smtClean="0"/>
              <a:t>الكلوكوز:</a:t>
            </a:r>
            <a:endParaRPr lang="en-US" sz="3400" dirty="0" smtClean="0"/>
          </a:p>
          <a:p>
            <a:pPr rtl="1"/>
            <a:r>
              <a:rPr lang="ar-IQ" sz="3400" b="1" dirty="0" smtClean="0"/>
              <a:t>    </a:t>
            </a:r>
            <a:r>
              <a:rPr lang="ar-JO" sz="3400" b="1" dirty="0" smtClean="0"/>
              <a:t>يطلق على هذا السكر سكر العنب وسكر الدم وأحيانا سكر الذرة، ويعد من أهم السكريات </a:t>
            </a:r>
            <a:r>
              <a:rPr lang="ar-JO" sz="3400" b="1" dirty="0" err="1" smtClean="0"/>
              <a:t>الاحادية</a:t>
            </a:r>
            <a:r>
              <a:rPr lang="ar-JO" sz="3400" b="1" dirty="0" smtClean="0"/>
              <a:t> ويوجد بشكل </a:t>
            </a:r>
            <a:r>
              <a:rPr lang="ar-JO" sz="3400" b="1" dirty="0" err="1" smtClean="0"/>
              <a:t>حلر</a:t>
            </a:r>
            <a:r>
              <a:rPr lang="ar-JO" sz="3400" b="1" dirty="0" smtClean="0"/>
              <a:t> مرتبط بالسكريات </a:t>
            </a:r>
            <a:r>
              <a:rPr lang="ar-JO" sz="3400" b="1" dirty="0" err="1" smtClean="0"/>
              <a:t>الاخرى</a:t>
            </a:r>
            <a:r>
              <a:rPr lang="ar-JO" sz="3400" b="1" dirty="0" smtClean="0"/>
              <a:t> مثل </a:t>
            </a:r>
            <a:r>
              <a:rPr lang="ar-JO" sz="3400" b="1" dirty="0" err="1" smtClean="0"/>
              <a:t>الفركتوز</a:t>
            </a:r>
            <a:r>
              <a:rPr lang="ar-JO" sz="3400" b="1" dirty="0" smtClean="0"/>
              <a:t> </a:t>
            </a:r>
            <a:r>
              <a:rPr lang="ar-JO" sz="3400" b="1" dirty="0" err="1" smtClean="0"/>
              <a:t>والكالكتوز</a:t>
            </a:r>
            <a:r>
              <a:rPr lang="ar-JO" sz="3400" b="1" dirty="0" smtClean="0"/>
              <a:t>. </a:t>
            </a:r>
            <a:r>
              <a:rPr lang="ar-JO" sz="3400" b="1" dirty="0" err="1" smtClean="0"/>
              <a:t>اذ</a:t>
            </a:r>
            <a:r>
              <a:rPr lang="ar-JO" sz="3400" b="1" dirty="0" smtClean="0"/>
              <a:t> يوجد بالدم بشكل حر وينتج بتحليل السكريات الثنائية المتعددة المهضومة كذلك بتحليل </a:t>
            </a:r>
            <a:r>
              <a:rPr lang="ar-JO" sz="3400" b="1" dirty="0" err="1" smtClean="0"/>
              <a:t>الكلايكوجين</a:t>
            </a:r>
            <a:r>
              <a:rPr lang="ar-JO" sz="3400" b="1" dirty="0" smtClean="0"/>
              <a:t> المخزون بالكبد وعليه:</a:t>
            </a:r>
            <a:endParaRPr lang="en-US" sz="3400" dirty="0" smtClean="0"/>
          </a:p>
          <a:p>
            <a:pPr rtl="1"/>
            <a:r>
              <a:rPr lang="ar-JO" sz="3400" b="1" dirty="0" smtClean="0"/>
              <a:t>- </a:t>
            </a:r>
            <a:r>
              <a:rPr lang="ar-IQ" sz="3400" b="1" dirty="0" smtClean="0"/>
              <a:t> </a:t>
            </a:r>
            <a:r>
              <a:rPr lang="ar-JO" sz="3400" b="1" dirty="0" smtClean="0"/>
              <a:t>يعد </a:t>
            </a:r>
            <a:r>
              <a:rPr lang="ar-JO" sz="3400" b="1" dirty="0" err="1" smtClean="0"/>
              <a:t>الكلايكوجين</a:t>
            </a:r>
            <a:r>
              <a:rPr lang="ar-JO" sz="3400" b="1" dirty="0" smtClean="0"/>
              <a:t> أهم المركبات العضوية </a:t>
            </a:r>
            <a:r>
              <a:rPr lang="ar-JO" sz="3400" b="1" dirty="0" err="1" smtClean="0"/>
              <a:t>اذ</a:t>
            </a:r>
            <a:r>
              <a:rPr lang="ar-JO" sz="3400" b="1" dirty="0" smtClean="0"/>
              <a:t> يحمل الى الكبد بواسطة الوريد </a:t>
            </a:r>
            <a:r>
              <a:rPr lang="ar-JO" sz="3400" b="1" dirty="0" err="1" smtClean="0"/>
              <a:t>البابي</a:t>
            </a:r>
            <a:r>
              <a:rPr lang="ar-JO" sz="3400" b="1" dirty="0" smtClean="0"/>
              <a:t> ومن ثم الى باقي أجزاء الجسم ليستخدم </a:t>
            </a:r>
            <a:r>
              <a:rPr lang="ar-JO" sz="3400" b="1" dirty="0" err="1" smtClean="0"/>
              <a:t>كلوكوز</a:t>
            </a:r>
            <a:r>
              <a:rPr lang="ar-JO" sz="3400" b="1" dirty="0" smtClean="0"/>
              <a:t> الدم في </a:t>
            </a:r>
            <a:r>
              <a:rPr lang="ar-JO" sz="3400" b="1" dirty="0" err="1" smtClean="0"/>
              <a:t>انتاج</a:t>
            </a:r>
            <a:r>
              <a:rPr lang="ar-JO" sz="3400" b="1" dirty="0" smtClean="0"/>
              <a:t> الطاقة.</a:t>
            </a:r>
            <a:endParaRPr lang="en-US" sz="3400" dirty="0" smtClean="0"/>
          </a:p>
          <a:p>
            <a:pPr rtl="1"/>
            <a:r>
              <a:rPr lang="ar-JO" sz="3400" b="1" dirty="0" smtClean="0"/>
              <a:t>- </a:t>
            </a:r>
            <a:r>
              <a:rPr lang="ar-IQ" sz="3400" b="1" dirty="0" smtClean="0"/>
              <a:t> </a:t>
            </a:r>
            <a:r>
              <a:rPr lang="ar-JO" sz="3400" b="1" dirty="0" smtClean="0"/>
              <a:t>الفائض من الكلوكوز يخزن في الكبد والعضلات على شكل </a:t>
            </a:r>
            <a:r>
              <a:rPr lang="ar-JO" sz="3400" b="1" dirty="0" err="1" smtClean="0"/>
              <a:t>كلايكوجين</a:t>
            </a:r>
            <a:r>
              <a:rPr lang="ar-JO" sz="3400" b="1" dirty="0" smtClean="0"/>
              <a:t> أو يتحول الى دهن يخزن في </a:t>
            </a:r>
            <a:r>
              <a:rPr lang="ar-JO" sz="3400" b="1" dirty="0" err="1" smtClean="0"/>
              <a:t>الانسجة</a:t>
            </a:r>
            <a:r>
              <a:rPr lang="ar-JO" sz="3400" b="1" dirty="0" smtClean="0"/>
              <a:t> الدهنية أو تتحول بعض نتائجه الى أحماض </a:t>
            </a:r>
            <a:r>
              <a:rPr lang="ar-JO" sz="3400" b="1" dirty="0" err="1" smtClean="0"/>
              <a:t>أمينية</a:t>
            </a:r>
            <a:r>
              <a:rPr lang="ar-JO" sz="3400" b="1" dirty="0" smtClean="0"/>
              <a:t>.</a:t>
            </a:r>
            <a:endParaRPr lang="en-US" sz="3400" dirty="0" smtClean="0"/>
          </a:p>
          <a:p>
            <a:pPr rtl="1"/>
            <a:r>
              <a:rPr lang="ar-JO" sz="3400" b="1" dirty="0" smtClean="0"/>
              <a:t>- </a:t>
            </a:r>
            <a:r>
              <a:rPr lang="ar-IQ" sz="3400" b="1" dirty="0" smtClean="0"/>
              <a:t> </a:t>
            </a:r>
            <a:r>
              <a:rPr lang="ar-JO" sz="3400" b="1" dirty="0" smtClean="0"/>
              <a:t>تبلغ نسبة السكر في الدم (80-120) ملغم/ 100 ملي لتر دم، تنخفض هذه النسبة الى المعدل الطبيعي عند التدريب ولذا فان الجسم يعتمد على </a:t>
            </a:r>
            <a:r>
              <a:rPr lang="ar-JO" sz="3400" b="1" dirty="0" err="1" smtClean="0"/>
              <a:t>الكلايكوجين</a:t>
            </a:r>
            <a:r>
              <a:rPr lang="ar-JO" sz="3400" b="1" dirty="0" smtClean="0"/>
              <a:t> الموجود في الكبد.</a:t>
            </a:r>
            <a:endParaRPr lang="en-US" sz="3400" dirty="0" smtClean="0"/>
          </a:p>
          <a:p>
            <a:pPr rtl="1"/>
            <a:r>
              <a:rPr lang="ar-JO" sz="3400" b="1" dirty="0" smtClean="0"/>
              <a:t>- </a:t>
            </a:r>
            <a:r>
              <a:rPr lang="ar-IQ" sz="3400" b="1" dirty="0" smtClean="0"/>
              <a:t> </a:t>
            </a:r>
            <a:r>
              <a:rPr lang="ar-JO" sz="3400" b="1" dirty="0" smtClean="0"/>
              <a:t>يجب أن لا ترتفع نسبة الكلوكوز في الدم </a:t>
            </a:r>
            <a:r>
              <a:rPr lang="ar-JO" sz="3400" b="1" dirty="0" err="1" smtClean="0"/>
              <a:t>لاكثر</a:t>
            </a:r>
            <a:r>
              <a:rPr lang="ar-JO" sz="3400" b="1" dirty="0" smtClean="0"/>
              <a:t> من 150% ملغم ولا تقل عن 70% ملغم.</a:t>
            </a:r>
            <a:endParaRPr lang="en-US" sz="3400" dirty="0" smtClean="0"/>
          </a:p>
          <a:p>
            <a:pPr rtl="1"/>
            <a:r>
              <a:rPr lang="ar-JO" sz="3400" b="1" dirty="0" smtClean="0"/>
              <a:t>- </a:t>
            </a:r>
            <a:r>
              <a:rPr lang="ar-IQ" sz="3400" b="1" dirty="0" smtClean="0"/>
              <a:t> </a:t>
            </a:r>
            <a:r>
              <a:rPr lang="ar-JO" sz="3400" b="1" dirty="0" smtClean="0"/>
              <a:t>تعمل كل من </a:t>
            </a:r>
            <a:r>
              <a:rPr lang="ar-JO" sz="3400" b="1" dirty="0" err="1" smtClean="0"/>
              <a:t>هرمونات</a:t>
            </a:r>
            <a:r>
              <a:rPr lang="ar-JO" sz="3400" b="1" dirty="0" smtClean="0"/>
              <a:t> (</a:t>
            </a:r>
            <a:r>
              <a:rPr lang="ar-JO" sz="3400" b="1" dirty="0" err="1" smtClean="0"/>
              <a:t>الانسولين</a:t>
            </a:r>
            <a:r>
              <a:rPr lang="ar-JO" sz="3400" b="1" dirty="0" smtClean="0"/>
              <a:t>، </a:t>
            </a:r>
            <a:r>
              <a:rPr lang="ar-JO" sz="3400" b="1" dirty="0" err="1" smtClean="0"/>
              <a:t>الكلوكاجون</a:t>
            </a:r>
            <a:r>
              <a:rPr lang="ar-JO" sz="3400" b="1" dirty="0" smtClean="0"/>
              <a:t>، النمو، نخاع الغدد فوق الكلى، الغدة النخامية، الغدة الدرقية، </a:t>
            </a:r>
            <a:r>
              <a:rPr lang="ar-JO" sz="3400" b="1" dirty="0" err="1" smtClean="0"/>
              <a:t>الهرمونات</a:t>
            </a:r>
            <a:r>
              <a:rPr lang="ar-JO" sz="3400" b="1" dirty="0" smtClean="0"/>
              <a:t> الجنسية) على تنظيم نسبة الكلوكوز في الدم.</a:t>
            </a:r>
            <a:endParaRPr lang="en-US" sz="3400" dirty="0" smtClean="0"/>
          </a:p>
          <a:p>
            <a:pPr rtl="1"/>
            <a:r>
              <a:rPr lang="ar-JO" sz="3400" b="1" dirty="0" smtClean="0"/>
              <a:t>- </a:t>
            </a:r>
            <a:r>
              <a:rPr lang="ar-IQ" sz="3400" b="1" dirty="0" smtClean="0"/>
              <a:t> </a:t>
            </a:r>
            <a:r>
              <a:rPr lang="ar-JO" sz="3400" b="1" dirty="0" smtClean="0"/>
              <a:t>ترتفع نسبة السكر في الدم في بداية النشاط البدني نتيجة وجود </a:t>
            </a:r>
            <a:r>
              <a:rPr lang="ar-JO" sz="3400" b="1" dirty="0" err="1" smtClean="0"/>
              <a:t>الادرينالين</a:t>
            </a:r>
            <a:r>
              <a:rPr lang="ar-JO" sz="3400" b="1" dirty="0" smtClean="0"/>
              <a:t>.</a:t>
            </a:r>
            <a:endParaRPr lang="en-US" sz="3400" dirty="0" smtClean="0"/>
          </a:p>
          <a:p>
            <a:pPr rtl="1"/>
            <a:r>
              <a:rPr lang="ar-JO" sz="3400" b="1" dirty="0" smtClean="0"/>
              <a:t>- </a:t>
            </a:r>
            <a:r>
              <a:rPr lang="ar-IQ" sz="3400" b="1" dirty="0" smtClean="0"/>
              <a:t> </a:t>
            </a:r>
            <a:r>
              <a:rPr lang="ar-JO" sz="3400" b="1" dirty="0" smtClean="0"/>
              <a:t>الكلوكوز المصدر الرئيسي </a:t>
            </a:r>
            <a:r>
              <a:rPr lang="ar-JO" sz="3400" b="1" dirty="0" err="1" smtClean="0"/>
              <a:t>لانتاج</a:t>
            </a:r>
            <a:r>
              <a:rPr lang="ar-JO" sz="3400" b="1" dirty="0" smtClean="0"/>
              <a:t> الهيدروجين الذي يستخدم في عملية تحويل ثاني فوسفات </a:t>
            </a:r>
            <a:r>
              <a:rPr lang="ar-JO" sz="3400" b="1" dirty="0" err="1" smtClean="0"/>
              <a:t>الادينوسين</a:t>
            </a:r>
            <a:r>
              <a:rPr lang="ar-JO" sz="3400" b="1" dirty="0" smtClean="0"/>
              <a:t> </a:t>
            </a:r>
            <a:r>
              <a:rPr lang="en-US" sz="3400" b="1" dirty="0" smtClean="0"/>
              <a:t>ADP</a:t>
            </a:r>
            <a:r>
              <a:rPr lang="ar-JO" sz="3400" b="1" dirty="0" smtClean="0"/>
              <a:t> الى ثلاثي فوسفات </a:t>
            </a:r>
            <a:r>
              <a:rPr lang="ar-JO" sz="3400" b="1" dirty="0" err="1" smtClean="0"/>
              <a:t>الادينوسين</a:t>
            </a:r>
            <a:r>
              <a:rPr lang="ar-JO" sz="3400" b="1" dirty="0" smtClean="0"/>
              <a:t> </a:t>
            </a:r>
            <a:r>
              <a:rPr lang="en-US" sz="3400" b="1" dirty="0" smtClean="0"/>
              <a:t>ATP</a:t>
            </a:r>
            <a:r>
              <a:rPr lang="ar-JO" sz="3400" b="1" dirty="0" smtClean="0"/>
              <a:t> .</a:t>
            </a:r>
            <a:endParaRPr lang="en-US" sz="3400" dirty="0" smtClean="0"/>
          </a:p>
          <a:p>
            <a:pPr rtl="1"/>
            <a:r>
              <a:rPr lang="ar-JO" sz="3400" b="1" dirty="0" smtClean="0"/>
              <a:t>- </a:t>
            </a:r>
            <a:r>
              <a:rPr lang="ar-IQ" sz="3400" b="1" dirty="0" smtClean="0"/>
              <a:t> </a:t>
            </a:r>
            <a:r>
              <a:rPr lang="ar-JO" sz="3400" b="1" dirty="0" smtClean="0"/>
              <a:t>يتم تكسير الكلوكوز جزئيا بواسطة عدة تفاعلات معقدة تؤدي الى تكوين حامض </a:t>
            </a:r>
            <a:r>
              <a:rPr lang="ar-JO" sz="3400" b="1" dirty="0" err="1" smtClean="0"/>
              <a:t>اللاكتيك</a:t>
            </a:r>
            <a:r>
              <a:rPr lang="ar-JO" sz="3400" b="1" dirty="0" smtClean="0"/>
              <a:t>.</a:t>
            </a:r>
            <a:endParaRPr lang="en-US" sz="3400" dirty="0" smtClean="0"/>
          </a:p>
          <a:p>
            <a:pPr rtl="1"/>
            <a:r>
              <a:rPr lang="ar-JO" sz="3400" b="1" dirty="0" smtClean="0"/>
              <a:t> </a:t>
            </a:r>
            <a:endParaRPr lang="en-US" sz="3400" dirty="0" smtClean="0"/>
          </a:p>
          <a:p>
            <a:pPr rtl="1"/>
            <a:r>
              <a:rPr lang="ar-JO" sz="3400" b="1" dirty="0" smtClean="0"/>
              <a:t> </a:t>
            </a:r>
            <a:endParaRPr lang="en-US" sz="3400" dirty="0" smtClean="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22-Feb-21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8</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328</TotalTime>
  <Words>194</Words>
  <Application>Microsoft Office PowerPoint</Application>
  <PresentationFormat>عرض على الشاشة (3:4)‏</PresentationFormat>
  <Paragraphs>70</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Concourse</vt:lpstr>
      <vt:lpstr>التمثيل الغذائي للكربوهيدرات </vt:lpstr>
      <vt:lpstr>الشريحة 2</vt:lpstr>
      <vt:lpstr>الشريحة 3</vt:lpstr>
      <vt:lpstr>الشريحة 4</vt:lpstr>
      <vt:lpstr>الشريحة 5</vt:lpstr>
      <vt:lpstr>الشريحة 6</vt:lpstr>
      <vt:lpstr>الشريحة 7</vt:lpstr>
      <vt:lpstr>الشريحة 8</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almanar</cp:lastModifiedBy>
  <cp:revision>91</cp:revision>
  <dcterms:created xsi:type="dcterms:W3CDTF">2017-10-26T15:09:56Z</dcterms:created>
  <dcterms:modified xsi:type="dcterms:W3CDTF">2021-02-22T04:47:58Z</dcterms:modified>
</cp:coreProperties>
</file>