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40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8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9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20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96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53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0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713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90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02ADD-70D2-4B7D-BF5A-32007D5B89B6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01B21-C8BA-4B7A-A8E9-31AFEAD7F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78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Inheritance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b="1" smtClean="0">
                <a:solidFill>
                  <a:srgbClr val="262626"/>
                </a:solidFill>
              </a:rPr>
              <a:t>inheritance</a:t>
            </a:r>
            <a:r>
              <a:rPr lang="en-US" altLang="ar-SA" smtClean="0">
                <a:solidFill>
                  <a:srgbClr val="262626"/>
                </a:solidFill>
              </a:rPr>
              <a:t>: Forming new classes based on existing ones.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a way to share/</a:t>
            </a:r>
            <a:r>
              <a:rPr lang="en-US" altLang="ar-SA" b="1" smtClean="0">
                <a:solidFill>
                  <a:srgbClr val="404040"/>
                </a:solidFill>
              </a:rPr>
              <a:t>reuse code</a:t>
            </a:r>
            <a:r>
              <a:rPr lang="en-US" altLang="ar-SA" smtClean="0">
                <a:solidFill>
                  <a:srgbClr val="404040"/>
                </a:solidFill>
              </a:rPr>
              <a:t> between two or more classes</a:t>
            </a:r>
          </a:p>
          <a:p>
            <a:pPr lvl="1"/>
            <a:endParaRPr lang="en-US" altLang="ar-SA" sz="800">
              <a:solidFill>
                <a:srgbClr val="404040"/>
              </a:solidFill>
            </a:endParaRPr>
          </a:p>
          <a:p>
            <a:pPr lvl="1"/>
            <a:r>
              <a:rPr lang="en-US" altLang="ar-SA" b="1" smtClean="0">
                <a:solidFill>
                  <a:srgbClr val="404040"/>
                </a:solidFill>
              </a:rPr>
              <a:t>superclass</a:t>
            </a:r>
            <a:r>
              <a:rPr lang="en-US" altLang="ar-SA" smtClean="0">
                <a:solidFill>
                  <a:srgbClr val="404040"/>
                </a:solidFill>
              </a:rPr>
              <a:t>: Parent class being extended.</a:t>
            </a:r>
          </a:p>
          <a:p>
            <a:pPr lvl="1"/>
            <a:r>
              <a:rPr lang="en-US" altLang="ar-SA" b="1" smtClean="0">
                <a:solidFill>
                  <a:srgbClr val="404040"/>
                </a:solidFill>
              </a:rPr>
              <a:t>subclass</a:t>
            </a:r>
            <a:r>
              <a:rPr lang="en-US" altLang="ar-SA" smtClean="0">
                <a:solidFill>
                  <a:srgbClr val="404040"/>
                </a:solidFill>
              </a:rPr>
              <a:t>: Child class that inherits behavior from superclass.</a:t>
            </a:r>
          </a:p>
          <a:p>
            <a:pPr lvl="2"/>
            <a:r>
              <a:rPr lang="en-US" altLang="ar-SA" smtClean="0"/>
              <a:t>gets a copy of every field and method from superclass</a:t>
            </a:r>
          </a:p>
          <a:p>
            <a:pPr lvl="2"/>
            <a:endParaRPr lang="en-US" altLang="ar-SA" sz="800"/>
          </a:p>
          <a:p>
            <a:pPr lvl="1"/>
            <a:r>
              <a:rPr lang="en-US" altLang="ar-SA" b="1" smtClean="0">
                <a:solidFill>
                  <a:srgbClr val="404040"/>
                </a:solidFill>
              </a:rPr>
              <a:t>is-a relationship</a:t>
            </a:r>
            <a:r>
              <a:rPr lang="en-US" altLang="ar-SA" smtClean="0">
                <a:solidFill>
                  <a:srgbClr val="404040"/>
                </a:solidFill>
              </a:rPr>
              <a:t>: Each object of the subclass also "is a(n)" object of the superclass and can be treated as one.</a:t>
            </a:r>
          </a:p>
        </p:txBody>
      </p:sp>
      <p:pic>
        <p:nvPicPr>
          <p:cNvPr id="50180" name="Picture 4" descr="employee_manual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4495800"/>
            <a:ext cx="3505200" cy="198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DDDDDD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03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Polymorphism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en-US" altLang="ar-SA" b="1" dirty="0" smtClean="0">
                <a:solidFill>
                  <a:srgbClr val="262626"/>
                </a:solidFill>
              </a:rPr>
              <a:t>polymorphism</a:t>
            </a:r>
            <a:r>
              <a:rPr lang="en-US" altLang="ar-SA" dirty="0" smtClean="0">
                <a:solidFill>
                  <a:srgbClr val="262626"/>
                </a:solidFill>
              </a:rPr>
              <a:t>: Ability for the same code to be used with different types of objects and behave differently with each.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dirty="0" smtClean="0">
              <a:solidFill>
                <a:srgbClr val="404040"/>
              </a:solidFill>
            </a:endParaRPr>
          </a:p>
          <a:p>
            <a:pPr lvl="1"/>
            <a:r>
              <a:rPr lang="en-US" altLang="ar-SA" dirty="0" err="1" smtClean="0">
                <a:solidFill>
                  <a:srgbClr val="404040"/>
                </a:solidFill>
                <a:latin typeface="Courier New" panose="02070309020205020404" pitchFamily="49" charset="0"/>
              </a:rPr>
              <a:t>System.out.println</a:t>
            </a:r>
            <a:r>
              <a:rPr lang="en-US" altLang="ar-SA" dirty="0" smtClean="0">
                <a:solidFill>
                  <a:srgbClr val="404040"/>
                </a:solidFill>
              </a:rPr>
              <a:t> can print any type of object.</a:t>
            </a:r>
          </a:p>
          <a:p>
            <a:pPr lvl="2"/>
            <a:r>
              <a:rPr lang="en-US" altLang="ar-SA" dirty="0" smtClean="0"/>
              <a:t>Each one displays in its own way on the console.</a:t>
            </a:r>
          </a:p>
          <a:p>
            <a:pPr marL="914400" lvl="2" indent="0">
              <a:buNone/>
            </a:pPr>
            <a:endParaRPr lang="en-US" altLang="ar-SA" dirty="0" smtClean="0"/>
          </a:p>
        </p:txBody>
      </p:sp>
    </p:spTree>
    <p:extLst>
      <p:ext uri="{BB962C8B-B14F-4D97-AF65-F5344CB8AC3E}">
        <p14:creationId xmlns:p14="http://schemas.microsoft.com/office/powerpoint/2010/main" val="601058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Coding with polymorphism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z="2300">
                <a:solidFill>
                  <a:srgbClr val="262626"/>
                </a:solidFill>
              </a:rPr>
              <a:t>A variable of type </a:t>
            </a:r>
            <a:r>
              <a:rPr lang="en-US" altLang="ar-SA" sz="2300" i="1">
                <a:solidFill>
                  <a:srgbClr val="262626"/>
                </a:solidFill>
              </a:rPr>
              <a:t>T</a:t>
            </a:r>
            <a:r>
              <a:rPr lang="en-US" altLang="ar-SA" sz="2300">
                <a:solidFill>
                  <a:srgbClr val="262626"/>
                </a:solidFill>
              </a:rPr>
              <a:t> can hold an object of any subclass of </a:t>
            </a:r>
            <a:r>
              <a:rPr lang="en-US" altLang="ar-SA" sz="2300" i="1">
                <a:solidFill>
                  <a:srgbClr val="262626"/>
                </a:solidFill>
              </a:rPr>
              <a:t>T</a:t>
            </a:r>
            <a:r>
              <a:rPr lang="en-US" altLang="ar-SA" sz="2300">
                <a:solidFill>
                  <a:srgbClr val="262626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21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Employee ed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= new Lawyer();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2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You can call any methods from the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404040"/>
                </a:solidFill>
              </a:rPr>
              <a:t> class on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ed</a:t>
            </a:r>
            <a:r>
              <a:rPr lang="en-US" altLang="ar-SA" smtClean="0">
                <a:solidFill>
                  <a:srgbClr val="404040"/>
                </a:solidFill>
              </a:rPr>
              <a:t>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>
              <a:lnSpc>
                <a:spcPct val="130000"/>
              </a:lnSpc>
            </a:pPr>
            <a:endParaRPr lang="en-US" altLang="ar-SA" smtClean="0">
              <a:solidFill>
                <a:srgbClr val="80808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When a method is called on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ed</a:t>
            </a:r>
            <a:r>
              <a:rPr lang="en-US" altLang="ar-SA" smtClean="0">
                <a:solidFill>
                  <a:srgbClr val="262626"/>
                </a:solidFill>
              </a:rPr>
              <a:t>, it behaves as a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Lawyer</a:t>
            </a:r>
            <a:r>
              <a:rPr lang="en-US" altLang="ar-SA" smtClean="0">
                <a:solidFill>
                  <a:srgbClr val="262626"/>
                </a:solidFill>
              </a:rPr>
              <a:t>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System.out.println(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ed.getSalary()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);   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50000.0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System.out.println(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ed.getVacationForm()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);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pink</a:t>
            </a:r>
            <a:endParaRPr lang="en-US" altLang="ar-SA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29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228600"/>
            <a:ext cx="6347713" cy="838200"/>
          </a:xfrm>
        </p:spPr>
        <p:txBody>
          <a:bodyPr>
            <a:normAutofit/>
          </a:bodyPr>
          <a:lstStyle/>
          <a:p>
            <a:r>
              <a:rPr lang="en-US" altLang="ar-SA" sz="4600" b="1" dirty="0"/>
              <a:t>Polymorphic parameters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altLang="ar-SA" smtClean="0">
                <a:solidFill>
                  <a:srgbClr val="262626"/>
                </a:solidFill>
              </a:rPr>
              <a:t>You can pass any subtype of a parameter's type.</a:t>
            </a:r>
            <a:endParaRPr lang="en-US" altLang="ar-SA" sz="250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public static void main(String[] args)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Lawyer lisa = new Lawyer();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Secretary steve = new Secretary();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        printInfo(lisa);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        printInfo(steve);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9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public static void printInfo(</a:t>
            </a: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Employee e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System.out.println("pay  : " + e.getSalary());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System.out.println("vdays: " + e.getVacationDays());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System.out.println("vform: " + e.getVacationForm());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</a:rPr>
              <a:t>OUTPUT: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ar-SA" sz="1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pay  : 50000.0   pay  : 50000.0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vdays: 15        vdays: 10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vform: pink      vform: yellow</a:t>
            </a:r>
            <a:endParaRPr lang="en-US" altLang="ar-SA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36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304800"/>
            <a:ext cx="6347713" cy="6858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Polymorphism and arrays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altLang="ar-SA" sz="2600">
                <a:solidFill>
                  <a:srgbClr val="262626"/>
                </a:solidFill>
              </a:rPr>
              <a:t>Arrays of superclass types can store any subtype as elements.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ar-SA" sz="1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public static void main(String[] args) {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    Employee[] e = {new Lawyer(),   new Secretary(), 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                    new Marketer(), new LegalSecretary()};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for (int i = 0; i &lt; e.length; i++) {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System.out.println("pay  : " + </a:t>
            </a: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e[i].getSalary()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System.out.println("vdays: " + </a:t>
            </a: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i].getVacationDays()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System.out.println();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5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</a:rPr>
              <a:t>Output:</a:t>
            </a:r>
          </a:p>
          <a:p>
            <a:pPr lvl="1">
              <a:lnSpc>
                <a:spcPct val="50000"/>
              </a:lnSpc>
              <a:buFont typeface="Wingdings" panose="05000000000000000000" pitchFamily="2" charset="2"/>
              <a:buNone/>
            </a:pPr>
            <a:endParaRPr lang="en-US" altLang="ar-SA" sz="1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pay  : 50000.0     pay  : </a:t>
            </a: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60000.0</a:t>
            </a:r>
            <a:endParaRPr lang="en-US" altLang="ar-SA" sz="2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vdays: </a:t>
            </a: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15          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vdays: 10</a:t>
            </a:r>
            <a:endParaRPr lang="en-US" altLang="ar-SA" sz="20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endParaRPr lang="en-US" altLang="ar-SA" sz="1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pay  : 50000.0     pay  : </a:t>
            </a: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55000.0</a:t>
            </a:r>
            <a:endParaRPr lang="en-US" altLang="ar-SA" sz="2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6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vdays: 10          vdays: 10</a:t>
            </a:r>
          </a:p>
        </p:txBody>
      </p:sp>
    </p:spTree>
    <p:extLst>
      <p:ext uri="{BB962C8B-B14F-4D97-AF65-F5344CB8AC3E}">
        <p14:creationId xmlns:p14="http://schemas.microsoft.com/office/powerpoint/2010/main" val="426577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Casting references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A variable can only call that type's methods, not a subtype's.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12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Employee ed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= new Lawyer();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int hours = ed.</a:t>
            </a: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getHours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();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ok; in Employee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800000"/>
                </a:solidFill>
                <a:latin typeface="Courier New" panose="02070309020205020404" pitchFamily="49" charset="0"/>
              </a:rPr>
              <a:t>ed.sue();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              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compiler error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2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compiler's reasoning is, variable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ed</a:t>
            </a:r>
            <a:r>
              <a:rPr lang="en-US" altLang="ar-SA" smtClean="0">
                <a:solidFill>
                  <a:srgbClr val="404040"/>
                </a:solidFill>
              </a:rPr>
              <a:t> could store any kind of employee, and not all kinds know how to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sue</a:t>
            </a:r>
            <a:r>
              <a:rPr lang="en-US" altLang="ar-SA" smtClean="0">
                <a:solidFill>
                  <a:srgbClr val="404040"/>
                </a:solidFill>
              </a:rPr>
              <a:t> 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To use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Lawyer</a:t>
            </a:r>
            <a:r>
              <a:rPr lang="en-US" altLang="ar-SA" smtClean="0">
                <a:solidFill>
                  <a:srgbClr val="262626"/>
                </a:solidFill>
              </a:rPr>
              <a:t> methods on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ed</a:t>
            </a:r>
            <a:r>
              <a:rPr lang="en-US" altLang="ar-SA" smtClean="0">
                <a:solidFill>
                  <a:srgbClr val="262626"/>
                </a:solidFill>
              </a:rPr>
              <a:t>, we can type-cast it.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Lawyer theRealEd = (Lawyer) ed;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theRealEd.sue();        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ok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((Lawyer) ed)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.sue();    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shorter version</a:t>
            </a:r>
            <a:endParaRPr lang="en-US" altLang="ar-SA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89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More about casting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The code crashes if you cast an object too far down the tree.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Employee eric = 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new Secretary()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((Secretary) eric).takeDictation("hi");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ok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800000"/>
                </a:solidFill>
                <a:latin typeface="Courier New" panose="02070309020205020404" pitchFamily="49" charset="0"/>
              </a:rPr>
              <a:t>((LegalSecretary) eric).fileLegalBriefs();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error</a:t>
            </a:r>
            <a:endParaRPr lang="en-US" altLang="ar-SA" sz="9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	//	 (Secretary doesn't know how to file briefs)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1200" b="1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1200" b="1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endParaRPr lang="en-US" altLang="ar-SA" sz="120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You can cast only up and down the tree, not sideways.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Lawyer linda = new Lawyer();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800000"/>
                </a:solidFill>
                <a:latin typeface="Courier New" panose="02070309020205020404" pitchFamily="49" charset="0"/>
              </a:rPr>
              <a:t>((Secretary) linda).takeDictation("hi");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error</a:t>
            </a: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12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spcBef>
                <a:spcPct val="0"/>
              </a:spcBef>
              <a:buFont typeface="Wingdings" panose="05000000000000000000" pitchFamily="2" charset="2"/>
              <a:buNone/>
            </a:pPr>
            <a:endParaRPr lang="en-US" altLang="ar-SA" sz="12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Casting doesn't actually change the object's behavior.</a:t>
            </a:r>
            <a:br>
              <a:rPr lang="en-US" altLang="ar-SA" smtClean="0">
                <a:solidFill>
                  <a:srgbClr val="262626"/>
                </a:solidFill>
              </a:rPr>
            </a:br>
            <a:r>
              <a:rPr lang="en-US" altLang="ar-SA" smtClean="0">
                <a:solidFill>
                  <a:srgbClr val="262626"/>
                </a:solidFill>
              </a:rPr>
              <a:t>It just gets the code to compile/run.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((Employee) linda)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.getVacationForm()       </a:t>
            </a: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// pink</a:t>
            </a:r>
            <a:endParaRPr lang="en-US" altLang="ar-SA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3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96913" y="152400"/>
            <a:ext cx="6347713" cy="1143000"/>
          </a:xfrm>
        </p:spPr>
        <p:txBody>
          <a:bodyPr>
            <a:normAutofit fontScale="90000"/>
          </a:bodyPr>
          <a:lstStyle/>
          <a:p>
            <a:r>
              <a:rPr lang="en-US" altLang="ar-SA" b="1" u="sng" dirty="0" smtClean="0">
                <a:solidFill>
                  <a:schemeClr val="tx1"/>
                </a:solidFill>
              </a:rPr>
              <a:t>Interfaces</a:t>
            </a:r>
            <a:r>
              <a:rPr lang="ar-JO" altLang="ar-SA" b="1" dirty="0" smtClean="0">
                <a:solidFill>
                  <a:schemeClr val="tx1"/>
                </a:solidFill>
              </a:rPr>
              <a:t/>
            </a:r>
            <a:br>
              <a:rPr lang="ar-JO" altLang="ar-SA" b="1" dirty="0" smtClean="0">
                <a:solidFill>
                  <a:schemeClr val="tx1"/>
                </a:solidFill>
              </a:rPr>
            </a:br>
            <a:r>
              <a:rPr lang="en-US" altLang="ar-SA" b="1" dirty="0" smtClean="0">
                <a:solidFill>
                  <a:schemeClr val="tx1"/>
                </a:solidFill>
              </a:rPr>
              <a:t>Shapes example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dirty="0" smtClean="0">
                <a:solidFill>
                  <a:srgbClr val="262626"/>
                </a:solidFill>
              </a:rPr>
              <a:t>Consider the task of writing classes to represent 2D shapes such as </a:t>
            </a:r>
            <a:r>
              <a:rPr lang="en-US" altLang="ar-SA" dirty="0" smtClean="0">
                <a:solidFill>
                  <a:srgbClr val="262626"/>
                </a:solidFill>
                <a:latin typeface="Courier New" panose="02070309020205020404" pitchFamily="49" charset="0"/>
              </a:rPr>
              <a:t>Circle</a:t>
            </a:r>
            <a:r>
              <a:rPr lang="en-US" altLang="ar-SA" dirty="0" smtClean="0">
                <a:solidFill>
                  <a:srgbClr val="262626"/>
                </a:solidFill>
              </a:rPr>
              <a:t>, </a:t>
            </a:r>
            <a:r>
              <a:rPr lang="en-US" altLang="ar-SA" dirty="0" smtClean="0">
                <a:solidFill>
                  <a:srgbClr val="262626"/>
                </a:solidFill>
                <a:latin typeface="Courier New" panose="02070309020205020404" pitchFamily="49" charset="0"/>
              </a:rPr>
              <a:t>Rectangle</a:t>
            </a:r>
            <a:r>
              <a:rPr lang="en-US" altLang="ar-SA" dirty="0" smtClean="0">
                <a:solidFill>
                  <a:srgbClr val="262626"/>
                </a:solidFill>
              </a:rPr>
              <a:t>, and </a:t>
            </a:r>
            <a:r>
              <a:rPr lang="en-US" altLang="ar-SA" dirty="0" smtClean="0">
                <a:solidFill>
                  <a:srgbClr val="262626"/>
                </a:solidFill>
                <a:latin typeface="Courier New" panose="02070309020205020404" pitchFamily="49" charset="0"/>
              </a:rPr>
              <a:t>Triangle</a:t>
            </a:r>
            <a:r>
              <a:rPr lang="en-US" altLang="ar-SA" dirty="0" smtClean="0">
                <a:solidFill>
                  <a:srgbClr val="262626"/>
                </a:solidFill>
              </a:rPr>
              <a:t>.</a:t>
            </a:r>
          </a:p>
          <a:p>
            <a:pPr lvl="1"/>
            <a:endParaRPr lang="en-US" altLang="ar-SA" dirty="0" smtClean="0">
              <a:solidFill>
                <a:srgbClr val="404040"/>
              </a:solidFill>
            </a:endParaRPr>
          </a:p>
          <a:p>
            <a:r>
              <a:rPr lang="en-US" altLang="ar-SA" dirty="0" smtClean="0">
                <a:solidFill>
                  <a:srgbClr val="262626"/>
                </a:solidFill>
              </a:rPr>
              <a:t>Certain operations are common to all shapes:</a:t>
            </a:r>
          </a:p>
          <a:p>
            <a:pPr lvl="1"/>
            <a:r>
              <a:rPr lang="en-US" altLang="ar-SA" dirty="0" smtClean="0">
                <a:solidFill>
                  <a:srgbClr val="404040"/>
                </a:solidFill>
              </a:rPr>
              <a:t>perimeter:	distance around the outside of the shape</a:t>
            </a:r>
          </a:p>
          <a:p>
            <a:pPr lvl="1"/>
            <a:r>
              <a:rPr lang="en-US" altLang="ar-SA" dirty="0" smtClean="0">
                <a:solidFill>
                  <a:srgbClr val="404040"/>
                </a:solidFill>
              </a:rPr>
              <a:t>area:	 	amount of 2D space occupied by the shape</a:t>
            </a:r>
          </a:p>
          <a:p>
            <a:pPr lvl="1"/>
            <a:endParaRPr lang="en-US" altLang="ar-SA" dirty="0" smtClean="0">
              <a:solidFill>
                <a:srgbClr val="404040"/>
              </a:solidFill>
            </a:endParaRPr>
          </a:p>
          <a:p>
            <a:pPr lvl="1"/>
            <a:r>
              <a:rPr lang="en-US" altLang="ar-SA" dirty="0" smtClean="0">
                <a:solidFill>
                  <a:srgbClr val="404040"/>
                </a:solidFill>
              </a:rPr>
              <a:t>Every shape has these, but each computes them differently.</a:t>
            </a:r>
          </a:p>
          <a:p>
            <a:endParaRPr lang="en-US" altLang="ar-SA" dirty="0" smtClean="0">
              <a:solidFill>
                <a:srgbClr val="262626"/>
              </a:solidFill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5181600" y="5181600"/>
            <a:ext cx="1524000" cy="990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ar-SA" altLang="en-US"/>
          </a:p>
        </p:txBody>
      </p:sp>
      <p:sp>
        <p:nvSpPr>
          <p:cNvPr id="67589" name="Oval 5"/>
          <p:cNvSpPr>
            <a:spLocks noChangeArrowheads="1"/>
          </p:cNvSpPr>
          <p:nvPr/>
        </p:nvSpPr>
        <p:spPr bwMode="auto">
          <a:xfrm>
            <a:off x="2743200" y="5105400"/>
            <a:ext cx="1143000" cy="1143000"/>
          </a:xfrm>
          <a:prstGeom prst="ellips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ar-SA" altLang="en-US"/>
          </a:p>
        </p:txBody>
      </p:sp>
      <p:grpSp>
        <p:nvGrpSpPr>
          <p:cNvPr id="67590" name="Group 6"/>
          <p:cNvGrpSpPr>
            <a:grpSpLocks/>
          </p:cNvGrpSpPr>
          <p:nvPr/>
        </p:nvGrpSpPr>
        <p:grpSpPr bwMode="auto">
          <a:xfrm>
            <a:off x="7620000" y="4953000"/>
            <a:ext cx="2209800" cy="1219200"/>
            <a:chOff x="4128" y="3072"/>
            <a:chExt cx="1392" cy="768"/>
          </a:xfrm>
        </p:grpSpPr>
        <p:sp>
          <p:nvSpPr>
            <p:cNvPr id="67591" name="Line 7"/>
            <p:cNvSpPr>
              <a:spLocks noChangeShapeType="1"/>
            </p:cNvSpPr>
            <p:nvPr/>
          </p:nvSpPr>
          <p:spPr bwMode="auto">
            <a:xfrm flipH="1">
              <a:off x="4128" y="3072"/>
              <a:ext cx="768" cy="76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2" name="Line 8"/>
            <p:cNvSpPr>
              <a:spLocks noChangeShapeType="1"/>
            </p:cNvSpPr>
            <p:nvPr/>
          </p:nvSpPr>
          <p:spPr bwMode="auto">
            <a:xfrm flipV="1">
              <a:off x="4128" y="3408"/>
              <a:ext cx="1392" cy="43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7593" name="Line 9"/>
            <p:cNvSpPr>
              <a:spLocks noChangeShapeType="1"/>
            </p:cNvSpPr>
            <p:nvPr/>
          </p:nvSpPr>
          <p:spPr bwMode="auto">
            <a:xfrm flipH="1" flipV="1">
              <a:off x="4896" y="3072"/>
              <a:ext cx="624" cy="33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9568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05688" y="157052"/>
            <a:ext cx="6347713" cy="833549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Shape area and perimeter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Circle (as defined by radius </a:t>
            </a:r>
            <a:r>
              <a:rPr lang="en-US" altLang="ar-SA" i="1" smtClean="0">
                <a:solidFill>
                  <a:srgbClr val="262626"/>
                </a:solidFill>
              </a:rPr>
              <a:t>r </a:t>
            </a:r>
            <a:r>
              <a:rPr lang="en-US" altLang="ar-SA" smtClean="0">
                <a:solidFill>
                  <a:srgbClr val="262626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area	= </a:t>
            </a:r>
            <a:r>
              <a:rPr lang="en-US" altLang="ar-SA" smtClean="0">
                <a:solidFill>
                  <a:srgbClr val="404040"/>
                </a:solidFill>
                <a:sym typeface="Symbol" panose="05050102010706020507" pitchFamily="18" charset="2"/>
              </a:rPr>
              <a:t></a:t>
            </a:r>
            <a:r>
              <a:rPr lang="en-US" altLang="ar-SA" smtClean="0">
                <a:solidFill>
                  <a:srgbClr val="404040"/>
                </a:solidFill>
              </a:rPr>
              <a:t> </a:t>
            </a:r>
            <a:r>
              <a:rPr lang="en-US" altLang="ar-SA" i="1" smtClean="0">
                <a:solidFill>
                  <a:srgbClr val="404040"/>
                </a:solidFill>
              </a:rPr>
              <a:t>r </a:t>
            </a:r>
            <a:r>
              <a:rPr lang="en-US" altLang="ar-SA" baseline="30000" smtClean="0">
                <a:solidFill>
                  <a:srgbClr val="404040"/>
                </a:solidFill>
              </a:rPr>
              <a:t>2</a:t>
            </a:r>
            <a:endParaRPr lang="en-US" altLang="ar-SA" smtClean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perimeter	= 2 </a:t>
            </a:r>
            <a:r>
              <a:rPr lang="en-US" altLang="ar-SA" smtClean="0">
                <a:solidFill>
                  <a:srgbClr val="404040"/>
                </a:solidFill>
                <a:sym typeface="Symbol" panose="05050102010706020507" pitchFamily="18" charset="2"/>
              </a:rPr>
              <a:t></a:t>
            </a:r>
            <a:r>
              <a:rPr lang="en-US" altLang="ar-SA" smtClean="0">
                <a:solidFill>
                  <a:srgbClr val="404040"/>
                </a:solidFill>
              </a:rPr>
              <a:t> </a:t>
            </a:r>
            <a:r>
              <a:rPr lang="en-US" altLang="ar-SA" i="1" smtClean="0">
                <a:solidFill>
                  <a:srgbClr val="404040"/>
                </a:solidFill>
              </a:rPr>
              <a:t>r</a:t>
            </a:r>
            <a:endParaRPr lang="en-US" altLang="ar-SA" i="1" baseline="-25000" smtClean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</a:pPr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Rectangle (as defined by width </a:t>
            </a:r>
            <a:r>
              <a:rPr lang="en-US" altLang="ar-SA" i="1" smtClean="0">
                <a:solidFill>
                  <a:srgbClr val="262626"/>
                </a:solidFill>
              </a:rPr>
              <a:t>w</a:t>
            </a:r>
            <a:r>
              <a:rPr lang="en-US" altLang="ar-SA" smtClean="0">
                <a:solidFill>
                  <a:srgbClr val="262626"/>
                </a:solidFill>
              </a:rPr>
              <a:t> and height </a:t>
            </a:r>
            <a:r>
              <a:rPr lang="en-US" altLang="ar-SA" i="1" smtClean="0">
                <a:solidFill>
                  <a:srgbClr val="262626"/>
                </a:solidFill>
              </a:rPr>
              <a:t>h </a:t>
            </a:r>
            <a:r>
              <a:rPr lang="en-US" altLang="ar-SA" smtClean="0">
                <a:solidFill>
                  <a:srgbClr val="262626"/>
                </a:solidFill>
              </a:rPr>
              <a:t>):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area	= </a:t>
            </a:r>
            <a:r>
              <a:rPr lang="en-US" altLang="ar-SA" i="1" smtClean="0">
                <a:solidFill>
                  <a:srgbClr val="404040"/>
                </a:solidFill>
              </a:rPr>
              <a:t>w h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perimeter	= 2</a:t>
            </a:r>
            <a:r>
              <a:rPr lang="en-US" altLang="ar-SA" i="1" smtClean="0">
                <a:solidFill>
                  <a:srgbClr val="404040"/>
                </a:solidFill>
              </a:rPr>
              <a:t>w</a:t>
            </a:r>
            <a:r>
              <a:rPr lang="en-US" altLang="ar-SA" smtClean="0">
                <a:solidFill>
                  <a:srgbClr val="404040"/>
                </a:solidFill>
              </a:rPr>
              <a:t> + 2</a:t>
            </a:r>
            <a:r>
              <a:rPr lang="en-US" altLang="ar-SA" i="1" smtClean="0">
                <a:solidFill>
                  <a:srgbClr val="404040"/>
                </a:solidFill>
              </a:rPr>
              <a:t>h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Triangle (as defined by side lengths </a:t>
            </a:r>
            <a:r>
              <a:rPr lang="en-US" altLang="ar-SA" i="1" smtClean="0">
                <a:solidFill>
                  <a:srgbClr val="262626"/>
                </a:solidFill>
              </a:rPr>
              <a:t>a</a:t>
            </a:r>
            <a:r>
              <a:rPr lang="en-US" altLang="ar-SA" smtClean="0">
                <a:solidFill>
                  <a:srgbClr val="262626"/>
                </a:solidFill>
              </a:rPr>
              <a:t>, </a:t>
            </a:r>
            <a:r>
              <a:rPr lang="en-US" altLang="ar-SA" i="1" smtClean="0">
                <a:solidFill>
                  <a:srgbClr val="262626"/>
                </a:solidFill>
              </a:rPr>
              <a:t>b</a:t>
            </a:r>
            <a:r>
              <a:rPr lang="en-US" altLang="ar-SA" smtClean="0">
                <a:solidFill>
                  <a:srgbClr val="262626"/>
                </a:solidFill>
              </a:rPr>
              <a:t>, and </a:t>
            </a:r>
            <a:r>
              <a:rPr lang="en-US" altLang="ar-SA" i="1" smtClean="0">
                <a:solidFill>
                  <a:srgbClr val="262626"/>
                </a:solidFill>
              </a:rPr>
              <a:t>c</a:t>
            </a:r>
            <a:r>
              <a:rPr lang="en-US" altLang="ar-SA" smtClean="0">
                <a:solidFill>
                  <a:srgbClr val="262626"/>
                </a:solidFill>
              </a:rPr>
              <a:t>)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area	= √(</a:t>
            </a:r>
            <a:r>
              <a:rPr lang="en-US" altLang="ar-SA" i="1" smtClean="0">
                <a:solidFill>
                  <a:srgbClr val="404040"/>
                </a:solidFill>
              </a:rPr>
              <a:t>s</a:t>
            </a:r>
            <a:r>
              <a:rPr lang="en-US" altLang="ar-SA" smtClean="0">
                <a:solidFill>
                  <a:srgbClr val="404040"/>
                </a:solidFill>
              </a:rPr>
              <a:t> (</a:t>
            </a:r>
            <a:r>
              <a:rPr lang="en-US" altLang="ar-SA" i="1" smtClean="0">
                <a:solidFill>
                  <a:srgbClr val="404040"/>
                </a:solidFill>
              </a:rPr>
              <a:t>s</a:t>
            </a:r>
            <a:r>
              <a:rPr lang="en-US" altLang="ar-SA" smtClean="0">
                <a:solidFill>
                  <a:srgbClr val="404040"/>
                </a:solidFill>
              </a:rPr>
              <a:t> - </a:t>
            </a:r>
            <a:r>
              <a:rPr lang="en-US" altLang="ar-SA" i="1" smtClean="0">
                <a:solidFill>
                  <a:srgbClr val="404040"/>
                </a:solidFill>
              </a:rPr>
              <a:t>a</a:t>
            </a:r>
            <a:r>
              <a:rPr lang="en-US" altLang="ar-SA" smtClean="0">
                <a:solidFill>
                  <a:srgbClr val="404040"/>
                </a:solidFill>
              </a:rPr>
              <a:t>) (</a:t>
            </a:r>
            <a:r>
              <a:rPr lang="en-US" altLang="ar-SA" i="1" smtClean="0">
                <a:solidFill>
                  <a:srgbClr val="404040"/>
                </a:solidFill>
              </a:rPr>
              <a:t>s</a:t>
            </a:r>
            <a:r>
              <a:rPr lang="en-US" altLang="ar-SA" smtClean="0">
                <a:solidFill>
                  <a:srgbClr val="404040"/>
                </a:solidFill>
              </a:rPr>
              <a:t> - </a:t>
            </a:r>
            <a:r>
              <a:rPr lang="en-US" altLang="ar-SA" i="1" smtClean="0">
                <a:solidFill>
                  <a:srgbClr val="404040"/>
                </a:solidFill>
              </a:rPr>
              <a:t>b</a:t>
            </a:r>
            <a:r>
              <a:rPr lang="en-US" altLang="ar-SA" smtClean="0">
                <a:solidFill>
                  <a:srgbClr val="404040"/>
                </a:solidFill>
              </a:rPr>
              <a:t>) (</a:t>
            </a:r>
            <a:r>
              <a:rPr lang="en-US" altLang="ar-SA" i="1" smtClean="0">
                <a:solidFill>
                  <a:srgbClr val="404040"/>
                </a:solidFill>
              </a:rPr>
              <a:t>s</a:t>
            </a:r>
            <a:r>
              <a:rPr lang="en-US" altLang="ar-SA" smtClean="0">
                <a:solidFill>
                  <a:srgbClr val="404040"/>
                </a:solidFill>
              </a:rPr>
              <a:t> - </a:t>
            </a:r>
            <a:r>
              <a:rPr lang="en-US" altLang="ar-SA" i="1" smtClean="0">
                <a:solidFill>
                  <a:srgbClr val="404040"/>
                </a:solidFill>
              </a:rPr>
              <a:t>c</a:t>
            </a:r>
            <a:r>
              <a:rPr lang="en-US" altLang="ar-SA" smtClean="0">
                <a:solidFill>
                  <a:srgbClr val="404040"/>
                </a:solidFill>
              </a:rPr>
              <a:t>))</a:t>
            </a:r>
            <a:endParaRPr lang="en-US" altLang="ar-SA" i="1" smtClean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		   where </a:t>
            </a:r>
            <a:r>
              <a:rPr lang="en-US" altLang="ar-SA" i="1" smtClean="0">
                <a:solidFill>
                  <a:srgbClr val="404040"/>
                </a:solidFill>
              </a:rPr>
              <a:t>s</a:t>
            </a:r>
            <a:r>
              <a:rPr lang="en-US" altLang="ar-SA" smtClean="0">
                <a:solidFill>
                  <a:srgbClr val="404040"/>
                </a:solidFill>
              </a:rPr>
              <a:t> = ½ (</a:t>
            </a:r>
            <a:r>
              <a:rPr lang="en-US" altLang="ar-SA" i="1" smtClean="0">
                <a:solidFill>
                  <a:srgbClr val="404040"/>
                </a:solidFill>
              </a:rPr>
              <a:t>a</a:t>
            </a:r>
            <a:r>
              <a:rPr lang="en-US" altLang="ar-SA" smtClean="0">
                <a:solidFill>
                  <a:srgbClr val="404040"/>
                </a:solidFill>
              </a:rPr>
              <a:t> + </a:t>
            </a:r>
            <a:r>
              <a:rPr lang="en-US" altLang="ar-SA" i="1" smtClean="0">
                <a:solidFill>
                  <a:srgbClr val="404040"/>
                </a:solidFill>
              </a:rPr>
              <a:t>b</a:t>
            </a:r>
            <a:r>
              <a:rPr lang="en-US" altLang="ar-SA" smtClean="0">
                <a:solidFill>
                  <a:srgbClr val="404040"/>
                </a:solidFill>
              </a:rPr>
              <a:t> + </a:t>
            </a:r>
            <a:r>
              <a:rPr lang="en-US" altLang="ar-SA" i="1" smtClean="0">
                <a:solidFill>
                  <a:srgbClr val="404040"/>
                </a:solidFill>
              </a:rPr>
              <a:t>c</a:t>
            </a:r>
            <a:r>
              <a:rPr lang="en-US" altLang="ar-SA" smtClean="0">
                <a:solidFill>
                  <a:srgbClr val="404040"/>
                </a:solidFill>
              </a:rPr>
              <a:t>)</a:t>
            </a:r>
            <a:r>
              <a:rPr lang="en-US" altLang="ar-SA" i="1" smtClean="0">
                <a:solidFill>
                  <a:srgbClr val="404040"/>
                </a:solidFill>
              </a:rPr>
              <a:t> </a:t>
            </a:r>
            <a:endParaRPr lang="en-US" altLang="ar-SA" smtClean="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	perimeter	= </a:t>
            </a:r>
            <a:r>
              <a:rPr lang="en-US" altLang="ar-SA" i="1" smtClean="0">
                <a:solidFill>
                  <a:srgbClr val="404040"/>
                </a:solidFill>
              </a:rPr>
              <a:t>a</a:t>
            </a:r>
            <a:r>
              <a:rPr lang="en-US" altLang="ar-SA" smtClean="0">
                <a:solidFill>
                  <a:srgbClr val="404040"/>
                </a:solidFill>
              </a:rPr>
              <a:t> + </a:t>
            </a:r>
            <a:r>
              <a:rPr lang="en-US" altLang="ar-SA" i="1" smtClean="0">
                <a:solidFill>
                  <a:srgbClr val="404040"/>
                </a:solidFill>
              </a:rPr>
              <a:t>b</a:t>
            </a:r>
            <a:r>
              <a:rPr lang="en-US" altLang="ar-SA" smtClean="0">
                <a:solidFill>
                  <a:srgbClr val="404040"/>
                </a:solidFill>
              </a:rPr>
              <a:t> + </a:t>
            </a:r>
            <a:r>
              <a:rPr lang="en-US" altLang="ar-SA" i="1" smtClean="0">
                <a:solidFill>
                  <a:srgbClr val="404040"/>
                </a:solidFill>
              </a:rPr>
              <a:t>c </a:t>
            </a:r>
            <a:endParaRPr lang="en-US" altLang="ar-SA" smtClean="0">
              <a:solidFill>
                <a:srgbClr val="404040"/>
              </a:solidFill>
            </a:endParaRPr>
          </a:p>
        </p:txBody>
      </p:sp>
      <p:grpSp>
        <p:nvGrpSpPr>
          <p:cNvPr id="68612" name="Group 4"/>
          <p:cNvGrpSpPr>
            <a:grpSpLocks/>
          </p:cNvGrpSpPr>
          <p:nvPr/>
        </p:nvGrpSpPr>
        <p:grpSpPr bwMode="auto">
          <a:xfrm>
            <a:off x="8839200" y="1447800"/>
            <a:ext cx="1143000" cy="1143000"/>
            <a:chOff x="4704" y="912"/>
            <a:chExt cx="720" cy="720"/>
          </a:xfrm>
        </p:grpSpPr>
        <p:sp>
          <p:nvSpPr>
            <p:cNvPr id="68625" name="Oval 5"/>
            <p:cNvSpPr>
              <a:spLocks noChangeArrowheads="1"/>
            </p:cNvSpPr>
            <p:nvPr/>
          </p:nvSpPr>
          <p:spPr bwMode="auto">
            <a:xfrm>
              <a:off x="4704" y="912"/>
              <a:ext cx="720" cy="72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ar-SA" altLang="en-US"/>
            </a:p>
          </p:txBody>
        </p:sp>
        <p:sp>
          <p:nvSpPr>
            <p:cNvPr id="68626" name="Text Box 6"/>
            <p:cNvSpPr txBox="1">
              <a:spLocks noChangeArrowheads="1"/>
            </p:cNvSpPr>
            <p:nvPr/>
          </p:nvSpPr>
          <p:spPr bwMode="auto">
            <a:xfrm>
              <a:off x="5126" y="1223"/>
              <a:ext cx="1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r</a:t>
              </a:r>
            </a:p>
          </p:txBody>
        </p:sp>
        <p:sp>
          <p:nvSpPr>
            <p:cNvPr id="68627" name="Line 7"/>
            <p:cNvSpPr>
              <a:spLocks noChangeShapeType="1"/>
            </p:cNvSpPr>
            <p:nvPr/>
          </p:nvSpPr>
          <p:spPr bwMode="auto">
            <a:xfrm>
              <a:off x="5063" y="1273"/>
              <a:ext cx="35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8613" name="Group 8"/>
          <p:cNvGrpSpPr>
            <a:grpSpLocks/>
          </p:cNvGrpSpPr>
          <p:nvPr/>
        </p:nvGrpSpPr>
        <p:grpSpPr bwMode="auto">
          <a:xfrm>
            <a:off x="8382000" y="3048001"/>
            <a:ext cx="1905000" cy="1357313"/>
            <a:chOff x="4368" y="1833"/>
            <a:chExt cx="1200" cy="855"/>
          </a:xfrm>
        </p:grpSpPr>
        <p:sp>
          <p:nvSpPr>
            <p:cNvPr id="68622" name="Rectangle 9"/>
            <p:cNvSpPr>
              <a:spLocks noChangeArrowheads="1"/>
            </p:cNvSpPr>
            <p:nvPr/>
          </p:nvSpPr>
          <p:spPr bwMode="auto">
            <a:xfrm>
              <a:off x="4608" y="2064"/>
              <a:ext cx="960" cy="62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ar-SA" altLang="en-US"/>
            </a:p>
          </p:txBody>
        </p:sp>
        <p:sp>
          <p:nvSpPr>
            <p:cNvPr id="68623" name="Text Box 10"/>
            <p:cNvSpPr txBox="1">
              <a:spLocks noChangeArrowheads="1"/>
            </p:cNvSpPr>
            <p:nvPr/>
          </p:nvSpPr>
          <p:spPr bwMode="auto">
            <a:xfrm>
              <a:off x="4964" y="183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w</a:t>
              </a:r>
            </a:p>
          </p:txBody>
        </p:sp>
        <p:sp>
          <p:nvSpPr>
            <p:cNvPr id="68624" name="Text Box 11"/>
            <p:cNvSpPr txBox="1">
              <a:spLocks noChangeArrowheads="1"/>
            </p:cNvSpPr>
            <p:nvPr/>
          </p:nvSpPr>
          <p:spPr bwMode="auto">
            <a:xfrm>
              <a:off x="4368" y="2265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h</a:t>
              </a:r>
            </a:p>
          </p:txBody>
        </p:sp>
      </p:grpSp>
      <p:grpSp>
        <p:nvGrpSpPr>
          <p:cNvPr id="68614" name="Group 12"/>
          <p:cNvGrpSpPr>
            <a:grpSpLocks/>
          </p:cNvGrpSpPr>
          <p:nvPr/>
        </p:nvGrpSpPr>
        <p:grpSpPr bwMode="auto">
          <a:xfrm>
            <a:off x="8077200" y="4760914"/>
            <a:ext cx="2209800" cy="1335087"/>
            <a:chOff x="4224" y="2999"/>
            <a:chExt cx="1392" cy="841"/>
          </a:xfrm>
        </p:grpSpPr>
        <p:grpSp>
          <p:nvGrpSpPr>
            <p:cNvPr id="68615" name="Group 13"/>
            <p:cNvGrpSpPr>
              <a:grpSpLocks/>
            </p:cNvGrpSpPr>
            <p:nvPr/>
          </p:nvGrpSpPr>
          <p:grpSpPr bwMode="auto">
            <a:xfrm>
              <a:off x="4224" y="3072"/>
              <a:ext cx="1392" cy="768"/>
              <a:chOff x="4128" y="3072"/>
              <a:chExt cx="1392" cy="768"/>
            </a:xfrm>
          </p:grpSpPr>
          <p:sp>
            <p:nvSpPr>
              <p:cNvPr id="68619" name="Line 14"/>
              <p:cNvSpPr>
                <a:spLocks noChangeShapeType="1"/>
              </p:cNvSpPr>
              <p:nvPr/>
            </p:nvSpPr>
            <p:spPr bwMode="auto">
              <a:xfrm flipH="1">
                <a:off x="4128" y="3072"/>
                <a:ext cx="768" cy="76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620" name="Line 15"/>
              <p:cNvSpPr>
                <a:spLocks noChangeShapeType="1"/>
              </p:cNvSpPr>
              <p:nvPr/>
            </p:nvSpPr>
            <p:spPr bwMode="auto">
              <a:xfrm flipV="1">
                <a:off x="4128" y="3408"/>
                <a:ext cx="1392" cy="43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621" name="Line 16"/>
              <p:cNvSpPr>
                <a:spLocks noChangeShapeType="1"/>
              </p:cNvSpPr>
              <p:nvPr/>
            </p:nvSpPr>
            <p:spPr bwMode="auto">
              <a:xfrm flipH="1" flipV="1">
                <a:off x="4896" y="3072"/>
                <a:ext cx="624" cy="33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8616" name="Text Box 17"/>
            <p:cNvSpPr txBox="1">
              <a:spLocks noChangeArrowheads="1"/>
            </p:cNvSpPr>
            <p:nvPr/>
          </p:nvSpPr>
          <p:spPr bwMode="auto">
            <a:xfrm>
              <a:off x="4460" y="3191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a</a:t>
              </a:r>
            </a:p>
          </p:txBody>
        </p:sp>
        <p:sp>
          <p:nvSpPr>
            <p:cNvPr id="68617" name="Text Box 18"/>
            <p:cNvSpPr txBox="1">
              <a:spLocks noChangeArrowheads="1"/>
            </p:cNvSpPr>
            <p:nvPr/>
          </p:nvSpPr>
          <p:spPr bwMode="auto">
            <a:xfrm>
              <a:off x="5286" y="2999"/>
              <a:ext cx="1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b</a:t>
              </a:r>
            </a:p>
          </p:txBody>
        </p:sp>
        <p:sp>
          <p:nvSpPr>
            <p:cNvPr id="68618" name="Text Box 19"/>
            <p:cNvSpPr txBox="1">
              <a:spLocks noChangeArrowheads="1"/>
            </p:cNvSpPr>
            <p:nvPr/>
          </p:nvSpPr>
          <p:spPr bwMode="auto">
            <a:xfrm>
              <a:off x="4896" y="3594"/>
              <a:ext cx="1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r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ar-SA"/>
                <a:t>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41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Common behavior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Suppose we have 3 classes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Circle</a:t>
            </a:r>
            <a:r>
              <a:rPr lang="en-US" altLang="ar-SA" smtClean="0">
                <a:solidFill>
                  <a:srgbClr val="262626"/>
                </a:solidFill>
              </a:rPr>
              <a:t>,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Rectangle</a:t>
            </a:r>
            <a:r>
              <a:rPr lang="en-US" altLang="ar-SA" smtClean="0">
                <a:solidFill>
                  <a:srgbClr val="262626"/>
                </a:solidFill>
              </a:rPr>
              <a:t>,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Triangle</a:t>
            </a:r>
            <a:r>
              <a:rPr lang="en-US" altLang="ar-SA" smtClean="0">
                <a:solidFill>
                  <a:srgbClr val="262626"/>
                </a:solidFill>
              </a:rPr>
              <a:t>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Each has the methods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perimeter</a:t>
            </a:r>
            <a:r>
              <a:rPr lang="en-US" altLang="ar-SA" smtClean="0">
                <a:solidFill>
                  <a:srgbClr val="404040"/>
                </a:solidFill>
              </a:rPr>
              <a:t> and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area</a:t>
            </a:r>
            <a:r>
              <a:rPr lang="en-US" altLang="ar-SA" smtClean="0">
                <a:solidFill>
                  <a:srgbClr val="404040"/>
                </a:solidFill>
              </a:rPr>
              <a:t>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We'd like our client code to be able to treat different kinds of shapes in the same way: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Write a method that prints any shape's area and perimeter.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Create an array to hold a mixture of the various shape objects.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Write a method that could return a rectangle, a circle, a triangle, or any other kind of shape.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Make a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DrawingPanel</a:t>
            </a:r>
            <a:r>
              <a:rPr lang="en-US" altLang="ar-SA" smtClean="0">
                <a:solidFill>
                  <a:srgbClr val="404040"/>
                </a:solidFill>
              </a:rPr>
              <a:t> display many shapes on screen.</a:t>
            </a:r>
          </a:p>
        </p:txBody>
      </p:sp>
    </p:spTree>
    <p:extLst>
      <p:ext uri="{BB962C8B-B14F-4D97-AF65-F5344CB8AC3E}">
        <p14:creationId xmlns:p14="http://schemas.microsoft.com/office/powerpoint/2010/main" val="4062007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1524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Interfaces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b="1" smtClean="0">
                <a:solidFill>
                  <a:srgbClr val="262626"/>
                </a:solidFill>
              </a:rPr>
              <a:t>interface</a:t>
            </a:r>
            <a:r>
              <a:rPr lang="en-US" altLang="ar-SA" smtClean="0">
                <a:solidFill>
                  <a:srgbClr val="262626"/>
                </a:solidFill>
              </a:rPr>
              <a:t>: </a:t>
            </a:r>
            <a:r>
              <a:rPr lang="en-US" altLang="ar-SA" sz="2200">
                <a:solidFill>
                  <a:srgbClr val="262626"/>
                </a:solidFill>
              </a:rPr>
              <a:t>A list of methods that a class can promise to implement.</a:t>
            </a:r>
          </a:p>
          <a:p>
            <a:pPr lvl="1"/>
            <a:endParaRPr lang="en-US" altLang="ar-SA" sz="8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Inheritance gives you an is-a relationship </a:t>
            </a:r>
            <a:r>
              <a:rPr lang="en-US" altLang="ar-SA" i="1" smtClean="0">
                <a:solidFill>
                  <a:srgbClr val="404040"/>
                </a:solidFill>
              </a:rPr>
              <a:t>and  </a:t>
            </a:r>
            <a:r>
              <a:rPr lang="en-US" altLang="ar-SA" smtClean="0">
                <a:solidFill>
                  <a:srgbClr val="404040"/>
                </a:solidFill>
              </a:rPr>
              <a:t>code sharing.</a:t>
            </a:r>
          </a:p>
          <a:p>
            <a:pPr lvl="2"/>
            <a:r>
              <a:rPr lang="en-US" altLang="ar-SA" smtClean="0"/>
              <a:t>A </a:t>
            </a:r>
            <a:r>
              <a:rPr lang="en-US" altLang="ar-SA" smtClean="0">
                <a:latin typeface="Courier New" panose="02070309020205020404" pitchFamily="49" charset="0"/>
              </a:rPr>
              <a:t>Lawyer</a:t>
            </a:r>
            <a:r>
              <a:rPr lang="en-US" altLang="ar-SA" smtClean="0"/>
              <a:t> can be treated as an </a:t>
            </a:r>
            <a:r>
              <a:rPr lang="en-US" altLang="ar-SA" smtClean="0">
                <a:latin typeface="Courier New" panose="02070309020205020404" pitchFamily="49" charset="0"/>
              </a:rPr>
              <a:t>Employee</a:t>
            </a:r>
            <a:r>
              <a:rPr lang="en-US" altLang="ar-SA" smtClean="0"/>
              <a:t> and inherits its code.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Interfaces give you an is-a relationship </a:t>
            </a:r>
            <a:r>
              <a:rPr lang="en-US" altLang="ar-SA" i="1" smtClean="0">
                <a:solidFill>
                  <a:srgbClr val="404040"/>
                </a:solidFill>
              </a:rPr>
              <a:t>without</a:t>
            </a:r>
            <a:r>
              <a:rPr lang="en-US" altLang="ar-SA" smtClean="0">
                <a:solidFill>
                  <a:srgbClr val="404040"/>
                </a:solidFill>
              </a:rPr>
              <a:t>  code sharing.</a:t>
            </a:r>
          </a:p>
          <a:p>
            <a:pPr lvl="2"/>
            <a:r>
              <a:rPr lang="en-US" altLang="ar-SA" smtClean="0"/>
              <a:t>A </a:t>
            </a:r>
            <a:r>
              <a:rPr lang="en-US" altLang="ar-SA" smtClean="0">
                <a:latin typeface="Courier New" panose="02070309020205020404" pitchFamily="49" charset="0"/>
              </a:rPr>
              <a:t>Rectangle</a:t>
            </a:r>
            <a:r>
              <a:rPr lang="en-US" altLang="ar-SA" smtClean="0"/>
              <a:t> object can be treated as a </a:t>
            </a:r>
            <a:r>
              <a:rPr lang="en-US" altLang="ar-SA" smtClean="0">
                <a:latin typeface="Courier New" panose="02070309020205020404" pitchFamily="49" charset="0"/>
              </a:rPr>
              <a:t>Shape</a:t>
            </a:r>
            <a:r>
              <a:rPr lang="en-US" altLang="ar-SA" smtClean="0"/>
              <a:t> but inherits no code.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Analogous to non-programming idea of roles or certifications:</a:t>
            </a:r>
          </a:p>
          <a:p>
            <a:pPr lvl="2"/>
            <a:r>
              <a:rPr lang="en-US" altLang="ar-SA" smtClean="0"/>
              <a:t>"I'm certified as a CPA accountant.</a:t>
            </a:r>
            <a:br>
              <a:rPr lang="en-US" altLang="ar-SA" smtClean="0"/>
            </a:br>
            <a:r>
              <a:rPr lang="en-US" altLang="ar-SA" smtClean="0"/>
              <a:t>This assures you I know how to do taxes, audits, and consulting."</a:t>
            </a:r>
          </a:p>
          <a:p>
            <a:pPr lvl="2"/>
            <a:r>
              <a:rPr lang="en-US" altLang="ar-SA" smtClean="0"/>
              <a:t>"I'm 'certified' as a Shape, because I implement the Shape interface.</a:t>
            </a:r>
            <a:br>
              <a:rPr lang="en-US" altLang="ar-SA" smtClean="0"/>
            </a:br>
            <a:r>
              <a:rPr lang="en-US" altLang="ar-SA" smtClean="0"/>
              <a:t>This assures you I know how to compute my area and perimeter."</a:t>
            </a:r>
          </a:p>
        </p:txBody>
      </p:sp>
    </p:spTree>
    <p:extLst>
      <p:ext uri="{BB962C8B-B14F-4D97-AF65-F5344CB8AC3E}">
        <p14:creationId xmlns:p14="http://schemas.microsoft.com/office/powerpoint/2010/main" val="2949083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Inheritance syntax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mtClean="0">
                <a:solidFill>
                  <a:srgbClr val="003399"/>
                </a:solidFill>
                <a:latin typeface="Courier New" panose="02070309020205020404" pitchFamily="49" charset="0"/>
              </a:rPr>
              <a:t>extends </a:t>
            </a:r>
            <a:r>
              <a:rPr lang="en-US" altLang="ar-SA" b="1" smtClean="0">
                <a:solidFill>
                  <a:srgbClr val="003399"/>
                </a:solidFill>
              </a:rPr>
              <a:t>superclass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Example: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Lawyer </a:t>
            </a:r>
            <a:r>
              <a:rPr lang="en-US" altLang="ar-SA" b="1" smtClean="0">
                <a:solidFill>
                  <a:srgbClr val="003399"/>
                </a:solidFill>
                <a:latin typeface="Courier New" panose="02070309020205020404" pitchFamily="49" charset="0"/>
              </a:rPr>
              <a:t>extends Employee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2">
              <a:buFontTx/>
              <a:buNone/>
            </a:pPr>
            <a:endParaRPr lang="en-US" altLang="ar-SA" sz="1600"/>
          </a:p>
          <a:p>
            <a:r>
              <a:rPr lang="en-US" altLang="ar-SA" smtClean="0">
                <a:solidFill>
                  <a:srgbClr val="262626"/>
                </a:solidFill>
              </a:rPr>
              <a:t>By extending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262626"/>
                </a:solidFill>
              </a:rPr>
              <a:t>, each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Lawyer</a:t>
            </a:r>
            <a:r>
              <a:rPr lang="en-US" altLang="ar-SA" smtClean="0">
                <a:solidFill>
                  <a:srgbClr val="262626"/>
                </a:solidFill>
              </a:rPr>
              <a:t> object now: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receives a copy of each method from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404040"/>
                </a:solidFill>
              </a:rPr>
              <a:t> automatically</a:t>
            </a:r>
            <a:endParaRPr lang="en-US" altLang="ar-SA" sz="9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can be treated as an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404040"/>
                </a:solidFill>
              </a:rPr>
              <a:t> by client code</a:t>
            </a:r>
          </a:p>
          <a:p>
            <a:pPr lvl="1"/>
            <a:endParaRPr lang="en-US" altLang="ar-SA" sz="80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Lawyer can also replace ("override") behavior from Employee.</a:t>
            </a:r>
          </a:p>
        </p:txBody>
      </p:sp>
    </p:spTree>
    <p:extLst>
      <p:ext uri="{BB962C8B-B14F-4D97-AF65-F5344CB8AC3E}">
        <p14:creationId xmlns:p14="http://schemas.microsoft.com/office/powerpoint/2010/main" val="19906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Interface syntax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public interface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,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  <a:endParaRPr lang="en-US" altLang="ar-SA" sz="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</a:rPr>
              <a:t>Example: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public interface Vehicle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int getSpeed();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void setDirection(int direction);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226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6" name="Picture 2" descr="shap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1" y="2436814"/>
            <a:ext cx="3890963" cy="21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07" name="Rectangle 3"/>
          <p:cNvSpPr>
            <a:spLocks noGrp="1" noChangeArrowheads="1"/>
          </p:cNvSpPr>
          <p:nvPr>
            <p:ph type="title"/>
          </p:nvPr>
        </p:nvSpPr>
        <p:spPr>
          <a:xfrm>
            <a:off x="22098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Shape interface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	// Describes features common to all shapes.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interface Shape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public double area();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public double perimeter();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Saved as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Shape.java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b="1" smtClean="0">
                <a:solidFill>
                  <a:srgbClr val="262626"/>
                </a:solidFill>
              </a:rPr>
              <a:t>abstract method</a:t>
            </a:r>
            <a:r>
              <a:rPr lang="en-US" altLang="ar-SA" smtClean="0">
                <a:solidFill>
                  <a:srgbClr val="262626"/>
                </a:solidFill>
              </a:rPr>
              <a:t>: A header without an implementation.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actual bodies are not specified, because we want to allow each class to implement the behavior in its own way.</a:t>
            </a:r>
          </a:p>
        </p:txBody>
      </p:sp>
    </p:spTree>
    <p:extLst>
      <p:ext uri="{BB962C8B-B14F-4D97-AF65-F5344CB8AC3E}">
        <p14:creationId xmlns:p14="http://schemas.microsoft.com/office/powerpoint/2010/main" val="2549975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Implementing an interface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implements </a:t>
            </a:r>
            <a:r>
              <a:rPr lang="en-US" altLang="ar-SA" b="1" smtClean="0">
                <a:solidFill>
                  <a:srgbClr val="404040"/>
                </a:solidFill>
              </a:rPr>
              <a:t>interface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ar-SA" sz="100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ar-SA" smtClean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</a:pPr>
            <a:endParaRPr lang="en-US" altLang="ar-SA" smtClean="0">
              <a:solidFill>
                <a:srgbClr val="40404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ar-SA" smtClean="0">
                <a:solidFill>
                  <a:srgbClr val="262626"/>
                </a:solidFill>
              </a:rPr>
              <a:t>A class can declare that it "implements" an interface.</a:t>
            </a:r>
          </a:p>
          <a:p>
            <a:pPr lvl="1">
              <a:lnSpc>
                <a:spcPct val="90000"/>
              </a:lnSpc>
            </a:pPr>
            <a:r>
              <a:rPr lang="en-US" altLang="ar-SA" smtClean="0">
                <a:solidFill>
                  <a:srgbClr val="404040"/>
                </a:solidFill>
              </a:rPr>
              <a:t>The class promises to contain each method in that interface.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ar-SA" smtClean="0"/>
              <a:t>(Otherwise it will fail to compile.)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ar-SA" smtClean="0">
                <a:solidFill>
                  <a:srgbClr val="404040"/>
                </a:solidFill>
              </a:rPr>
              <a:t>Example: 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Bicycle </a:t>
            </a:r>
            <a:r>
              <a:rPr lang="en-US" altLang="ar-SA" b="1" smtClean="0">
                <a:solidFill>
                  <a:schemeClr val="accent2"/>
                </a:solidFill>
                <a:latin typeface="Courier New" panose="02070309020205020404" pitchFamily="49" charset="0"/>
              </a:rPr>
              <a:t>implements Vehicle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ar-SA" smtClean="0">
                <a:solidFill>
                  <a:srgbClr val="404040"/>
                </a:solidFill>
              </a:rPr>
              <a:t>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35019023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304800"/>
            <a:ext cx="6347713" cy="6858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Interface requirements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Banana </a:t>
            </a:r>
            <a:r>
              <a:rPr lang="en-US" altLang="ar-SA" b="1" smtClean="0">
                <a:solidFill>
                  <a:srgbClr val="A50021"/>
                </a:solidFill>
                <a:latin typeface="Courier New" panose="02070309020205020404" pitchFamily="49" charset="0"/>
              </a:rPr>
              <a:t>implements Shape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</a:t>
            </a: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// haha, no methods! pwned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ar-SA" smtClean="0">
                <a:solidFill>
                  <a:srgbClr val="262626"/>
                </a:solidFill>
              </a:rPr>
              <a:t>If we write a class that claims to be a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Shape</a:t>
            </a:r>
            <a:r>
              <a:rPr lang="en-US" altLang="ar-SA" smtClean="0">
                <a:solidFill>
                  <a:srgbClr val="262626"/>
                </a:solidFill>
              </a:rPr>
              <a:t> but doesn't implement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area</a:t>
            </a:r>
            <a:r>
              <a:rPr lang="en-US" altLang="ar-SA" smtClean="0">
                <a:solidFill>
                  <a:srgbClr val="262626"/>
                </a:solidFill>
              </a:rPr>
              <a:t> and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perimeter</a:t>
            </a:r>
            <a:r>
              <a:rPr lang="en-US" altLang="ar-SA" smtClean="0">
                <a:solidFill>
                  <a:srgbClr val="262626"/>
                </a:solidFill>
              </a:rPr>
              <a:t> methods, it will not compile.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	Banana.java:1: Banana is not abstract and does not override abstract method area() in Shape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	public class Banana implements Shape {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	             ^</a:t>
            </a:r>
          </a:p>
        </p:txBody>
      </p:sp>
    </p:spTree>
    <p:extLst>
      <p:ext uri="{BB962C8B-B14F-4D97-AF65-F5344CB8AC3E}">
        <p14:creationId xmlns:p14="http://schemas.microsoft.com/office/powerpoint/2010/main" val="305515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Interfaces + polymorphism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altLang="ar-SA" smtClean="0">
                <a:solidFill>
                  <a:srgbClr val="262626"/>
                </a:solidFill>
              </a:rPr>
              <a:t>Interfaces benefit the </a:t>
            </a:r>
            <a:r>
              <a:rPr lang="en-US" altLang="ar-SA" i="1" smtClean="0">
                <a:solidFill>
                  <a:srgbClr val="262626"/>
                </a:solidFill>
              </a:rPr>
              <a:t>client code  </a:t>
            </a:r>
            <a:r>
              <a:rPr lang="en-US" altLang="ar-SA" smtClean="0">
                <a:solidFill>
                  <a:srgbClr val="262626"/>
                </a:solidFill>
              </a:rPr>
              <a:t>author the most.</a:t>
            </a:r>
          </a:p>
          <a:p>
            <a:pPr lvl="1"/>
            <a:endParaRPr lang="en-US" altLang="ar-SA" sz="8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they allow </a:t>
            </a:r>
            <a:r>
              <a:rPr lang="en-US" altLang="ar-SA" b="1" smtClean="0">
                <a:solidFill>
                  <a:srgbClr val="404040"/>
                </a:solidFill>
              </a:rPr>
              <a:t>polymorphism</a:t>
            </a:r>
            <a:r>
              <a:rPr lang="en-US" altLang="ar-SA" smtClean="0">
                <a:solidFill>
                  <a:srgbClr val="404040"/>
                </a:solidFill>
              </a:rPr>
              <a:t/>
            </a:r>
            <a:br>
              <a:rPr lang="en-US" altLang="ar-SA" smtClean="0">
                <a:solidFill>
                  <a:srgbClr val="404040"/>
                </a:solidFill>
              </a:rPr>
            </a:br>
            <a:r>
              <a:rPr lang="en-US" altLang="ar-SA" smtClean="0">
                <a:solidFill>
                  <a:srgbClr val="404040"/>
                </a:solidFill>
              </a:rPr>
              <a:t>(the same code can work with different types of objects)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public static void printInfo(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Shape s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System.out.println("The shape: " + s);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System.out.println("area : " + s.area());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System.out.println("perim: " + s.perimeter());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System.out.println();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...</a:t>
            </a:r>
            <a:endParaRPr lang="en-US" altLang="ar-SA" sz="80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</a:rPr>
              <a:t>	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Circle circ = new Circle(12.0);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Triangle tri = new Triangle(5, 12, 13);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printInfo(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circ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printInfo(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tri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736509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27588" y="146296"/>
            <a:ext cx="6347713" cy="963369"/>
          </a:xfrm>
        </p:spPr>
        <p:txBody>
          <a:bodyPr>
            <a:normAutofit fontScale="90000"/>
          </a:bodyPr>
          <a:lstStyle/>
          <a:p>
            <a:r>
              <a:rPr lang="en-US" altLang="ar-SA" b="1" u="sng" dirty="0" smtClean="0">
                <a:solidFill>
                  <a:schemeClr val="tx1"/>
                </a:solidFill>
              </a:rPr>
              <a:t>Abstract Classes</a:t>
            </a:r>
            <a:br>
              <a:rPr lang="en-US" altLang="ar-SA" b="1" u="sng" dirty="0" smtClean="0">
                <a:solidFill>
                  <a:schemeClr val="tx1"/>
                </a:solidFill>
              </a:rPr>
            </a:br>
            <a:r>
              <a:rPr lang="en-US" altLang="ar-SA" b="1" dirty="0" smtClean="0">
                <a:solidFill>
                  <a:schemeClr val="tx1"/>
                </a:solidFill>
              </a:rPr>
              <a:t>List classes example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dirty="0" smtClean="0">
                <a:solidFill>
                  <a:srgbClr val="262626"/>
                </a:solidFill>
              </a:rPr>
              <a:t>Suppose we have implemented the following two list classes: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800" dirty="0">
              <a:solidFill>
                <a:srgbClr val="404040"/>
              </a:solidFill>
            </a:endParaRPr>
          </a:p>
          <a:p>
            <a:pPr lvl="1"/>
            <a:r>
              <a:rPr lang="en-US" altLang="ar-SA" dirty="0" err="1" smtClean="0">
                <a:solidFill>
                  <a:srgbClr val="404040"/>
                </a:solidFill>
                <a:latin typeface="Courier New" panose="02070309020205020404" pitchFamily="49" charset="0"/>
              </a:rPr>
              <a:t>ArrayList</a:t>
            </a:r>
            <a:endParaRPr lang="en-US" altLang="ar-SA" dirty="0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endParaRPr lang="en-US" altLang="ar-SA" dirty="0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</a:pPr>
            <a:endParaRPr lang="en-US" altLang="ar-SA" dirty="0" smtClean="0">
              <a:solidFill>
                <a:srgbClr val="40404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ar-SA" dirty="0" smtClean="0">
              <a:solidFill>
                <a:srgbClr val="404040"/>
              </a:solidFill>
            </a:endParaRPr>
          </a:p>
          <a:p>
            <a:pPr lvl="1"/>
            <a:r>
              <a:rPr lang="en-US" altLang="ar-SA" dirty="0" err="1" smtClean="0">
                <a:solidFill>
                  <a:srgbClr val="404040"/>
                </a:solidFill>
                <a:latin typeface="Courier New" panose="02070309020205020404" pitchFamily="49" charset="0"/>
              </a:rPr>
              <a:t>LinkedList</a:t>
            </a:r>
            <a:endParaRPr lang="en-US" altLang="ar-SA" dirty="0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endParaRPr lang="en-US" altLang="ar-SA" dirty="0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endParaRPr lang="en-US" altLang="ar-SA" dirty="0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dirty="0" smtClean="0">
                <a:solidFill>
                  <a:srgbClr val="404040"/>
                </a:solidFill>
              </a:rPr>
              <a:t>We have a </a:t>
            </a:r>
            <a:r>
              <a:rPr lang="en-US" altLang="ar-SA" dirty="0" smtClean="0">
                <a:solidFill>
                  <a:srgbClr val="404040"/>
                </a:solidFill>
                <a:latin typeface="Courier New" panose="02070309020205020404" pitchFamily="49" charset="0"/>
              </a:rPr>
              <a:t>List</a:t>
            </a:r>
            <a:r>
              <a:rPr lang="en-US" altLang="ar-SA" dirty="0" smtClean="0">
                <a:solidFill>
                  <a:srgbClr val="404040"/>
                </a:solidFill>
              </a:rPr>
              <a:t> interface to indicate that both implement a List ADT.</a:t>
            </a:r>
          </a:p>
          <a:p>
            <a:pPr lvl="1"/>
            <a:r>
              <a:rPr lang="en-US" altLang="ar-SA" dirty="0" smtClean="0">
                <a:solidFill>
                  <a:srgbClr val="404040"/>
                </a:solidFill>
              </a:rPr>
              <a:t>Problem:</a:t>
            </a:r>
          </a:p>
          <a:p>
            <a:pPr lvl="2">
              <a:lnSpc>
                <a:spcPct val="90000"/>
              </a:lnSpc>
            </a:pPr>
            <a:r>
              <a:rPr lang="en-US" altLang="ar-SA" dirty="0" smtClean="0"/>
              <a:t>Some of their methods are implemented the same way (redundancy).</a:t>
            </a:r>
          </a:p>
        </p:txBody>
      </p:sp>
      <p:graphicFrame>
        <p:nvGraphicFramePr>
          <p:cNvPr id="457732" name="Group 4"/>
          <p:cNvGraphicFramePr>
            <a:graphicFrameLocks noGrp="1"/>
          </p:cNvGraphicFramePr>
          <p:nvPr/>
        </p:nvGraphicFramePr>
        <p:xfrm>
          <a:off x="5807076" y="1952625"/>
          <a:ext cx="2117725" cy="792408"/>
        </p:xfrm>
        <a:graphic>
          <a:graphicData uri="http://schemas.openxmlformats.org/drawingml/2006/table">
            <a:tbl>
              <a:tblPr/>
              <a:tblGrid>
                <a:gridCol w="7826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3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2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4840288" y="3679826"/>
            <a:ext cx="7223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ar-SA" sz="2000">
                <a:latin typeface="Tahoma" panose="020B0604030504040204" pitchFamily="34" charset="0"/>
              </a:rPr>
              <a:t>front</a:t>
            </a:r>
          </a:p>
        </p:txBody>
      </p:sp>
      <p:graphicFrame>
        <p:nvGraphicFramePr>
          <p:cNvPr id="457750" name="Group 22"/>
          <p:cNvGraphicFramePr>
            <a:graphicFrameLocks noGrp="1"/>
          </p:cNvGraphicFramePr>
          <p:nvPr/>
        </p:nvGraphicFramePr>
        <p:xfrm>
          <a:off x="5807075" y="3281363"/>
          <a:ext cx="1346200" cy="792408"/>
        </p:xfrm>
        <a:graphic>
          <a:graphicData uri="http://schemas.openxmlformats.org/drawingml/2006/table">
            <a:tbl>
              <a:tblPr/>
              <a:tblGrid>
                <a:gridCol w="67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0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next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ar-SA" alt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57" name="Line 33"/>
          <p:cNvSpPr>
            <a:spLocks noChangeShapeType="1"/>
          </p:cNvSpPr>
          <p:nvPr/>
        </p:nvSpPr>
        <p:spPr bwMode="auto">
          <a:xfrm flipV="1">
            <a:off x="7010401" y="3890963"/>
            <a:ext cx="3413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7762" name="Group 34"/>
          <p:cNvGraphicFramePr>
            <a:graphicFrameLocks noGrp="1"/>
          </p:cNvGraphicFramePr>
          <p:nvPr/>
        </p:nvGraphicFramePr>
        <p:xfrm>
          <a:off x="7427913" y="3290889"/>
          <a:ext cx="1346200" cy="796925"/>
        </p:xfrm>
        <a:graphic>
          <a:graphicData uri="http://schemas.openxmlformats.org/drawingml/2006/table">
            <a:tbl>
              <a:tblPr/>
              <a:tblGrid>
                <a:gridCol w="67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6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next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ar-SA" alt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69" name="Line 45"/>
          <p:cNvSpPr>
            <a:spLocks noChangeShapeType="1"/>
          </p:cNvSpPr>
          <p:nvPr/>
        </p:nvSpPr>
        <p:spPr bwMode="auto">
          <a:xfrm flipV="1">
            <a:off x="8686800" y="389096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457774" name="Group 46"/>
          <p:cNvGraphicFramePr>
            <a:graphicFrameLocks noGrp="1"/>
          </p:cNvGraphicFramePr>
          <p:nvPr/>
        </p:nvGraphicFramePr>
        <p:xfrm>
          <a:off x="9067800" y="3309939"/>
          <a:ext cx="1346200" cy="796925"/>
        </p:xfrm>
        <a:graphic>
          <a:graphicData uri="http://schemas.openxmlformats.org/drawingml/2006/table">
            <a:tbl>
              <a:tblPr/>
              <a:tblGrid>
                <a:gridCol w="676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369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data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Calibri" panose="020F0502020204030204" pitchFamily="34" charset="0"/>
                        </a:rPr>
                        <a:t>next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r>
                        <a:rPr kumimoji="0" lang="en-US" altLang="ar-S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39275B"/>
                        </a:buClr>
                        <a:buSzPct val="100000"/>
                        <a:defRPr sz="2000">
                          <a:solidFill>
                            <a:srgbClr val="262626"/>
                          </a:solidFill>
                          <a:latin typeface="Calibri" panose="020F0502020204030204" pitchFamily="34" charset="0"/>
                        </a:defRPr>
                      </a:lvl1pPr>
                      <a:lvl2pPr marL="346075" algn="l" eaLnBrk="0" hangingPunct="0">
                        <a:spcBef>
                          <a:spcPct val="20000"/>
                        </a:spcBef>
                        <a:buClr>
                          <a:srgbClr val="4D4D4D"/>
                        </a:buClr>
                        <a:buFont typeface="Wingdings" panose="05000000000000000000" pitchFamily="2" charset="2"/>
                        <a:defRPr sz="2000">
                          <a:solidFill>
                            <a:srgbClr val="404040"/>
                          </a:solidFill>
                          <a:latin typeface="Calibri" panose="020F0502020204030204" pitchFamily="34" charset="0"/>
                        </a:defRPr>
                      </a:lvl2pPr>
                      <a:lvl3pPr marL="739775" algn="l" eaLnBrk="0" hangingPunct="0">
                        <a:spcBef>
                          <a:spcPct val="20000"/>
                        </a:spcBef>
                        <a:buClr>
                          <a:srgbClr val="9900CC"/>
                        </a:buClr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3pPr>
                      <a:lvl4pPr marL="1030288" algn="l" eaLnBrk="0" hangingPunct="0">
                        <a:spcBef>
                          <a:spcPct val="20000"/>
                        </a:spcBef>
                        <a:buClr>
                          <a:srgbClr val="796646"/>
                        </a:buClr>
                        <a:buFont typeface="Wingdings" panose="05000000000000000000" pitchFamily="2" charset="2"/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4pPr>
                      <a:lvl5pPr marL="1376363" algn="l" eaLnBrk="0" hangingPunct="0">
                        <a:spcBef>
                          <a:spcPct val="20000"/>
                        </a:spcBef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5pPr>
                      <a:lvl6pPr marL="18335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6pPr>
                      <a:lvl7pPr marL="22907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7pPr>
                      <a:lvl8pPr marL="27479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8pPr>
                      <a:lvl9pPr marL="3205163" algn="l" rtl="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rgbClr val="4D4D4D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9275B"/>
                        </a:buClr>
                        <a:buSzPct val="100000"/>
                        <a:buFontTx/>
                        <a:buNone/>
                        <a:tabLst/>
                      </a:pPr>
                      <a:endParaRPr kumimoji="0" lang="ar-SA" altLang="ar-SA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2626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7881" name="Line 57"/>
          <p:cNvSpPr>
            <a:spLocks noChangeShapeType="1"/>
          </p:cNvSpPr>
          <p:nvPr/>
        </p:nvSpPr>
        <p:spPr bwMode="auto">
          <a:xfrm>
            <a:off x="5562600" y="3890963"/>
            <a:ext cx="228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882" name="Line 58"/>
          <p:cNvSpPr>
            <a:spLocks noChangeShapeType="1"/>
          </p:cNvSpPr>
          <p:nvPr/>
        </p:nvSpPr>
        <p:spPr bwMode="auto">
          <a:xfrm flipH="1">
            <a:off x="9753600" y="3733800"/>
            <a:ext cx="6858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55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3048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Common code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Notice that some of the methods are implemented the same way in both the array and linked list classes.</a:t>
            </a:r>
          </a:p>
          <a:p>
            <a:pPr lvl="1"/>
            <a:endParaRPr lang="en-US" altLang="ar-SA" sz="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add(</a:t>
            </a:r>
            <a:r>
              <a:rPr lang="en-US" altLang="ar-SA" b="1" smtClean="0">
                <a:solidFill>
                  <a:srgbClr val="404040"/>
                </a:solidFill>
              </a:rPr>
              <a:t>value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contains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isEmpty</a:t>
            </a:r>
          </a:p>
          <a:p>
            <a:pPr lvl="1"/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Should we change our interface to a class?  Why / why not?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How can we capture this common behavior?</a:t>
            </a:r>
          </a:p>
        </p:txBody>
      </p:sp>
    </p:spTree>
    <p:extLst>
      <p:ext uri="{BB962C8B-B14F-4D97-AF65-F5344CB8AC3E}">
        <p14:creationId xmlns:p14="http://schemas.microsoft.com/office/powerpoint/2010/main" val="31643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304801"/>
            <a:ext cx="6347713" cy="802783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Abstract classes</a:t>
            </a:r>
            <a:endParaRPr lang="en-US" altLang="ar-SA" sz="2800" b="1" dirty="0"/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b="1" smtClean="0">
                <a:solidFill>
                  <a:srgbClr val="262626"/>
                </a:solidFill>
              </a:rPr>
              <a:t>abstract class</a:t>
            </a:r>
            <a:r>
              <a:rPr lang="en-US" altLang="ar-SA" smtClean="0">
                <a:solidFill>
                  <a:srgbClr val="262626"/>
                </a:solidFill>
              </a:rPr>
              <a:t>: A hybrid between an interface and a class.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defines a superclass type that can contain method declarations (like an interface) and/or method bodies (like a class)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like interfaces, abstract classes that cannot be instantiated</a:t>
            </a:r>
            <a:br>
              <a:rPr lang="en-US" altLang="ar-SA" smtClean="0">
                <a:solidFill>
                  <a:srgbClr val="404040"/>
                </a:solidFill>
              </a:rPr>
            </a:br>
            <a:r>
              <a:rPr lang="en-US" altLang="ar-SA" smtClean="0">
                <a:solidFill>
                  <a:srgbClr val="404040"/>
                </a:solidFill>
              </a:rPr>
              <a:t>(cannot use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new</a:t>
            </a:r>
            <a:r>
              <a:rPr lang="en-US" altLang="ar-SA" smtClean="0">
                <a:solidFill>
                  <a:srgbClr val="404040"/>
                </a:solidFill>
              </a:rPr>
              <a:t> to create any objects of their type)</a:t>
            </a:r>
          </a:p>
          <a:p>
            <a:endParaRPr lang="en-US" altLang="ar-SA" smtClean="0">
              <a:solidFill>
                <a:srgbClr val="262626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What goes in an abstract class?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implementation of common state and behavior that will be inherited by subclasses (parent class role)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declare generic behaviors that subclasses implement (interface role)</a:t>
            </a:r>
          </a:p>
        </p:txBody>
      </p:sp>
    </p:spTree>
    <p:extLst>
      <p:ext uri="{BB962C8B-B14F-4D97-AF65-F5344CB8AC3E}">
        <p14:creationId xmlns:p14="http://schemas.microsoft.com/office/powerpoint/2010/main" val="344042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7713" cy="6858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Abstract class syntax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// declaring an abstract class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public </a:t>
            </a:r>
            <a:r>
              <a:rPr lang="en-US" altLang="ar-SA" b="1" smtClean="0">
                <a:solidFill>
                  <a:schemeClr val="accent2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class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    // declaring an abstract method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    // (any subclass must implement it)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public </a:t>
            </a:r>
            <a:r>
              <a:rPr lang="en-US" altLang="ar-SA" b="1" smtClean="0">
                <a:solidFill>
                  <a:schemeClr val="accent2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type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b="1" smtClean="0">
                <a:solidFill>
                  <a:srgbClr val="404040"/>
                </a:solidFill>
              </a:rPr>
              <a:t>parameters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ar-SA" smtClean="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n-US" altLang="ar-SA" smtClean="0">
              <a:solidFill>
                <a:srgbClr val="262626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ar-SA" smtClean="0">
                <a:solidFill>
                  <a:srgbClr val="404040"/>
                </a:solidFill>
              </a:rPr>
              <a:t>A class can be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ar-SA" smtClean="0">
                <a:solidFill>
                  <a:srgbClr val="404040"/>
                </a:solidFill>
              </a:rPr>
              <a:t> even if it has no abstract methods</a:t>
            </a:r>
          </a:p>
          <a:p>
            <a:pPr lvl="1">
              <a:lnSpc>
                <a:spcPct val="80000"/>
              </a:lnSpc>
            </a:pPr>
            <a:r>
              <a:rPr lang="en-US" altLang="ar-SA" smtClean="0">
                <a:solidFill>
                  <a:srgbClr val="404040"/>
                </a:solidFill>
              </a:rPr>
              <a:t>You can create variables (but not objects) of the abstract type</a:t>
            </a:r>
          </a:p>
        </p:txBody>
      </p:sp>
    </p:spTree>
    <p:extLst>
      <p:ext uri="{BB962C8B-B14F-4D97-AF65-F5344CB8AC3E}">
        <p14:creationId xmlns:p14="http://schemas.microsoft.com/office/powerpoint/2010/main" val="107789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Abstract and interfaces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Normal classes that claim to implement an interface must implement all methods of that interface: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public class Empty 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implements List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{}  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error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2000" b="1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ar-SA" sz="2000" b="1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Abstract classes can claim to implement an interface without writing its methods; subclasses must implement the methods.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public </a:t>
            </a: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abstract 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class Empty implements List {} 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ok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public class Child </a:t>
            </a:r>
            <a:r>
              <a:rPr lang="en-US" altLang="ar-SA" sz="2000" b="1">
                <a:solidFill>
                  <a:srgbClr val="404040"/>
                </a:solidFill>
                <a:latin typeface="Courier New" panose="02070309020205020404" pitchFamily="49" charset="0"/>
              </a:rPr>
              <a:t>extends Empty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{}         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error</a:t>
            </a:r>
          </a:p>
        </p:txBody>
      </p:sp>
    </p:spTree>
    <p:extLst>
      <p:ext uri="{BB962C8B-B14F-4D97-AF65-F5344CB8AC3E}">
        <p14:creationId xmlns:p14="http://schemas.microsoft.com/office/powerpoint/2010/main" val="45659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3048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Overriding Methods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b="1" smtClean="0">
                <a:solidFill>
                  <a:srgbClr val="262626"/>
                </a:solidFill>
              </a:rPr>
              <a:t>override</a:t>
            </a:r>
            <a:r>
              <a:rPr lang="en-US" altLang="ar-SA" smtClean="0">
                <a:solidFill>
                  <a:srgbClr val="262626"/>
                </a:solidFill>
              </a:rPr>
              <a:t>: To write a new version of a method in a subclass that replaces the superclass's version.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No special syntax required to override a superclass method.</a:t>
            </a:r>
            <a:br>
              <a:rPr lang="en-US" altLang="ar-SA" smtClean="0">
                <a:solidFill>
                  <a:srgbClr val="404040"/>
                </a:solidFill>
              </a:rPr>
            </a:br>
            <a:r>
              <a:rPr lang="en-US" altLang="ar-SA" smtClean="0">
                <a:solidFill>
                  <a:srgbClr val="404040"/>
                </a:solidFill>
              </a:rPr>
              <a:t>Just write a new version of it in the subclass.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public class Lawyer extends Employee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rgbClr val="008080"/>
                </a:solidFill>
                <a:latin typeface="Courier New" panose="02070309020205020404" pitchFamily="49" charset="0"/>
              </a:rPr>
              <a:t>	    // overrides getVacationForm in Employee class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	    public String getVacationForm()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	        return "pink";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>
              <a:buFontTx/>
              <a:buNone/>
            </a:pPr>
            <a:endParaRPr lang="en-US" altLang="ar-SA" smtClean="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96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An abstract list class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 b="1">
                <a:solidFill>
                  <a:srgbClr val="008000"/>
                </a:solidFill>
                <a:latin typeface="Courier New" panose="02070309020205020404" pitchFamily="49" charset="0"/>
              </a:rPr>
              <a:t>// Superclass with common code for a list of integers.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public </a:t>
            </a: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abstract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class AbstractList </a:t>
            </a:r>
            <a:r>
              <a:rPr lang="en-US" altLang="ar-SA" sz="1800" b="1">
                <a:solidFill>
                  <a:srgbClr val="404040"/>
                </a:solidFill>
                <a:latin typeface="Courier New" panose="02070309020205020404" pitchFamily="49" charset="0"/>
              </a:rPr>
              <a:t>implements List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public void add(int value) {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add(size(), value);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public boolean contains(int value) {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return indexOf(value) &gt;= 0;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public boolean isEmpty() {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    return size() == 0;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public class ArrayList </a:t>
            </a:r>
            <a:r>
              <a:rPr lang="en-US" altLang="ar-SA" sz="1800" b="1">
                <a:solidFill>
                  <a:schemeClr val="accent2"/>
                </a:solidFill>
                <a:latin typeface="Courier New" panose="02070309020205020404" pitchFamily="49" charset="0"/>
              </a:rPr>
              <a:t>extends AbstractList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  <a:r>
              <a:rPr lang="en-US" altLang="ar-SA" sz="1800" b="1">
                <a:solidFill>
                  <a:srgbClr val="404040"/>
                </a:solidFill>
              </a:rPr>
              <a:t> ...</a:t>
            </a: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endParaRPr lang="en-US" altLang="ar-SA" sz="18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public class LinkedList </a:t>
            </a:r>
            <a:r>
              <a:rPr lang="en-US" altLang="ar-SA" sz="1800" b="1">
                <a:solidFill>
                  <a:schemeClr val="accent2"/>
                </a:solidFill>
                <a:latin typeface="Courier New" panose="02070309020205020404" pitchFamily="49" charset="0"/>
              </a:rPr>
              <a:t>extends AbstractList</a:t>
            </a:r>
            <a:r>
              <a:rPr lang="en-US" altLang="ar-SA" sz="180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  <a:r>
              <a:rPr lang="en-US" altLang="ar-SA" sz="1800" b="1">
                <a:solidFill>
                  <a:srgbClr val="404040"/>
                </a:solidFill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47064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1524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Abstract class vs. interface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Why do both interfaces and abstract classes exist in Java?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An abstract class can do everything an interface can do and more.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So why would someone ever use an interface?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Answer: Java has single inheritance.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can extend only one superclass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can implement many interfaces</a:t>
            </a:r>
          </a:p>
          <a:p>
            <a:pPr lvl="1"/>
            <a:endParaRPr lang="en-US" altLang="ar-SA" sz="8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Having interfaces allows a class to be part of a hierarchy (polymorphism) without using up its inheritance relationship.</a:t>
            </a:r>
          </a:p>
        </p:txBody>
      </p:sp>
    </p:spTree>
    <p:extLst>
      <p:ext uri="{BB962C8B-B14F-4D97-AF65-F5344CB8AC3E}">
        <p14:creationId xmlns:p14="http://schemas.microsoft.com/office/powerpoint/2010/main" val="120691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6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6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Inner classes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b="1" smtClean="0">
                <a:solidFill>
                  <a:srgbClr val="262626"/>
                </a:solidFill>
              </a:rPr>
              <a:t>inner class</a:t>
            </a:r>
            <a:r>
              <a:rPr lang="en-US" altLang="ar-SA" smtClean="0">
                <a:solidFill>
                  <a:srgbClr val="262626"/>
                </a:solidFill>
              </a:rPr>
              <a:t>: A class defined inside of another class.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can be created as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static</a:t>
            </a:r>
            <a:r>
              <a:rPr lang="en-US" altLang="ar-SA" smtClean="0">
                <a:solidFill>
                  <a:srgbClr val="404040"/>
                </a:solidFill>
              </a:rPr>
              <a:t> or non-static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we will focus on standard non-static ("nested") inner classes</a:t>
            </a:r>
          </a:p>
          <a:p>
            <a:pPr lvl="1"/>
            <a:endParaRPr lang="en-US" altLang="ar-SA" smtClean="0">
              <a:solidFill>
                <a:srgbClr val="404040"/>
              </a:solidFill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usefulness: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inner classes are hidden from other classes (encapsulated)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inner objects can access/modify the fields of the outer object</a:t>
            </a:r>
          </a:p>
        </p:txBody>
      </p:sp>
      <p:pic>
        <p:nvPicPr>
          <p:cNvPr id="86020" name="Picture 4" descr="innercla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953001"/>
            <a:ext cx="6172200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51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1" y="2286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Inner class syntax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// outer (enclosing) class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public class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...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    // inner (nested) class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private class </a:t>
            </a:r>
            <a:r>
              <a:rPr lang="en-US" altLang="ar-SA" b="1" smtClean="0">
                <a:solidFill>
                  <a:srgbClr val="404040"/>
                </a:solidFill>
              </a:rPr>
              <a:t>name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    ...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Only this file can see the inner class or make objects of it.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Each inner object is associated with the outer object that created it, so it can access/modify that outer object's methods/fields.</a:t>
            </a:r>
          </a:p>
          <a:p>
            <a:pPr lvl="2"/>
            <a:r>
              <a:rPr lang="en-US" altLang="ar-SA" smtClean="0"/>
              <a:t>If necessary, can refer to outer object as </a:t>
            </a:r>
            <a:r>
              <a:rPr lang="en-US" altLang="ar-SA" b="1" smtClean="0"/>
              <a:t>OuterClassName</a:t>
            </a:r>
            <a:r>
              <a:rPr lang="en-US" altLang="ar-SA" smtClean="0">
                <a:latin typeface="Courier New" panose="02070309020205020404" pitchFamily="49" charset="0"/>
              </a:rPr>
              <a:t>.this</a:t>
            </a:r>
            <a:endParaRPr lang="en-US" altLang="ar-SA" sz="7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7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The </a:t>
            </a:r>
            <a:r>
              <a:rPr lang="en-US" altLang="ar-SA" b="1" dirty="0" smtClean="0">
                <a:solidFill>
                  <a:schemeClr val="tx1"/>
                </a:solidFill>
                <a:latin typeface="Courier New" panose="02070309020205020404" pitchFamily="49" charset="0"/>
              </a:rPr>
              <a:t>super</a:t>
            </a:r>
            <a:r>
              <a:rPr lang="en-US" altLang="ar-SA" b="1" dirty="0" smtClean="0">
                <a:solidFill>
                  <a:schemeClr val="tx1"/>
                </a:solidFill>
              </a:rPr>
              <a:t> keyword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altLang="ar-SA" smtClean="0">
                <a:solidFill>
                  <a:srgbClr val="262626"/>
                </a:solidFill>
              </a:rPr>
              <a:t>A subclass can call its parent's method/constructor: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super.</a:t>
            </a:r>
            <a:r>
              <a:rPr lang="en-US" altLang="ar-SA" b="1" smtClean="0">
                <a:solidFill>
                  <a:srgbClr val="404040"/>
                </a:solidFill>
              </a:rPr>
              <a:t>method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b="1" smtClean="0">
                <a:solidFill>
                  <a:srgbClr val="404040"/>
                </a:solidFill>
              </a:rPr>
              <a:t>parameters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  	</a:t>
            </a: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// method</a:t>
            </a:r>
            <a:b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</a:b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super(</a:t>
            </a:r>
            <a:r>
              <a:rPr lang="en-US" altLang="ar-SA" b="1" smtClean="0">
                <a:solidFill>
                  <a:srgbClr val="404040"/>
                </a:solidFill>
              </a:rPr>
              <a:t>parameters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);	      	</a:t>
            </a:r>
            <a:r>
              <a:rPr lang="en-US" altLang="ar-SA" b="1" smtClean="0">
                <a:solidFill>
                  <a:srgbClr val="008000"/>
                </a:solidFill>
                <a:latin typeface="Courier New" panose="02070309020205020404" pitchFamily="49" charset="0"/>
              </a:rPr>
              <a:t>// constructor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900" b="1">
              <a:solidFill>
                <a:srgbClr val="00800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ar-SA" sz="900" b="1">
              <a:solidFill>
                <a:srgbClr val="008000"/>
              </a:solidFill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public class Lawyer extends Employee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     public Lawyer(String name)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          super(name);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  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z="20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008000"/>
                </a:solidFill>
                <a:latin typeface="Courier New" panose="02070309020205020404" pitchFamily="49" charset="0"/>
              </a:rPr>
              <a:t>	    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give Lawyers a $5K raise (better)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public double getSalary()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    double baseSalary = </a:t>
            </a:r>
            <a:r>
              <a:rPr lang="en-US" altLang="ar-SA" sz="2000" b="1">
                <a:solidFill>
                  <a:srgbClr val="003399"/>
                </a:solidFill>
                <a:latin typeface="Courier New" panose="02070309020205020404" pitchFamily="49" charset="0"/>
              </a:rPr>
              <a:t>super.getSalary()</a:t>
            </a: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    return baseSalary + 5000.00;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z="200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  <a:endParaRPr lang="en-US" altLang="ar-SA" smtClean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304800"/>
            <a:ext cx="6347713" cy="7620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Subclasses and fields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public class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private double </a:t>
            </a:r>
            <a:r>
              <a:rPr lang="en-US" altLang="ar-SA" sz="2000" b="1">
                <a:solidFill>
                  <a:srgbClr val="262626"/>
                </a:solidFill>
                <a:latin typeface="Courier New" panose="02070309020205020404" pitchFamily="49" charset="0"/>
              </a:rPr>
              <a:t>salary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ar-SA" sz="200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public class Lawyer extends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public void giveRaise(double amount)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    </a:t>
            </a:r>
            <a:r>
              <a:rPr lang="en-US" altLang="ar-SA" sz="2000" b="1">
                <a:solidFill>
                  <a:srgbClr val="800000"/>
                </a:solidFill>
                <a:latin typeface="Courier New" panose="02070309020205020404" pitchFamily="49" charset="0"/>
              </a:rPr>
              <a:t>salary += amount;</a:t>
            </a:r>
            <a:r>
              <a:rPr lang="en-US" altLang="ar-SA" sz="2000" b="1">
                <a:solidFill>
                  <a:srgbClr val="262626"/>
                </a:solidFill>
                <a:latin typeface="Courier New" panose="02070309020205020404" pitchFamily="49" charset="0"/>
              </a:rPr>
              <a:t>   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error; salary is private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ar-SA" sz="200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Inherited private fields/methods cannot be directly accessed by subclasses.   </a:t>
            </a:r>
            <a:r>
              <a:rPr lang="en-US" altLang="ar-SA" sz="2000" i="1">
                <a:solidFill>
                  <a:srgbClr val="262626"/>
                </a:solidFill>
              </a:rPr>
              <a:t>(The subclass has the field, but it can't touch it.)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How can we allow a subclass to access/modify these fields?</a:t>
            </a:r>
          </a:p>
        </p:txBody>
      </p:sp>
    </p:spTree>
    <p:extLst>
      <p:ext uri="{BB962C8B-B14F-4D97-AF65-F5344CB8AC3E}">
        <p14:creationId xmlns:p14="http://schemas.microsoft.com/office/powerpoint/2010/main" val="90996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838200"/>
          </a:xfrm>
        </p:spPr>
        <p:txBody>
          <a:bodyPr/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Protected fields/methods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type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name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;  	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field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ar-SA" sz="800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type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name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(</a:t>
            </a:r>
            <a:r>
              <a:rPr lang="en-US" altLang="ar-SA" sz="2000" b="1">
                <a:solidFill>
                  <a:srgbClr val="262626"/>
                </a:solidFill>
              </a:rPr>
              <a:t>type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name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, ..., </a:t>
            </a:r>
            <a:r>
              <a:rPr lang="en-US" altLang="ar-SA" sz="2000" b="1">
                <a:solidFill>
                  <a:srgbClr val="262626"/>
                </a:solidFill>
              </a:rPr>
              <a:t>type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</a:t>
            </a:r>
            <a:r>
              <a:rPr lang="en-US" altLang="ar-SA" sz="2000" b="1">
                <a:solidFill>
                  <a:srgbClr val="262626"/>
                </a:solidFill>
              </a:rPr>
              <a:t>name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</a:t>
            </a:r>
            <a:r>
              <a:rPr lang="en-US" altLang="ar-SA" sz="2000" b="1">
                <a:solidFill>
                  <a:srgbClr val="262626"/>
                </a:solidFill>
              </a:rPr>
              <a:t>statement(s)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;     	</a:t>
            </a:r>
            <a:r>
              <a:rPr lang="en-US" altLang="ar-SA" sz="2000" b="1">
                <a:solidFill>
                  <a:srgbClr val="008000"/>
                </a:solidFill>
                <a:latin typeface="Courier New" panose="02070309020205020404" pitchFamily="49" charset="0"/>
              </a:rPr>
              <a:t>// method</a:t>
            </a:r>
            <a:endParaRPr lang="en-US" altLang="ar-SA" sz="200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ar-SA" sz="2000">
              <a:solidFill>
                <a:srgbClr val="262626"/>
              </a:solidFill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a </a:t>
            </a:r>
            <a:r>
              <a:rPr lang="en-US" altLang="ar-SA" b="1" smtClean="0">
                <a:solidFill>
                  <a:srgbClr val="262626"/>
                </a:solidFill>
              </a:rPr>
              <a:t>protected field </a:t>
            </a:r>
            <a:r>
              <a:rPr lang="en-US" altLang="ar-SA" smtClean="0">
                <a:solidFill>
                  <a:srgbClr val="262626"/>
                </a:solidFill>
              </a:rPr>
              <a:t>or </a:t>
            </a:r>
            <a:r>
              <a:rPr lang="en-US" altLang="ar-SA" b="1" smtClean="0">
                <a:solidFill>
                  <a:srgbClr val="262626"/>
                </a:solidFill>
              </a:rPr>
              <a:t>method</a:t>
            </a:r>
            <a:r>
              <a:rPr lang="en-US" altLang="ar-SA" smtClean="0">
                <a:solidFill>
                  <a:srgbClr val="262626"/>
                </a:solidFill>
              </a:rPr>
              <a:t> can be seen/called only by: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class itself,  and its subclasses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also by other classes in the same "package"  (discussed later)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useful for allowing selective access to inner class implementation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ar-SA" sz="800">
              <a:solidFill>
                <a:srgbClr val="40404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public class Employee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</a:t>
            </a:r>
            <a:r>
              <a:rPr lang="en-US" altLang="ar-SA" sz="2000" b="1">
                <a:solidFill>
                  <a:schemeClr val="accent2"/>
                </a:solidFill>
                <a:latin typeface="Courier New" panose="02070309020205020404" pitchFamily="49" charset="0"/>
              </a:rPr>
              <a:t>protected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double </a:t>
            </a:r>
            <a:r>
              <a:rPr lang="en-US" altLang="ar-SA" sz="2000" b="1">
                <a:solidFill>
                  <a:srgbClr val="262626"/>
                </a:solidFill>
                <a:latin typeface="Courier New" panose="02070309020205020404" pitchFamily="49" charset="0"/>
              </a:rPr>
              <a:t>salary</a:t>
            </a: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    ...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ar-SA" sz="2000">
                <a:solidFill>
                  <a:srgbClr val="262626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8494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152400"/>
            <a:ext cx="6347713" cy="9144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Inheritance and constructors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If we add a constructor to the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262626"/>
                </a:solidFill>
              </a:rPr>
              <a:t> class, our subclasses do not compile.  The error: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Lawyer.java:2: cannot find symbol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symbol  : constructor Employee()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location: class Employee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public class Lawyer extends Employee {</a:t>
            </a:r>
          </a:p>
          <a:p>
            <a:pPr lvl="1">
              <a:lnSpc>
                <a:spcPct val="7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800000"/>
                </a:solidFill>
                <a:latin typeface="Courier New" panose="02070309020205020404" pitchFamily="49" charset="0"/>
              </a:rPr>
              <a:t>       ^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ar-SA" smtClean="0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short explanation: Once we write a constructor (that requires parameters) in the superclass, we must now write constructors for our employee subclasses as well.</a:t>
            </a:r>
          </a:p>
        </p:txBody>
      </p:sp>
    </p:spTree>
    <p:extLst>
      <p:ext uri="{BB962C8B-B14F-4D97-AF65-F5344CB8AC3E}">
        <p14:creationId xmlns:p14="http://schemas.microsoft.com/office/powerpoint/2010/main" val="156855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7620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Inheritance and constructors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r>
              <a:rPr lang="en-US" altLang="ar-SA" smtClean="0">
                <a:solidFill>
                  <a:srgbClr val="262626"/>
                </a:solidFill>
              </a:rPr>
              <a:t>Constructors are not inherited.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Subclasses don't inherit the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Employee(int)</a:t>
            </a:r>
            <a:r>
              <a:rPr lang="en-US" altLang="ar-SA" smtClean="0">
                <a:solidFill>
                  <a:srgbClr val="404040"/>
                </a:solidFill>
              </a:rPr>
              <a:t> constructor.</a:t>
            </a:r>
          </a:p>
          <a:p>
            <a:pPr lvl="1"/>
            <a:endParaRPr lang="en-US" altLang="ar-SA" sz="9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Subclasses receive a default constructor that contains: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ar-SA" sz="900">
              <a:latin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r>
              <a:rPr lang="en-US" altLang="ar-SA" smtClean="0">
                <a:latin typeface="Courier New" panose="02070309020205020404" pitchFamily="49" charset="0"/>
              </a:rPr>
              <a:t>public Lawyer() {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ar-SA" smtClean="0">
                <a:latin typeface="Courier New" panose="02070309020205020404" pitchFamily="49" charset="0"/>
              </a:rPr>
              <a:t>    </a:t>
            </a:r>
            <a:r>
              <a:rPr lang="en-US" altLang="ar-SA" b="1" smtClean="0">
                <a:latin typeface="Courier New" panose="02070309020205020404" pitchFamily="49" charset="0"/>
              </a:rPr>
              <a:t>super();</a:t>
            </a:r>
            <a:r>
              <a:rPr lang="en-US" altLang="ar-SA" smtClean="0">
                <a:latin typeface="Courier New" panose="02070309020205020404" pitchFamily="49" charset="0"/>
              </a:rPr>
              <a:t>       </a:t>
            </a:r>
            <a:r>
              <a:rPr lang="en-US" altLang="ar-SA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calls Employee() constructor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en-US" altLang="ar-SA" smtClean="0">
                <a:latin typeface="Courier New" panose="02070309020205020404" pitchFamily="49" charset="0"/>
              </a:rPr>
              <a:t>}</a:t>
            </a:r>
          </a:p>
          <a:p>
            <a:pPr lvl="2">
              <a:buFont typeface="Wingdings" panose="05000000000000000000" pitchFamily="2" charset="2"/>
              <a:buNone/>
            </a:pPr>
            <a:endParaRPr lang="en-US" altLang="ar-SA" smtClean="0">
              <a:latin typeface="Courier New" panose="02070309020205020404" pitchFamily="49" charset="0"/>
            </a:endParaRPr>
          </a:p>
          <a:p>
            <a:pPr lvl="2">
              <a:buFont typeface="Wingdings" panose="05000000000000000000" pitchFamily="2" charset="2"/>
              <a:buNone/>
            </a:pPr>
            <a:endParaRPr lang="en-US" altLang="ar-SA" smtClean="0">
              <a:latin typeface="Courier New" panose="02070309020205020404" pitchFamily="49" charset="0"/>
            </a:endParaRPr>
          </a:p>
          <a:p>
            <a:r>
              <a:rPr lang="en-US" altLang="ar-SA" smtClean="0">
                <a:solidFill>
                  <a:srgbClr val="262626"/>
                </a:solidFill>
              </a:rPr>
              <a:t>But our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Employee(int)</a:t>
            </a:r>
            <a:r>
              <a:rPr lang="en-US" altLang="ar-SA" smtClean="0">
                <a:solidFill>
                  <a:srgbClr val="262626"/>
                </a:solidFill>
              </a:rPr>
              <a:t> replaces the default </a:t>
            </a:r>
            <a:r>
              <a:rPr lang="en-US" altLang="ar-SA" smtClean="0">
                <a:solidFill>
                  <a:srgbClr val="262626"/>
                </a:solidFill>
                <a:latin typeface="Courier New" panose="02070309020205020404" pitchFamily="49" charset="0"/>
              </a:rPr>
              <a:t>Employee()</a:t>
            </a:r>
            <a:r>
              <a:rPr lang="en-US" altLang="ar-SA" smtClean="0">
                <a:solidFill>
                  <a:srgbClr val="262626"/>
                </a:solidFill>
              </a:rPr>
              <a:t>.</a:t>
            </a: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subclasses' default constructors are now trying to call a non-existent default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Employee</a:t>
            </a:r>
            <a:r>
              <a:rPr lang="en-US" altLang="ar-SA" smtClean="0">
                <a:solidFill>
                  <a:srgbClr val="404040"/>
                </a:solidFill>
              </a:rPr>
              <a:t> constructor.</a:t>
            </a:r>
          </a:p>
        </p:txBody>
      </p:sp>
    </p:spTree>
    <p:extLst>
      <p:ext uri="{BB962C8B-B14F-4D97-AF65-F5344CB8AC3E}">
        <p14:creationId xmlns:p14="http://schemas.microsoft.com/office/powerpoint/2010/main" val="327445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1" y="228600"/>
            <a:ext cx="6347713" cy="762000"/>
          </a:xfrm>
        </p:spPr>
        <p:txBody>
          <a:bodyPr>
            <a:normAutofit fontScale="90000"/>
          </a:bodyPr>
          <a:lstStyle/>
          <a:p>
            <a:r>
              <a:rPr lang="en-US" altLang="ar-SA" b="1" dirty="0" smtClean="0">
                <a:solidFill>
                  <a:schemeClr val="tx1"/>
                </a:solidFill>
              </a:rPr>
              <a:t>Calling superclass constructor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295400"/>
            <a:ext cx="9144000" cy="5562600"/>
          </a:xfrm>
        </p:spPr>
        <p:txBody>
          <a:bodyPr/>
          <a:lstStyle/>
          <a:p>
            <a:pPr lvl="1">
              <a:buFont typeface="Wingdings" panose="05000000000000000000" pitchFamily="2" charset="2"/>
              <a:buNone/>
            </a:pPr>
            <a:r>
              <a:rPr lang="en-US" altLang="ar-SA">
                <a:solidFill>
                  <a:srgbClr val="404040"/>
                </a:solidFill>
                <a:latin typeface="Courier New" panose="02070309020205020404" pitchFamily="49" charset="0"/>
              </a:rPr>
              <a:t>	super(</a:t>
            </a:r>
            <a:r>
              <a:rPr lang="en-US" altLang="ar-SA" b="1">
                <a:solidFill>
                  <a:srgbClr val="404040"/>
                </a:solidFill>
              </a:rPr>
              <a:t>parameters</a:t>
            </a:r>
            <a:r>
              <a:rPr lang="en-US" altLang="ar-SA">
                <a:solidFill>
                  <a:srgbClr val="404040"/>
                </a:solidFill>
                <a:latin typeface="Courier New" panose="02070309020205020404" pitchFamily="49" charset="0"/>
              </a:rPr>
              <a:t>);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>
              <a:solidFill>
                <a:srgbClr val="404040"/>
              </a:solidFill>
            </a:endParaRPr>
          </a:p>
          <a:p>
            <a:pPr lvl="1"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Example:</a:t>
            </a:r>
            <a:endParaRPr lang="en-US" altLang="ar-SA" sz="900">
              <a:solidFill>
                <a:srgbClr val="404040"/>
              </a:solidFill>
              <a:latin typeface="Courier New" panose="02070309020205020404" pitchFamily="49" charset="0"/>
            </a:endParaRP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public class Lawyer extends Employee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public Lawyer(int years) {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b="1" smtClean="0">
                <a:solidFill>
                  <a:srgbClr val="404040"/>
                </a:solidFill>
                <a:latin typeface="Courier New" panose="02070309020205020404" pitchFamily="49" charset="0"/>
              </a:rPr>
              <a:t>	        </a:t>
            </a:r>
            <a:r>
              <a:rPr lang="en-US" altLang="ar-SA" b="1" smtClean="0">
                <a:solidFill>
                  <a:srgbClr val="003399"/>
                </a:solidFill>
                <a:latin typeface="Courier New" panose="02070309020205020404" pitchFamily="49" charset="0"/>
              </a:rPr>
              <a:t>super(years);</a:t>
            </a:r>
            <a:r>
              <a:rPr lang="en-US" altLang="ar-SA" b="1" smtClean="0">
                <a:solidFill>
                  <a:srgbClr val="404040"/>
                </a:solidFill>
                <a:latin typeface="Courier New" panose="02070309020205020404" pitchFamily="49" charset="0"/>
              </a:rPr>
              <a:t>  </a:t>
            </a:r>
            <a:r>
              <a:rPr lang="en-US" altLang="ar-SA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calls Employee c'tor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}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    ...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	}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ar-SA" sz="900">
              <a:solidFill>
                <a:srgbClr val="404040"/>
              </a:solidFill>
            </a:endParaRPr>
          </a:p>
          <a:p>
            <a:pPr lvl="1"/>
            <a:r>
              <a:rPr lang="en-US" altLang="ar-SA" smtClean="0">
                <a:solidFill>
                  <a:srgbClr val="404040"/>
                </a:solidFill>
              </a:rPr>
              <a:t>The </a:t>
            </a:r>
            <a:r>
              <a:rPr lang="en-US" altLang="ar-SA" smtClean="0">
                <a:solidFill>
                  <a:srgbClr val="404040"/>
                </a:solidFill>
                <a:latin typeface="Courier New" panose="02070309020205020404" pitchFamily="49" charset="0"/>
              </a:rPr>
              <a:t>super</a:t>
            </a:r>
            <a:r>
              <a:rPr lang="en-US" altLang="ar-SA" smtClean="0">
                <a:solidFill>
                  <a:srgbClr val="404040"/>
                </a:solidFill>
              </a:rPr>
              <a:t> call must be the first statement in the constructor.</a:t>
            </a:r>
          </a:p>
        </p:txBody>
      </p:sp>
    </p:spTree>
    <p:extLst>
      <p:ext uri="{BB962C8B-B14F-4D97-AF65-F5344CB8AC3E}">
        <p14:creationId xmlns:p14="http://schemas.microsoft.com/office/powerpoint/2010/main" val="383440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1454</Words>
  <Application>Microsoft Office PowerPoint</Application>
  <PresentationFormat>Widescreen</PresentationFormat>
  <Paragraphs>453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Arial</vt:lpstr>
      <vt:lpstr>Calibri</vt:lpstr>
      <vt:lpstr>Calibri Light</vt:lpstr>
      <vt:lpstr>Courier New</vt:lpstr>
      <vt:lpstr>Symbol</vt:lpstr>
      <vt:lpstr>Tahoma</vt:lpstr>
      <vt:lpstr>Times New Roman</vt:lpstr>
      <vt:lpstr>Wingdings</vt:lpstr>
      <vt:lpstr>Office Theme</vt:lpstr>
      <vt:lpstr>Inheritance</vt:lpstr>
      <vt:lpstr>Inheritance syntax</vt:lpstr>
      <vt:lpstr>Overriding Methods</vt:lpstr>
      <vt:lpstr>The super keyword</vt:lpstr>
      <vt:lpstr>Subclasses and fields</vt:lpstr>
      <vt:lpstr>Protected fields/methods</vt:lpstr>
      <vt:lpstr>Inheritance and constructors</vt:lpstr>
      <vt:lpstr>Inheritance and constructors</vt:lpstr>
      <vt:lpstr>Calling superclass constructor</vt:lpstr>
      <vt:lpstr>Polymorphism</vt:lpstr>
      <vt:lpstr>Coding with polymorphism</vt:lpstr>
      <vt:lpstr>Polymorphic parameters</vt:lpstr>
      <vt:lpstr>Polymorphism and arrays</vt:lpstr>
      <vt:lpstr>Casting references</vt:lpstr>
      <vt:lpstr>More about casting</vt:lpstr>
      <vt:lpstr>Interfaces Shapes example</vt:lpstr>
      <vt:lpstr>Shape area and perimeter</vt:lpstr>
      <vt:lpstr>Common behavior</vt:lpstr>
      <vt:lpstr>Interfaces</vt:lpstr>
      <vt:lpstr>Interface syntax</vt:lpstr>
      <vt:lpstr>Shape interface</vt:lpstr>
      <vt:lpstr>Implementing an interface</vt:lpstr>
      <vt:lpstr>Interface requirements</vt:lpstr>
      <vt:lpstr>Interfaces + polymorphism</vt:lpstr>
      <vt:lpstr>Abstract Classes List classes example</vt:lpstr>
      <vt:lpstr>Common code</vt:lpstr>
      <vt:lpstr>Abstract classes</vt:lpstr>
      <vt:lpstr>Abstract class syntax</vt:lpstr>
      <vt:lpstr>Abstract and interfaces</vt:lpstr>
      <vt:lpstr>An abstract list class</vt:lpstr>
      <vt:lpstr>Abstract class vs. interface</vt:lpstr>
      <vt:lpstr>Inner classes</vt:lpstr>
      <vt:lpstr>Inner class syntax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2020-09-25T07:47:34Z</dcterms:created>
  <dcterms:modified xsi:type="dcterms:W3CDTF">2020-09-25T14:31:22Z</dcterms:modified>
</cp:coreProperties>
</file>