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</p:sldIdLst>
  <p:sldSz cx="9144000" cy="6858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7" d="100"/>
          <a:sy n="77" d="100"/>
        </p:scale>
        <p:origin x="-115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6CAD8D9-AA21-4FFE-BAC7-43DF0285C09E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51275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F013B2-17CA-455D-B1C2-2CCE85A9D1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711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20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78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88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96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235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40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60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962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768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63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B910-C1A9-4DDA-8E6A-6D085F5090E1}" type="datetimeFigureOut">
              <a:rPr lang="ar-SA" smtClean="0"/>
              <a:t>09/04/1442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284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Managerial Accounting</a:t>
            </a:r>
            <a:endParaRPr lang="ar-SA" sz="3200" b="1" u="sng" dirty="0"/>
          </a:p>
        </p:txBody>
      </p:sp>
      <p:sp>
        <p:nvSpPr>
          <p:cNvPr id="4" name="مربع نص 3"/>
          <p:cNvSpPr txBox="1"/>
          <p:nvPr/>
        </p:nvSpPr>
        <p:spPr>
          <a:xfrm>
            <a:off x="899592" y="2924944"/>
            <a:ext cx="698477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u="sng" dirty="0" smtClean="0">
                <a:solidFill>
                  <a:srgbClr val="002060"/>
                </a:solidFill>
              </a:rPr>
              <a:t>Ch7-Flexible Budgets-Direct Cost Variances </a:t>
            </a:r>
            <a:endParaRPr lang="ar-SA" sz="44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                           </a:t>
            </a:r>
            <a:r>
              <a:rPr lang="en-US" sz="2000" b="1" u="sng" dirty="0" smtClean="0"/>
              <a:t>Budget</a:t>
            </a:r>
            <a:r>
              <a:rPr lang="en-US" sz="2000" b="1" dirty="0" smtClean="0"/>
              <a:t>                            </a:t>
            </a:r>
            <a:r>
              <a:rPr lang="en-US" sz="2000" b="1" u="sng" dirty="0" smtClean="0"/>
              <a:t>Flexible </a:t>
            </a:r>
            <a:r>
              <a:rPr lang="en-US" sz="2000" b="1" dirty="0" smtClean="0"/>
              <a:t>                                </a:t>
            </a:r>
            <a:r>
              <a:rPr lang="en-US" sz="2000" b="1" u="sng" dirty="0" smtClean="0"/>
              <a:t>Actual  </a:t>
            </a:r>
          </a:p>
          <a:p>
            <a:pPr marL="0" indent="0" algn="l" rtl="0">
              <a:buNone/>
            </a:pP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BQxBP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AQxAP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1800" b="1" dirty="0" smtClean="0"/>
              <a:t>Sales</a:t>
            </a:r>
            <a:r>
              <a:rPr lang="en-US" sz="1800" dirty="0" smtClean="0"/>
              <a:t>                         6,000x200    </a:t>
            </a:r>
            <a:r>
              <a:rPr lang="en-US" sz="1800" b="1" dirty="0">
                <a:solidFill>
                  <a:srgbClr val="FF0000"/>
                </a:solidFill>
              </a:rPr>
              <a:t>100,000 U     </a:t>
            </a:r>
            <a:r>
              <a:rPr lang="en-US" sz="1800" dirty="0" smtClean="0"/>
              <a:t>5,500x200   </a:t>
            </a:r>
            <a:r>
              <a:rPr lang="en-US" sz="1800" b="1" dirty="0">
                <a:solidFill>
                  <a:srgbClr val="FF0000"/>
                </a:solidFill>
              </a:rPr>
              <a:t>110,000 F            </a:t>
            </a:r>
            <a:r>
              <a:rPr lang="en-US" sz="1800" dirty="0" smtClean="0"/>
              <a:t>5,500x220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1,200,000                          1,100,000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smtClean="0"/>
              <a:t>         </a:t>
            </a:r>
            <a:r>
              <a:rPr lang="en-US" sz="1800" b="1" dirty="0" smtClean="0">
                <a:solidFill>
                  <a:srgbClr val="FF0000"/>
                </a:solidFill>
              </a:rPr>
              <a:t>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1,210,000           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600" b="1" dirty="0" smtClean="0"/>
              <a:t>                                                      Sales volume variance              Flexible budget variance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b="1" dirty="0" smtClean="0"/>
              <a:t>Direct Material        6,000x120                       </a:t>
            </a:r>
            <a:r>
              <a:rPr lang="en-US" sz="1800" dirty="0" smtClean="0"/>
              <a:t>5,500x120                              5,500x121.6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                          720,000      </a:t>
            </a:r>
            <a:r>
              <a:rPr lang="en-US" sz="1800" b="1" dirty="0" smtClean="0">
                <a:solidFill>
                  <a:srgbClr val="FF0000"/>
                </a:solidFill>
              </a:rPr>
              <a:t>60,000 F</a:t>
            </a:r>
            <a:r>
              <a:rPr lang="en-US" sz="1800" b="1" dirty="0" smtClean="0">
                <a:solidFill>
                  <a:srgbClr val="002060"/>
                </a:solidFill>
              </a:rPr>
              <a:t>     660,0000    </a:t>
            </a:r>
            <a:r>
              <a:rPr lang="en-US" sz="1800" b="1" dirty="0" smtClean="0">
                <a:solidFill>
                  <a:srgbClr val="FF0000"/>
                </a:solidFill>
              </a:rPr>
              <a:t>8,800  U              </a:t>
            </a:r>
            <a:r>
              <a:rPr lang="en-US" sz="1800" b="1" dirty="0" smtClean="0">
                <a:solidFill>
                  <a:srgbClr val="002060"/>
                </a:solidFill>
              </a:rPr>
              <a:t>668,800</a:t>
            </a:r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 </a:t>
            </a:r>
            <a:r>
              <a:rPr lang="en-US" sz="1600" b="1" dirty="0" smtClean="0"/>
              <a:t>Sales volume variance                     Flexible Budget variance   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400" b="1" dirty="0" smtClean="0">
                <a:solidFill>
                  <a:srgbClr val="002060"/>
                </a:solidFill>
              </a:rPr>
              <a:t>                               5,500x 12x10                                                                                                                5,500x12.8x9.5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( 5,500x12) x10                                                                                                            (5,500x12.8)x9.5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66,000x 10                                                                                                                        70,400x9.5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Budgeted quantity                               Actual quantity used                           actual quantity used </a:t>
            </a:r>
          </a:p>
          <a:p>
            <a:pPr marL="0" indent="0" algn="l" rtl="0">
              <a:buNone/>
            </a:pPr>
            <a:r>
              <a:rPr lang="en-US" sz="1400" b="1" dirty="0" smtClean="0">
                <a:solidFill>
                  <a:srgbClr val="002060"/>
                </a:solidFill>
              </a:rPr>
              <a:t>                          allowed for actual output                                    x                                                                  x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x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                     Budgeted  price                                         Actual price </a:t>
            </a:r>
          </a:p>
          <a:p>
            <a:pPr marL="0" indent="0" algn="l" rtl="0">
              <a:buNone/>
            </a:pPr>
            <a:r>
              <a:rPr lang="en-US" sz="1200" b="1" dirty="0" smtClean="0">
                <a:solidFill>
                  <a:srgbClr val="002060"/>
                </a:solidFill>
              </a:rPr>
              <a:t>                                </a:t>
            </a:r>
            <a:r>
              <a:rPr lang="en-US" sz="1400" b="1" dirty="0" smtClean="0">
                <a:solidFill>
                  <a:srgbClr val="002060"/>
                </a:solidFill>
              </a:rPr>
              <a:t>budgeted price   </a:t>
            </a:r>
          </a:p>
          <a:p>
            <a:pPr marL="0" indent="0" algn="l" rtl="0">
              <a:buNone/>
            </a:pPr>
            <a:endParaRPr lang="en-US" sz="1400" b="1" dirty="0" smtClean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</a:t>
            </a:r>
            <a:r>
              <a:rPr lang="en-US" sz="1400" b="1" dirty="0"/>
              <a:t>66,000x 10                                                  70,400x10                                                   70,400x9.5 </a:t>
            </a:r>
            <a:endParaRPr lang="en-US" sz="1800" b="1" dirty="0"/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660,000              </a:t>
            </a:r>
            <a:r>
              <a:rPr lang="en-US" sz="1600" b="1" dirty="0" smtClean="0">
                <a:solidFill>
                  <a:srgbClr val="FF0000"/>
                </a:solidFill>
              </a:rPr>
              <a:t>44,000 U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</a:t>
            </a:r>
            <a:r>
              <a:rPr lang="en-US" sz="1400" b="1" smtClean="0">
                <a:solidFill>
                  <a:srgbClr val="002060"/>
                </a:solidFill>
              </a:rPr>
              <a:t>704,000                     </a:t>
            </a:r>
            <a:r>
              <a:rPr lang="en-US" sz="1600" b="1" smtClean="0">
                <a:solidFill>
                  <a:srgbClr val="FF0000"/>
                </a:solidFill>
              </a:rPr>
              <a:t>35,200 </a:t>
            </a:r>
            <a:r>
              <a:rPr lang="en-US" sz="1600" b="1" dirty="0" smtClean="0">
                <a:solidFill>
                  <a:srgbClr val="FF0000"/>
                </a:solidFill>
              </a:rPr>
              <a:t>F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668,800</a:t>
            </a:r>
          </a:p>
          <a:p>
            <a:pPr marL="0" indent="0" algn="l" rtl="0">
              <a:buNone/>
            </a:pPr>
            <a:r>
              <a:rPr lang="en-US" sz="1800" b="1" dirty="0" smtClean="0"/>
              <a:t>                                 Efficiency variance                                  Price variance</a:t>
            </a:r>
            <a:endParaRPr lang="en-US" sz="1800" b="1" dirty="0"/>
          </a:p>
          <a:p>
            <a:pPr marL="0" indent="0" algn="l" rtl="0">
              <a:buNone/>
            </a:pPr>
            <a:endParaRPr lang="en-US" sz="1400" b="1" dirty="0" smtClean="0">
              <a:solidFill>
                <a:srgbClr val="002060"/>
              </a:solidFill>
            </a:endParaRPr>
          </a:p>
        </p:txBody>
      </p:sp>
      <p:sp>
        <p:nvSpPr>
          <p:cNvPr id="4" name="قوس متوسط أيمن 3"/>
          <p:cNvSpPr/>
          <p:nvPr/>
        </p:nvSpPr>
        <p:spPr>
          <a:xfrm rot="16200000" flipH="1">
            <a:off x="3866096" y="-34267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متوسط أيمن 9"/>
          <p:cNvSpPr/>
          <p:nvPr/>
        </p:nvSpPr>
        <p:spPr>
          <a:xfrm rot="16200000" flipH="1">
            <a:off x="6511784" y="-211428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قوس متوسط أيمن 10"/>
          <p:cNvSpPr/>
          <p:nvPr/>
        </p:nvSpPr>
        <p:spPr>
          <a:xfrm rot="16200000" flipH="1">
            <a:off x="3830981" y="1748988"/>
            <a:ext cx="45719" cy="1994395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2" name="قوس متوسط أيمن 11"/>
          <p:cNvSpPr/>
          <p:nvPr/>
        </p:nvSpPr>
        <p:spPr>
          <a:xfrm rot="16200000" flipH="1">
            <a:off x="6374635" y="1315078"/>
            <a:ext cx="95810" cy="2816493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6" name="رابط كسهم مستقيم 25"/>
          <p:cNvCxnSpPr/>
          <p:nvPr/>
        </p:nvCxnSpPr>
        <p:spPr>
          <a:xfrm>
            <a:off x="7668344" y="2675419"/>
            <a:ext cx="0" cy="909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قوس متوسط أيمن 12"/>
          <p:cNvSpPr/>
          <p:nvPr/>
        </p:nvSpPr>
        <p:spPr>
          <a:xfrm rot="16200000" flipH="1">
            <a:off x="3210420" y="5065468"/>
            <a:ext cx="45720" cy="267744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قوس متوسط أيمن 13"/>
          <p:cNvSpPr/>
          <p:nvPr/>
        </p:nvSpPr>
        <p:spPr>
          <a:xfrm rot="16200000" flipH="1">
            <a:off x="6042165" y="5073637"/>
            <a:ext cx="45720" cy="267744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4876797" y="2675418"/>
            <a:ext cx="0" cy="7535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H="1">
            <a:off x="2195737" y="3429000"/>
            <a:ext cx="26810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2195736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Example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Factory manufactures the product </a:t>
            </a:r>
            <a:r>
              <a:rPr lang="en-US" sz="2400" b="1" dirty="0" smtClean="0"/>
              <a:t>X</a:t>
            </a:r>
            <a:r>
              <a:rPr lang="en-US" sz="2400" dirty="0" smtClean="0"/>
              <a:t> .For 2012,The </a:t>
            </a:r>
            <a:r>
              <a:rPr lang="en-US" sz="2400" dirty="0"/>
              <a:t>company expected to produce and sell </a:t>
            </a:r>
            <a:r>
              <a:rPr lang="en-US" sz="2400" dirty="0" smtClean="0"/>
              <a:t>8,000 </a:t>
            </a:r>
            <a:r>
              <a:rPr lang="en-US" sz="2400" dirty="0"/>
              <a:t>units for </a:t>
            </a:r>
            <a:r>
              <a:rPr lang="en-US" sz="2400" dirty="0" smtClean="0"/>
              <a:t>100</a:t>
            </a:r>
            <a:r>
              <a:rPr lang="en-US" sz="2400" dirty="0"/>
              <a:t>$ each .</a:t>
            </a:r>
          </a:p>
          <a:p>
            <a:pPr marL="0" indent="0" algn="l" rtl="0">
              <a:buNone/>
            </a:pPr>
            <a:r>
              <a:rPr lang="en-US" sz="2400" dirty="0"/>
              <a:t> Standard quantities, standard prices, and standard unit costs follow for direct </a:t>
            </a:r>
            <a:r>
              <a:rPr lang="en-US" sz="2400" dirty="0" smtClean="0"/>
              <a:t>labors as follows : 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r>
              <a:rPr lang="en-US" sz="2400" dirty="0" smtClean="0"/>
              <a:t>During 2012, </a:t>
            </a:r>
            <a:r>
              <a:rPr lang="en-US" sz="2400" dirty="0"/>
              <a:t>actual number of units produced and sold was </a:t>
            </a:r>
            <a:r>
              <a:rPr lang="en-US" sz="2400" dirty="0" smtClean="0"/>
              <a:t>8,400 </a:t>
            </a:r>
            <a:r>
              <a:rPr lang="en-US" sz="2400" dirty="0"/>
              <a:t>for </a:t>
            </a:r>
            <a:r>
              <a:rPr lang="en-US" sz="2400" dirty="0" smtClean="0"/>
              <a:t>$90 each. </a:t>
            </a:r>
            <a:r>
              <a:rPr lang="en-US" sz="2400" dirty="0"/>
              <a:t>Actual cost of direct </a:t>
            </a:r>
            <a:r>
              <a:rPr lang="en-US" sz="2400" dirty="0" smtClean="0"/>
              <a:t>Labor </a:t>
            </a:r>
            <a:r>
              <a:rPr lang="en-US" sz="2400" dirty="0"/>
              <a:t>used was </a:t>
            </a:r>
            <a:r>
              <a:rPr lang="en-US" sz="2400" dirty="0" smtClean="0"/>
              <a:t>2.5 hours </a:t>
            </a:r>
            <a:r>
              <a:rPr lang="en-US" sz="2400" dirty="0"/>
              <a:t>per unit </a:t>
            </a:r>
            <a:r>
              <a:rPr lang="en-US" sz="2400" dirty="0" smtClean="0"/>
              <a:t>at a rate of $22 </a:t>
            </a:r>
            <a:r>
              <a:rPr lang="en-US" sz="2400" dirty="0"/>
              <a:t>per </a:t>
            </a:r>
            <a:r>
              <a:rPr lang="en-US" sz="2400" dirty="0" smtClean="0"/>
              <a:t>Hour</a:t>
            </a:r>
            <a:endParaRPr lang="ar-SA" sz="24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638725"/>
              </p:ext>
            </p:extLst>
          </p:nvPr>
        </p:nvGraphicFramePr>
        <p:xfrm>
          <a:off x="539552" y="3429000"/>
          <a:ext cx="7154544" cy="7366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054288"/>
                <a:gridCol w="1622488"/>
                <a:gridCol w="1953768"/>
                <a:gridCol w="1524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Standard unit price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Standard price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Standard quantity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40 $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20 $ Per Hour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 Hours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Direct Labor 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95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                           </a:t>
            </a:r>
            <a:r>
              <a:rPr lang="en-US" sz="2000" b="1" u="sng" dirty="0" smtClean="0"/>
              <a:t>Budget</a:t>
            </a:r>
            <a:r>
              <a:rPr lang="en-US" sz="2000" b="1" dirty="0" smtClean="0"/>
              <a:t>                            </a:t>
            </a:r>
            <a:r>
              <a:rPr lang="en-US" sz="2000" b="1" u="sng" dirty="0" smtClean="0"/>
              <a:t>Flexible </a:t>
            </a:r>
            <a:r>
              <a:rPr lang="en-US" sz="2000" b="1" dirty="0" smtClean="0"/>
              <a:t>                                </a:t>
            </a:r>
            <a:r>
              <a:rPr lang="en-US" sz="2000" b="1" u="sng" dirty="0" smtClean="0"/>
              <a:t>Actual  </a:t>
            </a:r>
          </a:p>
          <a:p>
            <a:pPr marL="0" indent="0" algn="l" rtl="0">
              <a:buNone/>
            </a:pP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BQxBP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AQxAP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1800" b="1" dirty="0" smtClean="0"/>
              <a:t>Sales</a:t>
            </a:r>
            <a:r>
              <a:rPr lang="en-US" sz="1800" dirty="0" smtClean="0"/>
              <a:t>                         8,000x100    </a:t>
            </a:r>
            <a:r>
              <a:rPr lang="en-US" sz="1800" b="1" dirty="0" smtClean="0">
                <a:solidFill>
                  <a:srgbClr val="FF0000"/>
                </a:solidFill>
              </a:rPr>
              <a:t>40,000 F     </a:t>
            </a:r>
            <a:r>
              <a:rPr lang="en-US" sz="1800" dirty="0" smtClean="0"/>
              <a:t>8,400x100     </a:t>
            </a:r>
            <a:r>
              <a:rPr lang="en-US" sz="1800" b="1" dirty="0" smtClean="0">
                <a:solidFill>
                  <a:srgbClr val="FF0000"/>
                </a:solidFill>
              </a:rPr>
              <a:t>84,000 U            </a:t>
            </a:r>
            <a:r>
              <a:rPr lang="en-US" sz="1800" dirty="0" smtClean="0"/>
              <a:t>8,400x90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800,000                               840,000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smtClean="0"/>
              <a:t>         </a:t>
            </a:r>
            <a:r>
              <a:rPr lang="en-US" sz="1800" b="1" dirty="0" smtClean="0">
                <a:solidFill>
                  <a:srgbClr val="FF0000"/>
                </a:solidFill>
              </a:rPr>
              <a:t>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756,000           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600" b="1" dirty="0" smtClean="0"/>
              <a:t>                                                      Sales volume variance              Flexible budget variance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b="1" smtClean="0"/>
              <a:t>Direct Labor            </a:t>
            </a:r>
            <a:r>
              <a:rPr lang="en-US" sz="1800" b="1" dirty="0" smtClean="0"/>
              <a:t>8,000x40                        </a:t>
            </a:r>
            <a:r>
              <a:rPr lang="en-US" sz="1800" dirty="0" smtClean="0"/>
              <a:t>8,400x40                                  8,400x55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                          320,000     </a:t>
            </a:r>
            <a:r>
              <a:rPr lang="en-US" sz="1800" b="1" dirty="0" smtClean="0">
                <a:solidFill>
                  <a:srgbClr val="FF0000"/>
                </a:solidFill>
              </a:rPr>
              <a:t>16,000 U</a:t>
            </a:r>
            <a:r>
              <a:rPr lang="en-US" sz="1800" b="1" dirty="0" smtClean="0">
                <a:solidFill>
                  <a:srgbClr val="002060"/>
                </a:solidFill>
              </a:rPr>
              <a:t>    336,0000        </a:t>
            </a:r>
            <a:r>
              <a:rPr lang="en-US" sz="1800" b="1" dirty="0" smtClean="0">
                <a:solidFill>
                  <a:srgbClr val="FF0000"/>
                </a:solidFill>
              </a:rPr>
              <a:t>126,000  U       </a:t>
            </a:r>
            <a:r>
              <a:rPr lang="en-US" sz="1800" b="1" dirty="0" smtClean="0">
                <a:solidFill>
                  <a:srgbClr val="002060"/>
                </a:solidFill>
              </a:rPr>
              <a:t>462,000</a:t>
            </a:r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 </a:t>
            </a:r>
            <a:r>
              <a:rPr lang="en-US" sz="1600" b="1" dirty="0" smtClean="0"/>
              <a:t>Sales volume variance                     Flexible Budget variance   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400" b="1" dirty="0" smtClean="0">
                <a:solidFill>
                  <a:srgbClr val="002060"/>
                </a:solidFill>
              </a:rPr>
              <a:t>                               8,400 x 2x20                                                                                                                8,400x2.5x22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( 8,400x2) x20                                                                                                            (8,400x2.5)x22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16,800x 20                                                                                                                       21,000 x 22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Budgeted inputs                               Actual quantity used                              actual inputs used </a:t>
            </a:r>
          </a:p>
          <a:p>
            <a:pPr marL="0" indent="0" algn="l" rtl="0">
              <a:buNone/>
            </a:pPr>
            <a:r>
              <a:rPr lang="en-US" sz="1400" b="1" dirty="0" smtClean="0">
                <a:solidFill>
                  <a:srgbClr val="002060"/>
                </a:solidFill>
              </a:rPr>
              <a:t>                          allowed for actual output                                    x                                                                  x</a:t>
            </a: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x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                          Budgeted  price                                         Actual price </a:t>
            </a:r>
          </a:p>
          <a:p>
            <a:pPr marL="0" indent="0" algn="l" rtl="0">
              <a:buNone/>
            </a:pPr>
            <a:r>
              <a:rPr lang="en-US" sz="1200" b="1" dirty="0" smtClean="0">
                <a:solidFill>
                  <a:srgbClr val="002060"/>
                </a:solidFill>
              </a:rPr>
              <a:t>                                </a:t>
            </a:r>
            <a:r>
              <a:rPr lang="en-US" sz="1400" b="1" dirty="0" smtClean="0">
                <a:solidFill>
                  <a:srgbClr val="002060"/>
                </a:solidFill>
              </a:rPr>
              <a:t>budgeted price   </a:t>
            </a:r>
          </a:p>
          <a:p>
            <a:pPr marL="0" indent="0" algn="l" rtl="0">
              <a:buNone/>
            </a:pPr>
            <a:endParaRPr lang="en-US" sz="1400" b="1" dirty="0" smtClean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</a:t>
            </a:r>
            <a:r>
              <a:rPr lang="en-US" sz="1400" b="1" dirty="0" smtClean="0"/>
              <a:t>16,800x 20                                                    21,000x20                                                   21,000x22 </a:t>
            </a:r>
            <a:endParaRPr lang="en-US" sz="1800" b="1" dirty="0"/>
          </a:p>
          <a:p>
            <a:pPr marL="0" indent="0" algn="l" rtl="0">
              <a:buNone/>
            </a:pP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 336,000             </a:t>
            </a:r>
            <a:r>
              <a:rPr lang="en-US" sz="1600" b="1" dirty="0" smtClean="0">
                <a:solidFill>
                  <a:srgbClr val="FF0000"/>
                </a:solidFill>
              </a:rPr>
              <a:t>84,000 U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        420,000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42,000 U </a:t>
            </a:r>
            <a:r>
              <a:rPr lang="en-US" sz="1400" b="1" dirty="0" smtClean="0">
                <a:solidFill>
                  <a:srgbClr val="002060"/>
                </a:solidFill>
              </a:rPr>
              <a:t>                 462,000</a:t>
            </a:r>
          </a:p>
          <a:p>
            <a:pPr marL="0" indent="0" algn="l" rtl="0">
              <a:buNone/>
            </a:pPr>
            <a:r>
              <a:rPr lang="en-US" sz="1800" b="1" dirty="0" smtClean="0"/>
              <a:t>                                 Efficiency variance                                  Price variance</a:t>
            </a:r>
            <a:endParaRPr lang="en-US" sz="1800" b="1" dirty="0"/>
          </a:p>
          <a:p>
            <a:pPr marL="0" indent="0" algn="l" rtl="0">
              <a:buNone/>
            </a:pPr>
            <a:endParaRPr lang="en-US" sz="1400" b="1" dirty="0" smtClean="0">
              <a:solidFill>
                <a:srgbClr val="002060"/>
              </a:solidFill>
            </a:endParaRPr>
          </a:p>
        </p:txBody>
      </p:sp>
      <p:sp>
        <p:nvSpPr>
          <p:cNvPr id="4" name="قوس متوسط أيمن 3"/>
          <p:cNvSpPr/>
          <p:nvPr/>
        </p:nvSpPr>
        <p:spPr>
          <a:xfrm rot="16200000" flipH="1">
            <a:off x="3866096" y="-34267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متوسط أيمن 9"/>
          <p:cNvSpPr/>
          <p:nvPr/>
        </p:nvSpPr>
        <p:spPr>
          <a:xfrm rot="16200000" flipH="1">
            <a:off x="6511784" y="-211428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قوس متوسط أيمن 10"/>
          <p:cNvSpPr/>
          <p:nvPr/>
        </p:nvSpPr>
        <p:spPr>
          <a:xfrm rot="16200000" flipH="1">
            <a:off x="3830981" y="1748988"/>
            <a:ext cx="45719" cy="1994395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2" name="قوس متوسط أيمن 11"/>
          <p:cNvSpPr/>
          <p:nvPr/>
        </p:nvSpPr>
        <p:spPr>
          <a:xfrm rot="16200000" flipH="1">
            <a:off x="6374635" y="1315078"/>
            <a:ext cx="95810" cy="2816493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6" name="رابط كسهم مستقيم 25"/>
          <p:cNvCxnSpPr/>
          <p:nvPr/>
        </p:nvCxnSpPr>
        <p:spPr>
          <a:xfrm>
            <a:off x="7668344" y="2675419"/>
            <a:ext cx="0" cy="909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قوس متوسط أيمن 12"/>
          <p:cNvSpPr/>
          <p:nvPr/>
        </p:nvSpPr>
        <p:spPr>
          <a:xfrm rot="16200000" flipH="1">
            <a:off x="3210420" y="5065468"/>
            <a:ext cx="45720" cy="267744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قوس متوسط أيمن 13"/>
          <p:cNvSpPr/>
          <p:nvPr/>
        </p:nvSpPr>
        <p:spPr>
          <a:xfrm rot="16200000" flipH="1">
            <a:off x="6042165" y="5073637"/>
            <a:ext cx="45720" cy="267744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4876797" y="2675418"/>
            <a:ext cx="0" cy="7535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H="1">
            <a:off x="2195737" y="3429000"/>
            <a:ext cx="26810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2195736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2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example</a:t>
            </a:r>
            <a:endParaRPr lang="ar-SA" sz="36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sz="2000" dirty="0"/>
              <a:t>The Modern Industries Company produced </a:t>
            </a:r>
            <a:r>
              <a:rPr lang="en-US" sz="2000" dirty="0" smtClean="0"/>
              <a:t>1,000 units of product X , </a:t>
            </a:r>
            <a:r>
              <a:rPr lang="en-US" sz="2000" dirty="0"/>
              <a:t>with the actual cost of direct </a:t>
            </a:r>
            <a:r>
              <a:rPr lang="en-US" sz="2000" dirty="0" smtClean="0"/>
              <a:t>labor was $21,780</a:t>
            </a:r>
            <a:r>
              <a:rPr lang="en-US" sz="2000" dirty="0"/>
              <a:t>, and workers spent 2,200 hours working for an actual </a:t>
            </a:r>
            <a:r>
              <a:rPr lang="en-US" sz="2000" dirty="0" smtClean="0"/>
              <a:t>rate </a:t>
            </a:r>
            <a:r>
              <a:rPr lang="en-US" sz="2000" dirty="0"/>
              <a:t>of </a:t>
            </a:r>
            <a:r>
              <a:rPr lang="en-US" sz="2000" dirty="0" smtClean="0"/>
              <a:t>$9.9 </a:t>
            </a:r>
            <a:r>
              <a:rPr lang="en-US" sz="2000" dirty="0"/>
              <a:t>per hour, while the standard hours needed to produce 1,000 </a:t>
            </a:r>
            <a:r>
              <a:rPr lang="en-US" sz="2000" dirty="0" smtClean="0"/>
              <a:t>units </a:t>
            </a:r>
            <a:r>
              <a:rPr lang="en-US" sz="2000" dirty="0"/>
              <a:t>of </a:t>
            </a:r>
            <a:r>
              <a:rPr lang="en-US" sz="2000" dirty="0" smtClean="0"/>
              <a:t>product X were </a:t>
            </a:r>
            <a:r>
              <a:rPr lang="en-US" sz="2000" dirty="0"/>
              <a:t>to 2,100 hours at a </a:t>
            </a:r>
            <a:r>
              <a:rPr lang="en-US" sz="2000" dirty="0" smtClean="0"/>
              <a:t>standard rate of $10 </a:t>
            </a:r>
            <a:r>
              <a:rPr lang="en-US" sz="2000" dirty="0"/>
              <a:t>hours.</a:t>
            </a:r>
          </a:p>
          <a:p>
            <a:pPr marL="0" indent="0" algn="l" rtl="0">
              <a:buNone/>
            </a:pPr>
            <a:r>
              <a:rPr lang="en-US" sz="2000" b="1" u="sng" dirty="0" smtClean="0"/>
              <a:t>Required</a:t>
            </a:r>
          </a:p>
          <a:p>
            <a:pPr marL="0" indent="0" algn="l" rtl="0">
              <a:buNone/>
            </a:pPr>
            <a:r>
              <a:rPr lang="en-US" sz="2000" dirty="0" smtClean="0"/>
              <a:t> </a:t>
            </a:r>
            <a:r>
              <a:rPr lang="en-US" sz="2000" dirty="0"/>
              <a:t>calculate price and </a:t>
            </a:r>
            <a:r>
              <a:rPr lang="en-US" sz="2000" dirty="0" smtClean="0"/>
              <a:t>efficacy </a:t>
            </a:r>
            <a:r>
              <a:rPr lang="en-US" sz="2000" dirty="0"/>
              <a:t>variances of direct </a:t>
            </a:r>
            <a:r>
              <a:rPr lang="en-US" sz="2000" dirty="0" smtClean="0"/>
              <a:t>Labors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r>
              <a:rPr lang="en-US" sz="2000" dirty="0" smtClean="0"/>
              <a:t>2100x10                           2,200x10                        2,200 x 9.9</a:t>
            </a:r>
          </a:p>
          <a:p>
            <a:pPr marL="0" indent="0" algn="l" rtl="0">
              <a:buNone/>
            </a:pPr>
            <a:r>
              <a:rPr lang="en-US" sz="2000" dirty="0"/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21,000                              22,000                             21,780</a:t>
            </a:r>
            <a:endParaRPr lang="en-US" sz="20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1,000 U                   220 F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 smtClean="0"/>
              <a:t>       efficiency                Price</a:t>
            </a:r>
          </a:p>
          <a:p>
            <a:pPr marL="0" indent="0" algn="l" rtl="0">
              <a:buNone/>
            </a:pPr>
            <a:endParaRPr lang="ar-SA" sz="1800" dirty="0"/>
          </a:p>
        </p:txBody>
      </p:sp>
      <p:sp>
        <p:nvSpPr>
          <p:cNvPr id="4" name="قوس متوسط أيسر 3"/>
          <p:cNvSpPr/>
          <p:nvPr/>
        </p:nvSpPr>
        <p:spPr>
          <a:xfrm rot="16200000">
            <a:off x="1871129" y="3753609"/>
            <a:ext cx="505200" cy="244827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قوس متوسط أيسر 4"/>
          <p:cNvSpPr/>
          <p:nvPr/>
        </p:nvSpPr>
        <p:spPr>
          <a:xfrm rot="16200000">
            <a:off x="4500443" y="3753609"/>
            <a:ext cx="505200" cy="244827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928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Example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1600" dirty="0" smtClean="0"/>
              <a:t>The </a:t>
            </a:r>
            <a:r>
              <a:rPr lang="en-US" sz="1600" dirty="0" err="1" smtClean="0"/>
              <a:t>Monro</a:t>
            </a:r>
            <a:r>
              <a:rPr lang="en-US" sz="1600" dirty="0" smtClean="0"/>
              <a:t> corporation manufactures lamps .it has set up the following standards per finished unit for direct material and direct labor : </a:t>
            </a:r>
          </a:p>
          <a:p>
            <a:pPr marL="0" indent="0" algn="l" rtl="0">
              <a:buNone/>
            </a:pPr>
            <a:r>
              <a:rPr lang="en-US" sz="1600" dirty="0" smtClean="0"/>
              <a:t>Direct material : 10lbs at 4.5$ per </a:t>
            </a:r>
            <a:r>
              <a:rPr lang="en-US" sz="1600" dirty="0" err="1" smtClean="0"/>
              <a:t>lb</a:t>
            </a:r>
            <a:r>
              <a:rPr lang="en-US" sz="1600" dirty="0" smtClean="0"/>
              <a:t>             45$</a:t>
            </a:r>
          </a:p>
          <a:p>
            <a:pPr marL="0" indent="0" algn="l" rtl="0">
              <a:buNone/>
            </a:pPr>
            <a:r>
              <a:rPr lang="en-US" sz="1600" dirty="0" smtClean="0"/>
              <a:t>Direct Labor : 0.5 hour at 30$ per hour        15</a:t>
            </a:r>
            <a:r>
              <a:rPr lang="en-US" sz="1600" dirty="0"/>
              <a:t>$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dirty="0" smtClean="0"/>
              <a:t>The number of finished units budgeted for January 2009 was 10,000 ,9,850 units were produced .actual results in January 2009 were: </a:t>
            </a:r>
          </a:p>
          <a:p>
            <a:pPr marL="0" indent="0" algn="l" rtl="0">
              <a:buNone/>
            </a:pPr>
            <a:r>
              <a:rPr lang="en-US" sz="1800" dirty="0" smtClean="0"/>
              <a:t>Direct material : 98,055 </a:t>
            </a:r>
            <a:r>
              <a:rPr lang="en-US" sz="1800" dirty="0" err="1" smtClean="0"/>
              <a:t>lbs</a:t>
            </a:r>
            <a:r>
              <a:rPr lang="en-US" sz="1800" dirty="0" smtClean="0"/>
              <a:t>, used </a:t>
            </a:r>
          </a:p>
          <a:p>
            <a:pPr marL="0" indent="0" algn="l" rtl="0">
              <a:buNone/>
            </a:pPr>
            <a:r>
              <a:rPr lang="en-US" sz="1800" dirty="0" smtClean="0"/>
              <a:t>Direct manufacturing labor : 4,900 hours        $154,350</a:t>
            </a:r>
          </a:p>
          <a:p>
            <a:pPr marL="0" indent="0" algn="l" rtl="0">
              <a:buNone/>
            </a:pPr>
            <a:r>
              <a:rPr lang="en-US" sz="1800" dirty="0" smtClean="0"/>
              <a:t>During the month material purchases amounted to 100,000 </a:t>
            </a:r>
            <a:r>
              <a:rPr lang="en-US" sz="1800" dirty="0" err="1" smtClean="0"/>
              <a:t>lbs</a:t>
            </a:r>
            <a:r>
              <a:rPr lang="en-US" sz="1800" dirty="0" smtClean="0"/>
              <a:t> at total cost of $ 465,000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r>
              <a:rPr lang="en-US" sz="2000" b="1" u="sng" dirty="0" smtClean="0"/>
              <a:t>Required :</a:t>
            </a:r>
          </a:p>
          <a:p>
            <a:pPr marL="0" indent="0" algn="l" rtl="0">
              <a:buNone/>
            </a:pPr>
            <a:r>
              <a:rPr lang="en-US" sz="2000" dirty="0" smtClean="0"/>
              <a:t> compute price and efficiency variances for direct labor and direct materials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31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Solution 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l" rtl="0">
              <a:buNone/>
            </a:pP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</a:rPr>
              <a:t>Direct Labor 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l" rtl="0">
              <a:buNone/>
            </a:pPr>
            <a:r>
              <a:rPr lang="en-US" sz="1800" dirty="0" smtClean="0"/>
              <a:t>(9,850x .5)x30                              4,900x30                                    4,900x31.5</a:t>
            </a:r>
            <a:endParaRPr lang="en-US" sz="1800" dirty="0"/>
          </a:p>
          <a:p>
            <a:pPr marL="0" indent="0" algn="l" rtl="0">
              <a:buNone/>
            </a:pPr>
            <a:r>
              <a:rPr lang="en-US" sz="1750" dirty="0" smtClean="0"/>
              <a:t>  </a:t>
            </a:r>
            <a:r>
              <a:rPr lang="en-US" sz="1750" b="1" dirty="0" smtClean="0">
                <a:solidFill>
                  <a:srgbClr val="002060"/>
                </a:solidFill>
              </a:rPr>
              <a:t>147,750                  </a:t>
            </a:r>
            <a:r>
              <a:rPr lang="en-US" sz="1750" b="1" dirty="0" smtClean="0">
                <a:solidFill>
                  <a:srgbClr val="FF0000"/>
                </a:solidFill>
              </a:rPr>
              <a:t>750 F               </a:t>
            </a:r>
            <a:r>
              <a:rPr lang="en-US" sz="1750" b="1" dirty="0" smtClean="0">
                <a:solidFill>
                  <a:srgbClr val="002060"/>
                </a:solidFill>
              </a:rPr>
              <a:t>147,000           </a:t>
            </a:r>
            <a:r>
              <a:rPr lang="en-US" sz="1750" b="1" dirty="0" smtClean="0">
                <a:solidFill>
                  <a:srgbClr val="FF0000"/>
                </a:solidFill>
              </a:rPr>
              <a:t>7,350 U </a:t>
            </a:r>
            <a:r>
              <a:rPr lang="en-US" sz="1750" b="1" dirty="0" smtClean="0">
                <a:solidFill>
                  <a:srgbClr val="002060"/>
                </a:solidFill>
              </a:rPr>
              <a:t>               154,350</a:t>
            </a:r>
            <a:endParaRPr lang="en-US" sz="175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800" dirty="0" smtClean="0"/>
              <a:t>                    efficiency                                             Price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Direct Material </a:t>
            </a:r>
            <a:endParaRPr lang="en-US" sz="24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l" rtl="0">
              <a:buNone/>
            </a:pPr>
            <a:r>
              <a:rPr lang="en-US" sz="1600" dirty="0" smtClean="0"/>
              <a:t>(9,850x 10)x4.5                        98,055x4.5                                  100,000x4.5                    100,000x4.65</a:t>
            </a:r>
          </a:p>
          <a:p>
            <a:pPr marL="0" indent="0" algn="l" rtl="0">
              <a:buNone/>
            </a:pPr>
            <a:r>
              <a:rPr lang="en-US" sz="1750" b="1" dirty="0" smtClean="0">
                <a:solidFill>
                  <a:srgbClr val="002060"/>
                </a:solidFill>
              </a:rPr>
              <a:t> 443,250        </a:t>
            </a:r>
            <a:r>
              <a:rPr lang="en-US" sz="1750" b="1" dirty="0" smtClean="0">
                <a:solidFill>
                  <a:srgbClr val="C00000"/>
                </a:solidFill>
              </a:rPr>
              <a:t>2,002.5 F</a:t>
            </a:r>
            <a:r>
              <a:rPr lang="en-US" sz="1750" b="1" dirty="0" smtClean="0">
                <a:solidFill>
                  <a:srgbClr val="002060"/>
                </a:solidFill>
              </a:rPr>
              <a:t>    </a:t>
            </a:r>
            <a:r>
              <a:rPr lang="en-US" sz="1750" b="1" dirty="0">
                <a:solidFill>
                  <a:srgbClr val="002060"/>
                </a:solidFill>
              </a:rPr>
              <a:t>441,247.5                 </a:t>
            </a:r>
            <a:r>
              <a:rPr lang="en-US" sz="1750" b="1" dirty="0" smtClean="0">
                <a:solidFill>
                  <a:srgbClr val="002060"/>
                </a:solidFill>
              </a:rPr>
              <a:t>                 </a:t>
            </a:r>
            <a:r>
              <a:rPr lang="en-US" sz="1750" b="1" dirty="0">
                <a:solidFill>
                  <a:srgbClr val="002060"/>
                </a:solidFill>
              </a:rPr>
              <a:t>450,000 </a:t>
            </a:r>
            <a:r>
              <a:rPr lang="en-US" sz="1750" b="1" dirty="0" smtClean="0">
                <a:solidFill>
                  <a:srgbClr val="002060"/>
                </a:solidFill>
              </a:rPr>
              <a:t>   </a:t>
            </a:r>
            <a:r>
              <a:rPr lang="en-US" sz="1750" b="1" dirty="0" smtClean="0">
                <a:solidFill>
                  <a:srgbClr val="C00000"/>
                </a:solidFill>
              </a:rPr>
              <a:t>15,000 </a:t>
            </a:r>
            <a:r>
              <a:rPr lang="en-US" sz="1750" b="1" dirty="0">
                <a:solidFill>
                  <a:srgbClr val="C00000"/>
                </a:solidFill>
              </a:rPr>
              <a:t>U</a:t>
            </a:r>
            <a:r>
              <a:rPr lang="en-US" sz="1750" b="1" dirty="0" smtClean="0">
                <a:solidFill>
                  <a:srgbClr val="002060"/>
                </a:solidFill>
              </a:rPr>
              <a:t>       </a:t>
            </a:r>
            <a:r>
              <a:rPr lang="en-US" sz="1750" b="1" dirty="0">
                <a:solidFill>
                  <a:srgbClr val="002060"/>
                </a:solidFill>
              </a:rPr>
              <a:t>465,000</a:t>
            </a:r>
          </a:p>
          <a:p>
            <a:pPr marL="0" indent="0" algn="l" rtl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000" dirty="0" smtClean="0"/>
              <a:t>efficiency                                                                       </a:t>
            </a:r>
            <a:r>
              <a:rPr lang="en-US" sz="2000" dirty="0"/>
              <a:t>Price</a:t>
            </a:r>
            <a:endParaRPr lang="en-US" sz="2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قوس متوسط أيسر 3"/>
          <p:cNvSpPr/>
          <p:nvPr/>
        </p:nvSpPr>
        <p:spPr>
          <a:xfrm rot="16200000">
            <a:off x="2402146" y="952184"/>
            <a:ext cx="76751" cy="262585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قوس متوسط أيسر 3"/>
          <p:cNvSpPr/>
          <p:nvPr/>
        </p:nvSpPr>
        <p:spPr>
          <a:xfrm rot="16200000">
            <a:off x="5245761" y="1034345"/>
            <a:ext cx="90009" cy="244827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قوس متوسط أيسر 3"/>
          <p:cNvSpPr/>
          <p:nvPr/>
        </p:nvSpPr>
        <p:spPr>
          <a:xfrm rot="16200000">
            <a:off x="2024308" y="2819223"/>
            <a:ext cx="65868" cy="2459316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قوس متوسط أيسر 3"/>
          <p:cNvSpPr/>
          <p:nvPr/>
        </p:nvSpPr>
        <p:spPr>
          <a:xfrm rot="16200000">
            <a:off x="6884014" y="2915707"/>
            <a:ext cx="60004" cy="2235758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5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u="sng" dirty="0" smtClean="0"/>
              <a:t>example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l" rtl="0">
              <a:buNone/>
            </a:pPr>
            <a:r>
              <a:rPr lang="en-US" sz="2000" dirty="0"/>
              <a:t>The National Company produced 2,000 units </a:t>
            </a:r>
            <a:r>
              <a:rPr lang="en-US" sz="2000" dirty="0" smtClean="0"/>
              <a:t>of the product </a:t>
            </a:r>
            <a:r>
              <a:rPr lang="en-US" sz="2000" b="1" dirty="0" smtClean="0"/>
              <a:t>X</a:t>
            </a:r>
            <a:r>
              <a:rPr lang="en-US" sz="2000" dirty="0" smtClean="0"/>
              <a:t> by </a:t>
            </a:r>
            <a:r>
              <a:rPr lang="en-US" sz="2000" dirty="0"/>
              <a:t>using 4,100 </a:t>
            </a:r>
            <a:r>
              <a:rPr lang="en-US" sz="2000" dirty="0" smtClean="0"/>
              <a:t>kg  </a:t>
            </a:r>
            <a:r>
              <a:rPr lang="en-US" sz="2000" dirty="0"/>
              <a:t>of </a:t>
            </a:r>
            <a:r>
              <a:rPr lang="en-US" sz="2000" dirty="0" smtClean="0"/>
              <a:t>direct  materials </a:t>
            </a:r>
            <a:r>
              <a:rPr lang="en-US" sz="2000" b="1" dirty="0" smtClean="0"/>
              <a:t>A</a:t>
            </a:r>
            <a:r>
              <a:rPr lang="en-US" sz="2000" dirty="0" smtClean="0"/>
              <a:t> out of 4,500 </a:t>
            </a:r>
            <a:r>
              <a:rPr lang="en-US" sz="2000" dirty="0"/>
              <a:t>kg </a:t>
            </a:r>
            <a:r>
              <a:rPr lang="en-US" sz="2000" dirty="0" smtClean="0"/>
              <a:t>purchased at </a:t>
            </a:r>
            <a:r>
              <a:rPr lang="en-US" sz="2000" dirty="0"/>
              <a:t>a price of </a:t>
            </a:r>
            <a:r>
              <a:rPr lang="en-US" sz="2000" dirty="0" smtClean="0"/>
              <a:t>$4.1 </a:t>
            </a:r>
            <a:r>
              <a:rPr lang="en-US" sz="2000" dirty="0"/>
              <a:t>per kilogram. </a:t>
            </a:r>
            <a:r>
              <a:rPr lang="en-US" sz="2000" dirty="0" smtClean="0"/>
              <a:t>The standard quantity of direct material needed to produce 2,000 </a:t>
            </a:r>
            <a:r>
              <a:rPr lang="en-US" sz="2000" dirty="0"/>
              <a:t>units of the product </a:t>
            </a:r>
            <a:r>
              <a:rPr lang="en-US" sz="2000" b="1" dirty="0" smtClean="0"/>
              <a:t>X</a:t>
            </a:r>
            <a:r>
              <a:rPr lang="en-US" sz="2000" dirty="0" smtClean="0"/>
              <a:t> is 4,300 Kg  and the standard price of the material </a:t>
            </a:r>
            <a:r>
              <a:rPr lang="en-US" sz="2000" b="1" dirty="0" smtClean="0"/>
              <a:t>A</a:t>
            </a:r>
            <a:r>
              <a:rPr lang="en-US" sz="2000" dirty="0" smtClean="0"/>
              <a:t> is 4$/Kg</a:t>
            </a:r>
          </a:p>
          <a:p>
            <a:pPr marL="0" indent="0" algn="l" rtl="0">
              <a:buNone/>
            </a:pPr>
            <a:r>
              <a:rPr lang="en-US" sz="2000" b="1" u="sng" dirty="0"/>
              <a:t>Required :</a:t>
            </a:r>
          </a:p>
          <a:p>
            <a:pPr marL="0" indent="0" algn="l" rtl="0">
              <a:buNone/>
            </a:pPr>
            <a:r>
              <a:rPr lang="en-US" sz="2000" dirty="0"/>
              <a:t> compute price and efficiency variances for </a:t>
            </a:r>
            <a:r>
              <a:rPr lang="en-US" sz="2000" dirty="0" smtClean="0"/>
              <a:t>the direct </a:t>
            </a:r>
            <a:r>
              <a:rPr lang="en-US" sz="2000" dirty="0"/>
              <a:t>materials </a:t>
            </a:r>
            <a:r>
              <a:rPr lang="en-US" sz="2000" dirty="0" smtClean="0"/>
              <a:t>.</a:t>
            </a:r>
            <a:endParaRPr lang="ar-SA" sz="2000" dirty="0" smtClean="0"/>
          </a:p>
          <a:p>
            <a:pPr marL="0" indent="0" algn="l" rtl="0">
              <a:buNone/>
            </a:pPr>
            <a:endParaRPr lang="en-US" sz="2000" dirty="0"/>
          </a:p>
          <a:p>
            <a:pPr marL="0" indent="0" algn="l" rtl="0">
              <a:buNone/>
            </a:pPr>
            <a:r>
              <a:rPr lang="en-US" sz="2000" dirty="0" smtClean="0"/>
              <a:t>4300x4        </a:t>
            </a:r>
            <a:r>
              <a:rPr lang="en-US" sz="2000" b="1" dirty="0" smtClean="0">
                <a:solidFill>
                  <a:srgbClr val="FF0000"/>
                </a:solidFill>
              </a:rPr>
              <a:t>800F</a:t>
            </a:r>
            <a:r>
              <a:rPr lang="en-US" sz="2000" dirty="0" smtClean="0"/>
              <a:t>       4100x4                                          4500x4        </a:t>
            </a:r>
            <a:r>
              <a:rPr lang="en-US" sz="2100" b="1" dirty="0">
                <a:solidFill>
                  <a:srgbClr val="FF0000"/>
                </a:solidFill>
              </a:rPr>
              <a:t>450 U</a:t>
            </a:r>
            <a:r>
              <a:rPr lang="en-US" sz="2000" dirty="0" smtClean="0"/>
              <a:t>       4500x4.1                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     </a:t>
            </a:r>
            <a:r>
              <a:rPr lang="en-US" sz="2800" dirty="0" smtClean="0"/>
              <a:t>   </a:t>
            </a:r>
            <a:r>
              <a:rPr lang="en-US" sz="2800" smtClean="0"/>
              <a:t>Efficiency                                                      </a:t>
            </a:r>
            <a:r>
              <a:rPr lang="en-US" sz="2800" dirty="0" smtClean="0"/>
              <a:t>Price</a:t>
            </a:r>
            <a:endParaRPr lang="en-US" sz="28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ight Bracket 3"/>
          <p:cNvSpPr/>
          <p:nvPr/>
        </p:nvSpPr>
        <p:spPr>
          <a:xfrm rot="5400000">
            <a:off x="1831389" y="2970136"/>
            <a:ext cx="169703" cy="1855132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ket 4"/>
          <p:cNvSpPr/>
          <p:nvPr/>
        </p:nvSpPr>
        <p:spPr>
          <a:xfrm rot="5400000">
            <a:off x="6882353" y="2855663"/>
            <a:ext cx="188842" cy="210322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b="1" i="1" u="sng" dirty="0" smtClean="0"/>
              <a:t>The variance</a:t>
            </a:r>
            <a:endParaRPr lang="ar-SA" b="1" i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520788"/>
            <a:ext cx="8219256" cy="52565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1800" b="1" dirty="0"/>
              <a:t>A variance </a:t>
            </a:r>
            <a:r>
              <a:rPr lang="en-US" sz="1800" dirty="0"/>
              <a:t>is the difference between actual results and expected performance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r>
              <a:rPr lang="en-US" sz="1600" dirty="0" smtClean="0"/>
              <a:t>Help managers focusing attention </a:t>
            </a:r>
            <a:r>
              <a:rPr lang="en-US" sz="1600" dirty="0"/>
              <a:t>on areas that are </a:t>
            </a:r>
            <a:r>
              <a:rPr lang="en-US" sz="1600" dirty="0" smtClean="0"/>
              <a:t>not operating well</a:t>
            </a:r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sz="1600" dirty="0"/>
              <a:t>Variances are also used in performance evaluation and to motivate managers</a:t>
            </a:r>
            <a:r>
              <a:rPr lang="en-US" sz="1600" dirty="0" smtClean="0"/>
              <a:t>.</a:t>
            </a:r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sz="1600" dirty="0"/>
              <a:t>Variance analysis contributes in many ways to making the five-step decision-making process more effective</a:t>
            </a:r>
            <a:endParaRPr lang="en-US" sz="1600" dirty="0" smtClean="0"/>
          </a:p>
          <a:p>
            <a:pPr marL="0" indent="0" algn="l" rtl="0">
              <a:buNone/>
            </a:pPr>
            <a:endParaRPr lang="en-US" sz="1600" dirty="0" smtClean="0"/>
          </a:p>
          <a:p>
            <a:pPr marL="0" indent="0" algn="l" rtl="0">
              <a:buNone/>
            </a:pPr>
            <a:endParaRPr lang="en-US" sz="1600" dirty="0"/>
          </a:p>
        </p:txBody>
      </p:sp>
      <p:sp>
        <p:nvSpPr>
          <p:cNvPr id="4" name="شكل بيضاوي 3"/>
          <p:cNvSpPr/>
          <p:nvPr/>
        </p:nvSpPr>
        <p:spPr>
          <a:xfrm>
            <a:off x="5508104" y="2744924"/>
            <a:ext cx="122413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Budget</a:t>
            </a:r>
            <a:endParaRPr lang="ar-SA" b="1" dirty="0"/>
          </a:p>
        </p:txBody>
      </p:sp>
      <p:sp>
        <p:nvSpPr>
          <p:cNvPr id="5" name="شكل بيضاوي 4"/>
          <p:cNvSpPr/>
          <p:nvPr/>
        </p:nvSpPr>
        <p:spPr>
          <a:xfrm>
            <a:off x="2698118" y="2744924"/>
            <a:ext cx="1224136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Actual</a:t>
            </a:r>
            <a:endParaRPr lang="ar-SA" b="1" dirty="0"/>
          </a:p>
        </p:txBody>
      </p:sp>
      <p:sp>
        <p:nvSpPr>
          <p:cNvPr id="6" name="قوس متوسط أيسر 5"/>
          <p:cNvSpPr/>
          <p:nvPr/>
        </p:nvSpPr>
        <p:spPr>
          <a:xfrm rot="5400000" flipH="1">
            <a:off x="4390306" y="2656055"/>
            <a:ext cx="648072" cy="280831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3922254" y="3736175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Variance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98234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/>
              <a:t>Example </a:t>
            </a:r>
            <a:endParaRPr lang="ar-SA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One </a:t>
            </a:r>
            <a:r>
              <a:rPr lang="en-US" sz="2800" dirty="0"/>
              <a:t>of the companies specialized in the </a:t>
            </a:r>
            <a:r>
              <a:rPr lang="en-US" sz="2800" dirty="0" smtClean="0"/>
              <a:t>manufacturing </a:t>
            </a:r>
            <a:r>
              <a:rPr lang="en-US" sz="2800" dirty="0"/>
              <a:t>of tires used in racing cars </a:t>
            </a:r>
            <a:r>
              <a:rPr lang="en-US" sz="2800" dirty="0" smtClean="0"/>
              <a:t>. </a:t>
            </a:r>
            <a:r>
              <a:rPr lang="en-US" sz="2800" dirty="0"/>
              <a:t>the company plans for the month of April 2019 to produce and sell </a:t>
            </a:r>
            <a:r>
              <a:rPr lang="en-US" sz="2800" dirty="0" smtClean="0"/>
              <a:t>3,000 </a:t>
            </a:r>
            <a:r>
              <a:rPr lang="en-US" sz="2800" dirty="0"/>
              <a:t>tires at a variable cost </a:t>
            </a:r>
            <a:r>
              <a:rPr lang="en-US" sz="2800" dirty="0" smtClean="0"/>
              <a:t>of $ </a:t>
            </a:r>
            <a:r>
              <a:rPr lang="en-US" sz="2800" dirty="0"/>
              <a:t>74 per </a:t>
            </a:r>
            <a:r>
              <a:rPr lang="en-US" sz="2800" dirty="0" smtClean="0"/>
              <a:t>unit </a:t>
            </a:r>
            <a:r>
              <a:rPr lang="en-US" sz="2800" dirty="0"/>
              <a:t>and at an </a:t>
            </a:r>
            <a:r>
              <a:rPr lang="en-US" sz="2800" dirty="0" smtClean="0"/>
              <a:t>expected </a:t>
            </a:r>
            <a:r>
              <a:rPr lang="en-US" sz="2800" dirty="0"/>
              <a:t>selling price </a:t>
            </a:r>
            <a:r>
              <a:rPr lang="en-US" sz="2800" dirty="0" smtClean="0"/>
              <a:t>is $ </a:t>
            </a:r>
            <a:r>
              <a:rPr lang="en-US" sz="2800" dirty="0"/>
              <a:t>100 per </a:t>
            </a:r>
            <a:r>
              <a:rPr lang="en-US" sz="2800" dirty="0" smtClean="0"/>
              <a:t>tire .the budgeted </a:t>
            </a:r>
            <a:r>
              <a:rPr lang="en-US" sz="2800" dirty="0"/>
              <a:t>fixed costs for the month of April </a:t>
            </a:r>
            <a:r>
              <a:rPr lang="en-US" sz="2800" dirty="0" smtClean="0"/>
              <a:t>30,000.</a:t>
            </a:r>
          </a:p>
          <a:p>
            <a:pPr marL="0" indent="0" algn="l" rtl="0">
              <a:buNone/>
            </a:pPr>
            <a:r>
              <a:rPr lang="en-US" sz="2800" dirty="0"/>
              <a:t>The actual results for April were the </a:t>
            </a:r>
            <a:r>
              <a:rPr lang="en-US" sz="2800" dirty="0" smtClean="0"/>
              <a:t>production and sale  </a:t>
            </a:r>
            <a:r>
              <a:rPr lang="en-US" sz="2800" dirty="0"/>
              <a:t>of </a:t>
            </a:r>
            <a:r>
              <a:rPr lang="en-US" sz="2800" dirty="0" smtClean="0"/>
              <a:t>2,800 tires </a:t>
            </a:r>
            <a:r>
              <a:rPr lang="en-US" sz="2800" dirty="0"/>
              <a:t>at the price </a:t>
            </a:r>
            <a:r>
              <a:rPr lang="en-US" sz="2800" dirty="0" smtClean="0"/>
              <a:t>of$  </a:t>
            </a:r>
            <a:r>
              <a:rPr lang="en-US" sz="2800" dirty="0"/>
              <a:t>90 for the </a:t>
            </a:r>
            <a:r>
              <a:rPr lang="en-US" sz="2800" dirty="0" smtClean="0"/>
              <a:t>tire </a:t>
            </a:r>
            <a:r>
              <a:rPr lang="en-US" sz="2800" dirty="0"/>
              <a:t>and the actual variable cost was </a:t>
            </a:r>
            <a:r>
              <a:rPr lang="en-US" sz="2800" dirty="0" smtClean="0"/>
              <a:t>$70 </a:t>
            </a:r>
            <a:r>
              <a:rPr lang="en-US" sz="2800" dirty="0"/>
              <a:t>per unit and the actual fixed costs were </a:t>
            </a:r>
            <a:r>
              <a:rPr lang="en-US" sz="2800" dirty="0" smtClean="0"/>
              <a:t>$25,000</a:t>
            </a:r>
            <a:r>
              <a:rPr lang="en-US" sz="2800" dirty="0"/>
              <a:t>.</a:t>
            </a:r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61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367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b="1" dirty="0" smtClean="0"/>
              <a:t>                                      </a:t>
            </a:r>
            <a:r>
              <a:rPr lang="en-US" sz="1800" b="1" u="sng" dirty="0" smtClean="0"/>
              <a:t>Budget</a:t>
            </a:r>
            <a:r>
              <a:rPr lang="en-US" sz="1800" b="1" dirty="0" smtClean="0"/>
              <a:t>                                                </a:t>
            </a:r>
            <a:r>
              <a:rPr lang="en-US" sz="1800" b="1" u="sng" dirty="0" smtClean="0"/>
              <a:t>Actual   </a:t>
            </a:r>
          </a:p>
          <a:p>
            <a:pPr marL="0" indent="0" algn="l" rtl="0">
              <a:buNone/>
            </a:pPr>
            <a:r>
              <a:rPr lang="en-US" sz="1800" b="1" dirty="0" smtClean="0"/>
              <a:t>Sales</a:t>
            </a:r>
            <a:r>
              <a:rPr lang="en-US" sz="1800" dirty="0" smtClean="0"/>
              <a:t>                               3,000x100                                          2,800x90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</a:t>
            </a:r>
            <a:r>
              <a:rPr lang="en-US" sz="1600" b="1" dirty="0" smtClean="0">
                <a:solidFill>
                  <a:srgbClr val="002060"/>
                </a:solidFill>
              </a:rPr>
              <a:t>300,000</a:t>
            </a:r>
            <a:r>
              <a:rPr lang="en-US" sz="1600" dirty="0" smtClean="0"/>
              <a:t>                                                       </a:t>
            </a:r>
            <a:r>
              <a:rPr lang="en-US" sz="1600" b="1" dirty="0" smtClean="0">
                <a:solidFill>
                  <a:srgbClr val="002060"/>
                </a:solidFill>
              </a:rPr>
              <a:t>252,000</a:t>
            </a:r>
            <a:r>
              <a:rPr lang="en-US" sz="1600" dirty="0" smtClean="0"/>
              <a:t>           </a:t>
            </a:r>
            <a:endParaRPr lang="en-US" sz="1800" dirty="0" smtClean="0"/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                </a:t>
            </a:r>
            <a:r>
              <a:rPr lang="en-US" sz="1600" dirty="0" smtClean="0"/>
              <a:t>48,000 Unfavorable </a:t>
            </a:r>
            <a:r>
              <a:rPr lang="en-US" sz="1500" dirty="0" smtClean="0"/>
              <a:t>                          </a:t>
            </a:r>
            <a:endParaRPr lang="en-US" sz="1500" dirty="0"/>
          </a:p>
          <a:p>
            <a:pPr marL="0" indent="0" algn="l" rtl="0">
              <a:buNone/>
            </a:pPr>
            <a:r>
              <a:rPr lang="en-US" sz="1500" b="1" dirty="0" smtClean="0">
                <a:solidFill>
                  <a:srgbClr val="002060"/>
                </a:solidFill>
              </a:rPr>
              <a:t>                                                                       </a:t>
            </a:r>
            <a:r>
              <a:rPr lang="en-US" sz="1500" b="1" dirty="0" smtClean="0">
                <a:solidFill>
                  <a:schemeClr val="tx1"/>
                </a:solidFill>
              </a:rPr>
              <a:t>Static Budget  variance </a:t>
            </a:r>
            <a:endParaRPr lang="en-US" sz="1500" b="1" dirty="0">
              <a:solidFill>
                <a:schemeClr val="tx1"/>
              </a:solidFill>
            </a:endParaRP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b="1" dirty="0" smtClean="0"/>
              <a:t>Variable cost                 </a:t>
            </a:r>
            <a:r>
              <a:rPr lang="en-US" sz="1800" dirty="0" smtClean="0"/>
              <a:t>3,000x74                                            2,800x70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222,000</a:t>
            </a:r>
            <a:r>
              <a:rPr lang="en-US" sz="1800" dirty="0" smtClean="0"/>
              <a:t>                    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196,000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                26,000 Favorable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r>
              <a:rPr lang="en-US" sz="1600" b="1" dirty="0" smtClean="0"/>
              <a:t>Contribution Margin       </a:t>
            </a:r>
            <a:r>
              <a:rPr lang="en-US" sz="1600" b="1" dirty="0" smtClean="0">
                <a:solidFill>
                  <a:srgbClr val="002060"/>
                </a:solidFill>
              </a:rPr>
              <a:t>78,000                                                             56,000 </a:t>
            </a:r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                22,000 </a:t>
            </a:r>
            <a:r>
              <a:rPr lang="en-US" sz="1800" dirty="0" err="1" smtClean="0"/>
              <a:t>Unfavourable</a:t>
            </a:r>
            <a:r>
              <a:rPr lang="en-US" sz="1800" dirty="0" smtClean="0"/>
              <a:t> 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r>
              <a:rPr lang="en-US" sz="2000" b="1" dirty="0" smtClean="0"/>
              <a:t>Fixed </a:t>
            </a:r>
            <a:r>
              <a:rPr lang="en-US" sz="2000" b="1" dirty="0"/>
              <a:t>Cost</a:t>
            </a:r>
            <a:r>
              <a:rPr lang="en-US" sz="2000" b="1" dirty="0" smtClean="0">
                <a:solidFill>
                  <a:srgbClr val="002060"/>
                </a:solidFill>
              </a:rPr>
              <a:t>                 </a:t>
            </a:r>
            <a:r>
              <a:rPr lang="en-US" sz="1600" b="1" dirty="0" smtClean="0">
                <a:solidFill>
                  <a:srgbClr val="002060"/>
                </a:solidFill>
              </a:rPr>
              <a:t>30,000                                                           25,000</a:t>
            </a:r>
          </a:p>
          <a:p>
            <a:pPr marL="0" indent="0" algn="l" rtl="0">
              <a:buNone/>
            </a:pP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                                                                   </a:t>
            </a:r>
            <a:r>
              <a:rPr lang="en-US" sz="2000" dirty="0"/>
              <a:t>5,000 Favorable </a:t>
            </a:r>
          </a:p>
          <a:p>
            <a:pPr marL="0" indent="0" algn="l" rtl="0">
              <a:buNone/>
            </a:pPr>
            <a:endParaRPr lang="en-US" sz="16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Operating Income            </a:t>
            </a:r>
            <a:r>
              <a:rPr lang="en-US" sz="1600" b="1" dirty="0" smtClean="0">
                <a:solidFill>
                  <a:srgbClr val="002060"/>
                </a:solidFill>
              </a:rPr>
              <a:t>48,000                                                            31,000</a:t>
            </a:r>
            <a:endParaRPr lang="en-US" sz="16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17,000 </a:t>
            </a:r>
            <a:r>
              <a:rPr lang="en-US" sz="2000" smtClean="0"/>
              <a:t>UnFavorable</a:t>
            </a:r>
            <a:r>
              <a:rPr lang="en-US" sz="2000" dirty="0" smtClean="0"/>
              <a:t> </a:t>
            </a:r>
          </a:p>
        </p:txBody>
      </p:sp>
      <p:sp>
        <p:nvSpPr>
          <p:cNvPr id="2" name="قوس متوسط أيمن 1"/>
          <p:cNvSpPr/>
          <p:nvPr/>
        </p:nvSpPr>
        <p:spPr>
          <a:xfrm rot="16200000" flipH="1">
            <a:off x="4352282" y="-23689"/>
            <a:ext cx="367430" cy="3240361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قوس متوسط أيمن 4"/>
          <p:cNvSpPr/>
          <p:nvPr/>
        </p:nvSpPr>
        <p:spPr>
          <a:xfrm rot="16200000" flipH="1">
            <a:off x="4340301" y="1428451"/>
            <a:ext cx="342038" cy="347904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قوس متوسط أيمن 5"/>
          <p:cNvSpPr/>
          <p:nvPr/>
        </p:nvSpPr>
        <p:spPr>
          <a:xfrm rot="16200000" flipH="1">
            <a:off x="4411832" y="2436087"/>
            <a:ext cx="342039" cy="33359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قوس متوسط أيمن 6"/>
          <p:cNvSpPr/>
          <p:nvPr/>
        </p:nvSpPr>
        <p:spPr>
          <a:xfrm rot="16200000" flipH="1">
            <a:off x="4281956" y="3547871"/>
            <a:ext cx="458734" cy="33359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قوس متوسط أيمن 7"/>
          <p:cNvSpPr/>
          <p:nvPr/>
        </p:nvSpPr>
        <p:spPr>
          <a:xfrm rot="16200000" flipH="1">
            <a:off x="4367066" y="4497557"/>
            <a:ext cx="360043" cy="3407505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945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Flexible budget</a:t>
            </a:r>
            <a:endParaRPr lang="ar-SA" sz="36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/>
              <a:t>A flexible budget calculates budgeted revenues and budgeted costs based on the actual output in the budget period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824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                           </a:t>
            </a:r>
            <a:r>
              <a:rPr lang="en-US" sz="2000" b="1" u="sng" dirty="0" smtClean="0"/>
              <a:t>Budget</a:t>
            </a:r>
            <a:r>
              <a:rPr lang="en-US" sz="2000" b="1" dirty="0" smtClean="0"/>
              <a:t>                             </a:t>
            </a:r>
            <a:r>
              <a:rPr lang="en-US" sz="2000" b="1" u="sng" dirty="0" smtClean="0"/>
              <a:t>Flexible </a:t>
            </a:r>
            <a:r>
              <a:rPr lang="en-US" sz="2000" b="1" dirty="0" smtClean="0"/>
              <a:t>                                 </a:t>
            </a:r>
            <a:r>
              <a:rPr lang="en-US" sz="2000" b="1" u="sng" dirty="0" smtClean="0"/>
              <a:t>Actual  </a:t>
            </a:r>
          </a:p>
          <a:p>
            <a:pPr marL="0" indent="0" algn="l" rtl="0">
              <a:buNone/>
            </a:pP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BQxBP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AQxAP </a:t>
            </a:r>
          </a:p>
          <a:p>
            <a:pPr marL="0" indent="0" algn="l" rtl="0">
              <a:buNone/>
            </a:pPr>
            <a:r>
              <a:rPr lang="en-US" sz="1800" b="1" dirty="0" smtClean="0"/>
              <a:t>Sales</a:t>
            </a:r>
            <a:r>
              <a:rPr lang="en-US" sz="1800" dirty="0" smtClean="0"/>
              <a:t>                         3,000x100                           2,800x100                                     2,800x90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</a:t>
            </a:r>
            <a:r>
              <a:rPr lang="en-US" sz="1800" b="1" dirty="0">
                <a:solidFill>
                  <a:srgbClr val="002060"/>
                </a:solidFill>
              </a:rPr>
              <a:t>300,000 </a:t>
            </a:r>
            <a:r>
              <a:rPr lang="en-US" sz="1600" dirty="0" smtClean="0"/>
              <a:t>       </a:t>
            </a:r>
            <a:r>
              <a:rPr lang="en-US" sz="1800" b="1" dirty="0">
                <a:solidFill>
                  <a:srgbClr val="FF0000"/>
                </a:solidFill>
              </a:rPr>
              <a:t>20,000 U       </a:t>
            </a:r>
            <a:r>
              <a:rPr lang="en-US" sz="1800" b="1" dirty="0" smtClean="0">
                <a:solidFill>
                  <a:srgbClr val="002060"/>
                </a:solidFill>
              </a:rPr>
              <a:t>280,000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smtClean="0"/>
              <a:t>         </a:t>
            </a:r>
            <a:r>
              <a:rPr lang="en-US" sz="1800" b="1" dirty="0">
                <a:solidFill>
                  <a:srgbClr val="FF0000"/>
                </a:solidFill>
              </a:rPr>
              <a:t>28,000  U   </a:t>
            </a:r>
            <a:r>
              <a:rPr lang="en-US" sz="1800" b="1" dirty="0" smtClean="0">
                <a:solidFill>
                  <a:srgbClr val="FF0000"/>
                </a:solidFill>
              </a:rPr>
              <a:t>            </a:t>
            </a:r>
            <a:r>
              <a:rPr lang="en-US" sz="1800" b="1" dirty="0">
                <a:solidFill>
                  <a:srgbClr val="002060"/>
                </a:solidFill>
              </a:rPr>
              <a:t>252,000           </a:t>
            </a:r>
          </a:p>
          <a:p>
            <a:pPr marL="0" indent="0" algn="l" rtl="0">
              <a:buNone/>
            </a:pPr>
            <a:r>
              <a:rPr lang="en-US" sz="1200" b="1" dirty="0" smtClean="0"/>
              <a:t>    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1600" dirty="0" smtClean="0"/>
              <a:t>                                                </a:t>
            </a:r>
            <a:r>
              <a:rPr lang="en-US" sz="1600" b="1" dirty="0" smtClean="0"/>
              <a:t>Sales volume variance                       Flexible Budget variance   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b="1" dirty="0" smtClean="0"/>
              <a:t>Variable cost            </a:t>
            </a:r>
            <a:r>
              <a:rPr lang="en-US" sz="1800" dirty="0" smtClean="0"/>
              <a:t>3,000x74                            2,800x74                                       2,800x70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                          222,000      </a:t>
            </a:r>
            <a:r>
              <a:rPr lang="en-US" sz="1800" b="1" dirty="0" smtClean="0">
                <a:solidFill>
                  <a:srgbClr val="FF0000"/>
                </a:solidFill>
              </a:rPr>
              <a:t>14,800 F</a:t>
            </a:r>
            <a:r>
              <a:rPr lang="en-US" sz="1800" b="1" dirty="0" smtClean="0">
                <a:solidFill>
                  <a:srgbClr val="002060"/>
                </a:solidFill>
              </a:rPr>
              <a:t>        207,200        </a:t>
            </a:r>
            <a:r>
              <a:rPr lang="en-US" sz="1800" b="1" dirty="0" smtClean="0">
                <a:solidFill>
                  <a:srgbClr val="FF0000"/>
                </a:solidFill>
              </a:rPr>
              <a:t>11,200  F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196,000</a:t>
            </a:r>
          </a:p>
          <a:p>
            <a:pPr marL="0" indent="0" algn="l" rtl="0">
              <a:buNone/>
            </a:pPr>
            <a:r>
              <a:rPr lang="en-US" sz="1800" dirty="0" smtClean="0"/>
              <a:t> </a:t>
            </a:r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</a:t>
            </a:r>
            <a:r>
              <a:rPr lang="en-US" sz="1600" b="1" dirty="0" smtClean="0"/>
              <a:t>Sales volume variance                       Flexible Budget variance   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r>
              <a:rPr lang="en-US" sz="1600" b="1" dirty="0" smtClean="0"/>
              <a:t>Contribution Margin     </a:t>
            </a:r>
            <a:r>
              <a:rPr lang="en-US" sz="1800" b="1" dirty="0">
                <a:solidFill>
                  <a:srgbClr val="002060"/>
                </a:solidFill>
              </a:rPr>
              <a:t>78,000      </a:t>
            </a:r>
            <a:r>
              <a:rPr lang="en-US" sz="1800" b="1" dirty="0" smtClean="0">
                <a:solidFill>
                  <a:srgbClr val="FF0000"/>
                </a:solidFill>
              </a:rPr>
              <a:t>5,200U           </a:t>
            </a:r>
            <a:r>
              <a:rPr lang="en-US" sz="1800" b="1" dirty="0" smtClean="0">
                <a:solidFill>
                  <a:srgbClr val="002060"/>
                </a:solidFill>
              </a:rPr>
              <a:t>72,800        </a:t>
            </a:r>
            <a:r>
              <a:rPr lang="en-US" sz="1800" b="1" dirty="0">
                <a:solidFill>
                  <a:srgbClr val="FF0000"/>
                </a:solidFill>
              </a:rPr>
              <a:t>16,800 </a:t>
            </a:r>
            <a:r>
              <a:rPr lang="en-US" sz="1800" b="1">
                <a:solidFill>
                  <a:srgbClr val="FF0000"/>
                </a:solidFill>
              </a:rPr>
              <a:t>U             </a:t>
            </a:r>
            <a:r>
              <a:rPr lang="en-US" sz="1800" b="1" smtClean="0">
                <a:solidFill>
                  <a:srgbClr val="FF0000"/>
                </a:solidFill>
              </a:rPr>
              <a:t>      </a:t>
            </a:r>
            <a:r>
              <a:rPr lang="en-US" sz="1800" b="1" dirty="0">
                <a:solidFill>
                  <a:srgbClr val="002060"/>
                </a:solidFill>
              </a:rPr>
              <a:t>56,000 </a:t>
            </a:r>
          </a:p>
          <a:p>
            <a:pPr marL="0" indent="0" algn="l" rtl="0">
              <a:buNone/>
            </a:pPr>
            <a:r>
              <a:rPr lang="en-US" sz="1800" dirty="0" smtClean="0"/>
              <a:t>  </a:t>
            </a:r>
            <a:r>
              <a:rPr lang="en-US" sz="2400" dirty="0" smtClean="0"/>
              <a:t>                                   </a:t>
            </a:r>
            <a:r>
              <a:rPr lang="en-US" sz="1600" b="1" dirty="0"/>
              <a:t>Sales volume variance                  </a:t>
            </a:r>
            <a:r>
              <a:rPr lang="en-US" sz="1600" b="1" dirty="0" smtClean="0"/>
              <a:t>   </a:t>
            </a:r>
            <a:r>
              <a:rPr lang="en-US" sz="1600" b="1" dirty="0"/>
              <a:t>Flexible Budget variance   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r>
              <a:rPr lang="en-US" sz="2000" dirty="0" smtClean="0"/>
              <a:t>Fixed </a:t>
            </a:r>
            <a:r>
              <a:rPr lang="en-US" sz="2000" dirty="0"/>
              <a:t>Cost</a:t>
            </a:r>
            <a:r>
              <a:rPr lang="en-US" sz="2000" dirty="0" smtClean="0">
                <a:solidFill>
                  <a:srgbClr val="002060"/>
                </a:solidFill>
              </a:rPr>
              <a:t>              </a:t>
            </a:r>
            <a:r>
              <a:rPr lang="en-US" sz="1800" b="1" dirty="0">
                <a:solidFill>
                  <a:srgbClr val="002060"/>
                </a:solidFill>
              </a:rPr>
              <a:t>30,000           </a:t>
            </a:r>
            <a:r>
              <a:rPr lang="en-US" sz="1800" b="1" dirty="0">
                <a:solidFill>
                  <a:srgbClr val="FF0000"/>
                </a:solidFill>
              </a:rPr>
              <a:t>0 </a:t>
            </a:r>
            <a:r>
              <a:rPr lang="en-US" sz="1800" b="1" dirty="0" smtClean="0">
                <a:solidFill>
                  <a:srgbClr val="002060"/>
                </a:solidFill>
              </a:rPr>
              <a:t>                     30,000       </a:t>
            </a:r>
            <a:r>
              <a:rPr lang="en-US" sz="1800" b="1" dirty="0">
                <a:solidFill>
                  <a:srgbClr val="FF0000"/>
                </a:solidFill>
              </a:rPr>
              <a:t>5,000 F              </a:t>
            </a:r>
            <a:r>
              <a:rPr lang="en-US" sz="1800" b="1" dirty="0" smtClean="0">
                <a:solidFill>
                  <a:srgbClr val="FF0000"/>
                </a:solidFill>
              </a:rPr>
              <a:t>       </a:t>
            </a:r>
            <a:r>
              <a:rPr lang="en-US" sz="1800" b="1" dirty="0">
                <a:solidFill>
                  <a:srgbClr val="002060"/>
                </a:solidFill>
              </a:rPr>
              <a:t>25,000</a:t>
            </a: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                                              </a:t>
            </a:r>
            <a:endParaRPr lang="en-US" sz="2000" dirty="0" smtClean="0"/>
          </a:p>
          <a:p>
            <a:pPr marL="0" indent="0" algn="l" rtl="0">
              <a:buNone/>
            </a:pPr>
            <a:r>
              <a:rPr lang="en-US" sz="1600" dirty="0" smtClean="0"/>
              <a:t>                                                  </a:t>
            </a:r>
            <a:r>
              <a:rPr lang="en-US" sz="1600" b="1" dirty="0"/>
              <a:t>Sales volume variance                   </a:t>
            </a:r>
            <a:r>
              <a:rPr lang="en-US" sz="1600" b="1" dirty="0" smtClean="0"/>
              <a:t> </a:t>
            </a:r>
            <a:r>
              <a:rPr lang="en-US" sz="1600" b="1" dirty="0"/>
              <a:t>Flexible Budget variance </a:t>
            </a:r>
            <a:endParaRPr lang="en-US" sz="1600" b="1" dirty="0" smtClean="0"/>
          </a:p>
          <a:p>
            <a:pPr marL="0" indent="0" algn="l" rtl="0">
              <a:buNone/>
            </a:pPr>
            <a:endParaRPr lang="en-US" sz="1600" b="1" dirty="0"/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Operating Income        </a:t>
            </a:r>
            <a:r>
              <a:rPr lang="en-US" sz="1800" b="1" dirty="0">
                <a:solidFill>
                  <a:srgbClr val="002060"/>
                </a:solidFill>
              </a:rPr>
              <a:t>48,000  </a:t>
            </a:r>
            <a:r>
              <a:rPr lang="en-US" sz="1600" b="1" dirty="0" smtClean="0">
                <a:solidFill>
                  <a:srgbClr val="002060"/>
                </a:solidFill>
              </a:rPr>
              <a:t>      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5,200 U             </a:t>
            </a:r>
            <a:r>
              <a:rPr lang="en-US" sz="1800" b="1" dirty="0" smtClean="0">
                <a:solidFill>
                  <a:srgbClr val="002060"/>
                </a:solidFill>
              </a:rPr>
              <a:t>42,800</a:t>
            </a:r>
            <a:r>
              <a:rPr lang="en-US" sz="1600" b="1" dirty="0" smtClean="0">
                <a:solidFill>
                  <a:srgbClr val="002060"/>
                </a:solidFill>
              </a:rPr>
              <a:t>       </a:t>
            </a:r>
            <a:r>
              <a:rPr lang="en-US" sz="1800" b="1" dirty="0" smtClean="0">
                <a:solidFill>
                  <a:srgbClr val="FF0000"/>
                </a:solidFill>
              </a:rPr>
              <a:t>11,800 </a:t>
            </a:r>
            <a:r>
              <a:rPr lang="en-US" sz="1800" b="1" dirty="0">
                <a:solidFill>
                  <a:srgbClr val="FF0000"/>
                </a:solidFill>
              </a:rPr>
              <a:t>U        </a:t>
            </a:r>
            <a:r>
              <a:rPr lang="en-US" sz="1800" b="1" dirty="0" smtClean="0">
                <a:solidFill>
                  <a:srgbClr val="FF0000"/>
                </a:solidFill>
              </a:rPr>
              <a:t>          </a:t>
            </a:r>
            <a:r>
              <a:rPr lang="en-US" sz="1800" b="1" dirty="0">
                <a:solidFill>
                  <a:srgbClr val="002060"/>
                </a:solidFill>
              </a:rPr>
              <a:t>31,000</a:t>
            </a:r>
          </a:p>
          <a:p>
            <a:pPr marL="0" indent="0" algn="l" rtl="0">
              <a:buNone/>
            </a:pPr>
            <a:r>
              <a:rPr lang="en-US" sz="2000" dirty="0" smtClean="0"/>
              <a:t>                                                       </a:t>
            </a:r>
          </a:p>
        </p:txBody>
      </p:sp>
      <p:sp>
        <p:nvSpPr>
          <p:cNvPr id="4" name="قوس متوسط أيمن 3"/>
          <p:cNvSpPr/>
          <p:nvPr/>
        </p:nvSpPr>
        <p:spPr>
          <a:xfrm rot="16200000" flipH="1">
            <a:off x="3608865" y="174542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متوسط أيمن 9"/>
          <p:cNvSpPr/>
          <p:nvPr/>
        </p:nvSpPr>
        <p:spPr>
          <a:xfrm rot="16200000" flipH="1">
            <a:off x="6277333" y="983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قوس متوسط أيمن 10"/>
          <p:cNvSpPr/>
          <p:nvPr/>
        </p:nvSpPr>
        <p:spPr>
          <a:xfrm rot="16200000" flipH="1">
            <a:off x="3609818" y="1799608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2" name="قوس متوسط أيمن 11"/>
          <p:cNvSpPr/>
          <p:nvPr/>
        </p:nvSpPr>
        <p:spPr>
          <a:xfrm rot="16200000" flipH="1">
            <a:off x="6277334" y="1605940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قوس متوسط أيمن 12"/>
          <p:cNvSpPr/>
          <p:nvPr/>
        </p:nvSpPr>
        <p:spPr>
          <a:xfrm rot="16200000" flipH="1">
            <a:off x="3762217" y="2853440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قوس متوسط أيمن 13"/>
          <p:cNvSpPr/>
          <p:nvPr/>
        </p:nvSpPr>
        <p:spPr>
          <a:xfrm rot="16200000" flipH="1">
            <a:off x="6265184" y="2659771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قوس متوسط أيمن 14"/>
          <p:cNvSpPr/>
          <p:nvPr/>
        </p:nvSpPr>
        <p:spPr>
          <a:xfrm rot="16200000" flipH="1">
            <a:off x="3762217" y="3910699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6" name="قوس متوسط أيمن 15"/>
          <p:cNvSpPr/>
          <p:nvPr/>
        </p:nvSpPr>
        <p:spPr>
          <a:xfrm rot="16200000" flipH="1">
            <a:off x="6265184" y="3755880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قوس متوسط أيمن 16"/>
          <p:cNvSpPr/>
          <p:nvPr/>
        </p:nvSpPr>
        <p:spPr>
          <a:xfrm rot="16200000" flipH="1">
            <a:off x="3686495" y="5103878"/>
            <a:ext cx="45719" cy="24040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8" name="قوس متوسط أيمن 17"/>
          <p:cNvSpPr/>
          <p:nvPr/>
        </p:nvSpPr>
        <p:spPr>
          <a:xfrm rot="16200000" flipH="1">
            <a:off x="6265184" y="5065419"/>
            <a:ext cx="45719" cy="238950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805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Example</a:t>
            </a:r>
            <a:endParaRPr lang="ar-SA" sz="36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 marL="0" indent="0" algn="l" rtl="0">
              <a:buNone/>
            </a:pPr>
            <a:endParaRPr lang="ar-SA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6" t="26430" r="28708" b="28655"/>
          <a:stretch/>
        </p:blipFill>
        <p:spPr bwMode="auto">
          <a:xfrm>
            <a:off x="611560" y="1412776"/>
            <a:ext cx="799288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6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                           </a:t>
            </a:r>
            <a:r>
              <a:rPr lang="en-US" sz="2000" b="1" u="sng" dirty="0" smtClean="0"/>
              <a:t>Budget</a:t>
            </a:r>
            <a:r>
              <a:rPr lang="en-US" sz="2000" b="1" dirty="0" smtClean="0"/>
              <a:t>                             </a:t>
            </a:r>
            <a:r>
              <a:rPr lang="en-US" sz="2000" b="1" u="sng" dirty="0" smtClean="0"/>
              <a:t>Flexible </a:t>
            </a:r>
            <a:r>
              <a:rPr lang="en-US" sz="2000" b="1" dirty="0" smtClean="0"/>
              <a:t>                                 </a:t>
            </a:r>
            <a:r>
              <a:rPr lang="en-US" sz="2000" b="1" u="sng" dirty="0" smtClean="0"/>
              <a:t>Actual  </a:t>
            </a:r>
          </a:p>
          <a:p>
            <a:pPr marL="0" indent="0" algn="l" rtl="0">
              <a:buNone/>
            </a:pP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BQxBP                                 </a:t>
            </a:r>
            <a:r>
              <a:rPr lang="en-US" sz="1800" b="1" dirty="0" err="1" smtClean="0">
                <a:solidFill>
                  <a:schemeClr val="accent6">
                    <a:lumMod val="50000"/>
                  </a:schemeClr>
                </a:solidFill>
              </a:rPr>
              <a:t>AQxBP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AQxAP </a:t>
            </a:r>
          </a:p>
          <a:p>
            <a:pPr marL="0" indent="0" algn="l" rtl="0">
              <a:buNone/>
            </a:pPr>
            <a:r>
              <a:rPr lang="en-US" sz="1800" b="1" dirty="0" smtClean="0"/>
              <a:t>Sales</a:t>
            </a:r>
            <a:r>
              <a:rPr lang="en-US" sz="1800" dirty="0" smtClean="0"/>
              <a:t>                         120,000x3.5                     130,000x3.5                                130,000x5.5</a:t>
            </a:r>
          </a:p>
          <a:p>
            <a:pPr marL="0" indent="0" algn="l" rtl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420,000 </a:t>
            </a:r>
            <a:r>
              <a:rPr lang="en-US" sz="1600" dirty="0" smtClean="0"/>
              <a:t>       </a:t>
            </a:r>
            <a:r>
              <a:rPr lang="en-US" sz="1800" b="1" dirty="0" smtClean="0">
                <a:solidFill>
                  <a:srgbClr val="FF0000"/>
                </a:solidFill>
              </a:rPr>
              <a:t>35,000 F       </a:t>
            </a:r>
            <a:r>
              <a:rPr lang="en-US" sz="1800" b="1" dirty="0" smtClean="0">
                <a:solidFill>
                  <a:srgbClr val="002060"/>
                </a:solidFill>
              </a:rPr>
              <a:t>455,000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smtClean="0"/>
              <a:t>         </a:t>
            </a:r>
            <a:r>
              <a:rPr lang="en-US" sz="1800" b="1" dirty="0" smtClean="0">
                <a:solidFill>
                  <a:srgbClr val="FF0000"/>
                </a:solidFill>
              </a:rPr>
              <a:t>260,000  F              </a:t>
            </a:r>
            <a:r>
              <a:rPr lang="en-US" sz="1800" b="1" dirty="0" smtClean="0">
                <a:solidFill>
                  <a:srgbClr val="002060"/>
                </a:solidFill>
              </a:rPr>
              <a:t>715,000           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200" b="1" dirty="0" smtClean="0"/>
              <a:t>    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1600" dirty="0" smtClean="0"/>
              <a:t>                                                </a:t>
            </a:r>
            <a:r>
              <a:rPr lang="en-US" sz="1600" b="1" dirty="0" smtClean="0"/>
              <a:t>Sales volume variance                       Flexible Budget variance   </a:t>
            </a:r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endParaRPr lang="en-US" sz="1800" dirty="0" smtClean="0"/>
          </a:p>
          <a:p>
            <a:pPr marL="0" indent="0" algn="l" rtl="0">
              <a:buNone/>
            </a:pPr>
            <a:r>
              <a:rPr lang="en-US" sz="1800" b="1" dirty="0" smtClean="0"/>
              <a:t>Direct Material       </a:t>
            </a:r>
            <a:r>
              <a:rPr lang="en-US" sz="1800" dirty="0" smtClean="0"/>
              <a:t>120,000x2                         130,000x2                                       130,000x3.96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                          240,000      </a:t>
            </a:r>
            <a:r>
              <a:rPr lang="en-US" sz="1800" b="1" dirty="0" smtClean="0">
                <a:solidFill>
                  <a:srgbClr val="FF0000"/>
                </a:solidFill>
              </a:rPr>
              <a:t>20,000 U</a:t>
            </a:r>
            <a:r>
              <a:rPr lang="en-US" sz="1800" b="1" dirty="0" smtClean="0">
                <a:solidFill>
                  <a:srgbClr val="002060"/>
                </a:solidFill>
              </a:rPr>
              <a:t>      260,0000           </a:t>
            </a:r>
            <a:r>
              <a:rPr lang="en-US" sz="1800" b="1" dirty="0" smtClean="0">
                <a:solidFill>
                  <a:srgbClr val="FF0000"/>
                </a:solidFill>
              </a:rPr>
              <a:t>255,000  U              </a:t>
            </a:r>
            <a:r>
              <a:rPr lang="en-US" sz="1800" b="1" dirty="0" smtClean="0">
                <a:solidFill>
                  <a:srgbClr val="002060"/>
                </a:solidFill>
              </a:rPr>
              <a:t>515,000</a:t>
            </a:r>
          </a:p>
          <a:p>
            <a:pPr marL="0" indent="0" algn="l" rtl="0">
              <a:buNone/>
            </a:pPr>
            <a:r>
              <a:rPr lang="en-US" sz="1800" dirty="0" smtClean="0"/>
              <a:t> </a:t>
            </a:r>
          </a:p>
          <a:p>
            <a:pPr marL="0" indent="0" algn="l" rtl="0">
              <a:buNone/>
            </a:pPr>
            <a:r>
              <a:rPr lang="en-US" sz="1800" dirty="0" smtClean="0"/>
              <a:t>                                         </a:t>
            </a:r>
            <a:r>
              <a:rPr lang="en-US" sz="1600" b="1" dirty="0" smtClean="0"/>
              <a:t>Sales volume variance                       Flexible Budget variance   </a:t>
            </a:r>
          </a:p>
          <a:p>
            <a:pPr marL="0" indent="0" algn="l" rtl="0">
              <a:buNone/>
            </a:pPr>
            <a:endParaRPr lang="en-US" sz="1800" dirty="0"/>
          </a:p>
          <a:p>
            <a:pPr marL="0" indent="0" algn="l" rtl="0">
              <a:buNone/>
            </a:pPr>
            <a:r>
              <a:rPr lang="en-US" sz="1600" b="1" dirty="0" smtClean="0"/>
              <a:t>Contribution Margin    </a:t>
            </a:r>
            <a:r>
              <a:rPr lang="en-US" sz="1800" b="1" dirty="0" smtClean="0">
                <a:solidFill>
                  <a:srgbClr val="002060"/>
                </a:solidFill>
              </a:rPr>
              <a:t>180,000      </a:t>
            </a:r>
            <a:r>
              <a:rPr lang="en-US" sz="1800" b="1" dirty="0" smtClean="0">
                <a:solidFill>
                  <a:srgbClr val="FF0000"/>
                </a:solidFill>
              </a:rPr>
              <a:t>15,000 F        </a:t>
            </a:r>
            <a:r>
              <a:rPr lang="en-US" sz="1800" b="1" dirty="0">
                <a:solidFill>
                  <a:srgbClr val="002060"/>
                </a:solidFill>
              </a:rPr>
              <a:t>195,000 </a:t>
            </a:r>
            <a:r>
              <a:rPr lang="en-US" sz="1800" b="1" dirty="0" smtClean="0">
                <a:solidFill>
                  <a:srgbClr val="FF0000"/>
                </a:solidFill>
              </a:rPr>
              <a:t>          5,000 F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200,000 </a:t>
            </a:r>
          </a:p>
          <a:p>
            <a:pPr marL="0" indent="0" algn="l" rtl="0">
              <a:buNone/>
            </a:pPr>
            <a:r>
              <a:rPr lang="en-US" sz="1800" dirty="0" smtClean="0"/>
              <a:t>  </a:t>
            </a:r>
            <a:r>
              <a:rPr lang="en-US" sz="2400" dirty="0" smtClean="0"/>
              <a:t>                                   </a:t>
            </a:r>
            <a:r>
              <a:rPr lang="en-US" sz="1600" b="1" dirty="0" smtClean="0"/>
              <a:t>Sales volume variance                     Flexible Budget variance   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r>
              <a:rPr lang="en-US" sz="2000" dirty="0" smtClean="0"/>
              <a:t>Fixed </a:t>
            </a:r>
            <a:r>
              <a:rPr lang="en-US" sz="2000" dirty="0"/>
              <a:t>Cost</a:t>
            </a:r>
            <a:r>
              <a:rPr lang="en-US" sz="2000" dirty="0" smtClean="0">
                <a:solidFill>
                  <a:srgbClr val="002060"/>
                </a:solidFill>
              </a:rPr>
              <a:t>             </a:t>
            </a:r>
            <a:r>
              <a:rPr lang="en-US" sz="1800" b="1" dirty="0" smtClean="0">
                <a:solidFill>
                  <a:srgbClr val="002060"/>
                </a:solidFill>
              </a:rPr>
              <a:t>120,000           </a:t>
            </a:r>
            <a:r>
              <a:rPr lang="en-US" sz="1800" b="1" dirty="0">
                <a:solidFill>
                  <a:srgbClr val="FF0000"/>
                </a:solidFill>
              </a:rPr>
              <a:t>0 </a:t>
            </a:r>
            <a:r>
              <a:rPr lang="en-US" sz="1800" b="1" dirty="0" smtClean="0">
                <a:solidFill>
                  <a:srgbClr val="002060"/>
                </a:solidFill>
              </a:rPr>
              <a:t>               120,0000          </a:t>
            </a:r>
            <a:r>
              <a:rPr lang="en-US" sz="1800" b="1" dirty="0" smtClean="0">
                <a:solidFill>
                  <a:srgbClr val="FF0000"/>
                </a:solidFill>
              </a:rPr>
              <a:t>20,000 </a:t>
            </a:r>
            <a:r>
              <a:rPr lang="en-US" sz="1800" b="1" dirty="0">
                <a:solidFill>
                  <a:srgbClr val="FF0000"/>
                </a:solidFill>
              </a:rPr>
              <a:t>F         </a:t>
            </a:r>
            <a:r>
              <a:rPr lang="en-US" sz="1800" b="1" dirty="0" smtClean="0">
                <a:solidFill>
                  <a:srgbClr val="FF0000"/>
                </a:solidFill>
              </a:rPr>
              <a:t>         </a:t>
            </a:r>
            <a:r>
              <a:rPr lang="en-US" sz="1800" b="1" dirty="0" smtClean="0">
                <a:solidFill>
                  <a:srgbClr val="002060"/>
                </a:solidFill>
              </a:rPr>
              <a:t>140,000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                                                </a:t>
            </a:r>
            <a:endParaRPr lang="en-US" sz="2000" dirty="0" smtClean="0"/>
          </a:p>
          <a:p>
            <a:pPr marL="0" indent="0" algn="l" rtl="0">
              <a:buNone/>
            </a:pPr>
            <a:r>
              <a:rPr lang="en-US" sz="1600" dirty="0" smtClean="0"/>
              <a:t>                                                  </a:t>
            </a:r>
            <a:r>
              <a:rPr lang="en-US" sz="1600" b="1" dirty="0"/>
              <a:t>Sales volume variance                   </a:t>
            </a:r>
            <a:r>
              <a:rPr lang="en-US" sz="1600" b="1" dirty="0" smtClean="0"/>
              <a:t> </a:t>
            </a:r>
            <a:r>
              <a:rPr lang="en-US" sz="1600" b="1" dirty="0"/>
              <a:t>Flexible Budget variance </a:t>
            </a:r>
            <a:endParaRPr lang="en-US" sz="1600" b="1" dirty="0" smtClean="0"/>
          </a:p>
          <a:p>
            <a:pPr marL="0" indent="0" algn="l" rtl="0">
              <a:buNone/>
            </a:pPr>
            <a:endParaRPr lang="en-US" sz="1600" b="1" dirty="0"/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Operating Income       </a:t>
            </a:r>
            <a:r>
              <a:rPr lang="en-US" sz="1800" b="1" dirty="0" smtClean="0">
                <a:solidFill>
                  <a:srgbClr val="002060"/>
                </a:solidFill>
              </a:rPr>
              <a:t>60,000  </a:t>
            </a:r>
            <a:r>
              <a:rPr lang="en-US" sz="1600" b="1" dirty="0" smtClean="0">
                <a:solidFill>
                  <a:srgbClr val="002060"/>
                </a:solidFill>
              </a:rPr>
              <a:t>      </a:t>
            </a:r>
            <a:r>
              <a:rPr lang="en-US" sz="1800" b="1" dirty="0" smtClean="0">
                <a:solidFill>
                  <a:srgbClr val="FF0000"/>
                </a:solidFill>
              </a:rPr>
              <a:t>15,000F           </a:t>
            </a:r>
            <a:r>
              <a:rPr lang="en-US" sz="1800" b="1" dirty="0" smtClean="0">
                <a:solidFill>
                  <a:srgbClr val="002060"/>
                </a:solidFill>
              </a:rPr>
              <a:t>75,000</a:t>
            </a:r>
            <a:r>
              <a:rPr lang="en-US" sz="1600" b="1" dirty="0" smtClean="0">
                <a:solidFill>
                  <a:srgbClr val="002060"/>
                </a:solidFill>
              </a:rPr>
              <a:t>           </a:t>
            </a:r>
            <a:r>
              <a:rPr lang="en-US" sz="1800" b="1" dirty="0" smtClean="0">
                <a:solidFill>
                  <a:srgbClr val="FF0000"/>
                </a:solidFill>
              </a:rPr>
              <a:t>15,000 </a:t>
            </a:r>
            <a:r>
              <a:rPr lang="en-US" sz="1800" b="1" dirty="0">
                <a:solidFill>
                  <a:srgbClr val="FF0000"/>
                </a:solidFill>
              </a:rPr>
              <a:t>U       </a:t>
            </a:r>
            <a:r>
              <a:rPr lang="en-US" sz="1800" b="1" dirty="0" smtClean="0">
                <a:solidFill>
                  <a:srgbClr val="FF0000"/>
                </a:solidFill>
              </a:rPr>
              <a:t>             </a:t>
            </a:r>
            <a:r>
              <a:rPr lang="en-US" sz="1800" b="1" dirty="0" smtClean="0">
                <a:solidFill>
                  <a:srgbClr val="002060"/>
                </a:solidFill>
              </a:rPr>
              <a:t>60,000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2000" dirty="0" smtClean="0"/>
              <a:t>                                                       </a:t>
            </a:r>
          </a:p>
        </p:txBody>
      </p:sp>
      <p:sp>
        <p:nvSpPr>
          <p:cNvPr id="4" name="قوس متوسط أيمن 3"/>
          <p:cNvSpPr/>
          <p:nvPr/>
        </p:nvSpPr>
        <p:spPr>
          <a:xfrm rot="16200000" flipH="1">
            <a:off x="3608865" y="174542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متوسط أيمن 9"/>
          <p:cNvSpPr/>
          <p:nvPr/>
        </p:nvSpPr>
        <p:spPr>
          <a:xfrm rot="16200000" flipH="1">
            <a:off x="6277333" y="983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قوس متوسط أيمن 10"/>
          <p:cNvSpPr/>
          <p:nvPr/>
        </p:nvSpPr>
        <p:spPr>
          <a:xfrm rot="16200000" flipH="1">
            <a:off x="3609818" y="1799608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2" name="قوس متوسط أيمن 11"/>
          <p:cNvSpPr/>
          <p:nvPr/>
        </p:nvSpPr>
        <p:spPr>
          <a:xfrm rot="16200000" flipH="1">
            <a:off x="6277334" y="1605940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قوس متوسط أيمن 12"/>
          <p:cNvSpPr/>
          <p:nvPr/>
        </p:nvSpPr>
        <p:spPr>
          <a:xfrm rot="16200000" flipH="1">
            <a:off x="3762217" y="2853440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قوس متوسط أيمن 13"/>
          <p:cNvSpPr/>
          <p:nvPr/>
        </p:nvSpPr>
        <p:spPr>
          <a:xfrm rot="16200000" flipH="1">
            <a:off x="6265184" y="2659771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قوس متوسط أيمن 14"/>
          <p:cNvSpPr/>
          <p:nvPr/>
        </p:nvSpPr>
        <p:spPr>
          <a:xfrm rot="16200000" flipH="1">
            <a:off x="3762217" y="3910699"/>
            <a:ext cx="45719" cy="2250674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6" name="قوس متوسط أيمن 15"/>
          <p:cNvSpPr/>
          <p:nvPr/>
        </p:nvSpPr>
        <p:spPr>
          <a:xfrm rot="16200000" flipH="1">
            <a:off x="6265184" y="3755880"/>
            <a:ext cx="45719" cy="259229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قوس متوسط أيمن 16"/>
          <p:cNvSpPr/>
          <p:nvPr/>
        </p:nvSpPr>
        <p:spPr>
          <a:xfrm rot="16200000" flipH="1">
            <a:off x="3686495" y="5103878"/>
            <a:ext cx="45719" cy="240402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8" name="قوس متوسط أيمن 17"/>
          <p:cNvSpPr/>
          <p:nvPr/>
        </p:nvSpPr>
        <p:spPr>
          <a:xfrm rot="16200000" flipH="1">
            <a:off x="6265184" y="5065419"/>
            <a:ext cx="45719" cy="238950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3664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Example</a:t>
            </a:r>
            <a:endParaRPr lang="ar-SA" sz="40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dirty="0"/>
              <a:t>Tuscany Statuary manufactures bust </a:t>
            </a:r>
            <a:r>
              <a:rPr lang="en-US" sz="2000" dirty="0" smtClean="0"/>
              <a:t>  </a:t>
            </a:r>
            <a:r>
              <a:rPr lang="en-US" sz="2000" dirty="0"/>
              <a:t>of famous historical figures. All statues are the same size. Each unit requires the same amount of resources. </a:t>
            </a:r>
            <a:r>
              <a:rPr lang="en-US" sz="2000" dirty="0" smtClean="0"/>
              <a:t>For 2011,The company expected to produce and </a:t>
            </a:r>
            <a:r>
              <a:rPr lang="en-US" sz="2000" dirty="0"/>
              <a:t>sell 6,000 </a:t>
            </a:r>
            <a:r>
              <a:rPr lang="en-US" sz="2000" dirty="0" smtClean="0"/>
              <a:t>units for 200$ each .</a:t>
            </a:r>
          </a:p>
          <a:p>
            <a:pPr marL="0" indent="0" algn="l" rtl="0">
              <a:buNone/>
            </a:pPr>
            <a:r>
              <a:rPr lang="en-US" sz="2000" dirty="0" smtClean="0"/>
              <a:t> </a:t>
            </a:r>
            <a:r>
              <a:rPr lang="en-US" sz="2000" dirty="0"/>
              <a:t>Standard quantities, standard prices, and standard unit costs follow for direct </a:t>
            </a:r>
            <a:r>
              <a:rPr lang="en-US" sz="2000" dirty="0" smtClean="0"/>
              <a:t>materials</a:t>
            </a:r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endParaRPr lang="en-US" sz="2000" dirty="0"/>
          </a:p>
          <a:p>
            <a:pPr marL="0" indent="0" algn="l" rtl="0">
              <a:buNone/>
            </a:pPr>
            <a:endParaRPr lang="en-US" sz="2000" dirty="0" smtClean="0"/>
          </a:p>
          <a:p>
            <a:pPr marL="0" indent="0" algn="l" rtl="0">
              <a:buNone/>
            </a:pPr>
            <a:endParaRPr lang="en-US" sz="2000" dirty="0"/>
          </a:p>
          <a:p>
            <a:pPr marL="0" indent="0" algn="l" rtl="0">
              <a:buNone/>
            </a:pPr>
            <a:r>
              <a:rPr lang="en-US" sz="2000" dirty="0"/>
              <a:t>During 2011, actual number of units produced and sold was </a:t>
            </a:r>
            <a:r>
              <a:rPr lang="en-US" sz="2000" dirty="0" smtClean="0"/>
              <a:t>5,500 for $220 </a:t>
            </a:r>
            <a:r>
              <a:rPr lang="en-US" sz="2000" dirty="0" err="1" smtClean="0"/>
              <a:t>earch</a:t>
            </a:r>
            <a:r>
              <a:rPr lang="en-US" sz="2000" dirty="0" smtClean="0"/>
              <a:t>. </a:t>
            </a:r>
            <a:r>
              <a:rPr lang="en-US" sz="2000" dirty="0"/>
              <a:t>Actual cost of direct materials used was </a:t>
            </a:r>
            <a:r>
              <a:rPr lang="en-US" sz="2000" dirty="0" smtClean="0"/>
              <a:t>12.8 pounds per unit purchased </a:t>
            </a:r>
            <a:r>
              <a:rPr lang="en-US" sz="2000" dirty="0"/>
              <a:t>at $9.50 per </a:t>
            </a:r>
            <a:r>
              <a:rPr lang="en-US" sz="2000" dirty="0" smtClean="0"/>
              <a:t>pound.</a:t>
            </a:r>
            <a:endParaRPr lang="ar-SA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7" t="57839" r="23570" b="36442"/>
          <a:stretch/>
        </p:blipFill>
        <p:spPr bwMode="auto">
          <a:xfrm>
            <a:off x="821148" y="3284984"/>
            <a:ext cx="705678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5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8328</TotalTime>
  <Words>1139</Words>
  <Application>Microsoft Office PowerPoint</Application>
  <PresentationFormat>On-screen Show (4:3)</PresentationFormat>
  <Paragraphs>197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نسق Office</vt:lpstr>
      <vt:lpstr>Managerial Accounting</vt:lpstr>
      <vt:lpstr>The variance</vt:lpstr>
      <vt:lpstr>Example </vt:lpstr>
      <vt:lpstr>PowerPoint Presentation</vt:lpstr>
      <vt:lpstr>Flexible budget</vt:lpstr>
      <vt:lpstr>PowerPoint Presentation</vt:lpstr>
      <vt:lpstr>Example</vt:lpstr>
      <vt:lpstr>PowerPoint Presentation</vt:lpstr>
      <vt:lpstr>Example</vt:lpstr>
      <vt:lpstr>PowerPoint Presentation</vt:lpstr>
      <vt:lpstr>Example</vt:lpstr>
      <vt:lpstr>PowerPoint Presentation</vt:lpstr>
      <vt:lpstr>example</vt:lpstr>
      <vt:lpstr>Example </vt:lpstr>
      <vt:lpstr>Solution 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Accounting -2</dc:title>
  <dc:creator>ADMIN</dc:creator>
  <cp:lastModifiedBy>HP</cp:lastModifiedBy>
  <cp:revision>409</cp:revision>
  <cp:lastPrinted>2020-11-07T10:53:22Z</cp:lastPrinted>
  <dcterms:created xsi:type="dcterms:W3CDTF">2020-09-18T07:15:41Z</dcterms:created>
  <dcterms:modified xsi:type="dcterms:W3CDTF">2020-11-24T17:22:52Z</dcterms:modified>
</cp:coreProperties>
</file>