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299" r:id="rId4"/>
    <p:sldId id="311" r:id="rId5"/>
    <p:sldId id="310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8" r:id="rId14"/>
    <p:sldId id="312" r:id="rId15"/>
    <p:sldId id="307" r:id="rId16"/>
    <p:sldId id="314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6598" autoAdjust="0"/>
  </p:normalViewPr>
  <p:slideViewPr>
    <p:cSldViewPr>
      <p:cViewPr>
        <p:scale>
          <a:sx n="75" d="100"/>
          <a:sy n="75" d="100"/>
        </p:scale>
        <p:origin x="-1546" y="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 </a:t>
            </a:r>
          </a:p>
          <a:p>
            <a:r>
              <a:rPr lang="en-US" dirty="0" smtClean="0"/>
              <a:t>from student join takes</a:t>
            </a:r>
          </a:p>
          <a:p>
            <a:r>
              <a:rPr lang="en-US" dirty="0" smtClean="0"/>
              <a:t>on student.id=takes.id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instructor natural left outer join department</a:t>
            </a:r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department natural left outer join  instructor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instructor natural left outer join teaches</a:t>
            </a:r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teaches natural left outer join instructor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department.DEPT_NAME</a:t>
            </a:r>
            <a:r>
              <a:rPr lang="en-US" dirty="0" smtClean="0"/>
              <a:t>, count(ID) </a:t>
            </a:r>
          </a:p>
          <a:p>
            <a:r>
              <a:rPr lang="en-US" dirty="0" smtClean="0"/>
              <a:t>from department left outer join instructor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department.dept_name</a:t>
            </a:r>
            <a:r>
              <a:rPr lang="en-US" dirty="0" smtClean="0"/>
              <a:t> = </a:t>
            </a:r>
            <a:r>
              <a:rPr lang="en-US" dirty="0" err="1" smtClean="0"/>
              <a:t>instructor.dept_name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department.DEPT_NAME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DEPT_NAME, count(ID) </a:t>
            </a:r>
          </a:p>
          <a:p>
            <a:r>
              <a:rPr lang="en-US" dirty="0" smtClean="0"/>
              <a:t>from department natural join instructor</a:t>
            </a:r>
          </a:p>
          <a:p>
            <a:r>
              <a:rPr lang="en-US" dirty="0" smtClean="0"/>
              <a:t>group by DEPT_NAME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department.DEPT_NAME</a:t>
            </a:r>
            <a:r>
              <a:rPr lang="en-US" dirty="0" smtClean="0"/>
              <a:t>, count(ID) </a:t>
            </a:r>
          </a:p>
          <a:p>
            <a:r>
              <a:rPr lang="en-US" dirty="0" smtClean="0"/>
              <a:t>from department inner join instructor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department.dept_name</a:t>
            </a:r>
            <a:r>
              <a:rPr lang="en-US" dirty="0" smtClean="0"/>
              <a:t> = </a:t>
            </a:r>
            <a:r>
              <a:rPr lang="en-US" dirty="0" err="1" smtClean="0"/>
              <a:t>instructor.dept_name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department.DEPT_NAME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4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instructor natural right outer join department</a:t>
            </a:r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department natural right outer join  instructor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department natural left outer join  instructor</a:t>
            </a:r>
          </a:p>
          <a:p>
            <a:r>
              <a:rPr lang="en-US" dirty="0" smtClean="0"/>
              <a:t>where id is null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instructor natural left outer join department</a:t>
            </a:r>
          </a:p>
          <a:p>
            <a:r>
              <a:rPr lang="en-US" dirty="0" smtClean="0"/>
              <a:t>where id is null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75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department natural left outer join  instructor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*</a:t>
            </a:r>
          </a:p>
          <a:p>
            <a:r>
              <a:rPr lang="en-US" dirty="0" smtClean="0"/>
              <a:t>from department left outer join  instructor on </a:t>
            </a:r>
            <a:r>
              <a:rPr lang="en-US" dirty="0" err="1" smtClean="0"/>
              <a:t>department.dept_name</a:t>
            </a:r>
            <a:r>
              <a:rPr lang="en-US" dirty="0" smtClean="0"/>
              <a:t>=</a:t>
            </a:r>
            <a:r>
              <a:rPr lang="en-US" dirty="0" err="1" smtClean="0"/>
              <a:t>instructor.dept_name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0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0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Intermediate SQL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714480" y="142852"/>
            <a:ext cx="6018652" cy="100013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1643042" y="1309709"/>
            <a:ext cx="5915025" cy="5191125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79512" y="116632"/>
            <a:ext cx="130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outer join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2000232" y="214290"/>
            <a:ext cx="5715040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1928794" y="1214422"/>
            <a:ext cx="5943600" cy="518160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130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outer join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14282" y="214290"/>
            <a:ext cx="8858312" cy="5235123"/>
            <a:chOff x="214282" y="214290"/>
            <a:chExt cx="8858312" cy="523512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4214810" y="214290"/>
              <a:ext cx="4714908" cy="707236"/>
            </a:xfrm>
            <a:prstGeom prst="round1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4214810" y="1214422"/>
              <a:ext cx="4857784" cy="4234991"/>
            </a:xfrm>
            <a:prstGeom prst="round1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214282" y="1214422"/>
              <a:ext cx="3496132" cy="714380"/>
            </a:xfrm>
            <a:prstGeom prst="round1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7" name="Straight Arrow Connector 6"/>
            <p:cNvCxnSpPr>
              <a:stCxn id="7171" idx="2"/>
            </p:cNvCxnSpPr>
            <p:nvPr/>
          </p:nvCxnSpPr>
          <p:spPr>
            <a:xfrm rot="16200000" flipH="1">
              <a:off x="2231323" y="1659827"/>
              <a:ext cx="1857388" cy="23953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428596" y="1142984"/>
            <a:ext cx="5158844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428595" y="3645024"/>
            <a:ext cx="6625572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40152" y="1226165"/>
            <a:ext cx="18002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الاعمدة لها نفس الاسم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76756" y="3653408"/>
            <a:ext cx="18002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الاعمدة اذا كام لها مش نفس الاسم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544522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of them have the same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1152128" cy="563562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Full outer join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0648"/>
            <a:ext cx="7571184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select 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department natural full outer join  instructor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select 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instructor natural full outer join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department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select 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department full outer join  instructor 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department.dept_name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instructor.dept_name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6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Display a list of </a:t>
            </a:r>
            <a:r>
              <a:rPr lang="en-US" sz="2800" b="1" dirty="0">
                <a:solidFill>
                  <a:srgbClr val="FF0000"/>
                </a:solidFill>
              </a:rPr>
              <a:t>all students </a:t>
            </a:r>
            <a:r>
              <a:rPr lang="en-US" sz="2800" dirty="0"/>
              <a:t>in the Comp. Sci. department, along with the course sections, if any, that they have taken in Spring 2009;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course sections from Spring 2009 must be displayed</a:t>
            </a:r>
            <a:r>
              <a:rPr lang="en-US" sz="2800" dirty="0"/>
              <a:t>, even if no student from the Comp. Sci. department has taken the course section.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857224" y="3786190"/>
            <a:ext cx="6038890" cy="278605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1152128" cy="563562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Inner join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0648"/>
            <a:ext cx="7571184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select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department natural inner join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instructor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select 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instructor natural inner join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department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select *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department inner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join  instructor 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department.dept_name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instructor.dept_name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72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 Types and Conditions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85720" y="1071546"/>
            <a:ext cx="4262467" cy="182677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285720" y="3357562"/>
            <a:ext cx="5715040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85720" y="4500570"/>
            <a:ext cx="6500819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Select * </a:t>
            </a:r>
          </a:p>
          <a:p>
            <a:r>
              <a:rPr lang="en-US" sz="2000" b="1" dirty="0"/>
              <a:t>From </a:t>
            </a:r>
            <a:r>
              <a:rPr lang="en-US" sz="2000" dirty="0"/>
              <a:t>takes</a:t>
            </a:r>
            <a:r>
              <a:rPr lang="en-US" sz="2000" b="1" dirty="0"/>
              <a:t> right outer join </a:t>
            </a:r>
            <a:r>
              <a:rPr lang="en-US" sz="2000" dirty="0"/>
              <a:t>student</a:t>
            </a:r>
            <a:r>
              <a:rPr lang="en-US" sz="2000" b="1" dirty="0"/>
              <a:t> on </a:t>
            </a:r>
            <a:r>
              <a:rPr lang="en-US" sz="2000" dirty="0"/>
              <a:t>takes.ID = student.ID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5500702"/>
            <a:ext cx="489941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Select * </a:t>
            </a:r>
          </a:p>
          <a:p>
            <a:r>
              <a:rPr lang="en-US" sz="2000" b="1" dirty="0"/>
              <a:t>From </a:t>
            </a:r>
            <a:r>
              <a:rPr lang="en-US" sz="2000" dirty="0"/>
              <a:t>takes</a:t>
            </a:r>
            <a:r>
              <a:rPr lang="en-US" sz="2000" b="1" dirty="0"/>
              <a:t> right outer join </a:t>
            </a:r>
            <a:r>
              <a:rPr lang="en-US" sz="2000" dirty="0"/>
              <a:t>student</a:t>
            </a:r>
            <a:r>
              <a:rPr lang="en-US" sz="2000" b="1" dirty="0"/>
              <a:t> using (</a:t>
            </a:r>
            <a:r>
              <a:rPr lang="en-US" sz="2000" dirty="0"/>
              <a:t>ID</a:t>
            </a:r>
            <a:r>
              <a:rPr lang="en-US" sz="20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Expressions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 Expressions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14282" y="1000108"/>
            <a:ext cx="3734722" cy="357190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4071934" y="928670"/>
            <a:ext cx="4848229" cy="5712056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85" y="476672"/>
            <a:ext cx="7521939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712968" cy="666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7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 Expressions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85720" y="1214422"/>
            <a:ext cx="6158708" cy="92869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5720" y="2571744"/>
            <a:ext cx="6143668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/>
              <a:t>Select * </a:t>
            </a:r>
          </a:p>
          <a:p>
            <a:r>
              <a:rPr lang="en-US" sz="2200" b="1" dirty="0"/>
              <a:t>From student natural join takes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285720" y="3571876"/>
            <a:ext cx="3371874" cy="107157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285720" y="5072074"/>
            <a:ext cx="6651672" cy="114300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1142976" y="1231016"/>
            <a:ext cx="6543974" cy="562698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1142976" y="0"/>
            <a:ext cx="6651672" cy="114300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we need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dirty="0"/>
              <a:t>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two good reasons for introducing the </a:t>
            </a:r>
            <a:r>
              <a:rPr lang="en-US" b="1" dirty="0"/>
              <a:t>on condition.</a:t>
            </a:r>
          </a:p>
          <a:p>
            <a:endParaRPr lang="en-US" b="1" dirty="0"/>
          </a:p>
          <a:p>
            <a:pPr lvl="1"/>
            <a:r>
              <a:rPr lang="en-US" dirty="0"/>
              <a:t>First, for a kind of join called an </a:t>
            </a:r>
            <a:r>
              <a:rPr lang="en-US" b="1" dirty="0"/>
              <a:t>outer join</a:t>
            </a:r>
            <a:r>
              <a:rPr lang="en-US" dirty="0"/>
              <a:t>,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dirty="0"/>
              <a:t> conditions do behave in a manner different from where conditions.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Second, an SQL query is often more readable by humans if the join condition is specified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dirty="0"/>
              <a:t> clause and the rest of the conditions appear in the where clause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Outer Join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4071934" y="928670"/>
            <a:ext cx="4848229" cy="57120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058" y="928670"/>
            <a:ext cx="3810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3645</TotalTime>
  <Words>423</Words>
  <Application>Microsoft Office PowerPoint</Application>
  <PresentationFormat>On-screen Show (4:3)</PresentationFormat>
  <Paragraphs>106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04</vt:lpstr>
      <vt:lpstr>Join Expressions</vt:lpstr>
      <vt:lpstr>Join Expressions</vt:lpstr>
      <vt:lpstr>PowerPoint Presentation</vt:lpstr>
      <vt:lpstr>PowerPoint Presentation</vt:lpstr>
      <vt:lpstr>Join Expressions</vt:lpstr>
      <vt:lpstr>PowerPoint Presentation</vt:lpstr>
      <vt:lpstr>Why do we need on condition</vt:lpstr>
      <vt:lpstr>Outer Join</vt:lpstr>
      <vt:lpstr>PowerPoint Presentation</vt:lpstr>
      <vt:lpstr>PowerPoint Presentation</vt:lpstr>
      <vt:lpstr>PowerPoint Presentation</vt:lpstr>
      <vt:lpstr>PowerPoint Presentation</vt:lpstr>
      <vt:lpstr>Full outer join</vt:lpstr>
      <vt:lpstr>Example</vt:lpstr>
      <vt:lpstr>Inner join</vt:lpstr>
      <vt:lpstr>Join Types and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705</cp:revision>
  <dcterms:created xsi:type="dcterms:W3CDTF">2006-08-16T00:00:00Z</dcterms:created>
  <dcterms:modified xsi:type="dcterms:W3CDTF">2024-08-25T06:18:40Z</dcterms:modified>
</cp:coreProperties>
</file>