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8" r:id="rId3"/>
    <p:sldId id="299" r:id="rId4"/>
    <p:sldId id="311" r:id="rId5"/>
    <p:sldId id="310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8" r:id="rId14"/>
    <p:sldId id="312" r:id="rId15"/>
    <p:sldId id="307" r:id="rId16"/>
    <p:sldId id="314" r:id="rId17"/>
    <p:sldId id="30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76598" autoAdjust="0"/>
  </p:normalViewPr>
  <p:slideViewPr>
    <p:cSldViewPr>
      <p:cViewPr>
        <p:scale>
          <a:sx n="75" d="100"/>
          <a:sy n="75" d="100"/>
        </p:scale>
        <p:origin x="-1546" y="2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509EE-B5F8-4D34-B31A-4B22059D79D3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14A29-340D-43C8-ABF9-9B2187A7C0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868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* </a:t>
            </a:r>
          </a:p>
          <a:p>
            <a:r>
              <a:rPr lang="en-US" dirty="0" smtClean="0"/>
              <a:t>from student join takes</a:t>
            </a:r>
          </a:p>
          <a:p>
            <a:r>
              <a:rPr lang="en-US" dirty="0" smtClean="0"/>
              <a:t>on student.id=takes.id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4A29-340D-43C8-ABF9-9B2187A7C0D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95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*</a:t>
            </a:r>
          </a:p>
          <a:p>
            <a:r>
              <a:rPr lang="en-US" dirty="0" smtClean="0"/>
              <a:t>from instructor natural left outer join department</a:t>
            </a:r>
          </a:p>
          <a:p>
            <a:endParaRPr lang="en-US" dirty="0" smtClean="0"/>
          </a:p>
          <a:p>
            <a:r>
              <a:rPr lang="en-US" dirty="0" smtClean="0"/>
              <a:t>select *</a:t>
            </a:r>
          </a:p>
          <a:p>
            <a:r>
              <a:rPr lang="en-US" dirty="0" smtClean="0"/>
              <a:t>from department natural left outer join  instructor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 *</a:t>
            </a:r>
          </a:p>
          <a:p>
            <a:r>
              <a:rPr lang="en-US" dirty="0" smtClean="0"/>
              <a:t>from instructor natural left outer join teaches</a:t>
            </a:r>
          </a:p>
          <a:p>
            <a:endParaRPr lang="en-US" dirty="0" smtClean="0"/>
          </a:p>
          <a:p>
            <a:r>
              <a:rPr lang="en-US" dirty="0" smtClean="0"/>
              <a:t>select *</a:t>
            </a:r>
          </a:p>
          <a:p>
            <a:r>
              <a:rPr lang="en-US" dirty="0" smtClean="0"/>
              <a:t>from teaches natural left outer join instructor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 </a:t>
            </a:r>
            <a:r>
              <a:rPr lang="en-US" dirty="0" err="1" smtClean="0"/>
              <a:t>department.DEPT_NAME</a:t>
            </a:r>
            <a:r>
              <a:rPr lang="en-US" dirty="0" smtClean="0"/>
              <a:t>, count(ID) </a:t>
            </a:r>
          </a:p>
          <a:p>
            <a:r>
              <a:rPr lang="en-US" dirty="0" smtClean="0"/>
              <a:t>from department left outer join instructor</a:t>
            </a:r>
          </a:p>
          <a:p>
            <a:r>
              <a:rPr lang="en-US" dirty="0" smtClean="0"/>
              <a:t>on </a:t>
            </a:r>
            <a:r>
              <a:rPr lang="en-US" dirty="0" err="1" smtClean="0"/>
              <a:t>department.dept_name</a:t>
            </a:r>
            <a:r>
              <a:rPr lang="en-US" dirty="0" smtClean="0"/>
              <a:t> = </a:t>
            </a:r>
            <a:r>
              <a:rPr lang="en-US" dirty="0" err="1" smtClean="0"/>
              <a:t>instructor.dept_name</a:t>
            </a:r>
            <a:endParaRPr lang="en-US" dirty="0" smtClean="0"/>
          </a:p>
          <a:p>
            <a:r>
              <a:rPr lang="en-US" dirty="0" smtClean="0"/>
              <a:t>group by </a:t>
            </a:r>
            <a:r>
              <a:rPr lang="en-US" dirty="0" err="1" smtClean="0"/>
              <a:t>department.DEPT_NAME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 DEPT_NAME, count(ID) </a:t>
            </a:r>
          </a:p>
          <a:p>
            <a:r>
              <a:rPr lang="en-US" dirty="0" smtClean="0"/>
              <a:t>from department natural join instructor</a:t>
            </a:r>
          </a:p>
          <a:p>
            <a:r>
              <a:rPr lang="en-US" dirty="0" smtClean="0"/>
              <a:t>group by DEPT_NAME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 </a:t>
            </a:r>
            <a:r>
              <a:rPr lang="en-US" dirty="0" err="1" smtClean="0"/>
              <a:t>department.DEPT_NAME</a:t>
            </a:r>
            <a:r>
              <a:rPr lang="en-US" dirty="0" smtClean="0"/>
              <a:t>, count(ID) </a:t>
            </a:r>
          </a:p>
          <a:p>
            <a:r>
              <a:rPr lang="en-US" dirty="0" smtClean="0"/>
              <a:t>from department inner join instructor</a:t>
            </a:r>
          </a:p>
          <a:p>
            <a:r>
              <a:rPr lang="en-US" dirty="0" smtClean="0"/>
              <a:t>on </a:t>
            </a:r>
            <a:r>
              <a:rPr lang="en-US" dirty="0" err="1" smtClean="0"/>
              <a:t>department.dept_name</a:t>
            </a:r>
            <a:r>
              <a:rPr lang="en-US" dirty="0" smtClean="0"/>
              <a:t> = </a:t>
            </a:r>
            <a:r>
              <a:rPr lang="en-US" dirty="0" err="1" smtClean="0"/>
              <a:t>instructor.dept_name</a:t>
            </a:r>
            <a:endParaRPr lang="en-US" dirty="0" smtClean="0"/>
          </a:p>
          <a:p>
            <a:r>
              <a:rPr lang="en-US" dirty="0" smtClean="0"/>
              <a:t>group by </a:t>
            </a:r>
            <a:r>
              <a:rPr lang="en-US" dirty="0" err="1" smtClean="0"/>
              <a:t>department.DEPT_NAME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4A29-340D-43C8-ABF9-9B2187A7C0D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649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*</a:t>
            </a:r>
          </a:p>
          <a:p>
            <a:r>
              <a:rPr lang="en-US" dirty="0" smtClean="0"/>
              <a:t>from instructor natural right outer join department</a:t>
            </a:r>
          </a:p>
          <a:p>
            <a:endParaRPr lang="en-US" dirty="0" smtClean="0"/>
          </a:p>
          <a:p>
            <a:r>
              <a:rPr lang="en-US" dirty="0" smtClean="0"/>
              <a:t>select *</a:t>
            </a:r>
          </a:p>
          <a:p>
            <a:r>
              <a:rPr lang="en-US" dirty="0" smtClean="0"/>
              <a:t>from department natural right outer join  instructor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4A29-340D-43C8-ABF9-9B2187A7C0D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95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*</a:t>
            </a:r>
          </a:p>
          <a:p>
            <a:r>
              <a:rPr lang="en-US" dirty="0" smtClean="0"/>
              <a:t>from department natural left outer join  instructor</a:t>
            </a:r>
          </a:p>
          <a:p>
            <a:r>
              <a:rPr lang="en-US" dirty="0" smtClean="0"/>
              <a:t>where id is null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 *</a:t>
            </a:r>
          </a:p>
          <a:p>
            <a:r>
              <a:rPr lang="en-US" dirty="0" smtClean="0"/>
              <a:t>from instructor natural left outer join department</a:t>
            </a:r>
          </a:p>
          <a:p>
            <a:r>
              <a:rPr lang="en-US" dirty="0" smtClean="0"/>
              <a:t>where id is null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4A29-340D-43C8-ABF9-9B2187A7C0D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75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*</a:t>
            </a:r>
          </a:p>
          <a:p>
            <a:r>
              <a:rPr lang="en-US" dirty="0" smtClean="0"/>
              <a:t>from department natural left outer join  instructor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 *</a:t>
            </a:r>
          </a:p>
          <a:p>
            <a:r>
              <a:rPr lang="en-US" dirty="0" smtClean="0"/>
              <a:t>from department left outer join  instructor on </a:t>
            </a:r>
            <a:r>
              <a:rPr lang="en-US" dirty="0" err="1" smtClean="0"/>
              <a:t>department.dept_name</a:t>
            </a:r>
            <a:r>
              <a:rPr lang="en-US" dirty="0" smtClean="0"/>
              <a:t>=</a:t>
            </a:r>
            <a:r>
              <a:rPr lang="en-US" dirty="0" err="1" smtClean="0"/>
              <a:t>instructor.dept_name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4A29-340D-43C8-ABF9-9B2187A7C0D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00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4A29-340D-43C8-ABF9-9B2187A7C0D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09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Chapter 04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Intermediate SQL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1714480" y="142852"/>
            <a:ext cx="6018652" cy="1000132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1643042" y="1309709"/>
            <a:ext cx="5915025" cy="5191125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sp>
        <p:nvSpPr>
          <p:cNvPr id="2" name="TextBox 1"/>
          <p:cNvSpPr txBox="1"/>
          <p:nvPr/>
        </p:nvSpPr>
        <p:spPr>
          <a:xfrm>
            <a:off x="179512" y="116632"/>
            <a:ext cx="13003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Left outer join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2000232" y="214290"/>
            <a:ext cx="5715040" cy="857256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lum bright="-20000" contrast="30000"/>
          </a:blip>
          <a:srcRect/>
          <a:stretch>
            <a:fillRect/>
          </a:stretch>
        </p:blipFill>
        <p:spPr bwMode="auto">
          <a:xfrm>
            <a:off x="1928794" y="1214422"/>
            <a:ext cx="5943600" cy="5181600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179512" y="116632"/>
            <a:ext cx="13003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Right outer join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14282" y="214290"/>
            <a:ext cx="8858312" cy="5235123"/>
            <a:chOff x="214282" y="214290"/>
            <a:chExt cx="8858312" cy="5235123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3">
              <a:lum bright="-20000" contrast="30000"/>
            </a:blip>
            <a:srcRect/>
            <a:stretch>
              <a:fillRect/>
            </a:stretch>
          </p:blipFill>
          <p:spPr bwMode="auto">
            <a:xfrm>
              <a:off x="4214810" y="214290"/>
              <a:ext cx="4714908" cy="707236"/>
            </a:xfrm>
            <a:prstGeom prst="round1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4">
              <a:lum bright="-20000" contrast="30000"/>
            </a:blip>
            <a:srcRect/>
            <a:stretch>
              <a:fillRect/>
            </a:stretch>
          </p:blipFill>
          <p:spPr bwMode="auto">
            <a:xfrm>
              <a:off x="4214810" y="1214422"/>
              <a:ext cx="4857784" cy="4234991"/>
            </a:xfrm>
            <a:prstGeom prst="round1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5">
              <a:lum bright="-20000" contrast="30000"/>
            </a:blip>
            <a:srcRect/>
            <a:stretch>
              <a:fillRect/>
            </a:stretch>
          </p:blipFill>
          <p:spPr bwMode="auto">
            <a:xfrm>
              <a:off x="214282" y="1214422"/>
              <a:ext cx="3496132" cy="714380"/>
            </a:xfrm>
            <a:prstGeom prst="round1Rect">
              <a:avLst/>
            </a:prstGeom>
            <a:ln>
              <a:solidFill>
                <a:schemeClr val="tx1"/>
              </a:solidFill>
            </a:ln>
          </p:spPr>
        </p:pic>
        <p:cxnSp>
          <p:nvCxnSpPr>
            <p:cNvPr id="7" name="Straight Arrow Connector 6"/>
            <p:cNvCxnSpPr>
              <a:stCxn id="7171" idx="2"/>
            </p:cNvCxnSpPr>
            <p:nvPr/>
          </p:nvCxnSpPr>
          <p:spPr>
            <a:xfrm rot="16200000" flipH="1">
              <a:off x="2231323" y="1659827"/>
              <a:ext cx="1857388" cy="23953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428596" y="1142984"/>
            <a:ext cx="5158844" cy="857256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lum bright="-20000" contrast="30000"/>
          </a:blip>
          <a:srcRect/>
          <a:stretch>
            <a:fillRect/>
          </a:stretch>
        </p:blipFill>
        <p:spPr bwMode="auto">
          <a:xfrm>
            <a:off x="428595" y="3645024"/>
            <a:ext cx="6625572" cy="857256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5940152" y="1226165"/>
            <a:ext cx="180020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الاعمدة لها نفس الاسم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176756" y="3653408"/>
            <a:ext cx="180020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الاعمدة اذا كام لها مش نفس الاسم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75656" y="544522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Both of them have the same output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1152128" cy="563562"/>
          </a:xfrm>
        </p:spPr>
        <p:txBody>
          <a:bodyPr>
            <a:noAutofit/>
          </a:bodyPr>
          <a:lstStyle/>
          <a:p>
            <a:r>
              <a:rPr lang="en-US" sz="1800" b="0" dirty="0" smtClean="0"/>
              <a:t>Full outer join</a:t>
            </a:r>
            <a:endParaRPr lang="en-US" sz="1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260648"/>
            <a:ext cx="7571184" cy="58655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select *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from department natural full outer join  instructor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select *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from instructor natural full outer join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department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select *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from department full outer join  instructor on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department.dept_name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instructor.dept_name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466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Display a list of </a:t>
            </a:r>
            <a:r>
              <a:rPr lang="en-US" sz="2800" b="1" dirty="0">
                <a:solidFill>
                  <a:srgbClr val="FF0000"/>
                </a:solidFill>
              </a:rPr>
              <a:t>all students </a:t>
            </a:r>
            <a:r>
              <a:rPr lang="en-US" sz="2800" dirty="0"/>
              <a:t>in the Comp. Sci. department, along with the course sections, if any, that they have taken in Spring 2009;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course sections from Spring 2009 must be displayed</a:t>
            </a:r>
            <a:r>
              <a:rPr lang="en-US" sz="2800" dirty="0"/>
              <a:t>, even if no student from the Comp. Sci. department has taken the course section.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857224" y="3786190"/>
            <a:ext cx="6038890" cy="2786058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1152128" cy="563562"/>
          </a:xfrm>
        </p:spPr>
        <p:txBody>
          <a:bodyPr>
            <a:noAutofit/>
          </a:bodyPr>
          <a:lstStyle/>
          <a:p>
            <a:r>
              <a:rPr lang="en-US" sz="1800" b="0" dirty="0" smtClean="0"/>
              <a:t>Inner join</a:t>
            </a:r>
            <a:endParaRPr lang="en-US" sz="1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260648"/>
            <a:ext cx="7571184" cy="58655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select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*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from department natural inner join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instructor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select *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from instructor natural inner join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department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select *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from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department inner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join  instructor on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department.dept_name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instructor.dept_name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072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Join Types and Conditions</a:t>
            </a: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285720" y="1071546"/>
            <a:ext cx="4262467" cy="1826772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285720" y="3357562"/>
            <a:ext cx="5715040" cy="857256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285720" y="4500570"/>
            <a:ext cx="6500819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Select * </a:t>
            </a:r>
          </a:p>
          <a:p>
            <a:r>
              <a:rPr lang="en-US" sz="2000" b="1" dirty="0"/>
              <a:t>From </a:t>
            </a:r>
            <a:r>
              <a:rPr lang="en-US" sz="2000" dirty="0"/>
              <a:t>takes</a:t>
            </a:r>
            <a:r>
              <a:rPr lang="en-US" sz="2000" b="1" dirty="0"/>
              <a:t> right outer join </a:t>
            </a:r>
            <a:r>
              <a:rPr lang="en-US" sz="2000" dirty="0"/>
              <a:t>student</a:t>
            </a:r>
            <a:r>
              <a:rPr lang="en-US" sz="2000" b="1" dirty="0"/>
              <a:t> on </a:t>
            </a:r>
            <a:r>
              <a:rPr lang="en-US" sz="2000" dirty="0"/>
              <a:t>takes.ID = student.ID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5720" y="5500702"/>
            <a:ext cx="4899418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Select * </a:t>
            </a:r>
          </a:p>
          <a:p>
            <a:r>
              <a:rPr lang="en-US" sz="2000" b="1" dirty="0"/>
              <a:t>From </a:t>
            </a:r>
            <a:r>
              <a:rPr lang="en-US" sz="2000" dirty="0"/>
              <a:t>takes</a:t>
            </a:r>
            <a:r>
              <a:rPr lang="en-US" sz="2000" b="1" dirty="0"/>
              <a:t> right outer join </a:t>
            </a:r>
            <a:r>
              <a:rPr lang="en-US" sz="2000" dirty="0"/>
              <a:t>student</a:t>
            </a:r>
            <a:r>
              <a:rPr lang="en-US" sz="2000" b="1" dirty="0"/>
              <a:t> using (</a:t>
            </a:r>
            <a:r>
              <a:rPr lang="en-US" sz="2000" dirty="0"/>
              <a:t>ID</a:t>
            </a:r>
            <a:r>
              <a:rPr lang="en-US" sz="2000" b="1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Expressions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4.1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Join Expressions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214282" y="1000108"/>
            <a:ext cx="3734722" cy="3571900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4071934" y="928670"/>
            <a:ext cx="4848229" cy="5712056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85" y="476672"/>
            <a:ext cx="7521939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81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8712968" cy="666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870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Join Expressions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285720" y="1214422"/>
            <a:ext cx="6158708" cy="928694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285720" y="2571744"/>
            <a:ext cx="6143668" cy="76944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b="1" dirty="0"/>
              <a:t>Select * </a:t>
            </a:r>
          </a:p>
          <a:p>
            <a:r>
              <a:rPr lang="en-US" sz="2200" b="1" dirty="0"/>
              <a:t>From student natural join takes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285720" y="3571876"/>
            <a:ext cx="3371874" cy="1071570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lum bright="-20000" contrast="30000"/>
          </a:blip>
          <a:srcRect/>
          <a:stretch>
            <a:fillRect/>
          </a:stretch>
        </p:blipFill>
        <p:spPr bwMode="auto">
          <a:xfrm>
            <a:off x="285720" y="5072074"/>
            <a:ext cx="6651672" cy="1143008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1142976" y="1231016"/>
            <a:ext cx="6543974" cy="5626984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lum bright="-20000" contrast="30000"/>
          </a:blip>
          <a:srcRect/>
          <a:stretch>
            <a:fillRect/>
          </a:stretch>
        </p:blipFill>
        <p:spPr bwMode="auto">
          <a:xfrm>
            <a:off x="1142976" y="0"/>
            <a:ext cx="6651672" cy="1143008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do we need </a:t>
            </a:r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n-US" dirty="0"/>
              <a:t> condition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are two good reasons for introducing the </a:t>
            </a:r>
            <a:r>
              <a:rPr lang="en-US" b="1" dirty="0"/>
              <a:t>on condition.</a:t>
            </a:r>
          </a:p>
          <a:p>
            <a:endParaRPr lang="en-US" b="1" dirty="0"/>
          </a:p>
          <a:p>
            <a:pPr lvl="1"/>
            <a:r>
              <a:rPr lang="en-US" dirty="0"/>
              <a:t>First, for a kind of join called an </a:t>
            </a:r>
            <a:r>
              <a:rPr lang="en-US" b="1" dirty="0"/>
              <a:t>outer join</a:t>
            </a:r>
            <a:r>
              <a:rPr lang="en-US" dirty="0"/>
              <a:t>,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n-US" dirty="0"/>
              <a:t> conditions do behave in a manner different from where conditions.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Second, an SQL query is often more readable by humans if the join condition is specified in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n-US" dirty="0"/>
              <a:t> clause and the rest of the conditions appear in the where clause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Outer Join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4071934" y="928670"/>
            <a:ext cx="4848229" cy="5712056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9058" y="928670"/>
            <a:ext cx="38100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3645</TotalTime>
  <Words>423</Words>
  <Application>Microsoft Office PowerPoint</Application>
  <PresentationFormat>On-screen Show (4:3)</PresentationFormat>
  <Paragraphs>106</Paragraphs>
  <Slides>17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Chapter 04</vt:lpstr>
      <vt:lpstr>Join Expressions</vt:lpstr>
      <vt:lpstr>Join Expressions</vt:lpstr>
      <vt:lpstr>PowerPoint Presentation</vt:lpstr>
      <vt:lpstr>PowerPoint Presentation</vt:lpstr>
      <vt:lpstr>Join Expressions</vt:lpstr>
      <vt:lpstr>PowerPoint Presentation</vt:lpstr>
      <vt:lpstr>Why do we need on condition</vt:lpstr>
      <vt:lpstr>Outer Join</vt:lpstr>
      <vt:lpstr>PowerPoint Presentation</vt:lpstr>
      <vt:lpstr>PowerPoint Presentation</vt:lpstr>
      <vt:lpstr>PowerPoint Presentation</vt:lpstr>
      <vt:lpstr>PowerPoint Presentation</vt:lpstr>
      <vt:lpstr>Full outer join</vt:lpstr>
      <vt:lpstr>Example</vt:lpstr>
      <vt:lpstr>Inner join</vt:lpstr>
      <vt:lpstr>Join Types and Conditions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01</dc:title>
  <dc:creator>admin</dc:creator>
  <cp:lastModifiedBy>eng.samer2011@hotmail.com</cp:lastModifiedBy>
  <cp:revision>705</cp:revision>
  <dcterms:created xsi:type="dcterms:W3CDTF">2006-08-16T00:00:00Z</dcterms:created>
  <dcterms:modified xsi:type="dcterms:W3CDTF">2024-08-25T06:18:40Z</dcterms:modified>
</cp:coreProperties>
</file>