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7"/>
  </p:notesMasterIdLst>
  <p:sldIdLst>
    <p:sldId id="259" r:id="rId2"/>
    <p:sldId id="257" r:id="rId3"/>
    <p:sldId id="258" r:id="rId4"/>
    <p:sldId id="260" r:id="rId5"/>
    <p:sldId id="280" r:id="rId6"/>
    <p:sldId id="261" r:id="rId7"/>
    <p:sldId id="262" r:id="rId8"/>
    <p:sldId id="281" r:id="rId9"/>
    <p:sldId id="263" r:id="rId10"/>
    <p:sldId id="282" r:id="rId11"/>
    <p:sldId id="264" r:id="rId12"/>
    <p:sldId id="283" r:id="rId13"/>
    <p:sldId id="274" r:id="rId14"/>
    <p:sldId id="266" r:id="rId15"/>
    <p:sldId id="267" r:id="rId16"/>
    <p:sldId id="268" r:id="rId17"/>
    <p:sldId id="269" r:id="rId18"/>
    <p:sldId id="276" r:id="rId19"/>
    <p:sldId id="270" r:id="rId20"/>
    <p:sldId id="278" r:id="rId21"/>
    <p:sldId id="272" r:id="rId22"/>
    <p:sldId id="279" r:id="rId23"/>
    <p:sldId id="273" r:id="rId24"/>
    <p:sldId id="284" r:id="rId25"/>
    <p:sldId id="277"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132" autoAdjust="0"/>
    <p:restoredTop sz="94660"/>
  </p:normalViewPr>
  <p:slideViewPr>
    <p:cSldViewPr snapToGrid="0">
      <p:cViewPr varScale="1">
        <p:scale>
          <a:sx n="88" d="100"/>
          <a:sy n="88" d="100"/>
        </p:scale>
        <p:origin x="398"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7F74928-94E9-4B49-AD63-E69F68F3CE14}" type="datetimeFigureOut">
              <a:rPr lang="en-US" smtClean="0"/>
              <a:t>8/12/2024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271C1E3-1E41-4D10-8561-713D32C26982}" type="slidenum">
              <a:rPr lang="en-US" smtClean="0"/>
              <a:t>‹#›</a:t>
            </a:fld>
            <a:endParaRPr lang="en-US"/>
          </a:p>
        </p:txBody>
      </p:sp>
    </p:spTree>
    <p:extLst>
      <p:ext uri="{BB962C8B-B14F-4D97-AF65-F5344CB8AC3E}">
        <p14:creationId xmlns:p14="http://schemas.microsoft.com/office/powerpoint/2010/main" val="14924648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a:solidFill>
              <a:srgbClr val="000000">
                <a:alpha val="100000"/>
              </a:srgbClr>
            </a:solidFill>
            <a:miter lim="800000"/>
          </a:ln>
        </p:spPr>
      </p:sp>
      <p:sp>
        <p:nvSpPr>
          <p:cNvPr id="48131" name="Notes Placeholder 2"/>
          <p:cNvSpPr>
            <a:spLocks noGrp="1"/>
          </p:cNvSpPr>
          <p:nvPr>
            <p:ph type="body" idx="1"/>
          </p:nvPr>
        </p:nvSpPr>
        <p:spPr>
          <a:noFill/>
          <a:ln>
            <a:noFill/>
          </a:ln>
        </p:spPr>
        <p:txBody>
          <a:bodyPr wrap="square" lIns="91440" tIns="45720" rIns="91440" bIns="45720" anchor="t" anchorCtr="0"/>
          <a:lstStyle/>
          <a:p>
            <a:pPr lvl="0" eaLnBrk="1" hangingPunct="1">
              <a:spcBef>
                <a:spcPct val="0"/>
              </a:spcBef>
            </a:pPr>
            <a:endParaRPr lang="ar-SA" altLang="en-US" dirty="0">
              <a:ea typeface="Arial" panose="020B0604020202020204" pitchFamily="34" charset="0"/>
            </a:endParaRPr>
          </a:p>
        </p:txBody>
      </p:sp>
      <p:sp>
        <p:nvSpPr>
          <p:cNvPr id="48132" name="Slide Number Placeholder 3"/>
          <p:cNvSpPr txBox="1">
            <a:spLocks noGrp="1"/>
          </p:cNvSpPr>
          <p:nvPr>
            <p:ph type="sldNum" sz="quarter"/>
          </p:nvPr>
        </p:nvSpPr>
        <p:spPr>
          <a:xfrm>
            <a:off x="3884613" y="8685213"/>
            <a:ext cx="2971800" cy="458787"/>
          </a:xfrm>
          <a:prstGeom prst="rect">
            <a:avLst/>
          </a:prstGeom>
          <a:noFill/>
          <a:ln w="9525">
            <a:noFill/>
          </a:ln>
        </p:spPr>
        <p:txBody>
          <a:bodyPr anchor="b" anchorCtr="0"/>
          <a:lstStyle/>
          <a:p>
            <a:pPr lvl="0" algn="r" eaLnBrk="1" hangingPunct="1"/>
            <a:fld id="{9A0DB2DC-4C9A-4742-B13C-FB6460FD3503}" type="slidenum">
              <a:rPr lang="en-US" altLang="en-US" sz="1200" dirty="0"/>
              <a:t>4</a:t>
            </a:fld>
            <a:endParaRPr lang="en-US" altLang="en-US" sz="1200" dirty="0"/>
          </a:p>
        </p:txBody>
      </p:sp>
    </p:spTree>
    <p:extLst>
      <p:ext uri="{BB962C8B-B14F-4D97-AF65-F5344CB8AC3E}">
        <p14:creationId xmlns:p14="http://schemas.microsoft.com/office/powerpoint/2010/main" val="23762037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a:solidFill>
              <a:srgbClr val="000000">
                <a:alpha val="100000"/>
              </a:srgbClr>
            </a:solidFill>
            <a:miter lim="800000"/>
          </a:ln>
        </p:spPr>
      </p:sp>
      <p:sp>
        <p:nvSpPr>
          <p:cNvPr id="48131" name="Notes Placeholder 2"/>
          <p:cNvSpPr>
            <a:spLocks noGrp="1"/>
          </p:cNvSpPr>
          <p:nvPr>
            <p:ph type="body" idx="1"/>
          </p:nvPr>
        </p:nvSpPr>
        <p:spPr>
          <a:noFill/>
          <a:ln>
            <a:noFill/>
          </a:ln>
        </p:spPr>
        <p:txBody>
          <a:bodyPr wrap="square" lIns="91440" tIns="45720" rIns="91440" bIns="45720" anchor="t" anchorCtr="0"/>
          <a:lstStyle/>
          <a:p>
            <a:pPr lvl="0" eaLnBrk="1" hangingPunct="1">
              <a:spcBef>
                <a:spcPct val="0"/>
              </a:spcBef>
            </a:pPr>
            <a:endParaRPr lang="ar-SA" altLang="en-US" dirty="0">
              <a:ea typeface="Arial" panose="020B0604020202020204" pitchFamily="34" charset="0"/>
            </a:endParaRPr>
          </a:p>
        </p:txBody>
      </p:sp>
      <p:sp>
        <p:nvSpPr>
          <p:cNvPr id="48132" name="Slide Number Placeholder 3"/>
          <p:cNvSpPr txBox="1">
            <a:spLocks noGrp="1"/>
          </p:cNvSpPr>
          <p:nvPr>
            <p:ph type="sldNum" sz="quarter"/>
          </p:nvPr>
        </p:nvSpPr>
        <p:spPr>
          <a:xfrm>
            <a:off x="3884613" y="8685213"/>
            <a:ext cx="2971800" cy="458787"/>
          </a:xfrm>
          <a:prstGeom prst="rect">
            <a:avLst/>
          </a:prstGeom>
          <a:noFill/>
          <a:ln w="9525">
            <a:noFill/>
          </a:ln>
        </p:spPr>
        <p:txBody>
          <a:bodyPr anchor="b" anchorCtr="0"/>
          <a:lstStyle/>
          <a:p>
            <a:pPr lvl="0" algn="r" eaLnBrk="1" hangingPunct="1"/>
            <a:fld id="{9A0DB2DC-4C9A-4742-B13C-FB6460FD3503}" type="slidenum">
              <a:rPr lang="en-US" altLang="en-US" sz="1200" dirty="0"/>
              <a:t>5</a:t>
            </a:fld>
            <a:endParaRPr lang="en-US" altLang="en-US" sz="1200" dirty="0"/>
          </a:p>
        </p:txBody>
      </p:sp>
    </p:spTree>
    <p:extLst>
      <p:ext uri="{BB962C8B-B14F-4D97-AF65-F5344CB8AC3E}">
        <p14:creationId xmlns:p14="http://schemas.microsoft.com/office/powerpoint/2010/main" val="37462234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DC7BF2E-B161-4408-814C-E4CF0A6DE0DB}" type="datetimeFigureOut">
              <a:rPr lang="en-US" smtClean="0"/>
              <a:t>8/12/2024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9EECA9-074D-4577-BEA4-F4480EC4A3EC}"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DC7BF2E-B161-4408-814C-E4CF0A6DE0DB}" type="datetimeFigureOut">
              <a:rPr lang="en-US" smtClean="0"/>
              <a:t>8/12/2024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9EECA9-074D-4577-BEA4-F4480EC4A3E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DC7BF2E-B161-4408-814C-E4CF0A6DE0DB}" type="datetimeFigureOut">
              <a:rPr lang="en-US" smtClean="0"/>
              <a:t>8/12/2024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9EECA9-074D-4577-BEA4-F4480EC4A3EC}"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bg>
      <p:bgPr>
        <a:solidFill>
          <a:schemeClr val="bg1"/>
        </a:solidFill>
        <a:effectLst/>
      </p:bgPr>
    </p:bg>
    <p:spTree>
      <p:nvGrpSpPr>
        <p:cNvPr id="1" name=""/>
        <p:cNvGrpSpPr/>
        <p:nvPr/>
      </p:nvGrpSpPr>
      <p:grpSpPr>
        <a:xfrm>
          <a:off x="0" y="0"/>
          <a:ext cx="0" cy="0"/>
          <a:chOff x="0" y="0"/>
          <a:chExt cx="0" cy="0"/>
        </a:xfrm>
      </p:grpSpPr>
      <p:sp>
        <p:nvSpPr>
          <p:cNvPr id="8" name="Picture Placeholder 7"/>
          <p:cNvSpPr>
            <a:spLocks noGrp="1"/>
          </p:cNvSpPr>
          <p:nvPr>
            <p:ph type="pic" sz="quarter" idx="10"/>
          </p:nvPr>
        </p:nvSpPr>
        <p:spPr>
          <a:xfrm>
            <a:off x="0" y="0"/>
            <a:ext cx="12192000" cy="6858000"/>
          </a:xfrm>
        </p:spPr>
        <p:txBody>
          <a:bodyPr vert="horz" wrap="square" lIns="91440" tIns="45720" rIns="91440" bIns="45720" numCol="1" rtlCol="0" anchor="t" anchorCtr="0" compatLnSpc="1">
            <a:normAutofit/>
          </a:bodyPr>
          <a:lstStyle/>
          <a:p>
            <a:pPr marL="228600" marR="0" lvl="0" indent="-228600" algn="l" defTabSz="914400" rtl="0" eaLnBrk="0" fontAlgn="base" latinLnBrk="0" hangingPunct="0">
              <a:lnSpc>
                <a:spcPct val="90000"/>
              </a:lnSpc>
              <a:spcBef>
                <a:spcPts val="1000"/>
              </a:spcBef>
              <a:spcAft>
                <a:spcPct val="0"/>
              </a:spcAft>
              <a:buClrTx/>
              <a:buSzTx/>
              <a:buFont typeface="Arial" panose="020B0604020202020204" pitchFamily="34" charset="0"/>
              <a:buChar char="•"/>
              <a:defRPr/>
            </a:pPr>
            <a:endParaRPr kumimoji="0" lang="en-US" sz="2800" b="0" i="0" u="none" strike="noStrike" kern="1200" cap="none" spc="0" normalizeH="0" baseline="0" noProof="0">
              <a:ln>
                <a:noFill/>
              </a:ln>
              <a:solidFill>
                <a:schemeClr val="tx1"/>
              </a:solidFill>
              <a:effectLst/>
              <a:uLnTx/>
              <a:uFillTx/>
              <a:latin typeface="+mn-lt"/>
              <a:ea typeface="+mn-ea"/>
              <a:cs typeface="+mn-cs"/>
            </a:endParaRPr>
          </a:p>
        </p:txBody>
      </p:sp>
      <p:sp>
        <p:nvSpPr>
          <p:cNvPr id="3" name="Picture Placeholder 2"/>
          <p:cNvSpPr>
            <a:spLocks noGrp="1"/>
          </p:cNvSpPr>
          <p:nvPr>
            <p:ph type="pic" sz="quarter" idx="11"/>
          </p:nvPr>
        </p:nvSpPr>
        <p:spPr>
          <a:xfrm>
            <a:off x="1019175" y="738188"/>
            <a:ext cx="5205413" cy="6119812"/>
          </a:xfrm>
        </p:spPr>
        <p:txBody>
          <a:bodyPr vert="horz" wrap="square" lIns="91440" tIns="45720" rIns="91440" bIns="45720" numCol="1" rtlCol="0" anchor="t" anchorCtr="0" compatLnSpc="1">
            <a:normAutofit/>
          </a:bodyPr>
          <a:lstStyle/>
          <a:p>
            <a:pPr marL="228600" marR="0" lvl="0" indent="-228600" algn="l" defTabSz="914400" rtl="0" eaLnBrk="0" fontAlgn="base" latinLnBrk="0" hangingPunct="0">
              <a:lnSpc>
                <a:spcPct val="90000"/>
              </a:lnSpc>
              <a:spcBef>
                <a:spcPts val="1000"/>
              </a:spcBef>
              <a:spcAft>
                <a:spcPct val="0"/>
              </a:spcAft>
              <a:buClrTx/>
              <a:buSzTx/>
              <a:buFont typeface="Arial" panose="020B0604020202020204" pitchFamily="34" charset="0"/>
              <a:buChar char="•"/>
              <a:defRPr/>
            </a:pPr>
            <a:endParaRPr kumimoji="0" lang="en-US" sz="2800" b="0" i="0" u="none" strike="noStrike" kern="1200" cap="none" spc="0" normalizeH="0" baseline="0" noProof="0">
              <a:ln>
                <a:noFill/>
              </a:ln>
              <a:solidFill>
                <a:schemeClr val="tx1"/>
              </a:solidFill>
              <a:effectLst/>
              <a:uLnTx/>
              <a:uFillTx/>
              <a:latin typeface="+mn-lt"/>
              <a:ea typeface="+mn-ea"/>
              <a:cs typeface="+mn-cs"/>
            </a:endParaRPr>
          </a:p>
        </p:txBody>
      </p:sp>
      <p:sp>
        <p:nvSpPr>
          <p:cNvPr id="2" name="Date Placeholder 1"/>
          <p:cNvSpPr>
            <a:spLocks noGrp="1"/>
          </p:cNvSpPr>
          <p:nvPr>
            <p:ph type="dt" sz="half"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4078B2B3-F52B-4A0C-9E53-8B978620214A}" type="datetimeFigureOut">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t>8/12/2024</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Footer Placeholder 3"/>
          <p:cNvSpPr>
            <a:spLocks noGrp="1"/>
          </p:cNvSpPr>
          <p:nvPr>
            <p:ph type="ftr" sz="quarter" idx="13"/>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Slide Number Placeholder 4"/>
          <p:cNvSpPr>
            <a:spLocks noGrp="1"/>
          </p:cNvSpPr>
          <p:nvPr>
            <p:ph type="sldNum" sz="quarter" idx="1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A99D6922-7580-443E-A942-C68D17C7E2EE}" type="slidenum">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t>‹#›</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le Slide">
    <p:bg>
      <p:bgPr>
        <a:solidFill>
          <a:schemeClr val="bg1"/>
        </a:solidFill>
        <a:effectLst/>
      </p:bgPr>
    </p:bg>
    <p:spTree>
      <p:nvGrpSpPr>
        <p:cNvPr id="1" name=""/>
        <p:cNvGrpSpPr/>
        <p:nvPr/>
      </p:nvGrpSpPr>
      <p:grpSpPr>
        <a:xfrm>
          <a:off x="0" y="0"/>
          <a:ext cx="0" cy="0"/>
          <a:chOff x="0" y="0"/>
          <a:chExt cx="0" cy="0"/>
        </a:xfrm>
      </p:grpSpPr>
      <p:sp>
        <p:nvSpPr>
          <p:cNvPr id="8" name="Picture Placeholder 7"/>
          <p:cNvSpPr>
            <a:spLocks noGrp="1"/>
          </p:cNvSpPr>
          <p:nvPr>
            <p:ph type="pic" sz="quarter" idx="10"/>
          </p:nvPr>
        </p:nvSpPr>
        <p:spPr>
          <a:xfrm>
            <a:off x="0" y="0"/>
            <a:ext cx="12192000" cy="6858000"/>
          </a:xfrm>
        </p:spPr>
        <p:txBody>
          <a:bodyPr vert="horz" wrap="square" lIns="91440" tIns="45720" rIns="91440" bIns="45720" numCol="1" rtlCol="0" anchor="t" anchorCtr="0" compatLnSpc="1">
            <a:normAutofit/>
          </a:bodyPr>
          <a:lstStyle/>
          <a:p>
            <a:pPr marL="228600" marR="0" lvl="0" indent="-228600" algn="l" defTabSz="914400" rtl="0" eaLnBrk="0" fontAlgn="base" latinLnBrk="0" hangingPunct="0">
              <a:lnSpc>
                <a:spcPct val="90000"/>
              </a:lnSpc>
              <a:spcBef>
                <a:spcPts val="1000"/>
              </a:spcBef>
              <a:spcAft>
                <a:spcPct val="0"/>
              </a:spcAft>
              <a:buClrTx/>
              <a:buSzTx/>
              <a:buFont typeface="Arial" panose="020B0604020202020204" pitchFamily="34" charset="0"/>
              <a:buChar char="•"/>
              <a:defRPr/>
            </a:pPr>
            <a:endParaRPr kumimoji="0" lang="en-US" sz="2800" b="0" i="0" u="none" strike="noStrike" kern="1200" cap="none" spc="0" normalizeH="0" baseline="0" noProof="0">
              <a:ln>
                <a:noFill/>
              </a:ln>
              <a:solidFill>
                <a:schemeClr val="tx1"/>
              </a:solidFill>
              <a:effectLst/>
              <a:uLnTx/>
              <a:uFillTx/>
              <a:latin typeface="+mn-lt"/>
              <a:ea typeface="+mn-ea"/>
              <a:cs typeface="+mn-cs"/>
            </a:endParaRPr>
          </a:p>
        </p:txBody>
      </p:sp>
      <p:sp>
        <p:nvSpPr>
          <p:cNvPr id="2" name="Date Placeholder 1"/>
          <p:cNvSpPr>
            <a:spLocks noGrp="1"/>
          </p:cNvSpPr>
          <p:nvPr>
            <p:ph type="dt" sz="half"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4078B2B3-F52B-4A0C-9E53-8B978620214A}" type="datetimeFigureOut">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t>8/12/2024</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3" name="Footer Placeholder 2"/>
          <p:cNvSpPr>
            <a:spLocks noGrp="1"/>
          </p:cNvSpPr>
          <p:nvPr>
            <p:ph type="ftr"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Slide Number Placeholder 3"/>
          <p:cNvSpPr>
            <a:spLocks noGrp="1"/>
          </p:cNvSpPr>
          <p:nvPr>
            <p:ph type="sldNum" sz="quarter" idx="13"/>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A99D6922-7580-443E-A942-C68D17C7E2EE}" type="slidenum">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t>‹#›</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Left_Blank">
    <p:bg>
      <p:bgPr>
        <a:solidFill>
          <a:schemeClr val="bg1"/>
        </a:solid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4078B2B3-F52B-4A0C-9E53-8B978620214A}" type="datetimeFigureOut">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t>8/12/2024</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A99D6922-7580-443E-A942-C68D17C7E2EE}" type="slidenum">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t>‹#›</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DC7BF2E-B161-4408-814C-E4CF0A6DE0DB}" type="datetimeFigureOut">
              <a:rPr lang="en-US" smtClean="0"/>
              <a:t>8/12/2024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9EECA9-074D-4577-BEA4-F4480EC4A3E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DC7BF2E-B161-4408-814C-E4CF0A6DE0DB}" type="datetimeFigureOut">
              <a:rPr lang="en-US" smtClean="0"/>
              <a:t>8/12/2024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9EECA9-074D-4577-BEA4-F4480EC4A3EC}"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DC7BF2E-B161-4408-814C-E4CF0A6DE0DB}" type="datetimeFigureOut">
              <a:rPr lang="en-US" smtClean="0"/>
              <a:t>8/12/2024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9EECA9-074D-4577-BEA4-F4480EC4A3E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DC7BF2E-B161-4408-814C-E4CF0A6DE0DB}" type="datetimeFigureOut">
              <a:rPr lang="en-US" smtClean="0"/>
              <a:t>8/12/2024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09EECA9-074D-4577-BEA4-F4480EC4A3E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DC7BF2E-B161-4408-814C-E4CF0A6DE0DB}" type="datetimeFigureOut">
              <a:rPr lang="en-US" smtClean="0"/>
              <a:t>8/12/2024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09EECA9-074D-4577-BEA4-F4480EC4A3E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C7BF2E-B161-4408-814C-E4CF0A6DE0DB}" type="datetimeFigureOut">
              <a:rPr lang="en-US" smtClean="0"/>
              <a:t>8/12/2024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09EECA9-074D-4577-BEA4-F4480EC4A3E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DC7BF2E-B161-4408-814C-E4CF0A6DE0DB}" type="datetimeFigureOut">
              <a:rPr lang="en-US" smtClean="0"/>
              <a:t>8/12/2024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9EECA9-074D-4577-BEA4-F4480EC4A3EC}"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DC7BF2E-B161-4408-814C-E4CF0A6DE0DB}" type="datetimeFigureOut">
              <a:rPr lang="en-US" smtClean="0"/>
              <a:t>8/12/2024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9EECA9-074D-4577-BEA4-F4480EC4A3E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C7BF2E-B161-4408-814C-E4CF0A6DE0DB}" type="datetimeFigureOut">
              <a:rPr lang="en-US" smtClean="0"/>
              <a:t>8/12/2024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9EECA9-074D-4577-BEA4-F4480EC4A3E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4450" y="6624638"/>
            <a:ext cx="3048000" cy="2301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4" name="Rectangle 13"/>
          <p:cNvSpPr/>
          <p:nvPr/>
        </p:nvSpPr>
        <p:spPr>
          <a:xfrm>
            <a:off x="3048000" y="6627813"/>
            <a:ext cx="3048000" cy="2301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8" name="Rectangle 17"/>
          <p:cNvSpPr/>
          <p:nvPr/>
        </p:nvSpPr>
        <p:spPr>
          <a:xfrm>
            <a:off x="6096000" y="6627813"/>
            <a:ext cx="3048000" cy="23018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20" name="Rectangle 19"/>
          <p:cNvSpPr/>
          <p:nvPr/>
        </p:nvSpPr>
        <p:spPr>
          <a:xfrm>
            <a:off x="9144000" y="6627813"/>
            <a:ext cx="3048000" cy="23018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lt1"/>
              </a:solidFill>
              <a:effectLst/>
              <a:uLnTx/>
              <a:uFillTx/>
              <a:latin typeface="+mn-lt"/>
              <a:ea typeface="+mn-ea"/>
              <a:cs typeface="+mn-cs"/>
            </a:endParaRPr>
          </a:p>
        </p:txBody>
      </p:sp>
      <p:grpSp>
        <p:nvGrpSpPr>
          <p:cNvPr id="45062" name="Group 530"/>
          <p:cNvGrpSpPr>
            <a:grpSpLocks noChangeAspect="1"/>
          </p:cNvGrpSpPr>
          <p:nvPr/>
        </p:nvGrpSpPr>
        <p:grpSpPr>
          <a:xfrm>
            <a:off x="2408238" y="1316038"/>
            <a:ext cx="6978650" cy="3614737"/>
            <a:chOff x="2759062" y="1592262"/>
            <a:chExt cx="6978512" cy="3614736"/>
          </a:xfrm>
        </p:grpSpPr>
        <p:sp>
          <p:nvSpPr>
            <p:cNvPr id="45198" name="Rectangle 56"/>
            <p:cNvSpPr/>
            <p:nvPr/>
          </p:nvSpPr>
          <p:spPr>
            <a:xfrm>
              <a:off x="3119732" y="1592262"/>
              <a:ext cx="6617842" cy="3614736"/>
            </a:xfrm>
            <a:prstGeom prst="rect">
              <a:avLst/>
            </a:prstGeom>
            <a:solidFill>
              <a:srgbClr val="F0F4F3"/>
            </a:solidFill>
            <a:ln w="63500" cap="flat" cmpd="sng">
              <a:solidFill>
                <a:srgbClr val="BEC3C6"/>
              </a:solidFill>
              <a:prstDash val="solid"/>
              <a:miter/>
              <a:headEnd type="none" w="med" len="med"/>
              <a:tailEnd type="none" w="med" len="med"/>
            </a:ln>
          </p:spPr>
          <p:txBody>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a:lnSpc>
                  <a:spcPct val="100000"/>
                </a:lnSpc>
                <a:spcBef>
                  <a:spcPct val="0"/>
                </a:spcBef>
                <a:buFontTx/>
                <a:buNone/>
              </a:pPr>
              <a:endParaRPr lang="en-IN" altLang="en-US" sz="2400" dirty="0"/>
            </a:p>
          </p:txBody>
        </p:sp>
        <p:sp>
          <p:nvSpPr>
            <p:cNvPr id="45199" name="Freeform 58"/>
            <p:cNvSpPr>
              <a:spLocks noEditPoints="1"/>
            </p:cNvSpPr>
            <p:nvPr/>
          </p:nvSpPr>
          <p:spPr>
            <a:xfrm>
              <a:off x="2759062" y="2424690"/>
              <a:ext cx="6953971" cy="2099000"/>
            </a:xfrm>
            <a:custGeom>
              <a:avLst/>
              <a:gdLst/>
              <a:ahLst/>
              <a:cxnLst>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0"/>
                </a:cxn>
                <a:cxn ang="0">
                  <a:pos x="2147483646" y="0"/>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0" y="2147483646"/>
                </a:cxn>
                <a:cxn ang="0">
                  <a:pos x="2147483646" y="2147483646"/>
                </a:cxn>
                <a:cxn ang="0">
                  <a:pos x="2147483646" y="2147483646"/>
                </a:cxn>
                <a:cxn ang="0">
                  <a:pos x="2147483646" y="2147483646"/>
                </a:cxn>
                <a:cxn ang="0">
                  <a:pos x="0" y="2147483646"/>
                </a:cxn>
              </a:cxnLst>
              <a:rect l="0" t="0" r="0" b="0"/>
              <a:pathLst>
                <a:path w="7393" h="2627">
                  <a:moveTo>
                    <a:pt x="4757" y="2627"/>
                  </a:moveTo>
                  <a:lnTo>
                    <a:pt x="4575" y="2627"/>
                  </a:lnTo>
                  <a:lnTo>
                    <a:pt x="4575" y="2507"/>
                  </a:lnTo>
                  <a:lnTo>
                    <a:pt x="3722" y="1777"/>
                  </a:lnTo>
                  <a:lnTo>
                    <a:pt x="3582" y="1777"/>
                  </a:lnTo>
                  <a:lnTo>
                    <a:pt x="3582" y="1610"/>
                  </a:lnTo>
                  <a:lnTo>
                    <a:pt x="2692" y="182"/>
                  </a:lnTo>
                  <a:lnTo>
                    <a:pt x="2659" y="182"/>
                  </a:lnTo>
                  <a:lnTo>
                    <a:pt x="1776" y="1410"/>
                  </a:lnTo>
                  <a:lnTo>
                    <a:pt x="1776" y="1564"/>
                  </a:lnTo>
                  <a:lnTo>
                    <a:pt x="1629" y="1564"/>
                  </a:lnTo>
                  <a:cubicBezTo>
                    <a:pt x="1632" y="1549"/>
                    <a:pt x="1631" y="1541"/>
                    <a:pt x="1631" y="1541"/>
                  </a:cubicBezTo>
                  <a:cubicBezTo>
                    <a:pt x="1631" y="1541"/>
                    <a:pt x="1626" y="1541"/>
                    <a:pt x="1618" y="1541"/>
                  </a:cubicBezTo>
                  <a:cubicBezTo>
                    <a:pt x="1611" y="1541"/>
                    <a:pt x="1603" y="1541"/>
                    <a:pt x="1595" y="1541"/>
                  </a:cubicBezTo>
                  <a:lnTo>
                    <a:pt x="1595" y="1483"/>
                  </a:lnTo>
                  <a:lnTo>
                    <a:pt x="782" y="1222"/>
                  </a:lnTo>
                  <a:lnTo>
                    <a:pt x="782" y="1245"/>
                  </a:lnTo>
                  <a:lnTo>
                    <a:pt x="601" y="1245"/>
                  </a:lnTo>
                  <a:lnTo>
                    <a:pt x="601" y="1244"/>
                  </a:lnTo>
                  <a:lnTo>
                    <a:pt x="474" y="1312"/>
                  </a:lnTo>
                  <a:cubicBezTo>
                    <a:pt x="467" y="1291"/>
                    <a:pt x="459" y="1267"/>
                    <a:pt x="451" y="1241"/>
                  </a:cubicBezTo>
                  <a:lnTo>
                    <a:pt x="601" y="1161"/>
                  </a:lnTo>
                  <a:lnTo>
                    <a:pt x="601" y="1064"/>
                  </a:lnTo>
                  <a:lnTo>
                    <a:pt x="782" y="1064"/>
                  </a:lnTo>
                  <a:lnTo>
                    <a:pt x="782" y="1145"/>
                  </a:lnTo>
                  <a:lnTo>
                    <a:pt x="1595" y="1406"/>
                  </a:lnTo>
                  <a:lnTo>
                    <a:pt x="1595" y="1383"/>
                  </a:lnTo>
                  <a:lnTo>
                    <a:pt x="1705" y="1383"/>
                  </a:lnTo>
                  <a:lnTo>
                    <a:pt x="2588" y="154"/>
                  </a:lnTo>
                  <a:lnTo>
                    <a:pt x="2588" y="0"/>
                  </a:lnTo>
                  <a:lnTo>
                    <a:pt x="2769" y="0"/>
                  </a:lnTo>
                  <a:lnTo>
                    <a:pt x="2769" y="167"/>
                  </a:lnTo>
                  <a:lnTo>
                    <a:pt x="3659" y="1595"/>
                  </a:lnTo>
                  <a:lnTo>
                    <a:pt x="3763" y="1595"/>
                  </a:lnTo>
                  <a:lnTo>
                    <a:pt x="3763" y="1715"/>
                  </a:lnTo>
                  <a:lnTo>
                    <a:pt x="4617" y="2446"/>
                  </a:lnTo>
                  <a:lnTo>
                    <a:pt x="4686" y="2446"/>
                  </a:lnTo>
                  <a:lnTo>
                    <a:pt x="5569" y="1217"/>
                  </a:lnTo>
                  <a:lnTo>
                    <a:pt x="5569" y="1064"/>
                  </a:lnTo>
                  <a:lnTo>
                    <a:pt x="5750" y="1064"/>
                  </a:lnTo>
                  <a:lnTo>
                    <a:pt x="5750" y="1076"/>
                  </a:lnTo>
                  <a:lnTo>
                    <a:pt x="6562" y="728"/>
                  </a:lnTo>
                  <a:lnTo>
                    <a:pt x="6562" y="638"/>
                  </a:lnTo>
                  <a:lnTo>
                    <a:pt x="6726" y="638"/>
                  </a:lnTo>
                  <a:lnTo>
                    <a:pt x="7393" y="210"/>
                  </a:lnTo>
                  <a:cubicBezTo>
                    <a:pt x="7384" y="244"/>
                    <a:pt x="7376" y="278"/>
                    <a:pt x="7369" y="313"/>
                  </a:cubicBezTo>
                  <a:lnTo>
                    <a:pt x="6744" y="714"/>
                  </a:lnTo>
                  <a:lnTo>
                    <a:pt x="6744" y="820"/>
                  </a:lnTo>
                  <a:lnTo>
                    <a:pt x="6562" y="820"/>
                  </a:lnTo>
                  <a:lnTo>
                    <a:pt x="6562" y="808"/>
                  </a:lnTo>
                  <a:lnTo>
                    <a:pt x="5750" y="1155"/>
                  </a:lnTo>
                  <a:lnTo>
                    <a:pt x="5750" y="1245"/>
                  </a:lnTo>
                  <a:lnTo>
                    <a:pt x="5640" y="1245"/>
                  </a:lnTo>
                  <a:lnTo>
                    <a:pt x="4757" y="2474"/>
                  </a:lnTo>
                  <a:lnTo>
                    <a:pt x="4757" y="2627"/>
                  </a:lnTo>
                  <a:moveTo>
                    <a:pt x="0" y="1566"/>
                  </a:moveTo>
                  <a:lnTo>
                    <a:pt x="14" y="1475"/>
                  </a:lnTo>
                  <a:lnTo>
                    <a:pt x="55" y="1453"/>
                  </a:lnTo>
                  <a:lnTo>
                    <a:pt x="96" y="1515"/>
                  </a:lnTo>
                  <a:lnTo>
                    <a:pt x="0" y="1566"/>
                  </a:lnTo>
                </a:path>
              </a:pathLst>
            </a:custGeom>
            <a:solidFill>
              <a:srgbClr val="E2E6E5">
                <a:alpha val="54117"/>
              </a:srgbClr>
            </a:solidFill>
            <a:ln w="9525">
              <a:noFill/>
            </a:ln>
          </p:spPr>
          <p:txBody>
            <a:bodyPr/>
            <a:lstStyle/>
            <a:p>
              <a:endParaRPr lang="en-US"/>
            </a:p>
          </p:txBody>
        </p:sp>
      </p:grpSp>
      <p:grpSp>
        <p:nvGrpSpPr>
          <p:cNvPr id="45063" name="Group 525"/>
          <p:cNvGrpSpPr>
            <a:grpSpLocks noChangeAspect="1"/>
          </p:cNvGrpSpPr>
          <p:nvPr/>
        </p:nvGrpSpPr>
        <p:grpSpPr>
          <a:xfrm>
            <a:off x="334963" y="1530350"/>
            <a:ext cx="2995612" cy="4370388"/>
            <a:chOff x="1943100" y="1981200"/>
            <a:chExt cx="2995613" cy="4370388"/>
          </a:xfrm>
        </p:grpSpPr>
        <p:sp>
          <p:nvSpPr>
            <p:cNvPr id="45107" name="Freeform 178"/>
            <p:cNvSpPr/>
            <p:nvPr/>
          </p:nvSpPr>
          <p:spPr>
            <a:xfrm>
              <a:off x="4413250" y="3638550"/>
              <a:ext cx="525463" cy="306388"/>
            </a:xfrm>
            <a:custGeom>
              <a:avLst/>
              <a:gdLst/>
              <a:ahLst/>
              <a:cxnLst>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0" y="2147483646"/>
                </a:cxn>
                <a:cxn ang="0">
                  <a:pos x="2147483646" y="2147483646"/>
                </a:cxn>
              </a:cxnLst>
              <a:rect l="0" t="0" r="0" b="0"/>
              <a:pathLst>
                <a:path w="783" h="457">
                  <a:moveTo>
                    <a:pt x="47" y="213"/>
                  </a:moveTo>
                  <a:cubicBezTo>
                    <a:pt x="63" y="221"/>
                    <a:pt x="79" y="202"/>
                    <a:pt x="94" y="183"/>
                  </a:cubicBezTo>
                  <a:cubicBezTo>
                    <a:pt x="107" y="165"/>
                    <a:pt x="120" y="147"/>
                    <a:pt x="132" y="151"/>
                  </a:cubicBezTo>
                  <a:cubicBezTo>
                    <a:pt x="199" y="168"/>
                    <a:pt x="247" y="161"/>
                    <a:pt x="247" y="161"/>
                  </a:cubicBezTo>
                  <a:cubicBezTo>
                    <a:pt x="258" y="148"/>
                    <a:pt x="273" y="135"/>
                    <a:pt x="293" y="123"/>
                  </a:cubicBezTo>
                  <a:cubicBezTo>
                    <a:pt x="354" y="88"/>
                    <a:pt x="400" y="21"/>
                    <a:pt x="389" y="11"/>
                  </a:cubicBezTo>
                  <a:cubicBezTo>
                    <a:pt x="379" y="0"/>
                    <a:pt x="471" y="2"/>
                    <a:pt x="471" y="2"/>
                  </a:cubicBezTo>
                  <a:cubicBezTo>
                    <a:pt x="471" y="2"/>
                    <a:pt x="478" y="51"/>
                    <a:pt x="416" y="126"/>
                  </a:cubicBezTo>
                  <a:cubicBezTo>
                    <a:pt x="416" y="126"/>
                    <a:pt x="559" y="91"/>
                    <a:pt x="732" y="119"/>
                  </a:cubicBezTo>
                  <a:lnTo>
                    <a:pt x="750" y="209"/>
                  </a:lnTo>
                  <a:lnTo>
                    <a:pt x="783" y="224"/>
                  </a:lnTo>
                  <a:lnTo>
                    <a:pt x="777" y="295"/>
                  </a:lnTo>
                  <a:lnTo>
                    <a:pt x="758" y="295"/>
                  </a:lnTo>
                  <a:lnTo>
                    <a:pt x="724" y="362"/>
                  </a:lnTo>
                  <a:lnTo>
                    <a:pt x="679" y="371"/>
                  </a:lnTo>
                  <a:lnTo>
                    <a:pt x="651" y="414"/>
                  </a:lnTo>
                  <a:lnTo>
                    <a:pt x="604" y="425"/>
                  </a:lnTo>
                  <a:lnTo>
                    <a:pt x="591" y="457"/>
                  </a:lnTo>
                  <a:cubicBezTo>
                    <a:pt x="591" y="457"/>
                    <a:pt x="335" y="411"/>
                    <a:pt x="280" y="396"/>
                  </a:cubicBezTo>
                  <a:cubicBezTo>
                    <a:pt x="225" y="381"/>
                    <a:pt x="188" y="362"/>
                    <a:pt x="175" y="352"/>
                  </a:cubicBezTo>
                  <a:cubicBezTo>
                    <a:pt x="171" y="349"/>
                    <a:pt x="162" y="350"/>
                    <a:pt x="146" y="352"/>
                  </a:cubicBezTo>
                  <a:cubicBezTo>
                    <a:pt x="118" y="354"/>
                    <a:pt x="70" y="356"/>
                    <a:pt x="0" y="332"/>
                  </a:cubicBezTo>
                  <a:lnTo>
                    <a:pt x="47" y="213"/>
                  </a:lnTo>
                </a:path>
              </a:pathLst>
            </a:custGeom>
            <a:solidFill>
              <a:srgbClr val="F4CEA1">
                <a:alpha val="100000"/>
              </a:srgbClr>
            </a:solidFill>
            <a:ln w="9525">
              <a:noFill/>
            </a:ln>
          </p:spPr>
          <p:txBody>
            <a:bodyPr/>
            <a:lstStyle/>
            <a:p>
              <a:endParaRPr lang="en-US"/>
            </a:p>
          </p:txBody>
        </p:sp>
        <p:sp>
          <p:nvSpPr>
            <p:cNvPr id="45108" name="Freeform 179"/>
            <p:cNvSpPr/>
            <p:nvPr/>
          </p:nvSpPr>
          <p:spPr>
            <a:xfrm>
              <a:off x="4773613" y="3762375"/>
              <a:ext cx="142875" cy="15875"/>
            </a:xfrm>
            <a:custGeom>
              <a:avLst/>
              <a:gdLst/>
              <a:ahLst/>
              <a:cxnLst>
                <a:cxn ang="0">
                  <a:pos x="2147483646" y="2147483646"/>
                </a:cxn>
                <a:cxn ang="0">
                  <a:pos x="2147483646" y="2147483646"/>
                </a:cxn>
                <a:cxn ang="0">
                  <a:pos x="2147483646" y="0"/>
                </a:cxn>
                <a:cxn ang="0">
                  <a:pos x="2147483646" y="2147483646"/>
                </a:cxn>
                <a:cxn ang="0">
                  <a:pos x="2147483646" y="2147483646"/>
                </a:cxn>
              </a:cxnLst>
              <a:rect l="0" t="0" r="0" b="0"/>
              <a:pathLst>
                <a:path w="212" h="24">
                  <a:moveTo>
                    <a:pt x="212" y="24"/>
                  </a:moveTo>
                  <a:cubicBezTo>
                    <a:pt x="212" y="24"/>
                    <a:pt x="37" y="2"/>
                    <a:pt x="8" y="1"/>
                  </a:cubicBezTo>
                  <a:cubicBezTo>
                    <a:pt x="0" y="0"/>
                    <a:pt x="11" y="0"/>
                    <a:pt x="32" y="0"/>
                  </a:cubicBezTo>
                  <a:cubicBezTo>
                    <a:pt x="87" y="0"/>
                    <a:pt x="207" y="1"/>
                    <a:pt x="207" y="1"/>
                  </a:cubicBezTo>
                  <a:lnTo>
                    <a:pt x="212" y="24"/>
                  </a:lnTo>
                </a:path>
              </a:pathLst>
            </a:custGeom>
            <a:solidFill>
              <a:srgbClr val="D7B48D">
                <a:alpha val="100000"/>
              </a:srgbClr>
            </a:solidFill>
            <a:ln w="9525">
              <a:noFill/>
            </a:ln>
          </p:spPr>
          <p:txBody>
            <a:bodyPr/>
            <a:lstStyle/>
            <a:p>
              <a:endParaRPr lang="en-US"/>
            </a:p>
          </p:txBody>
        </p:sp>
        <p:sp>
          <p:nvSpPr>
            <p:cNvPr id="45109" name="Freeform 180"/>
            <p:cNvSpPr/>
            <p:nvPr/>
          </p:nvSpPr>
          <p:spPr>
            <a:xfrm>
              <a:off x="4745038" y="3808412"/>
              <a:ext cx="176213" cy="28575"/>
            </a:xfrm>
            <a:custGeom>
              <a:avLst/>
              <a:gdLst/>
              <a:ahLst/>
              <a:cxnLst>
                <a:cxn ang="0">
                  <a:pos x="2147483646" y="2147483646"/>
                </a:cxn>
                <a:cxn ang="0">
                  <a:pos x="0" y="0"/>
                </a:cxn>
                <a:cxn ang="0">
                  <a:pos x="2147483646" y="2147483646"/>
                </a:cxn>
                <a:cxn ang="0">
                  <a:pos x="2147483646" y="2147483646"/>
                </a:cxn>
              </a:cxnLst>
              <a:rect l="0" t="0" r="0" b="0"/>
              <a:pathLst>
                <a:path w="111" h="18">
                  <a:moveTo>
                    <a:pt x="111" y="18"/>
                  </a:moveTo>
                  <a:lnTo>
                    <a:pt x="0" y="0"/>
                  </a:lnTo>
                  <a:lnTo>
                    <a:pt x="107" y="11"/>
                  </a:lnTo>
                  <a:lnTo>
                    <a:pt x="111" y="18"/>
                  </a:lnTo>
                  <a:close/>
                </a:path>
              </a:pathLst>
            </a:custGeom>
            <a:solidFill>
              <a:srgbClr val="D7B48D">
                <a:alpha val="100000"/>
              </a:srgbClr>
            </a:solidFill>
            <a:ln w="9525">
              <a:noFill/>
            </a:ln>
          </p:spPr>
          <p:txBody>
            <a:bodyPr/>
            <a:lstStyle/>
            <a:p>
              <a:endParaRPr lang="en-US"/>
            </a:p>
          </p:txBody>
        </p:sp>
        <p:sp>
          <p:nvSpPr>
            <p:cNvPr id="45110" name="Freeform 181"/>
            <p:cNvSpPr/>
            <p:nvPr/>
          </p:nvSpPr>
          <p:spPr>
            <a:xfrm>
              <a:off x="4737100" y="3854450"/>
              <a:ext cx="161925" cy="33338"/>
            </a:xfrm>
            <a:custGeom>
              <a:avLst/>
              <a:gdLst/>
              <a:ahLst/>
              <a:cxnLst>
                <a:cxn ang="0">
                  <a:pos x="2147483646" y="2147483646"/>
                </a:cxn>
                <a:cxn ang="0">
                  <a:pos x="0" y="0"/>
                </a:cxn>
                <a:cxn ang="0">
                  <a:pos x="2147483646" y="2147483646"/>
                </a:cxn>
                <a:cxn ang="0">
                  <a:pos x="2147483646" y="2147483646"/>
                </a:cxn>
              </a:cxnLst>
              <a:rect l="0" t="0" r="0" b="0"/>
              <a:pathLst>
                <a:path w="102" h="21">
                  <a:moveTo>
                    <a:pt x="83" y="21"/>
                  </a:moveTo>
                  <a:lnTo>
                    <a:pt x="0" y="0"/>
                  </a:lnTo>
                  <a:lnTo>
                    <a:pt x="102" y="17"/>
                  </a:lnTo>
                  <a:lnTo>
                    <a:pt x="83" y="21"/>
                  </a:lnTo>
                  <a:close/>
                </a:path>
              </a:pathLst>
            </a:custGeom>
            <a:solidFill>
              <a:srgbClr val="D7B48D">
                <a:alpha val="100000"/>
              </a:srgbClr>
            </a:solidFill>
            <a:ln w="9525">
              <a:noFill/>
            </a:ln>
          </p:spPr>
          <p:txBody>
            <a:bodyPr/>
            <a:lstStyle/>
            <a:p>
              <a:endParaRPr lang="en-US"/>
            </a:p>
          </p:txBody>
        </p:sp>
        <p:sp>
          <p:nvSpPr>
            <p:cNvPr id="45111" name="Freeform 182"/>
            <p:cNvSpPr/>
            <p:nvPr/>
          </p:nvSpPr>
          <p:spPr>
            <a:xfrm>
              <a:off x="4732338" y="3910012"/>
              <a:ext cx="117475" cy="14288"/>
            </a:xfrm>
            <a:custGeom>
              <a:avLst/>
              <a:gdLst/>
              <a:ahLst/>
              <a:cxnLst>
                <a:cxn ang="0">
                  <a:pos x="2147483646" y="2147483646"/>
                </a:cxn>
                <a:cxn ang="0">
                  <a:pos x="0" y="0"/>
                </a:cxn>
                <a:cxn ang="0">
                  <a:pos x="2147483646" y="2147483646"/>
                </a:cxn>
                <a:cxn ang="0">
                  <a:pos x="2147483646" y="2147483646"/>
                </a:cxn>
              </a:cxnLst>
              <a:rect l="0" t="0" r="0" b="0"/>
              <a:pathLst>
                <a:path w="74" h="9">
                  <a:moveTo>
                    <a:pt x="54" y="9"/>
                  </a:moveTo>
                  <a:lnTo>
                    <a:pt x="0" y="0"/>
                  </a:lnTo>
                  <a:lnTo>
                    <a:pt x="74" y="4"/>
                  </a:lnTo>
                  <a:lnTo>
                    <a:pt x="54" y="9"/>
                  </a:lnTo>
                  <a:close/>
                </a:path>
              </a:pathLst>
            </a:custGeom>
            <a:solidFill>
              <a:srgbClr val="D7B48D">
                <a:alpha val="100000"/>
              </a:srgbClr>
            </a:solidFill>
            <a:ln w="9525">
              <a:noFill/>
            </a:ln>
          </p:spPr>
          <p:txBody>
            <a:bodyPr/>
            <a:lstStyle/>
            <a:p>
              <a:endParaRPr lang="en-US"/>
            </a:p>
          </p:txBody>
        </p:sp>
        <p:sp>
          <p:nvSpPr>
            <p:cNvPr id="45112" name="Freeform 183"/>
            <p:cNvSpPr/>
            <p:nvPr/>
          </p:nvSpPr>
          <p:spPr>
            <a:xfrm>
              <a:off x="4600575" y="3773487"/>
              <a:ext cx="82550" cy="73025"/>
            </a:xfrm>
            <a:custGeom>
              <a:avLst/>
              <a:gdLst/>
              <a:ahLst/>
              <a:cxnLst>
                <a:cxn ang="0">
                  <a:pos x="0" y="2147483646"/>
                </a:cxn>
                <a:cxn ang="0">
                  <a:pos x="2147483646" y="0"/>
                </a:cxn>
                <a:cxn ang="0">
                  <a:pos x="2147483646" y="2147483646"/>
                </a:cxn>
                <a:cxn ang="0">
                  <a:pos x="2147483646" y="2147483646"/>
                </a:cxn>
                <a:cxn ang="0">
                  <a:pos x="2147483646" y="2147483646"/>
                </a:cxn>
                <a:cxn ang="0">
                  <a:pos x="2147483646" y="2147483646"/>
                </a:cxn>
                <a:cxn ang="0">
                  <a:pos x="0" y="2147483646"/>
                </a:cxn>
              </a:cxnLst>
              <a:rect l="0" t="0" r="0" b="0"/>
              <a:pathLst>
                <a:path w="123" h="110">
                  <a:moveTo>
                    <a:pt x="0" y="110"/>
                  </a:moveTo>
                  <a:lnTo>
                    <a:pt x="53" y="0"/>
                  </a:lnTo>
                  <a:cubicBezTo>
                    <a:pt x="53" y="0"/>
                    <a:pt x="57" y="25"/>
                    <a:pt x="46" y="54"/>
                  </a:cubicBezTo>
                  <a:lnTo>
                    <a:pt x="123" y="67"/>
                  </a:lnTo>
                  <a:cubicBezTo>
                    <a:pt x="123" y="67"/>
                    <a:pt x="64" y="62"/>
                    <a:pt x="47" y="62"/>
                  </a:cubicBezTo>
                  <a:cubicBezTo>
                    <a:pt x="44" y="62"/>
                    <a:pt x="42" y="63"/>
                    <a:pt x="42" y="63"/>
                  </a:cubicBezTo>
                  <a:cubicBezTo>
                    <a:pt x="34" y="79"/>
                    <a:pt x="21" y="96"/>
                    <a:pt x="0" y="110"/>
                  </a:cubicBezTo>
                </a:path>
              </a:pathLst>
            </a:custGeom>
            <a:solidFill>
              <a:srgbClr val="D7B48D">
                <a:alpha val="100000"/>
              </a:srgbClr>
            </a:solidFill>
            <a:ln w="9525">
              <a:noFill/>
            </a:ln>
          </p:spPr>
          <p:txBody>
            <a:bodyPr/>
            <a:lstStyle/>
            <a:p>
              <a:endParaRPr lang="en-US"/>
            </a:p>
          </p:txBody>
        </p:sp>
        <p:sp>
          <p:nvSpPr>
            <p:cNvPr id="45113" name="Freeform 184"/>
            <p:cNvSpPr/>
            <p:nvPr/>
          </p:nvSpPr>
          <p:spPr>
            <a:xfrm>
              <a:off x="4727575" y="3716337"/>
              <a:ext cx="0" cy="0"/>
            </a:xfrm>
            <a:custGeom>
              <a:avLst/>
              <a:gdLst/>
              <a:ahLst/>
              <a:cxnLst>
                <a:cxn ang="0">
                  <a:pos x="0" y="0"/>
                </a:cxn>
                <a:cxn ang="0">
                  <a:pos x="0" y="0"/>
                </a:cxn>
                <a:cxn ang="0">
                  <a:pos x="0" y="0"/>
                </a:cxn>
                <a:cxn ang="0">
                  <a:pos x="0" y="0"/>
                </a:cxn>
              </a:cxnLst>
              <a:rect l="0" t="0" r="0" b="0"/>
              <a:pathLst>
                <a:path>
                  <a:moveTo>
                    <a:pt x="0" y="0"/>
                  </a:moveTo>
                  <a:lnTo>
                    <a:pt x="0" y="0"/>
                  </a:lnTo>
                  <a:cubicBezTo>
                    <a:pt x="0" y="0"/>
                    <a:pt x="0" y="0"/>
                    <a:pt x="0" y="0"/>
                  </a:cubicBezTo>
                  <a:close/>
                </a:path>
              </a:pathLst>
            </a:custGeom>
            <a:solidFill>
              <a:srgbClr val="D3D3D2">
                <a:alpha val="100000"/>
              </a:srgbClr>
            </a:solidFill>
            <a:ln w="9525">
              <a:noFill/>
            </a:ln>
          </p:spPr>
          <p:txBody>
            <a:bodyPr/>
            <a:lstStyle/>
            <a:p>
              <a:endParaRPr lang="en-US"/>
            </a:p>
          </p:txBody>
        </p:sp>
        <p:sp>
          <p:nvSpPr>
            <p:cNvPr id="45114" name="Freeform 185"/>
            <p:cNvSpPr/>
            <p:nvPr/>
          </p:nvSpPr>
          <p:spPr>
            <a:xfrm>
              <a:off x="4643438" y="3716337"/>
              <a:ext cx="84138" cy="34925"/>
            </a:xfrm>
            <a:custGeom>
              <a:avLst/>
              <a:gdLst/>
              <a:ahLst/>
              <a:cxnLst>
                <a:cxn ang="0">
                  <a:pos x="0" y="2147483646"/>
                </a:cxn>
                <a:cxn ang="0">
                  <a:pos x="2147483646" y="2147483646"/>
                </a:cxn>
                <a:cxn ang="0">
                  <a:pos x="2147483646" y="2147483646"/>
                </a:cxn>
                <a:cxn ang="0">
                  <a:pos x="2147483646" y="0"/>
                </a:cxn>
                <a:cxn ang="0">
                  <a:pos x="2147483646" y="0"/>
                </a:cxn>
                <a:cxn ang="0">
                  <a:pos x="0" y="2147483646"/>
                </a:cxn>
              </a:cxnLst>
              <a:rect l="0" t="0" r="0" b="0"/>
              <a:pathLst>
                <a:path w="126" h="53">
                  <a:moveTo>
                    <a:pt x="0" y="53"/>
                  </a:moveTo>
                  <a:cubicBezTo>
                    <a:pt x="0" y="53"/>
                    <a:pt x="1" y="52"/>
                    <a:pt x="3" y="52"/>
                  </a:cubicBezTo>
                  <a:cubicBezTo>
                    <a:pt x="27" y="45"/>
                    <a:pt x="73" y="10"/>
                    <a:pt x="73" y="10"/>
                  </a:cubicBezTo>
                  <a:lnTo>
                    <a:pt x="126" y="0"/>
                  </a:lnTo>
                  <a:cubicBezTo>
                    <a:pt x="126" y="0"/>
                    <a:pt x="126" y="0"/>
                    <a:pt x="126" y="0"/>
                  </a:cubicBezTo>
                  <a:cubicBezTo>
                    <a:pt x="83" y="32"/>
                    <a:pt x="2" y="53"/>
                    <a:pt x="0" y="53"/>
                  </a:cubicBezTo>
                  <a:close/>
                </a:path>
              </a:pathLst>
            </a:custGeom>
            <a:solidFill>
              <a:srgbClr val="D7B48D">
                <a:alpha val="100000"/>
              </a:srgbClr>
            </a:solidFill>
            <a:ln w="9525">
              <a:noFill/>
            </a:ln>
          </p:spPr>
          <p:txBody>
            <a:bodyPr/>
            <a:lstStyle/>
            <a:p>
              <a:endParaRPr lang="en-US"/>
            </a:p>
          </p:txBody>
        </p:sp>
        <p:sp>
          <p:nvSpPr>
            <p:cNvPr id="45115" name="Freeform 186"/>
            <p:cNvSpPr>
              <a:spLocks noEditPoints="1"/>
            </p:cNvSpPr>
            <p:nvPr/>
          </p:nvSpPr>
          <p:spPr>
            <a:xfrm>
              <a:off x="4660900" y="3641725"/>
              <a:ext cx="19050" cy="34925"/>
            </a:xfrm>
            <a:custGeom>
              <a:avLst/>
              <a:gdLst/>
              <a:ahLst/>
              <a:cxnLst>
                <a:cxn ang="0">
                  <a:pos x="0" y="2147483646"/>
                </a:cxn>
                <a:cxn ang="0">
                  <a:pos x="0" y="2147483646"/>
                </a:cxn>
                <a:cxn ang="0">
                  <a:pos x="2147483646" y="2147483646"/>
                </a:cxn>
                <a:cxn ang="0">
                  <a:pos x="0"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0"/>
                </a:cxn>
                <a:cxn ang="0">
                  <a:pos x="2147483646" y="2147483646"/>
                </a:cxn>
              </a:cxnLst>
              <a:rect l="0" t="0" r="0" b="0"/>
              <a:pathLst>
                <a:path w="30" h="52">
                  <a:moveTo>
                    <a:pt x="0" y="52"/>
                  </a:moveTo>
                  <a:lnTo>
                    <a:pt x="0" y="52"/>
                  </a:lnTo>
                  <a:cubicBezTo>
                    <a:pt x="2" y="49"/>
                    <a:pt x="4" y="46"/>
                    <a:pt x="5" y="44"/>
                  </a:cubicBezTo>
                  <a:cubicBezTo>
                    <a:pt x="4" y="46"/>
                    <a:pt x="2" y="49"/>
                    <a:pt x="0" y="52"/>
                  </a:cubicBezTo>
                  <a:close/>
                  <a:moveTo>
                    <a:pt x="6" y="44"/>
                  </a:moveTo>
                  <a:cubicBezTo>
                    <a:pt x="6" y="44"/>
                    <a:pt x="6" y="44"/>
                    <a:pt x="6" y="44"/>
                  </a:cubicBezTo>
                  <a:cubicBezTo>
                    <a:pt x="6" y="44"/>
                    <a:pt x="6" y="44"/>
                    <a:pt x="6" y="44"/>
                  </a:cubicBezTo>
                  <a:close/>
                  <a:moveTo>
                    <a:pt x="20" y="3"/>
                  </a:moveTo>
                  <a:lnTo>
                    <a:pt x="20" y="3"/>
                  </a:lnTo>
                  <a:close/>
                  <a:moveTo>
                    <a:pt x="20" y="3"/>
                  </a:moveTo>
                  <a:cubicBezTo>
                    <a:pt x="22" y="1"/>
                    <a:pt x="25" y="0"/>
                    <a:pt x="30" y="0"/>
                  </a:cubicBezTo>
                  <a:cubicBezTo>
                    <a:pt x="25" y="0"/>
                    <a:pt x="22" y="1"/>
                    <a:pt x="20" y="3"/>
                  </a:cubicBezTo>
                  <a:close/>
                </a:path>
              </a:pathLst>
            </a:custGeom>
            <a:solidFill>
              <a:srgbClr val="D3D3D2">
                <a:alpha val="100000"/>
              </a:srgbClr>
            </a:solidFill>
            <a:ln w="9525">
              <a:noFill/>
            </a:ln>
          </p:spPr>
          <p:txBody>
            <a:bodyPr/>
            <a:lstStyle/>
            <a:p>
              <a:endParaRPr lang="en-US"/>
            </a:p>
          </p:txBody>
        </p:sp>
        <p:sp>
          <p:nvSpPr>
            <p:cNvPr id="45116" name="Freeform 187"/>
            <p:cNvSpPr/>
            <p:nvPr/>
          </p:nvSpPr>
          <p:spPr>
            <a:xfrm>
              <a:off x="4660900" y="3640137"/>
              <a:ext cx="33338" cy="36513"/>
            </a:xfrm>
            <a:custGeom>
              <a:avLst/>
              <a:gdLst/>
              <a:ahLst/>
              <a:cxnLst>
                <a:cxn ang="0">
                  <a:pos x="2147483646" y="2147483646"/>
                </a:cxn>
                <a:cxn ang="0">
                  <a:pos x="0"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0"/>
                </a:cxn>
                <a:cxn ang="0">
                  <a:pos x="2147483646" y="2147483646"/>
                </a:cxn>
                <a:cxn ang="0">
                  <a:pos x="2147483646" y="2147483646"/>
                </a:cxn>
              </a:cxnLst>
              <a:rect l="0" t="0" r="0" b="0"/>
              <a:pathLst>
                <a:path w="50" h="54">
                  <a:moveTo>
                    <a:pt x="6" y="54"/>
                  </a:moveTo>
                  <a:cubicBezTo>
                    <a:pt x="2" y="54"/>
                    <a:pt x="0" y="54"/>
                    <a:pt x="0" y="54"/>
                  </a:cubicBezTo>
                  <a:cubicBezTo>
                    <a:pt x="2" y="51"/>
                    <a:pt x="4" y="48"/>
                    <a:pt x="5" y="46"/>
                  </a:cubicBezTo>
                  <a:cubicBezTo>
                    <a:pt x="6" y="46"/>
                    <a:pt x="6" y="46"/>
                    <a:pt x="6" y="46"/>
                  </a:cubicBezTo>
                  <a:cubicBezTo>
                    <a:pt x="6" y="46"/>
                    <a:pt x="6" y="46"/>
                    <a:pt x="6" y="46"/>
                  </a:cubicBezTo>
                  <a:cubicBezTo>
                    <a:pt x="19" y="27"/>
                    <a:pt x="25" y="12"/>
                    <a:pt x="20" y="8"/>
                  </a:cubicBezTo>
                  <a:cubicBezTo>
                    <a:pt x="19" y="7"/>
                    <a:pt x="19" y="6"/>
                    <a:pt x="20" y="5"/>
                  </a:cubicBezTo>
                  <a:cubicBezTo>
                    <a:pt x="22" y="3"/>
                    <a:pt x="25" y="2"/>
                    <a:pt x="30" y="2"/>
                  </a:cubicBezTo>
                  <a:cubicBezTo>
                    <a:pt x="36" y="1"/>
                    <a:pt x="43" y="0"/>
                    <a:pt x="50" y="0"/>
                  </a:cubicBezTo>
                  <a:cubicBezTo>
                    <a:pt x="50" y="0"/>
                    <a:pt x="49" y="34"/>
                    <a:pt x="34" y="45"/>
                  </a:cubicBezTo>
                  <a:cubicBezTo>
                    <a:pt x="24" y="53"/>
                    <a:pt x="13" y="54"/>
                    <a:pt x="6" y="54"/>
                  </a:cubicBezTo>
                </a:path>
              </a:pathLst>
            </a:custGeom>
            <a:solidFill>
              <a:srgbClr val="D7B48D">
                <a:alpha val="100000"/>
              </a:srgbClr>
            </a:solidFill>
            <a:ln w="9525">
              <a:noFill/>
            </a:ln>
          </p:spPr>
          <p:txBody>
            <a:bodyPr/>
            <a:lstStyle/>
            <a:p>
              <a:endParaRPr lang="en-US"/>
            </a:p>
          </p:txBody>
        </p:sp>
        <p:sp>
          <p:nvSpPr>
            <p:cNvPr id="45117" name="Freeform 188"/>
            <p:cNvSpPr/>
            <p:nvPr/>
          </p:nvSpPr>
          <p:spPr>
            <a:xfrm>
              <a:off x="4521200" y="3746500"/>
              <a:ext cx="57150" cy="115888"/>
            </a:xfrm>
            <a:custGeom>
              <a:avLst/>
              <a:gdLst/>
              <a:ahLst/>
              <a:cxnLst>
                <a:cxn ang="0">
                  <a:pos x="2147483646" y="2147483646"/>
                </a:cxn>
                <a:cxn ang="0">
                  <a:pos x="2147483646" y="2147483646"/>
                </a:cxn>
                <a:cxn ang="0">
                  <a:pos x="2147483646" y="2147483646"/>
                </a:cxn>
                <a:cxn ang="0">
                  <a:pos x="2147483646" y="0"/>
                </a:cxn>
                <a:cxn ang="0">
                  <a:pos x="2147483646" y="2147483646"/>
                </a:cxn>
              </a:cxnLst>
              <a:rect l="0" t="0" r="0" b="0"/>
              <a:pathLst>
                <a:path w="86" h="173">
                  <a:moveTo>
                    <a:pt x="7" y="173"/>
                  </a:moveTo>
                  <a:cubicBezTo>
                    <a:pt x="7" y="173"/>
                    <a:pt x="0" y="154"/>
                    <a:pt x="3" y="126"/>
                  </a:cubicBezTo>
                  <a:cubicBezTo>
                    <a:pt x="9" y="107"/>
                    <a:pt x="15" y="89"/>
                    <a:pt x="19" y="72"/>
                  </a:cubicBezTo>
                  <a:cubicBezTo>
                    <a:pt x="31" y="48"/>
                    <a:pt x="52" y="23"/>
                    <a:pt x="86" y="0"/>
                  </a:cubicBezTo>
                  <a:cubicBezTo>
                    <a:pt x="86" y="0"/>
                    <a:pt x="0" y="82"/>
                    <a:pt x="7" y="173"/>
                  </a:cubicBezTo>
                  <a:close/>
                </a:path>
              </a:pathLst>
            </a:custGeom>
            <a:solidFill>
              <a:srgbClr val="E5C097">
                <a:alpha val="100000"/>
              </a:srgbClr>
            </a:solidFill>
            <a:ln w="9525">
              <a:noFill/>
            </a:ln>
          </p:spPr>
          <p:txBody>
            <a:bodyPr/>
            <a:lstStyle/>
            <a:p>
              <a:endParaRPr lang="en-US"/>
            </a:p>
          </p:txBody>
        </p:sp>
        <p:sp>
          <p:nvSpPr>
            <p:cNvPr id="45118" name="Freeform 189"/>
            <p:cNvSpPr/>
            <p:nvPr/>
          </p:nvSpPr>
          <p:spPr>
            <a:xfrm>
              <a:off x="4397375" y="3729037"/>
              <a:ext cx="147638" cy="190500"/>
            </a:xfrm>
            <a:custGeom>
              <a:avLst/>
              <a:gdLst/>
              <a:ahLst/>
              <a:cxnLst>
                <a:cxn ang="0">
                  <a:pos x="2147483646" y="0"/>
                </a:cxn>
                <a:cxn ang="0">
                  <a:pos x="2147483646" y="2147483646"/>
                </a:cxn>
                <a:cxn ang="0">
                  <a:pos x="2147483646" y="2147483646"/>
                </a:cxn>
                <a:cxn ang="0">
                  <a:pos x="0" y="2147483646"/>
                </a:cxn>
                <a:cxn ang="0">
                  <a:pos x="2147483646" y="0"/>
                </a:cxn>
              </a:cxnLst>
              <a:rect l="0" t="0" r="0" b="0"/>
              <a:pathLst>
                <a:path w="219" h="283">
                  <a:moveTo>
                    <a:pt x="107" y="0"/>
                  </a:moveTo>
                  <a:lnTo>
                    <a:pt x="219" y="13"/>
                  </a:lnTo>
                  <a:cubicBezTo>
                    <a:pt x="219" y="13"/>
                    <a:pt x="194" y="191"/>
                    <a:pt x="117" y="283"/>
                  </a:cubicBezTo>
                  <a:lnTo>
                    <a:pt x="0" y="264"/>
                  </a:lnTo>
                  <a:lnTo>
                    <a:pt x="107" y="0"/>
                  </a:lnTo>
                  <a:close/>
                </a:path>
              </a:pathLst>
            </a:custGeom>
            <a:solidFill>
              <a:srgbClr val="F5F5F6">
                <a:alpha val="100000"/>
              </a:srgbClr>
            </a:solidFill>
            <a:ln w="9525">
              <a:noFill/>
            </a:ln>
          </p:spPr>
          <p:txBody>
            <a:bodyPr/>
            <a:lstStyle/>
            <a:p>
              <a:endParaRPr lang="en-US"/>
            </a:p>
          </p:txBody>
        </p:sp>
        <p:sp>
          <p:nvSpPr>
            <p:cNvPr id="45119" name="Freeform 190"/>
            <p:cNvSpPr/>
            <p:nvPr/>
          </p:nvSpPr>
          <p:spPr>
            <a:xfrm>
              <a:off x="2173288" y="2828925"/>
              <a:ext cx="2346325" cy="3522663"/>
            </a:xfrm>
            <a:custGeom>
              <a:avLst/>
              <a:gdLst/>
              <a:ahLst/>
              <a:cxnLst>
                <a:cxn ang="0">
                  <a:pos x="2147483646" y="2147483646"/>
                </a:cxn>
                <a:cxn ang="0">
                  <a:pos x="2147483646" y="2147483646"/>
                </a:cxn>
                <a:cxn ang="0">
                  <a:pos x="2147483646" y="0"/>
                </a:cxn>
                <a:cxn ang="0">
                  <a:pos x="2147483646" y="2147483646"/>
                </a:cxn>
                <a:cxn ang="0">
                  <a:pos x="2147483646" y="0"/>
                </a:cxn>
                <a:cxn ang="0">
                  <a:pos x="2147483646" y="2147483646"/>
                </a:cxn>
                <a:cxn ang="0">
                  <a:pos x="2147483646" y="2147483646"/>
                </a:cxn>
                <a:cxn ang="0">
                  <a:pos x="0"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Lst>
              <a:rect l="0" t="0" r="0" b="0"/>
              <a:pathLst>
                <a:path w="3497" h="5242">
                  <a:moveTo>
                    <a:pt x="2688" y="1094"/>
                  </a:moveTo>
                  <a:cubicBezTo>
                    <a:pt x="2688" y="1094"/>
                    <a:pt x="2419" y="232"/>
                    <a:pt x="2341" y="167"/>
                  </a:cubicBezTo>
                  <a:cubicBezTo>
                    <a:pt x="1984" y="133"/>
                    <a:pt x="1780" y="0"/>
                    <a:pt x="1779" y="0"/>
                  </a:cubicBezTo>
                  <a:lnTo>
                    <a:pt x="1515" y="1179"/>
                  </a:lnTo>
                  <a:lnTo>
                    <a:pt x="1252" y="0"/>
                  </a:lnTo>
                  <a:cubicBezTo>
                    <a:pt x="1251" y="0"/>
                    <a:pt x="1047" y="133"/>
                    <a:pt x="690" y="167"/>
                  </a:cubicBezTo>
                  <a:cubicBezTo>
                    <a:pt x="612" y="232"/>
                    <a:pt x="406" y="1287"/>
                    <a:pt x="406" y="1287"/>
                  </a:cubicBezTo>
                  <a:lnTo>
                    <a:pt x="0" y="2021"/>
                  </a:lnTo>
                  <a:cubicBezTo>
                    <a:pt x="0" y="2021"/>
                    <a:pt x="222" y="2204"/>
                    <a:pt x="348" y="2219"/>
                  </a:cubicBezTo>
                  <a:cubicBezTo>
                    <a:pt x="521" y="2030"/>
                    <a:pt x="796" y="1489"/>
                    <a:pt x="796" y="1489"/>
                  </a:cubicBezTo>
                  <a:lnTo>
                    <a:pt x="868" y="1189"/>
                  </a:lnTo>
                  <a:lnTo>
                    <a:pt x="867" y="1383"/>
                  </a:lnTo>
                  <a:lnTo>
                    <a:pt x="893" y="2160"/>
                  </a:lnTo>
                  <a:lnTo>
                    <a:pt x="891" y="2160"/>
                  </a:lnTo>
                  <a:lnTo>
                    <a:pt x="779" y="4956"/>
                  </a:lnTo>
                  <a:cubicBezTo>
                    <a:pt x="760" y="4962"/>
                    <a:pt x="737" y="4967"/>
                    <a:pt x="706" y="4971"/>
                  </a:cubicBezTo>
                  <a:cubicBezTo>
                    <a:pt x="583" y="4988"/>
                    <a:pt x="565" y="5125"/>
                    <a:pt x="592" y="5152"/>
                  </a:cubicBezTo>
                  <a:cubicBezTo>
                    <a:pt x="618" y="5179"/>
                    <a:pt x="1176" y="5101"/>
                    <a:pt x="1250" y="5065"/>
                  </a:cubicBezTo>
                  <a:cubicBezTo>
                    <a:pt x="1283" y="5049"/>
                    <a:pt x="1288" y="5006"/>
                    <a:pt x="1284" y="4964"/>
                  </a:cubicBezTo>
                  <a:lnTo>
                    <a:pt x="1323" y="4959"/>
                  </a:lnTo>
                  <a:lnTo>
                    <a:pt x="1462" y="3450"/>
                  </a:lnTo>
                  <a:lnTo>
                    <a:pt x="1515" y="2986"/>
                  </a:lnTo>
                  <a:lnTo>
                    <a:pt x="1582" y="3488"/>
                  </a:lnTo>
                  <a:lnTo>
                    <a:pt x="1718" y="5012"/>
                  </a:lnTo>
                  <a:lnTo>
                    <a:pt x="1752" y="5019"/>
                  </a:lnTo>
                  <a:cubicBezTo>
                    <a:pt x="1746" y="5063"/>
                    <a:pt x="1749" y="5110"/>
                    <a:pt x="1784" y="5127"/>
                  </a:cubicBezTo>
                  <a:cubicBezTo>
                    <a:pt x="1859" y="5163"/>
                    <a:pt x="2416" y="5242"/>
                    <a:pt x="2443" y="5215"/>
                  </a:cubicBezTo>
                  <a:cubicBezTo>
                    <a:pt x="2470" y="5188"/>
                    <a:pt x="2452" y="5050"/>
                    <a:pt x="2328" y="5034"/>
                  </a:cubicBezTo>
                  <a:cubicBezTo>
                    <a:pt x="2287" y="5028"/>
                    <a:pt x="2259" y="5021"/>
                    <a:pt x="2236" y="5012"/>
                  </a:cubicBezTo>
                  <a:lnTo>
                    <a:pt x="2237" y="5012"/>
                  </a:lnTo>
                  <a:lnTo>
                    <a:pt x="2140" y="2160"/>
                  </a:lnTo>
                  <a:lnTo>
                    <a:pt x="2138" y="2160"/>
                  </a:lnTo>
                  <a:lnTo>
                    <a:pt x="2154" y="1383"/>
                  </a:lnTo>
                  <a:lnTo>
                    <a:pt x="2201" y="1073"/>
                  </a:lnTo>
                  <a:lnTo>
                    <a:pt x="2361" y="1310"/>
                  </a:lnTo>
                  <a:cubicBezTo>
                    <a:pt x="2560" y="1502"/>
                    <a:pt x="3394" y="1630"/>
                    <a:pt x="3394" y="1630"/>
                  </a:cubicBezTo>
                  <a:cubicBezTo>
                    <a:pt x="3394" y="1630"/>
                    <a:pt x="3436" y="1595"/>
                    <a:pt x="3497" y="1348"/>
                  </a:cubicBezTo>
                  <a:cubicBezTo>
                    <a:pt x="3205" y="1304"/>
                    <a:pt x="2688" y="1094"/>
                    <a:pt x="2688" y="1094"/>
                  </a:cubicBezTo>
                </a:path>
              </a:pathLst>
            </a:custGeom>
            <a:solidFill>
              <a:srgbClr val="2D2D2D">
                <a:alpha val="100000"/>
              </a:srgbClr>
            </a:solidFill>
            <a:ln w="9525">
              <a:noFill/>
            </a:ln>
          </p:spPr>
          <p:txBody>
            <a:bodyPr/>
            <a:lstStyle/>
            <a:p>
              <a:endParaRPr lang="en-US"/>
            </a:p>
          </p:txBody>
        </p:sp>
        <p:sp>
          <p:nvSpPr>
            <p:cNvPr id="45120" name="Freeform 166"/>
            <p:cNvSpPr/>
            <p:nvPr/>
          </p:nvSpPr>
          <p:spPr>
            <a:xfrm>
              <a:off x="1943100" y="4183062"/>
              <a:ext cx="428625" cy="452438"/>
            </a:xfrm>
            <a:custGeom>
              <a:avLst/>
              <a:gdLst/>
              <a:ahLst/>
              <a:cxnLst>
                <a:cxn ang="0">
                  <a:pos x="2147483646" y="0"/>
                </a:cxn>
                <a:cxn ang="0">
                  <a:pos x="2147483646" y="2147483646"/>
                </a:cxn>
                <a:cxn ang="0">
                  <a:pos x="2147483646" y="2147483646"/>
                </a:cxn>
                <a:cxn ang="0">
                  <a:pos x="2147483646" y="2147483646"/>
                </a:cxn>
                <a:cxn ang="0">
                  <a:pos x="2147483646" y="2147483646"/>
                </a:cxn>
                <a:cxn ang="0">
                  <a:pos x="2147483646" y="2147483646"/>
                </a:cxn>
                <a:cxn ang="0">
                  <a:pos x="0"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0"/>
                </a:cxn>
              </a:cxnLst>
              <a:rect l="0" t="0" r="0" b="0"/>
              <a:pathLst>
                <a:path w="639" h="674">
                  <a:moveTo>
                    <a:pt x="444" y="0"/>
                  </a:moveTo>
                  <a:cubicBezTo>
                    <a:pt x="420" y="119"/>
                    <a:pt x="348" y="180"/>
                    <a:pt x="348" y="180"/>
                  </a:cubicBezTo>
                  <a:cubicBezTo>
                    <a:pt x="331" y="181"/>
                    <a:pt x="311" y="183"/>
                    <a:pt x="289" y="191"/>
                  </a:cubicBezTo>
                  <a:cubicBezTo>
                    <a:pt x="223" y="215"/>
                    <a:pt x="142" y="206"/>
                    <a:pt x="141" y="191"/>
                  </a:cubicBezTo>
                  <a:cubicBezTo>
                    <a:pt x="140" y="176"/>
                    <a:pt x="81" y="247"/>
                    <a:pt x="81" y="247"/>
                  </a:cubicBezTo>
                  <a:cubicBezTo>
                    <a:pt x="81" y="247"/>
                    <a:pt x="113" y="285"/>
                    <a:pt x="211" y="286"/>
                  </a:cubicBezTo>
                  <a:cubicBezTo>
                    <a:pt x="211" y="286"/>
                    <a:pt x="92" y="372"/>
                    <a:pt x="0" y="521"/>
                  </a:cubicBezTo>
                  <a:lnTo>
                    <a:pt x="57" y="594"/>
                  </a:lnTo>
                  <a:lnTo>
                    <a:pt x="46" y="629"/>
                  </a:lnTo>
                  <a:lnTo>
                    <a:pt x="105" y="670"/>
                  </a:lnTo>
                  <a:lnTo>
                    <a:pt x="117" y="655"/>
                  </a:lnTo>
                  <a:lnTo>
                    <a:pt x="190" y="674"/>
                  </a:lnTo>
                  <a:lnTo>
                    <a:pt x="226" y="645"/>
                  </a:lnTo>
                  <a:lnTo>
                    <a:pt x="277" y="652"/>
                  </a:lnTo>
                  <a:lnTo>
                    <a:pt x="316" y="624"/>
                  </a:lnTo>
                  <a:lnTo>
                    <a:pt x="349" y="634"/>
                  </a:lnTo>
                  <a:cubicBezTo>
                    <a:pt x="349" y="634"/>
                    <a:pt x="481" y="410"/>
                    <a:pt x="505" y="359"/>
                  </a:cubicBezTo>
                  <a:cubicBezTo>
                    <a:pt x="529" y="307"/>
                    <a:pt x="539" y="267"/>
                    <a:pt x="540" y="250"/>
                  </a:cubicBezTo>
                  <a:cubicBezTo>
                    <a:pt x="541" y="237"/>
                    <a:pt x="597" y="210"/>
                    <a:pt x="639" y="104"/>
                  </a:cubicBezTo>
                  <a:lnTo>
                    <a:pt x="444" y="0"/>
                  </a:lnTo>
                  <a:close/>
                </a:path>
              </a:pathLst>
            </a:custGeom>
            <a:solidFill>
              <a:srgbClr val="F4CEA1">
                <a:alpha val="100000"/>
              </a:srgbClr>
            </a:solidFill>
            <a:ln w="9525">
              <a:noFill/>
            </a:ln>
          </p:spPr>
          <p:txBody>
            <a:bodyPr/>
            <a:lstStyle/>
            <a:p>
              <a:endParaRPr lang="en-US"/>
            </a:p>
          </p:txBody>
        </p:sp>
        <p:sp>
          <p:nvSpPr>
            <p:cNvPr id="45121" name="Freeform 167"/>
            <p:cNvSpPr/>
            <p:nvPr/>
          </p:nvSpPr>
          <p:spPr>
            <a:xfrm>
              <a:off x="1971675" y="4570412"/>
              <a:ext cx="9525" cy="11113"/>
            </a:xfrm>
            <a:custGeom>
              <a:avLst/>
              <a:gdLst/>
              <a:ahLst/>
              <a:cxnLst>
                <a:cxn ang="0">
                  <a:pos x="2147483646" y="2147483646"/>
                </a:cxn>
                <a:cxn ang="0">
                  <a:pos x="0" y="0"/>
                </a:cxn>
                <a:cxn ang="0">
                  <a:pos x="0" y="0"/>
                </a:cxn>
                <a:cxn ang="0">
                  <a:pos x="2147483646" y="2147483646"/>
                </a:cxn>
              </a:cxnLst>
              <a:rect l="0" t="0" r="0" b="0"/>
              <a:pathLst>
                <a:path w="6" h="7">
                  <a:moveTo>
                    <a:pt x="6" y="7"/>
                  </a:moveTo>
                  <a:lnTo>
                    <a:pt x="0" y="0"/>
                  </a:lnTo>
                  <a:lnTo>
                    <a:pt x="6" y="7"/>
                  </a:lnTo>
                  <a:close/>
                </a:path>
              </a:pathLst>
            </a:custGeom>
            <a:solidFill>
              <a:srgbClr val="2A384C">
                <a:alpha val="100000"/>
              </a:srgbClr>
            </a:solidFill>
            <a:ln w="9525">
              <a:noFill/>
            </a:ln>
          </p:spPr>
          <p:txBody>
            <a:bodyPr/>
            <a:lstStyle/>
            <a:p>
              <a:endParaRPr lang="en-US"/>
            </a:p>
          </p:txBody>
        </p:sp>
        <p:sp>
          <p:nvSpPr>
            <p:cNvPr id="45122" name="Freeform 168"/>
            <p:cNvSpPr/>
            <p:nvPr/>
          </p:nvSpPr>
          <p:spPr>
            <a:xfrm>
              <a:off x="1971675" y="4467225"/>
              <a:ext cx="88900" cy="114300"/>
            </a:xfrm>
            <a:custGeom>
              <a:avLst/>
              <a:gdLst/>
              <a:ahLst/>
              <a:cxnLst>
                <a:cxn ang="0">
                  <a:pos x="2147483646" y="2147483646"/>
                </a:cxn>
                <a:cxn ang="0">
                  <a:pos x="2147483646" y="2147483646"/>
                </a:cxn>
                <a:cxn ang="0">
                  <a:pos x="0" y="2147483646"/>
                </a:cxn>
                <a:cxn ang="0">
                  <a:pos x="2147483646" y="0"/>
                </a:cxn>
                <a:cxn ang="0">
                  <a:pos x="2147483646" y="2147483646"/>
                </a:cxn>
                <a:cxn ang="0">
                  <a:pos x="2147483646" y="2147483646"/>
                </a:cxn>
              </a:cxnLst>
              <a:rect l="0" t="0" r="0" b="0"/>
              <a:pathLst>
                <a:path w="131" h="172">
                  <a:moveTo>
                    <a:pt x="14" y="172"/>
                  </a:moveTo>
                  <a:lnTo>
                    <a:pt x="14" y="172"/>
                  </a:lnTo>
                  <a:lnTo>
                    <a:pt x="0" y="154"/>
                  </a:lnTo>
                  <a:cubicBezTo>
                    <a:pt x="1" y="152"/>
                    <a:pt x="129" y="0"/>
                    <a:pt x="130" y="0"/>
                  </a:cubicBezTo>
                  <a:cubicBezTo>
                    <a:pt x="131" y="0"/>
                    <a:pt x="130" y="1"/>
                    <a:pt x="129" y="2"/>
                  </a:cubicBezTo>
                  <a:cubicBezTo>
                    <a:pt x="111" y="25"/>
                    <a:pt x="14" y="172"/>
                    <a:pt x="14" y="172"/>
                  </a:cubicBezTo>
                  <a:close/>
                </a:path>
              </a:pathLst>
            </a:custGeom>
            <a:solidFill>
              <a:srgbClr val="D7B48D">
                <a:alpha val="100000"/>
              </a:srgbClr>
            </a:solidFill>
            <a:ln w="9525">
              <a:noFill/>
            </a:ln>
          </p:spPr>
          <p:txBody>
            <a:bodyPr/>
            <a:lstStyle/>
            <a:p>
              <a:endParaRPr lang="en-US"/>
            </a:p>
          </p:txBody>
        </p:sp>
        <p:sp>
          <p:nvSpPr>
            <p:cNvPr id="45123" name="Freeform 169"/>
            <p:cNvSpPr/>
            <p:nvPr/>
          </p:nvSpPr>
          <p:spPr>
            <a:xfrm>
              <a:off x="2019300" y="4471987"/>
              <a:ext cx="96838" cy="150813"/>
            </a:xfrm>
            <a:custGeom>
              <a:avLst/>
              <a:gdLst/>
              <a:ahLst/>
              <a:cxnLst>
                <a:cxn ang="0">
                  <a:pos x="2147483646" y="2147483646"/>
                </a:cxn>
                <a:cxn ang="0">
                  <a:pos x="0" y="2147483646"/>
                </a:cxn>
                <a:cxn ang="0">
                  <a:pos x="2147483646" y="0"/>
                </a:cxn>
                <a:cxn ang="0">
                  <a:pos x="2147483646" y="2147483646"/>
                </a:cxn>
              </a:cxnLst>
              <a:rect l="0" t="0" r="0" b="0"/>
              <a:pathLst>
                <a:path w="61" h="95">
                  <a:moveTo>
                    <a:pt x="2" y="95"/>
                  </a:moveTo>
                  <a:lnTo>
                    <a:pt x="0" y="88"/>
                  </a:lnTo>
                  <a:lnTo>
                    <a:pt x="61" y="0"/>
                  </a:lnTo>
                  <a:lnTo>
                    <a:pt x="2" y="95"/>
                  </a:lnTo>
                  <a:close/>
                </a:path>
              </a:pathLst>
            </a:custGeom>
            <a:solidFill>
              <a:srgbClr val="D7B48D">
                <a:alpha val="100000"/>
              </a:srgbClr>
            </a:solidFill>
            <a:ln w="9525">
              <a:noFill/>
            </a:ln>
          </p:spPr>
          <p:txBody>
            <a:bodyPr/>
            <a:lstStyle/>
            <a:p>
              <a:endParaRPr lang="en-US"/>
            </a:p>
          </p:txBody>
        </p:sp>
        <p:sp>
          <p:nvSpPr>
            <p:cNvPr id="45124" name="Freeform 170"/>
            <p:cNvSpPr/>
            <p:nvPr/>
          </p:nvSpPr>
          <p:spPr>
            <a:xfrm>
              <a:off x="2070100" y="4494212"/>
              <a:ext cx="85725" cy="141288"/>
            </a:xfrm>
            <a:custGeom>
              <a:avLst/>
              <a:gdLst/>
              <a:ahLst/>
              <a:cxnLst>
                <a:cxn ang="0">
                  <a:pos x="0" y="2147483646"/>
                </a:cxn>
                <a:cxn ang="0">
                  <a:pos x="2147483646" y="0"/>
                </a:cxn>
                <a:cxn ang="0">
                  <a:pos x="2147483646" y="2147483646"/>
                </a:cxn>
                <a:cxn ang="0">
                  <a:pos x="0" y="2147483646"/>
                </a:cxn>
              </a:cxnLst>
              <a:rect l="0" t="0" r="0" b="0"/>
              <a:pathLst>
                <a:path w="54" h="89">
                  <a:moveTo>
                    <a:pt x="0" y="89"/>
                  </a:moveTo>
                  <a:lnTo>
                    <a:pt x="54" y="0"/>
                  </a:lnTo>
                  <a:lnTo>
                    <a:pt x="16" y="77"/>
                  </a:lnTo>
                  <a:lnTo>
                    <a:pt x="0" y="89"/>
                  </a:lnTo>
                  <a:close/>
                </a:path>
              </a:pathLst>
            </a:custGeom>
            <a:solidFill>
              <a:srgbClr val="D7B48D">
                <a:alpha val="100000"/>
              </a:srgbClr>
            </a:solidFill>
            <a:ln w="9525">
              <a:noFill/>
            </a:ln>
          </p:spPr>
          <p:txBody>
            <a:bodyPr/>
            <a:lstStyle/>
            <a:p>
              <a:endParaRPr lang="en-US"/>
            </a:p>
          </p:txBody>
        </p:sp>
        <p:sp>
          <p:nvSpPr>
            <p:cNvPr id="45125" name="Freeform 171"/>
            <p:cNvSpPr/>
            <p:nvPr/>
          </p:nvSpPr>
          <p:spPr>
            <a:xfrm>
              <a:off x="2128838" y="4529137"/>
              <a:ext cx="71438" cy="92075"/>
            </a:xfrm>
            <a:custGeom>
              <a:avLst/>
              <a:gdLst/>
              <a:ahLst/>
              <a:cxnLst>
                <a:cxn ang="0">
                  <a:pos x="0" y="2147483646"/>
                </a:cxn>
                <a:cxn ang="0">
                  <a:pos x="2147483646" y="0"/>
                </a:cxn>
                <a:cxn ang="0">
                  <a:pos x="2147483646" y="2147483646"/>
                </a:cxn>
                <a:cxn ang="0">
                  <a:pos x="0" y="2147483646"/>
                </a:cxn>
              </a:cxnLst>
              <a:rect l="0" t="0" r="0" b="0"/>
              <a:pathLst>
                <a:path w="45" h="58">
                  <a:moveTo>
                    <a:pt x="0" y="58"/>
                  </a:moveTo>
                  <a:lnTo>
                    <a:pt x="45" y="0"/>
                  </a:lnTo>
                  <a:lnTo>
                    <a:pt x="17" y="46"/>
                  </a:lnTo>
                  <a:lnTo>
                    <a:pt x="0" y="58"/>
                  </a:lnTo>
                  <a:close/>
                </a:path>
              </a:pathLst>
            </a:custGeom>
            <a:solidFill>
              <a:srgbClr val="D7B48D">
                <a:alpha val="100000"/>
              </a:srgbClr>
            </a:solidFill>
            <a:ln w="9525">
              <a:noFill/>
            </a:ln>
          </p:spPr>
          <p:txBody>
            <a:bodyPr/>
            <a:lstStyle/>
            <a:p>
              <a:endParaRPr lang="en-US"/>
            </a:p>
          </p:txBody>
        </p:sp>
        <p:sp>
          <p:nvSpPr>
            <p:cNvPr id="45126" name="Freeform 172"/>
            <p:cNvSpPr/>
            <p:nvPr/>
          </p:nvSpPr>
          <p:spPr>
            <a:xfrm>
              <a:off x="2159000" y="4365625"/>
              <a:ext cx="79375" cy="65088"/>
            </a:xfrm>
            <a:custGeom>
              <a:avLst/>
              <a:gdLst/>
              <a:ahLst/>
              <a:cxnLst>
                <a:cxn ang="0">
                  <a:pos x="2147483646" y="2147483646"/>
                </a:cxn>
                <a:cxn ang="0">
                  <a:pos x="2147483646" y="2147483646"/>
                </a:cxn>
                <a:cxn ang="0">
                  <a:pos x="0" y="0"/>
                </a:cxn>
                <a:cxn ang="0">
                  <a:pos x="2147483646" y="2147483646"/>
                </a:cxn>
                <a:cxn ang="0">
                  <a:pos x="2147483646" y="2147483646"/>
                </a:cxn>
                <a:cxn ang="0">
                  <a:pos x="2147483646" y="2147483646"/>
                </a:cxn>
                <a:cxn ang="0">
                  <a:pos x="2147483646" y="2147483646"/>
                </a:cxn>
                <a:cxn ang="0">
                  <a:pos x="2147483646" y="2147483646"/>
                </a:cxn>
              </a:cxnLst>
              <a:rect l="0" t="0" r="0" b="0"/>
              <a:pathLst>
                <a:path w="118" h="97">
                  <a:moveTo>
                    <a:pt x="6" y="97"/>
                  </a:moveTo>
                  <a:lnTo>
                    <a:pt x="46" y="30"/>
                  </a:lnTo>
                  <a:cubicBezTo>
                    <a:pt x="16" y="19"/>
                    <a:pt x="0" y="0"/>
                    <a:pt x="0" y="0"/>
                  </a:cubicBezTo>
                  <a:lnTo>
                    <a:pt x="118" y="32"/>
                  </a:lnTo>
                  <a:cubicBezTo>
                    <a:pt x="106" y="35"/>
                    <a:pt x="95" y="37"/>
                    <a:pt x="84" y="37"/>
                  </a:cubicBezTo>
                  <a:cubicBezTo>
                    <a:pt x="74" y="37"/>
                    <a:pt x="64" y="35"/>
                    <a:pt x="55" y="33"/>
                  </a:cubicBezTo>
                  <a:cubicBezTo>
                    <a:pt x="52" y="33"/>
                    <a:pt x="6" y="97"/>
                    <a:pt x="6" y="97"/>
                  </a:cubicBezTo>
                </a:path>
              </a:pathLst>
            </a:custGeom>
            <a:solidFill>
              <a:srgbClr val="D7B48D">
                <a:alpha val="100000"/>
              </a:srgbClr>
            </a:solidFill>
            <a:ln w="9525">
              <a:noFill/>
            </a:ln>
          </p:spPr>
          <p:txBody>
            <a:bodyPr/>
            <a:lstStyle/>
            <a:p>
              <a:endParaRPr lang="en-US"/>
            </a:p>
          </p:txBody>
        </p:sp>
        <p:sp>
          <p:nvSpPr>
            <p:cNvPr id="45127" name="Freeform 173"/>
            <p:cNvSpPr/>
            <p:nvPr/>
          </p:nvSpPr>
          <p:spPr>
            <a:xfrm>
              <a:off x="2057400" y="4356100"/>
              <a:ext cx="82550" cy="41275"/>
            </a:xfrm>
            <a:custGeom>
              <a:avLst/>
              <a:gdLst/>
              <a:ahLst/>
              <a:cxnLst>
                <a:cxn ang="0">
                  <a:pos x="0" y="2147483646"/>
                </a:cxn>
                <a:cxn ang="0">
                  <a:pos x="2147483646" y="2147483646"/>
                </a:cxn>
                <a:cxn ang="0">
                  <a:pos x="2147483646" y="2147483646"/>
                </a:cxn>
                <a:cxn ang="0">
                  <a:pos x="2147483646" y="0"/>
                </a:cxn>
                <a:cxn ang="0">
                  <a:pos x="0" y="2147483646"/>
                </a:cxn>
              </a:cxnLst>
              <a:rect l="0" t="0" r="0" b="0"/>
              <a:pathLst>
                <a:path w="122" h="62">
                  <a:moveTo>
                    <a:pt x="0" y="62"/>
                  </a:moveTo>
                  <a:lnTo>
                    <a:pt x="41" y="28"/>
                  </a:lnTo>
                  <a:cubicBezTo>
                    <a:pt x="41" y="28"/>
                    <a:pt x="98" y="16"/>
                    <a:pt x="118" y="2"/>
                  </a:cubicBezTo>
                  <a:cubicBezTo>
                    <a:pt x="120" y="1"/>
                    <a:pt x="121" y="0"/>
                    <a:pt x="121" y="0"/>
                  </a:cubicBezTo>
                  <a:cubicBezTo>
                    <a:pt x="122" y="0"/>
                    <a:pt x="52" y="50"/>
                    <a:pt x="0" y="62"/>
                  </a:cubicBezTo>
                  <a:close/>
                </a:path>
              </a:pathLst>
            </a:custGeom>
            <a:solidFill>
              <a:srgbClr val="D7B48D">
                <a:alpha val="100000"/>
              </a:srgbClr>
            </a:solidFill>
            <a:ln w="9525">
              <a:noFill/>
            </a:ln>
          </p:spPr>
          <p:txBody>
            <a:bodyPr/>
            <a:lstStyle/>
            <a:p>
              <a:endParaRPr lang="en-US"/>
            </a:p>
          </p:txBody>
        </p:sp>
        <p:sp>
          <p:nvSpPr>
            <p:cNvPr id="45128" name="Freeform 174"/>
            <p:cNvSpPr>
              <a:spLocks noEditPoints="1"/>
            </p:cNvSpPr>
            <p:nvPr/>
          </p:nvSpPr>
          <p:spPr>
            <a:xfrm>
              <a:off x="2020888" y="4310062"/>
              <a:ext cx="22225" cy="12700"/>
            </a:xfrm>
            <a:custGeom>
              <a:avLst/>
              <a:gdLst/>
              <a:ahLst/>
              <a:cxnLst>
                <a:cxn ang="0">
                  <a:pos x="0" y="2147483646"/>
                </a:cxn>
                <a:cxn ang="0">
                  <a:pos x="0" y="2147483646"/>
                </a:cxn>
                <a:cxn ang="0">
                  <a:pos x="2147483646" y="0"/>
                </a:cxn>
                <a:cxn ang="0">
                  <a:pos x="2147483646" y="2147483646"/>
                </a:cxn>
                <a:cxn ang="0">
                  <a:pos x="2147483646" y="0"/>
                </a:cxn>
                <a:cxn ang="0">
                  <a:pos x="0"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Lst>
              <a:rect l="0" t="0" r="0" b="0"/>
              <a:pathLst>
                <a:path w="34" h="20">
                  <a:moveTo>
                    <a:pt x="0" y="20"/>
                  </a:moveTo>
                  <a:lnTo>
                    <a:pt x="0" y="20"/>
                  </a:lnTo>
                  <a:cubicBezTo>
                    <a:pt x="11" y="9"/>
                    <a:pt x="20" y="0"/>
                    <a:pt x="24" y="0"/>
                  </a:cubicBezTo>
                  <a:cubicBezTo>
                    <a:pt x="25" y="0"/>
                    <a:pt x="26" y="0"/>
                    <a:pt x="26" y="2"/>
                  </a:cubicBezTo>
                  <a:cubicBezTo>
                    <a:pt x="26" y="1"/>
                    <a:pt x="25" y="0"/>
                    <a:pt x="24" y="0"/>
                  </a:cubicBezTo>
                  <a:cubicBezTo>
                    <a:pt x="20" y="0"/>
                    <a:pt x="11" y="9"/>
                    <a:pt x="0" y="20"/>
                  </a:cubicBezTo>
                  <a:moveTo>
                    <a:pt x="34" y="9"/>
                  </a:moveTo>
                  <a:lnTo>
                    <a:pt x="34" y="9"/>
                  </a:lnTo>
                  <a:close/>
                  <a:moveTo>
                    <a:pt x="34" y="9"/>
                  </a:moveTo>
                  <a:cubicBezTo>
                    <a:pt x="34" y="9"/>
                    <a:pt x="34" y="9"/>
                    <a:pt x="34" y="9"/>
                  </a:cubicBezTo>
                  <a:cubicBezTo>
                    <a:pt x="34" y="9"/>
                    <a:pt x="34" y="9"/>
                    <a:pt x="34" y="9"/>
                  </a:cubicBezTo>
                  <a:close/>
                  <a:moveTo>
                    <a:pt x="34" y="9"/>
                  </a:moveTo>
                  <a:cubicBezTo>
                    <a:pt x="33" y="9"/>
                    <a:pt x="33" y="9"/>
                    <a:pt x="33" y="9"/>
                  </a:cubicBezTo>
                  <a:cubicBezTo>
                    <a:pt x="33" y="9"/>
                    <a:pt x="33" y="9"/>
                    <a:pt x="34" y="9"/>
                  </a:cubicBezTo>
                  <a:close/>
                  <a:moveTo>
                    <a:pt x="33" y="9"/>
                  </a:moveTo>
                  <a:cubicBezTo>
                    <a:pt x="29" y="7"/>
                    <a:pt x="27" y="5"/>
                    <a:pt x="26" y="2"/>
                  </a:cubicBezTo>
                  <a:cubicBezTo>
                    <a:pt x="27" y="5"/>
                    <a:pt x="29" y="7"/>
                    <a:pt x="33" y="9"/>
                  </a:cubicBezTo>
                  <a:close/>
                  <a:moveTo>
                    <a:pt x="26" y="2"/>
                  </a:moveTo>
                  <a:cubicBezTo>
                    <a:pt x="26" y="2"/>
                    <a:pt x="26" y="2"/>
                    <a:pt x="26" y="2"/>
                  </a:cubicBezTo>
                  <a:cubicBezTo>
                    <a:pt x="26" y="2"/>
                    <a:pt x="26" y="2"/>
                    <a:pt x="26" y="2"/>
                  </a:cubicBezTo>
                  <a:close/>
                  <a:moveTo>
                    <a:pt x="26" y="2"/>
                  </a:moveTo>
                  <a:cubicBezTo>
                    <a:pt x="26" y="2"/>
                    <a:pt x="26" y="2"/>
                    <a:pt x="26" y="2"/>
                  </a:cubicBezTo>
                  <a:cubicBezTo>
                    <a:pt x="26" y="2"/>
                    <a:pt x="26" y="2"/>
                    <a:pt x="26" y="2"/>
                  </a:cubicBezTo>
                  <a:close/>
                  <a:moveTo>
                    <a:pt x="26" y="2"/>
                  </a:moveTo>
                  <a:cubicBezTo>
                    <a:pt x="26" y="2"/>
                    <a:pt x="26" y="2"/>
                    <a:pt x="26" y="2"/>
                  </a:cubicBezTo>
                  <a:cubicBezTo>
                    <a:pt x="26" y="2"/>
                    <a:pt x="26" y="2"/>
                    <a:pt x="26" y="2"/>
                  </a:cubicBezTo>
                  <a:close/>
                  <a:moveTo>
                    <a:pt x="26" y="2"/>
                  </a:moveTo>
                  <a:cubicBezTo>
                    <a:pt x="26" y="2"/>
                    <a:pt x="26" y="2"/>
                    <a:pt x="26" y="2"/>
                  </a:cubicBezTo>
                  <a:cubicBezTo>
                    <a:pt x="26" y="2"/>
                    <a:pt x="26" y="2"/>
                    <a:pt x="26" y="2"/>
                  </a:cubicBezTo>
                  <a:close/>
                  <a:moveTo>
                    <a:pt x="26" y="2"/>
                  </a:moveTo>
                  <a:cubicBezTo>
                    <a:pt x="26" y="2"/>
                    <a:pt x="26" y="2"/>
                    <a:pt x="26" y="2"/>
                  </a:cubicBezTo>
                  <a:cubicBezTo>
                    <a:pt x="26" y="2"/>
                    <a:pt x="26" y="2"/>
                    <a:pt x="26" y="2"/>
                  </a:cubicBezTo>
                  <a:close/>
                </a:path>
              </a:pathLst>
            </a:custGeom>
            <a:solidFill>
              <a:srgbClr val="2A384C">
                <a:alpha val="100000"/>
              </a:srgbClr>
            </a:solidFill>
            <a:ln w="9525">
              <a:noFill/>
            </a:ln>
          </p:spPr>
          <p:txBody>
            <a:bodyPr/>
            <a:lstStyle/>
            <a:p>
              <a:endParaRPr lang="en-US"/>
            </a:p>
          </p:txBody>
        </p:sp>
        <p:sp>
          <p:nvSpPr>
            <p:cNvPr id="45129" name="Freeform 175"/>
            <p:cNvSpPr/>
            <p:nvPr/>
          </p:nvSpPr>
          <p:spPr>
            <a:xfrm>
              <a:off x="2020888" y="4310062"/>
              <a:ext cx="49213" cy="25400"/>
            </a:xfrm>
            <a:custGeom>
              <a:avLst/>
              <a:gdLst/>
              <a:ahLst/>
              <a:cxnLst>
                <a:cxn ang="0">
                  <a:pos x="2147483646" y="2147483646"/>
                </a:cxn>
                <a:cxn ang="0">
                  <a:pos x="0" y="2147483646"/>
                </a:cxn>
                <a:cxn ang="0">
                  <a:pos x="2147483646" y="0"/>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Lst>
              <a:rect l="0" t="0" r="0" b="0"/>
              <a:pathLst>
                <a:path w="74" h="37">
                  <a:moveTo>
                    <a:pt x="41" y="37"/>
                  </a:moveTo>
                  <a:cubicBezTo>
                    <a:pt x="24" y="37"/>
                    <a:pt x="1" y="20"/>
                    <a:pt x="0" y="20"/>
                  </a:cubicBezTo>
                  <a:cubicBezTo>
                    <a:pt x="11" y="9"/>
                    <a:pt x="20" y="0"/>
                    <a:pt x="24" y="0"/>
                  </a:cubicBezTo>
                  <a:cubicBezTo>
                    <a:pt x="25" y="0"/>
                    <a:pt x="26" y="1"/>
                    <a:pt x="26" y="2"/>
                  </a:cubicBezTo>
                  <a:cubicBezTo>
                    <a:pt x="26" y="2"/>
                    <a:pt x="26" y="2"/>
                    <a:pt x="26" y="2"/>
                  </a:cubicBezTo>
                  <a:cubicBezTo>
                    <a:pt x="26" y="2"/>
                    <a:pt x="26" y="2"/>
                    <a:pt x="26" y="2"/>
                  </a:cubicBezTo>
                  <a:cubicBezTo>
                    <a:pt x="26" y="2"/>
                    <a:pt x="26" y="2"/>
                    <a:pt x="26" y="2"/>
                  </a:cubicBezTo>
                  <a:cubicBezTo>
                    <a:pt x="26" y="2"/>
                    <a:pt x="26" y="2"/>
                    <a:pt x="26" y="2"/>
                  </a:cubicBezTo>
                  <a:cubicBezTo>
                    <a:pt x="26" y="2"/>
                    <a:pt x="26" y="2"/>
                    <a:pt x="26" y="2"/>
                  </a:cubicBezTo>
                  <a:cubicBezTo>
                    <a:pt x="26" y="2"/>
                    <a:pt x="26" y="2"/>
                    <a:pt x="26" y="2"/>
                  </a:cubicBezTo>
                  <a:cubicBezTo>
                    <a:pt x="26" y="2"/>
                    <a:pt x="26" y="2"/>
                    <a:pt x="26" y="2"/>
                  </a:cubicBezTo>
                  <a:cubicBezTo>
                    <a:pt x="26" y="2"/>
                    <a:pt x="26" y="2"/>
                    <a:pt x="26" y="2"/>
                  </a:cubicBezTo>
                  <a:cubicBezTo>
                    <a:pt x="26" y="2"/>
                    <a:pt x="26" y="2"/>
                    <a:pt x="26" y="2"/>
                  </a:cubicBezTo>
                  <a:cubicBezTo>
                    <a:pt x="26" y="2"/>
                    <a:pt x="26" y="2"/>
                    <a:pt x="26" y="2"/>
                  </a:cubicBezTo>
                  <a:cubicBezTo>
                    <a:pt x="27" y="5"/>
                    <a:pt x="29" y="7"/>
                    <a:pt x="33" y="9"/>
                  </a:cubicBezTo>
                  <a:cubicBezTo>
                    <a:pt x="33" y="9"/>
                    <a:pt x="33" y="9"/>
                    <a:pt x="33" y="9"/>
                  </a:cubicBezTo>
                  <a:cubicBezTo>
                    <a:pt x="33" y="9"/>
                    <a:pt x="33" y="9"/>
                    <a:pt x="34" y="9"/>
                  </a:cubicBezTo>
                  <a:cubicBezTo>
                    <a:pt x="34" y="9"/>
                    <a:pt x="34" y="9"/>
                    <a:pt x="34" y="9"/>
                  </a:cubicBezTo>
                  <a:cubicBezTo>
                    <a:pt x="34" y="9"/>
                    <a:pt x="34" y="9"/>
                    <a:pt x="34" y="9"/>
                  </a:cubicBezTo>
                  <a:cubicBezTo>
                    <a:pt x="34" y="9"/>
                    <a:pt x="34" y="9"/>
                    <a:pt x="34" y="9"/>
                  </a:cubicBezTo>
                  <a:cubicBezTo>
                    <a:pt x="42" y="13"/>
                    <a:pt x="57" y="15"/>
                    <a:pt x="74" y="16"/>
                  </a:cubicBezTo>
                  <a:cubicBezTo>
                    <a:pt x="74" y="16"/>
                    <a:pt x="64" y="33"/>
                    <a:pt x="46" y="37"/>
                  </a:cubicBezTo>
                  <a:cubicBezTo>
                    <a:pt x="44" y="37"/>
                    <a:pt x="43" y="37"/>
                    <a:pt x="41" y="37"/>
                  </a:cubicBezTo>
                </a:path>
              </a:pathLst>
            </a:custGeom>
            <a:solidFill>
              <a:srgbClr val="D7B48D">
                <a:alpha val="100000"/>
              </a:srgbClr>
            </a:solidFill>
            <a:ln w="9525">
              <a:noFill/>
            </a:ln>
          </p:spPr>
          <p:txBody>
            <a:bodyPr/>
            <a:lstStyle/>
            <a:p>
              <a:endParaRPr lang="en-US"/>
            </a:p>
          </p:txBody>
        </p:sp>
        <p:sp>
          <p:nvSpPr>
            <p:cNvPr id="45130" name="Freeform 176"/>
            <p:cNvSpPr/>
            <p:nvPr/>
          </p:nvSpPr>
          <p:spPr>
            <a:xfrm>
              <a:off x="2176463" y="4298950"/>
              <a:ext cx="123825" cy="41275"/>
            </a:xfrm>
            <a:custGeom>
              <a:avLst/>
              <a:gdLst/>
              <a:ahLst/>
              <a:cxnLst>
                <a:cxn ang="0">
                  <a:pos x="2147483646" y="2147483646"/>
                </a:cxn>
                <a:cxn ang="0">
                  <a:pos x="2147483646" y="2147483646"/>
                </a:cxn>
                <a:cxn ang="0">
                  <a:pos x="0" y="2147483646"/>
                </a:cxn>
                <a:cxn ang="0">
                  <a:pos x="2147483646" y="0"/>
                </a:cxn>
                <a:cxn ang="0">
                  <a:pos x="2147483646" y="2147483646"/>
                </a:cxn>
              </a:cxnLst>
              <a:rect l="0" t="0" r="0" b="0"/>
              <a:pathLst>
                <a:path w="183" h="61">
                  <a:moveTo>
                    <a:pt x="183" y="61"/>
                  </a:moveTo>
                  <a:cubicBezTo>
                    <a:pt x="135" y="14"/>
                    <a:pt x="58" y="8"/>
                    <a:pt x="21" y="8"/>
                  </a:cubicBezTo>
                  <a:cubicBezTo>
                    <a:pt x="8" y="8"/>
                    <a:pt x="0" y="8"/>
                    <a:pt x="0" y="8"/>
                  </a:cubicBezTo>
                  <a:cubicBezTo>
                    <a:pt x="22" y="3"/>
                    <a:pt x="42" y="0"/>
                    <a:pt x="59" y="0"/>
                  </a:cubicBezTo>
                  <a:cubicBezTo>
                    <a:pt x="148" y="0"/>
                    <a:pt x="183" y="61"/>
                    <a:pt x="183" y="61"/>
                  </a:cubicBezTo>
                  <a:close/>
                </a:path>
              </a:pathLst>
            </a:custGeom>
            <a:solidFill>
              <a:srgbClr val="E5C097">
                <a:alpha val="100000"/>
              </a:srgbClr>
            </a:solidFill>
            <a:ln w="9525">
              <a:noFill/>
            </a:ln>
          </p:spPr>
          <p:txBody>
            <a:bodyPr/>
            <a:lstStyle/>
            <a:p>
              <a:endParaRPr lang="en-US"/>
            </a:p>
          </p:txBody>
        </p:sp>
        <p:sp>
          <p:nvSpPr>
            <p:cNvPr id="45131" name="Freeform 177"/>
            <p:cNvSpPr/>
            <p:nvPr/>
          </p:nvSpPr>
          <p:spPr>
            <a:xfrm>
              <a:off x="2151063" y="4170362"/>
              <a:ext cx="239713" cy="161925"/>
            </a:xfrm>
            <a:custGeom>
              <a:avLst/>
              <a:gdLst/>
              <a:ahLst/>
              <a:cxnLst>
                <a:cxn ang="0">
                  <a:pos x="2147483646" y="0"/>
                </a:cxn>
                <a:cxn ang="0">
                  <a:pos x="0" y="2147483646"/>
                </a:cxn>
                <a:cxn ang="0">
                  <a:pos x="2147483646" y="2147483646"/>
                </a:cxn>
                <a:cxn ang="0">
                  <a:pos x="2147483646" y="2147483646"/>
                </a:cxn>
                <a:cxn ang="0">
                  <a:pos x="2147483646" y="0"/>
                </a:cxn>
              </a:cxnLst>
              <a:rect l="0" t="0" r="0" b="0"/>
              <a:pathLst>
                <a:path w="358" h="241">
                  <a:moveTo>
                    <a:pt x="80" y="0"/>
                  </a:moveTo>
                  <a:lnTo>
                    <a:pt x="0" y="80"/>
                  </a:lnTo>
                  <a:cubicBezTo>
                    <a:pt x="0" y="80"/>
                    <a:pt x="160" y="217"/>
                    <a:pt x="278" y="241"/>
                  </a:cubicBezTo>
                  <a:lnTo>
                    <a:pt x="358" y="152"/>
                  </a:lnTo>
                  <a:lnTo>
                    <a:pt x="80" y="0"/>
                  </a:lnTo>
                </a:path>
              </a:pathLst>
            </a:custGeom>
            <a:solidFill>
              <a:srgbClr val="F5F5F6">
                <a:alpha val="100000"/>
              </a:srgbClr>
            </a:solidFill>
            <a:ln w="9525">
              <a:noFill/>
            </a:ln>
          </p:spPr>
          <p:txBody>
            <a:bodyPr/>
            <a:lstStyle/>
            <a:p>
              <a:endParaRPr lang="en-US"/>
            </a:p>
          </p:txBody>
        </p:sp>
        <p:sp>
          <p:nvSpPr>
            <p:cNvPr id="45132" name="Freeform 191"/>
            <p:cNvSpPr/>
            <p:nvPr/>
          </p:nvSpPr>
          <p:spPr>
            <a:xfrm>
              <a:off x="2955925" y="2025650"/>
              <a:ext cx="465138" cy="774700"/>
            </a:xfrm>
            <a:custGeom>
              <a:avLst/>
              <a:gdLst/>
              <a:ahLst/>
              <a:cxnLst>
                <a:cxn ang="0">
                  <a:pos x="2147483646" y="2147483646"/>
                </a:cxn>
                <a:cxn ang="0">
                  <a:pos x="2147483646" y="2147483646"/>
                </a:cxn>
                <a:cxn ang="0">
                  <a:pos x="0" y="2147483646"/>
                </a:cxn>
                <a:cxn ang="0">
                  <a:pos x="2147483646" y="2147483646"/>
                </a:cxn>
                <a:cxn ang="0">
                  <a:pos x="2147483646" y="0"/>
                </a:cxn>
                <a:cxn ang="0">
                  <a:pos x="2147483646" y="2147483646"/>
                </a:cxn>
              </a:cxnLst>
              <a:rect l="0" t="0" r="0" b="0"/>
              <a:pathLst>
                <a:path w="693" h="1153">
                  <a:moveTo>
                    <a:pt x="693" y="552"/>
                  </a:moveTo>
                  <a:cubicBezTo>
                    <a:pt x="693" y="831"/>
                    <a:pt x="606" y="1153"/>
                    <a:pt x="347" y="1153"/>
                  </a:cubicBezTo>
                  <a:cubicBezTo>
                    <a:pt x="88" y="1153"/>
                    <a:pt x="0" y="831"/>
                    <a:pt x="0" y="552"/>
                  </a:cubicBezTo>
                  <a:cubicBezTo>
                    <a:pt x="0" y="395"/>
                    <a:pt x="37" y="292"/>
                    <a:pt x="103" y="186"/>
                  </a:cubicBezTo>
                  <a:cubicBezTo>
                    <a:pt x="154" y="105"/>
                    <a:pt x="213" y="0"/>
                    <a:pt x="347" y="0"/>
                  </a:cubicBezTo>
                  <a:cubicBezTo>
                    <a:pt x="655" y="0"/>
                    <a:pt x="693" y="274"/>
                    <a:pt x="693" y="552"/>
                  </a:cubicBezTo>
                </a:path>
              </a:pathLst>
            </a:custGeom>
            <a:solidFill>
              <a:srgbClr val="F4CEA1">
                <a:alpha val="100000"/>
              </a:srgbClr>
            </a:solidFill>
            <a:ln w="9525">
              <a:noFill/>
            </a:ln>
          </p:spPr>
          <p:txBody>
            <a:bodyPr/>
            <a:lstStyle/>
            <a:p>
              <a:endParaRPr lang="en-US"/>
            </a:p>
          </p:txBody>
        </p:sp>
        <p:sp>
          <p:nvSpPr>
            <p:cNvPr id="45133" name="Freeform 192"/>
            <p:cNvSpPr/>
            <p:nvPr/>
          </p:nvSpPr>
          <p:spPr>
            <a:xfrm>
              <a:off x="3025775" y="2714625"/>
              <a:ext cx="327025" cy="152400"/>
            </a:xfrm>
            <a:custGeom>
              <a:avLst/>
              <a:gdLst/>
              <a:ahLst/>
              <a:cxnLst>
                <a:cxn ang="0">
                  <a:pos x="0" y="2147483646"/>
                </a:cxn>
                <a:cxn ang="0">
                  <a:pos x="0" y="0"/>
                </a:cxn>
                <a:cxn ang="0">
                  <a:pos x="2147483646" y="0"/>
                </a:cxn>
                <a:cxn ang="0">
                  <a:pos x="2147483646" y="2147483646"/>
                </a:cxn>
                <a:cxn ang="0">
                  <a:pos x="2147483646" y="2147483646"/>
                </a:cxn>
                <a:cxn ang="0">
                  <a:pos x="0" y="2147483646"/>
                </a:cxn>
              </a:cxnLst>
              <a:rect l="0" t="0" r="0" b="0"/>
              <a:pathLst>
                <a:path w="489" h="229">
                  <a:moveTo>
                    <a:pt x="0" y="138"/>
                  </a:moveTo>
                  <a:cubicBezTo>
                    <a:pt x="0" y="138"/>
                    <a:pt x="20" y="75"/>
                    <a:pt x="0" y="0"/>
                  </a:cubicBezTo>
                  <a:lnTo>
                    <a:pt x="484" y="0"/>
                  </a:lnTo>
                  <a:cubicBezTo>
                    <a:pt x="484" y="0"/>
                    <a:pt x="468" y="82"/>
                    <a:pt x="489" y="141"/>
                  </a:cubicBezTo>
                  <a:cubicBezTo>
                    <a:pt x="489" y="141"/>
                    <a:pt x="388" y="229"/>
                    <a:pt x="245" y="229"/>
                  </a:cubicBezTo>
                  <a:cubicBezTo>
                    <a:pt x="102" y="229"/>
                    <a:pt x="0" y="138"/>
                    <a:pt x="0" y="138"/>
                  </a:cubicBezTo>
                </a:path>
              </a:pathLst>
            </a:custGeom>
            <a:solidFill>
              <a:srgbClr val="F4CEA1">
                <a:alpha val="100000"/>
              </a:srgbClr>
            </a:solidFill>
            <a:ln w="9525">
              <a:noFill/>
            </a:ln>
          </p:spPr>
          <p:txBody>
            <a:bodyPr/>
            <a:lstStyle/>
            <a:p>
              <a:endParaRPr lang="en-US"/>
            </a:p>
          </p:txBody>
        </p:sp>
        <p:sp>
          <p:nvSpPr>
            <p:cNvPr id="45134" name="Freeform 193"/>
            <p:cNvSpPr>
              <a:spLocks noEditPoints="1"/>
            </p:cNvSpPr>
            <p:nvPr/>
          </p:nvSpPr>
          <p:spPr>
            <a:xfrm>
              <a:off x="3346450" y="2736850"/>
              <a:ext cx="0" cy="38100"/>
            </a:xfrm>
            <a:custGeom>
              <a:avLst/>
              <a:gdLst/>
              <a:ahLst/>
              <a:cxnLst>
                <a:cxn ang="0">
                  <a:pos x="1" y="2147483646"/>
                </a:cxn>
                <a:cxn ang="0">
                  <a:pos x="1" y="2147483646"/>
                </a:cxn>
                <a:cxn ang="0">
                  <a:pos x="1" y="2147483646"/>
                </a:cxn>
                <a:cxn ang="0">
                  <a:pos x="1" y="2147483646"/>
                </a:cxn>
                <a:cxn ang="0">
                  <a:pos x="1" y="0"/>
                </a:cxn>
                <a:cxn ang="0">
                  <a:pos x="1" y="0"/>
                </a:cxn>
                <a:cxn ang="0">
                  <a:pos x="1" y="2147483646"/>
                </a:cxn>
              </a:cxnLst>
              <a:rect l="0" t="0" r="0" b="0"/>
              <a:pathLst>
                <a:path w="2" h="58">
                  <a:moveTo>
                    <a:pt x="1" y="58"/>
                  </a:moveTo>
                  <a:cubicBezTo>
                    <a:pt x="1" y="58"/>
                    <a:pt x="1" y="58"/>
                    <a:pt x="1" y="58"/>
                  </a:cubicBezTo>
                  <a:cubicBezTo>
                    <a:pt x="1" y="58"/>
                    <a:pt x="1" y="58"/>
                    <a:pt x="1" y="58"/>
                  </a:cubicBezTo>
                  <a:close/>
                  <a:moveTo>
                    <a:pt x="1" y="58"/>
                  </a:moveTo>
                  <a:cubicBezTo>
                    <a:pt x="0" y="37"/>
                    <a:pt x="1" y="16"/>
                    <a:pt x="2" y="0"/>
                  </a:cubicBezTo>
                  <a:cubicBezTo>
                    <a:pt x="1" y="16"/>
                    <a:pt x="0" y="37"/>
                    <a:pt x="1" y="58"/>
                  </a:cubicBezTo>
                </a:path>
              </a:pathLst>
            </a:custGeom>
            <a:solidFill>
              <a:srgbClr val="273444">
                <a:alpha val="100000"/>
              </a:srgbClr>
            </a:solidFill>
            <a:ln w="9525">
              <a:noFill/>
            </a:ln>
          </p:spPr>
          <p:txBody>
            <a:bodyPr/>
            <a:lstStyle/>
            <a:p>
              <a:endParaRPr lang="en-US"/>
            </a:p>
          </p:txBody>
        </p:sp>
        <p:sp>
          <p:nvSpPr>
            <p:cNvPr id="45135" name="Freeform 195"/>
            <p:cNvSpPr/>
            <p:nvPr/>
          </p:nvSpPr>
          <p:spPr>
            <a:xfrm>
              <a:off x="3011488" y="2800350"/>
              <a:ext cx="357188" cy="819150"/>
            </a:xfrm>
            <a:custGeom>
              <a:avLst/>
              <a:gdLst/>
              <a:ahLst/>
              <a:cxnLst>
                <a:cxn ang="0">
                  <a:pos x="0" y="2147483646"/>
                </a:cxn>
                <a:cxn ang="0">
                  <a:pos x="2147483646" y="0"/>
                </a:cxn>
                <a:cxn ang="0">
                  <a:pos x="2147483646" y="2147483646"/>
                </a:cxn>
                <a:cxn ang="0">
                  <a:pos x="2147483646" y="0"/>
                </a:cxn>
                <a:cxn ang="0">
                  <a:pos x="2147483646" y="2147483646"/>
                </a:cxn>
                <a:cxn ang="0">
                  <a:pos x="2147483646" y="2147483646"/>
                </a:cxn>
                <a:cxn ang="0">
                  <a:pos x="0" y="2147483646"/>
                </a:cxn>
              </a:cxnLst>
              <a:rect l="0" t="0" r="0" b="0"/>
              <a:pathLst>
                <a:path w="531" h="1219">
                  <a:moveTo>
                    <a:pt x="0" y="43"/>
                  </a:moveTo>
                  <a:lnTo>
                    <a:pt x="17" y="0"/>
                  </a:lnTo>
                  <a:cubicBezTo>
                    <a:pt x="17" y="0"/>
                    <a:pt x="109" y="84"/>
                    <a:pt x="265" y="84"/>
                  </a:cubicBezTo>
                  <a:cubicBezTo>
                    <a:pt x="422" y="84"/>
                    <a:pt x="514" y="0"/>
                    <a:pt x="514" y="0"/>
                  </a:cubicBezTo>
                  <a:lnTo>
                    <a:pt x="531" y="43"/>
                  </a:lnTo>
                  <a:lnTo>
                    <a:pt x="266" y="1219"/>
                  </a:lnTo>
                  <a:lnTo>
                    <a:pt x="0" y="43"/>
                  </a:lnTo>
                </a:path>
              </a:pathLst>
            </a:custGeom>
            <a:solidFill>
              <a:srgbClr val="F5F5F6">
                <a:alpha val="100000"/>
              </a:srgbClr>
            </a:solidFill>
            <a:ln w="9525">
              <a:noFill/>
            </a:ln>
          </p:spPr>
          <p:txBody>
            <a:bodyPr/>
            <a:lstStyle/>
            <a:p>
              <a:endParaRPr lang="en-US"/>
            </a:p>
          </p:txBody>
        </p:sp>
        <p:sp>
          <p:nvSpPr>
            <p:cNvPr id="45136" name="Freeform 196"/>
            <p:cNvSpPr>
              <a:spLocks noEditPoints="1"/>
            </p:cNvSpPr>
            <p:nvPr/>
          </p:nvSpPr>
          <p:spPr>
            <a:xfrm>
              <a:off x="3011488" y="2800350"/>
              <a:ext cx="357188" cy="160338"/>
            </a:xfrm>
            <a:custGeom>
              <a:avLst/>
              <a:gdLst/>
              <a:ahLst/>
              <a:cxnLst>
                <a:cxn ang="0">
                  <a:pos x="2147483646" y="2147483646"/>
                </a:cxn>
                <a:cxn ang="0">
                  <a:pos x="2147483646" y="2147483646"/>
                </a:cxn>
                <a:cxn ang="0">
                  <a:pos x="0" y="2147483646"/>
                </a:cxn>
                <a:cxn ang="0">
                  <a:pos x="2147483646" y="0"/>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0"/>
                </a:cxn>
                <a:cxn ang="0">
                  <a:pos x="2147483646" y="2147483646"/>
                </a:cxn>
                <a:cxn ang="0">
                  <a:pos x="2147483646" y="2147483646"/>
                </a:cxn>
                <a:cxn ang="0">
                  <a:pos x="2147483646" y="2147483646"/>
                </a:cxn>
                <a:cxn ang="0">
                  <a:pos x="2147483646" y="2147483646"/>
                </a:cxn>
                <a:cxn ang="0">
                  <a:pos x="2147483646" y="2147483646"/>
                </a:cxn>
              </a:cxnLst>
              <a:rect l="0" t="0" r="0" b="0"/>
              <a:pathLst>
                <a:path w="531" h="238">
                  <a:moveTo>
                    <a:pt x="215" y="238"/>
                  </a:moveTo>
                  <a:cubicBezTo>
                    <a:pt x="199" y="233"/>
                    <a:pt x="100" y="199"/>
                    <a:pt x="23" y="146"/>
                  </a:cubicBezTo>
                  <a:lnTo>
                    <a:pt x="0" y="43"/>
                  </a:lnTo>
                  <a:lnTo>
                    <a:pt x="17" y="0"/>
                  </a:lnTo>
                  <a:cubicBezTo>
                    <a:pt x="17" y="0"/>
                    <a:pt x="90" y="67"/>
                    <a:pt x="217" y="82"/>
                  </a:cubicBezTo>
                  <a:lnTo>
                    <a:pt x="169" y="121"/>
                  </a:lnTo>
                  <a:lnTo>
                    <a:pt x="215" y="238"/>
                  </a:lnTo>
                  <a:close/>
                  <a:moveTo>
                    <a:pt x="316" y="238"/>
                  </a:moveTo>
                  <a:lnTo>
                    <a:pt x="362" y="121"/>
                  </a:lnTo>
                  <a:lnTo>
                    <a:pt x="314" y="82"/>
                  </a:lnTo>
                  <a:cubicBezTo>
                    <a:pt x="441" y="67"/>
                    <a:pt x="514" y="0"/>
                    <a:pt x="514" y="0"/>
                  </a:cubicBezTo>
                  <a:lnTo>
                    <a:pt x="531" y="43"/>
                  </a:lnTo>
                  <a:cubicBezTo>
                    <a:pt x="530" y="42"/>
                    <a:pt x="529" y="42"/>
                    <a:pt x="529" y="42"/>
                  </a:cubicBezTo>
                  <a:lnTo>
                    <a:pt x="505" y="148"/>
                  </a:lnTo>
                  <a:cubicBezTo>
                    <a:pt x="430" y="199"/>
                    <a:pt x="333" y="232"/>
                    <a:pt x="316" y="238"/>
                  </a:cubicBezTo>
                </a:path>
              </a:pathLst>
            </a:custGeom>
            <a:solidFill>
              <a:srgbClr val="E7ECEF">
                <a:alpha val="100000"/>
              </a:srgbClr>
            </a:solidFill>
            <a:ln w="9525">
              <a:noFill/>
            </a:ln>
          </p:spPr>
          <p:txBody>
            <a:bodyPr/>
            <a:lstStyle/>
            <a:p>
              <a:endParaRPr lang="en-US"/>
            </a:p>
          </p:txBody>
        </p:sp>
        <p:sp>
          <p:nvSpPr>
            <p:cNvPr id="45137" name="Freeform 197"/>
            <p:cNvSpPr/>
            <p:nvPr/>
          </p:nvSpPr>
          <p:spPr>
            <a:xfrm>
              <a:off x="3094038" y="2854325"/>
              <a:ext cx="192088" cy="766763"/>
            </a:xfrm>
            <a:custGeom>
              <a:avLst/>
              <a:gdLst/>
              <a:ahLst/>
              <a:cxnLst>
                <a:cxn ang="0">
                  <a:pos x="2147483646" y="2147483646"/>
                </a:cxn>
                <a:cxn ang="0">
                  <a:pos x="2147483646" y="2147483646"/>
                </a:cxn>
                <a:cxn ang="0">
                  <a:pos x="2147483646" y="0"/>
                </a:cxn>
                <a:cxn ang="0">
                  <a:pos x="2147483646" y="0"/>
                </a:cxn>
                <a:cxn ang="0">
                  <a:pos x="2147483646" y="2147483646"/>
                </a:cxn>
                <a:cxn ang="0">
                  <a:pos x="2147483646" y="2147483646"/>
                </a:cxn>
                <a:cxn ang="0">
                  <a:pos x="0" y="2147483646"/>
                </a:cxn>
                <a:cxn ang="0">
                  <a:pos x="2147483646" y="2147483646"/>
                </a:cxn>
                <a:cxn ang="0">
                  <a:pos x="2147483646" y="2147483646"/>
                </a:cxn>
                <a:cxn ang="0">
                  <a:pos x="2147483646" y="2147483646"/>
                </a:cxn>
              </a:cxnLst>
              <a:rect l="0" t="0" r="0" b="0"/>
              <a:pathLst>
                <a:path w="121" h="483">
                  <a:moveTo>
                    <a:pt x="81" y="69"/>
                  </a:moveTo>
                  <a:lnTo>
                    <a:pt x="102" y="17"/>
                  </a:lnTo>
                  <a:lnTo>
                    <a:pt x="80" y="0"/>
                  </a:lnTo>
                  <a:lnTo>
                    <a:pt x="41" y="0"/>
                  </a:lnTo>
                  <a:lnTo>
                    <a:pt x="20" y="17"/>
                  </a:lnTo>
                  <a:lnTo>
                    <a:pt x="40" y="69"/>
                  </a:lnTo>
                  <a:lnTo>
                    <a:pt x="0" y="214"/>
                  </a:lnTo>
                  <a:lnTo>
                    <a:pt x="61" y="483"/>
                  </a:lnTo>
                  <a:lnTo>
                    <a:pt x="121" y="214"/>
                  </a:lnTo>
                  <a:lnTo>
                    <a:pt x="81" y="69"/>
                  </a:lnTo>
                  <a:close/>
                </a:path>
              </a:pathLst>
            </a:custGeom>
            <a:solidFill>
              <a:srgbClr val="E73835">
                <a:alpha val="100000"/>
              </a:srgbClr>
            </a:solidFill>
            <a:ln w="9525">
              <a:noFill/>
            </a:ln>
          </p:spPr>
          <p:txBody>
            <a:bodyPr/>
            <a:lstStyle/>
            <a:p>
              <a:endParaRPr lang="en-US"/>
            </a:p>
          </p:txBody>
        </p:sp>
        <p:sp>
          <p:nvSpPr>
            <p:cNvPr id="45138" name="Freeform 198"/>
            <p:cNvSpPr/>
            <p:nvPr/>
          </p:nvSpPr>
          <p:spPr>
            <a:xfrm>
              <a:off x="3170238" y="3598862"/>
              <a:ext cx="25400" cy="112713"/>
            </a:xfrm>
            <a:custGeom>
              <a:avLst/>
              <a:gdLst/>
              <a:ahLst/>
              <a:cxnLst>
                <a:cxn ang="0">
                  <a:pos x="0"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0"/>
                </a:cxn>
                <a:cxn ang="0">
                  <a:pos x="2147483646" y="2147483646"/>
                </a:cxn>
                <a:cxn ang="0">
                  <a:pos x="0" y="2147483646"/>
                </a:cxn>
              </a:cxnLst>
              <a:rect l="0" t="0" r="0" b="0"/>
              <a:pathLst>
                <a:path w="16" h="71">
                  <a:moveTo>
                    <a:pt x="0" y="71"/>
                  </a:moveTo>
                  <a:lnTo>
                    <a:pt x="13" y="14"/>
                  </a:lnTo>
                  <a:lnTo>
                    <a:pt x="13" y="13"/>
                  </a:lnTo>
                  <a:lnTo>
                    <a:pt x="13" y="11"/>
                  </a:lnTo>
                  <a:lnTo>
                    <a:pt x="16" y="0"/>
                  </a:lnTo>
                  <a:lnTo>
                    <a:pt x="16" y="30"/>
                  </a:lnTo>
                  <a:lnTo>
                    <a:pt x="0" y="71"/>
                  </a:lnTo>
                  <a:close/>
                </a:path>
              </a:pathLst>
            </a:custGeom>
            <a:solidFill>
              <a:srgbClr val="252525">
                <a:alpha val="100000"/>
              </a:srgbClr>
            </a:solidFill>
            <a:ln w="9525">
              <a:noFill/>
            </a:ln>
          </p:spPr>
          <p:txBody>
            <a:bodyPr/>
            <a:lstStyle/>
            <a:p>
              <a:endParaRPr lang="en-US"/>
            </a:p>
          </p:txBody>
        </p:sp>
        <p:sp>
          <p:nvSpPr>
            <p:cNvPr id="45139" name="Freeform 199"/>
            <p:cNvSpPr/>
            <p:nvPr/>
          </p:nvSpPr>
          <p:spPr>
            <a:xfrm>
              <a:off x="3206750" y="2900362"/>
              <a:ext cx="144463" cy="647700"/>
            </a:xfrm>
            <a:custGeom>
              <a:avLst/>
              <a:gdLst/>
              <a:ahLst/>
              <a:cxnLst>
                <a:cxn ang="0">
                  <a:pos x="0" y="2147483646"/>
                </a:cxn>
                <a:cxn ang="0">
                  <a:pos x="2147483646" y="2147483646"/>
                </a:cxn>
                <a:cxn ang="0">
                  <a:pos x="2147483646" y="0"/>
                </a:cxn>
                <a:cxn ang="0">
                  <a:pos x="2147483646" y="0"/>
                </a:cxn>
                <a:cxn ang="0">
                  <a:pos x="0" y="2147483646"/>
                </a:cxn>
              </a:cxnLst>
              <a:rect l="0" t="0" r="0" b="0"/>
              <a:pathLst>
                <a:path w="91" h="408">
                  <a:moveTo>
                    <a:pt x="0" y="408"/>
                  </a:moveTo>
                  <a:lnTo>
                    <a:pt x="18" y="326"/>
                  </a:lnTo>
                  <a:lnTo>
                    <a:pt x="91" y="0"/>
                  </a:lnTo>
                  <a:lnTo>
                    <a:pt x="0" y="408"/>
                  </a:lnTo>
                  <a:close/>
                </a:path>
              </a:pathLst>
            </a:custGeom>
            <a:solidFill>
              <a:srgbClr val="BDB9B7">
                <a:alpha val="100000"/>
              </a:srgbClr>
            </a:solidFill>
            <a:ln w="9525">
              <a:noFill/>
            </a:ln>
          </p:spPr>
          <p:txBody>
            <a:bodyPr/>
            <a:lstStyle/>
            <a:p>
              <a:endParaRPr lang="en-US"/>
            </a:p>
          </p:txBody>
        </p:sp>
        <p:sp>
          <p:nvSpPr>
            <p:cNvPr id="45140" name="Freeform 200"/>
            <p:cNvSpPr/>
            <p:nvPr/>
          </p:nvSpPr>
          <p:spPr>
            <a:xfrm>
              <a:off x="3351213" y="2828925"/>
              <a:ext cx="15875" cy="71438"/>
            </a:xfrm>
            <a:custGeom>
              <a:avLst/>
              <a:gdLst/>
              <a:ahLst/>
              <a:cxnLst>
                <a:cxn ang="0">
                  <a:pos x="0" y="2147483646"/>
                </a:cxn>
                <a:cxn ang="0">
                  <a:pos x="2147483646" y="0"/>
                </a:cxn>
                <a:cxn ang="0">
                  <a:pos x="2147483646" y="0"/>
                </a:cxn>
                <a:cxn ang="0">
                  <a:pos x="2147483646" y="0"/>
                </a:cxn>
                <a:cxn ang="0">
                  <a:pos x="0" y="2147483646"/>
                </a:cxn>
                <a:cxn ang="0">
                  <a:pos x="0" y="2147483646"/>
                </a:cxn>
              </a:cxnLst>
              <a:rect l="0" t="0" r="0" b="0"/>
              <a:pathLst>
                <a:path w="10" h="45">
                  <a:moveTo>
                    <a:pt x="0" y="45"/>
                  </a:moveTo>
                  <a:lnTo>
                    <a:pt x="10" y="0"/>
                  </a:lnTo>
                  <a:lnTo>
                    <a:pt x="0" y="45"/>
                  </a:lnTo>
                  <a:close/>
                </a:path>
              </a:pathLst>
            </a:custGeom>
            <a:solidFill>
              <a:srgbClr val="B2B2B3">
                <a:alpha val="100000"/>
              </a:srgbClr>
            </a:solidFill>
            <a:ln w="9525">
              <a:noFill/>
            </a:ln>
          </p:spPr>
          <p:txBody>
            <a:bodyPr/>
            <a:lstStyle/>
            <a:p>
              <a:endParaRPr lang="en-US"/>
            </a:p>
          </p:txBody>
        </p:sp>
        <p:sp>
          <p:nvSpPr>
            <p:cNvPr id="45141" name="Freeform 201"/>
            <p:cNvSpPr>
              <a:spLocks noEditPoints="1"/>
            </p:cNvSpPr>
            <p:nvPr/>
          </p:nvSpPr>
          <p:spPr>
            <a:xfrm>
              <a:off x="3190875" y="3614737"/>
              <a:ext cx="0" cy="6350"/>
            </a:xfrm>
            <a:custGeom>
              <a:avLst/>
              <a:gdLst/>
              <a:ahLst/>
              <a:cxnLst>
                <a:cxn ang="0">
                  <a:pos x="0" y="2147483646"/>
                </a:cxn>
                <a:cxn ang="0">
                  <a:pos x="0" y="2147483646"/>
                </a:cxn>
                <a:cxn ang="0">
                  <a:pos x="0" y="2147483646"/>
                </a:cxn>
                <a:cxn ang="0">
                  <a:pos x="0" y="2147483646"/>
                </a:cxn>
                <a:cxn ang="0">
                  <a:pos x="0" y="2147483646"/>
                </a:cxn>
                <a:cxn ang="0">
                  <a:pos x="0" y="2147483646"/>
                </a:cxn>
                <a:cxn ang="0">
                  <a:pos x="0" y="2147483646"/>
                </a:cxn>
                <a:cxn ang="0">
                  <a:pos x="1" y="0"/>
                </a:cxn>
                <a:cxn ang="0">
                  <a:pos x="1" y="2147483646"/>
                </a:cxn>
                <a:cxn ang="0">
                  <a:pos x="0" y="2147483646"/>
                </a:cxn>
              </a:cxnLst>
              <a:rect l="0" t="0" r="0" b="0"/>
              <a:pathLst>
                <a:path w="1" h="9">
                  <a:moveTo>
                    <a:pt x="0" y="9"/>
                  </a:moveTo>
                  <a:lnTo>
                    <a:pt x="0" y="9"/>
                  </a:lnTo>
                  <a:lnTo>
                    <a:pt x="0" y="8"/>
                  </a:lnTo>
                  <a:lnTo>
                    <a:pt x="0" y="9"/>
                  </a:lnTo>
                  <a:close/>
                  <a:moveTo>
                    <a:pt x="0" y="7"/>
                  </a:moveTo>
                  <a:lnTo>
                    <a:pt x="0" y="7"/>
                  </a:lnTo>
                  <a:lnTo>
                    <a:pt x="1" y="0"/>
                  </a:lnTo>
                  <a:lnTo>
                    <a:pt x="1" y="1"/>
                  </a:lnTo>
                  <a:lnTo>
                    <a:pt x="0" y="7"/>
                  </a:lnTo>
                </a:path>
              </a:pathLst>
            </a:custGeom>
            <a:solidFill>
              <a:srgbClr val="B83030">
                <a:alpha val="100000"/>
              </a:srgbClr>
            </a:solidFill>
            <a:ln w="9525">
              <a:noFill/>
            </a:ln>
          </p:spPr>
          <p:txBody>
            <a:bodyPr/>
            <a:lstStyle/>
            <a:p>
              <a:endParaRPr lang="en-US"/>
            </a:p>
          </p:txBody>
        </p:sp>
        <p:sp>
          <p:nvSpPr>
            <p:cNvPr id="45142" name="Freeform 202"/>
            <p:cNvSpPr>
              <a:spLocks noEditPoints="1"/>
            </p:cNvSpPr>
            <p:nvPr/>
          </p:nvSpPr>
          <p:spPr>
            <a:xfrm>
              <a:off x="2995613" y="2835275"/>
              <a:ext cx="6350" cy="3175"/>
            </a:xfrm>
            <a:custGeom>
              <a:avLst/>
              <a:gdLst/>
              <a:ahLst/>
              <a:cxnLst>
                <a:cxn ang="0">
                  <a:pos x="0" y="2147483646"/>
                </a:cxn>
                <a:cxn ang="0">
                  <a:pos x="0" y="2147483646"/>
                </a:cxn>
                <a:cxn ang="0">
                  <a:pos x="0" y="2147483646"/>
                </a:cxn>
                <a:cxn ang="0">
                  <a:pos x="0" y="2147483646"/>
                </a:cxn>
                <a:cxn ang="0">
                  <a:pos x="2147483646" y="0"/>
                </a:cxn>
                <a:cxn ang="0">
                  <a:pos x="0" y="2147483646"/>
                </a:cxn>
              </a:cxnLst>
              <a:rect l="0" t="0" r="0" b="0"/>
              <a:pathLst>
                <a:path w="9" h="5">
                  <a:moveTo>
                    <a:pt x="0" y="5"/>
                  </a:moveTo>
                  <a:cubicBezTo>
                    <a:pt x="0" y="5"/>
                    <a:pt x="0" y="5"/>
                    <a:pt x="0" y="5"/>
                  </a:cubicBezTo>
                  <a:cubicBezTo>
                    <a:pt x="0" y="5"/>
                    <a:pt x="0" y="5"/>
                    <a:pt x="0" y="5"/>
                  </a:cubicBezTo>
                  <a:close/>
                  <a:moveTo>
                    <a:pt x="0" y="5"/>
                  </a:moveTo>
                  <a:cubicBezTo>
                    <a:pt x="4" y="3"/>
                    <a:pt x="7" y="1"/>
                    <a:pt x="9" y="0"/>
                  </a:cubicBezTo>
                  <a:cubicBezTo>
                    <a:pt x="7" y="1"/>
                    <a:pt x="4" y="3"/>
                    <a:pt x="0" y="5"/>
                  </a:cubicBezTo>
                  <a:close/>
                </a:path>
              </a:pathLst>
            </a:custGeom>
            <a:solidFill>
              <a:srgbClr val="273444">
                <a:alpha val="100000"/>
              </a:srgbClr>
            </a:solidFill>
            <a:ln w="9525">
              <a:noFill/>
            </a:ln>
          </p:spPr>
          <p:txBody>
            <a:bodyPr/>
            <a:lstStyle/>
            <a:p>
              <a:endParaRPr lang="en-US"/>
            </a:p>
          </p:txBody>
        </p:sp>
        <p:sp>
          <p:nvSpPr>
            <p:cNvPr id="45143" name="Freeform 203"/>
            <p:cNvSpPr/>
            <p:nvPr/>
          </p:nvSpPr>
          <p:spPr>
            <a:xfrm>
              <a:off x="2960688" y="2828925"/>
              <a:ext cx="228600" cy="788988"/>
            </a:xfrm>
            <a:custGeom>
              <a:avLst/>
              <a:gdLst/>
              <a:ahLst/>
              <a:cxnLst>
                <a:cxn ang="0">
                  <a:pos x="2147483646" y="2147483646"/>
                </a:cxn>
                <a:cxn ang="0">
                  <a:pos x="2147483646" y="2147483646"/>
                </a:cxn>
                <a:cxn ang="0">
                  <a:pos x="2147483646" y="2147483646"/>
                </a:cxn>
                <a:cxn ang="0">
                  <a:pos x="0" y="2147483646"/>
                </a:cxn>
                <a:cxn ang="0">
                  <a:pos x="2147483646" y="2147483646"/>
                </a:cxn>
                <a:cxn ang="0">
                  <a:pos x="2147483646" y="2147483646"/>
                </a:cxn>
                <a:cxn ang="0">
                  <a:pos x="2147483646" y="2147483646"/>
                </a:cxn>
                <a:cxn ang="0">
                  <a:pos x="2147483646" y="2147483646"/>
                </a:cxn>
                <a:cxn ang="0">
                  <a:pos x="2147483646" y="2147483646"/>
                </a:cxn>
                <a:cxn ang="0">
                  <a:pos x="2147483646" y="0"/>
                </a:cxn>
                <a:cxn ang="0">
                  <a:pos x="2147483646" y="0"/>
                </a:cxn>
                <a:cxn ang="0">
                  <a:pos x="2147483646" y="2147483646"/>
                </a:cxn>
                <a:cxn ang="0">
                  <a:pos x="2147483646" y="2147483646"/>
                </a:cxn>
                <a:cxn ang="0">
                  <a:pos x="2147483646" y="2147483646"/>
                </a:cxn>
                <a:cxn ang="0">
                  <a:pos x="2147483646" y="2147483646"/>
                </a:cxn>
              </a:cxnLst>
              <a:rect l="0" t="0" r="0" b="0"/>
              <a:pathLst>
                <a:path w="342" h="1172">
                  <a:moveTo>
                    <a:pt x="342" y="1172"/>
                  </a:moveTo>
                  <a:lnTo>
                    <a:pt x="26" y="405"/>
                  </a:lnTo>
                  <a:lnTo>
                    <a:pt x="51" y="308"/>
                  </a:lnTo>
                  <a:lnTo>
                    <a:pt x="0" y="308"/>
                  </a:lnTo>
                  <a:lnTo>
                    <a:pt x="18" y="32"/>
                  </a:lnTo>
                  <a:cubicBezTo>
                    <a:pt x="33" y="25"/>
                    <a:pt x="45" y="19"/>
                    <a:pt x="54" y="14"/>
                  </a:cubicBezTo>
                  <a:cubicBezTo>
                    <a:pt x="54" y="14"/>
                    <a:pt x="54" y="14"/>
                    <a:pt x="54" y="14"/>
                  </a:cubicBezTo>
                  <a:cubicBezTo>
                    <a:pt x="54" y="14"/>
                    <a:pt x="54" y="14"/>
                    <a:pt x="54" y="14"/>
                  </a:cubicBezTo>
                  <a:cubicBezTo>
                    <a:pt x="58" y="12"/>
                    <a:pt x="61" y="10"/>
                    <a:pt x="63" y="9"/>
                  </a:cubicBezTo>
                  <a:cubicBezTo>
                    <a:pt x="70" y="5"/>
                    <a:pt x="75" y="2"/>
                    <a:pt x="78" y="0"/>
                  </a:cubicBezTo>
                  <a:lnTo>
                    <a:pt x="201" y="543"/>
                  </a:lnTo>
                  <a:lnTo>
                    <a:pt x="312" y="1038"/>
                  </a:lnTo>
                  <a:lnTo>
                    <a:pt x="342" y="1172"/>
                  </a:lnTo>
                </a:path>
              </a:pathLst>
            </a:custGeom>
            <a:solidFill>
              <a:srgbClr val="252525">
                <a:alpha val="100000"/>
              </a:srgbClr>
            </a:solidFill>
            <a:ln w="9525">
              <a:noFill/>
            </a:ln>
          </p:spPr>
          <p:txBody>
            <a:bodyPr/>
            <a:lstStyle/>
            <a:p>
              <a:endParaRPr lang="en-US"/>
            </a:p>
          </p:txBody>
        </p:sp>
        <p:sp>
          <p:nvSpPr>
            <p:cNvPr id="45144" name="Freeform 204"/>
            <p:cNvSpPr/>
            <p:nvPr/>
          </p:nvSpPr>
          <p:spPr>
            <a:xfrm>
              <a:off x="3011488" y="2828925"/>
              <a:ext cx="82550" cy="365125"/>
            </a:xfrm>
            <a:custGeom>
              <a:avLst/>
              <a:gdLst/>
              <a:ahLst/>
              <a:cxnLst>
                <a:cxn ang="0">
                  <a:pos x="2147483646" y="2147483646"/>
                </a:cxn>
                <a:cxn ang="0">
                  <a:pos x="0" y="0"/>
                </a:cxn>
                <a:cxn ang="0">
                  <a:pos x="2147483646" y="2147483646"/>
                </a:cxn>
                <a:cxn ang="0">
                  <a:pos x="2147483646" y="2147483646"/>
                </a:cxn>
              </a:cxnLst>
              <a:rect l="0" t="0" r="0" b="0"/>
              <a:pathLst>
                <a:path w="52" h="230">
                  <a:moveTo>
                    <a:pt x="52" y="230"/>
                  </a:moveTo>
                  <a:lnTo>
                    <a:pt x="0" y="0"/>
                  </a:lnTo>
                  <a:lnTo>
                    <a:pt x="52" y="230"/>
                  </a:lnTo>
                  <a:close/>
                </a:path>
              </a:pathLst>
            </a:custGeom>
            <a:solidFill>
              <a:srgbClr val="BDB9B7">
                <a:alpha val="100000"/>
              </a:srgbClr>
            </a:solidFill>
            <a:ln w="9525">
              <a:noFill/>
            </a:ln>
          </p:spPr>
          <p:txBody>
            <a:bodyPr/>
            <a:lstStyle/>
            <a:p>
              <a:endParaRPr lang="en-US"/>
            </a:p>
          </p:txBody>
        </p:sp>
        <p:sp>
          <p:nvSpPr>
            <p:cNvPr id="45145" name="Freeform 206"/>
            <p:cNvSpPr/>
            <p:nvPr/>
          </p:nvSpPr>
          <p:spPr>
            <a:xfrm>
              <a:off x="3094038" y="3194050"/>
              <a:ext cx="74613" cy="333375"/>
            </a:xfrm>
            <a:custGeom>
              <a:avLst/>
              <a:gdLst/>
              <a:ahLst/>
              <a:cxnLst>
                <a:cxn ang="0">
                  <a:pos x="2147483646" y="2147483646"/>
                </a:cxn>
                <a:cxn ang="0">
                  <a:pos x="0" y="0"/>
                </a:cxn>
                <a:cxn ang="0">
                  <a:pos x="0" y="0"/>
                </a:cxn>
                <a:cxn ang="0">
                  <a:pos x="2147483646" y="2147483646"/>
                </a:cxn>
                <a:cxn ang="0">
                  <a:pos x="2147483646" y="2147483646"/>
                </a:cxn>
              </a:cxnLst>
              <a:rect l="0" t="0" r="0" b="0"/>
              <a:pathLst>
                <a:path w="47" h="210">
                  <a:moveTo>
                    <a:pt x="47" y="210"/>
                  </a:moveTo>
                  <a:lnTo>
                    <a:pt x="0" y="0"/>
                  </a:lnTo>
                  <a:lnTo>
                    <a:pt x="25" y="110"/>
                  </a:lnTo>
                  <a:lnTo>
                    <a:pt x="47" y="210"/>
                  </a:lnTo>
                  <a:close/>
                </a:path>
              </a:pathLst>
            </a:custGeom>
            <a:solidFill>
              <a:srgbClr val="B83030">
                <a:alpha val="100000"/>
              </a:srgbClr>
            </a:solidFill>
            <a:ln w="9525">
              <a:noFill/>
            </a:ln>
          </p:spPr>
          <p:txBody>
            <a:bodyPr/>
            <a:lstStyle/>
            <a:p>
              <a:endParaRPr lang="en-US"/>
            </a:p>
          </p:txBody>
        </p:sp>
        <p:sp>
          <p:nvSpPr>
            <p:cNvPr id="45146" name="Rectangle 207"/>
            <p:cNvSpPr/>
            <p:nvPr/>
          </p:nvSpPr>
          <p:spPr>
            <a:xfrm>
              <a:off x="3190875" y="3619500"/>
              <a:ext cx="1588" cy="1588"/>
            </a:xfrm>
            <a:prstGeom prst="rect">
              <a:avLst/>
            </a:prstGeom>
            <a:solidFill>
              <a:srgbClr val="B83030"/>
            </a:solidFill>
            <a:ln w="9525">
              <a:noFill/>
            </a:ln>
          </p:spPr>
          <p:txBody>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a:lnSpc>
                  <a:spcPct val="100000"/>
                </a:lnSpc>
                <a:spcBef>
                  <a:spcPct val="0"/>
                </a:spcBef>
                <a:buFontTx/>
                <a:buNone/>
              </a:pPr>
              <a:endParaRPr lang="en-IN" altLang="en-US" sz="1800" dirty="0"/>
            </a:p>
          </p:txBody>
        </p:sp>
        <p:sp>
          <p:nvSpPr>
            <p:cNvPr id="45147" name="Freeform 208"/>
            <p:cNvSpPr/>
            <p:nvPr/>
          </p:nvSpPr>
          <p:spPr>
            <a:xfrm>
              <a:off x="3190875" y="3619500"/>
              <a:ext cx="0" cy="1588"/>
            </a:xfrm>
            <a:custGeom>
              <a:avLst/>
              <a:gdLst/>
              <a:ahLst/>
              <a:cxnLst>
                <a:cxn ang="0">
                  <a:pos x="0" y="2147483646"/>
                </a:cxn>
                <a:cxn ang="0">
                  <a:pos x="0" y="2147483646"/>
                </a:cxn>
                <a:cxn ang="0">
                  <a:pos x="0" y="0"/>
                </a:cxn>
                <a:cxn ang="0">
                  <a:pos x="0" y="2147483646"/>
                </a:cxn>
              </a:cxnLst>
              <a:rect l="0" t="0" r="0" b="0"/>
              <a:pathLst>
                <a:path h="1">
                  <a:moveTo>
                    <a:pt x="0" y="1"/>
                  </a:moveTo>
                  <a:lnTo>
                    <a:pt x="0" y="1"/>
                  </a:lnTo>
                  <a:lnTo>
                    <a:pt x="0" y="0"/>
                  </a:lnTo>
                  <a:lnTo>
                    <a:pt x="0" y="1"/>
                  </a:lnTo>
                  <a:close/>
                </a:path>
              </a:pathLst>
            </a:custGeom>
            <a:solidFill>
              <a:srgbClr val="1F1F1F">
                <a:alpha val="100000"/>
              </a:srgbClr>
            </a:solidFill>
            <a:ln w="9525">
              <a:noFill/>
            </a:ln>
          </p:spPr>
          <p:txBody>
            <a:bodyPr/>
            <a:lstStyle/>
            <a:p>
              <a:endParaRPr lang="en-US"/>
            </a:p>
          </p:txBody>
        </p:sp>
        <p:sp>
          <p:nvSpPr>
            <p:cNvPr id="45148" name="Rectangle 209"/>
            <p:cNvSpPr/>
            <p:nvPr/>
          </p:nvSpPr>
          <p:spPr>
            <a:xfrm>
              <a:off x="3190875" y="3619500"/>
              <a:ext cx="1588" cy="1588"/>
            </a:xfrm>
            <a:prstGeom prst="rect">
              <a:avLst/>
            </a:prstGeom>
            <a:solidFill>
              <a:srgbClr val="942A2B"/>
            </a:solidFill>
            <a:ln w="9525">
              <a:noFill/>
            </a:ln>
          </p:spPr>
          <p:txBody>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a:lnSpc>
                  <a:spcPct val="100000"/>
                </a:lnSpc>
                <a:spcBef>
                  <a:spcPct val="0"/>
                </a:spcBef>
                <a:buFontTx/>
                <a:buNone/>
              </a:pPr>
              <a:endParaRPr lang="en-IN" altLang="en-US" sz="1800" dirty="0"/>
            </a:p>
          </p:txBody>
        </p:sp>
        <p:sp>
          <p:nvSpPr>
            <p:cNvPr id="45149" name="Freeform 210"/>
            <p:cNvSpPr/>
            <p:nvPr/>
          </p:nvSpPr>
          <p:spPr>
            <a:xfrm>
              <a:off x="2916238" y="2132013"/>
              <a:ext cx="133350" cy="277813"/>
            </a:xfrm>
            <a:custGeom>
              <a:avLst/>
              <a:gdLst/>
              <a:ahLst/>
              <a:cxnLst>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Lst>
              <a:rect l="0" t="0" r="0" b="0"/>
              <a:pathLst>
                <a:path w="199" h="413">
                  <a:moveTo>
                    <a:pt x="130" y="7"/>
                  </a:moveTo>
                  <a:cubicBezTo>
                    <a:pt x="199" y="30"/>
                    <a:pt x="182" y="121"/>
                    <a:pt x="164" y="151"/>
                  </a:cubicBezTo>
                  <a:cubicBezTo>
                    <a:pt x="164" y="151"/>
                    <a:pt x="141" y="172"/>
                    <a:pt x="141" y="194"/>
                  </a:cubicBezTo>
                  <a:cubicBezTo>
                    <a:pt x="141" y="216"/>
                    <a:pt x="117" y="391"/>
                    <a:pt x="84" y="402"/>
                  </a:cubicBezTo>
                  <a:cubicBezTo>
                    <a:pt x="51" y="413"/>
                    <a:pt x="40" y="408"/>
                    <a:pt x="37" y="385"/>
                  </a:cubicBezTo>
                  <a:cubicBezTo>
                    <a:pt x="34" y="361"/>
                    <a:pt x="39" y="311"/>
                    <a:pt x="30" y="275"/>
                  </a:cubicBezTo>
                  <a:cubicBezTo>
                    <a:pt x="21" y="239"/>
                    <a:pt x="0" y="180"/>
                    <a:pt x="19" y="113"/>
                  </a:cubicBezTo>
                  <a:cubicBezTo>
                    <a:pt x="38" y="46"/>
                    <a:pt x="108" y="0"/>
                    <a:pt x="130" y="7"/>
                  </a:cubicBezTo>
                </a:path>
              </a:pathLst>
            </a:custGeom>
            <a:solidFill>
              <a:srgbClr val="2D2D2D">
                <a:alpha val="100000"/>
              </a:srgbClr>
            </a:solidFill>
            <a:ln w="9525">
              <a:noFill/>
            </a:ln>
          </p:spPr>
          <p:txBody>
            <a:bodyPr/>
            <a:lstStyle/>
            <a:p>
              <a:endParaRPr lang="en-US"/>
            </a:p>
          </p:txBody>
        </p:sp>
        <p:sp>
          <p:nvSpPr>
            <p:cNvPr id="45150" name="Freeform 211"/>
            <p:cNvSpPr/>
            <p:nvPr/>
          </p:nvSpPr>
          <p:spPr>
            <a:xfrm>
              <a:off x="3421063" y="2427288"/>
              <a:ext cx="0" cy="4763"/>
            </a:xfrm>
            <a:custGeom>
              <a:avLst/>
              <a:gdLst/>
              <a:ahLst/>
              <a:cxnLst>
                <a:cxn ang="0">
                  <a:pos x="0" y="2147483646"/>
                </a:cxn>
                <a:cxn ang="0">
                  <a:pos x="0" y="2147483646"/>
                </a:cxn>
                <a:cxn ang="0">
                  <a:pos x="1" y="0"/>
                </a:cxn>
                <a:cxn ang="0">
                  <a:pos x="1" y="0"/>
                </a:cxn>
                <a:cxn ang="0">
                  <a:pos x="0" y="2147483646"/>
                </a:cxn>
              </a:cxnLst>
              <a:rect l="0" t="0" r="0" b="0"/>
              <a:pathLst>
                <a:path w="1" h="7">
                  <a:moveTo>
                    <a:pt x="0" y="7"/>
                  </a:moveTo>
                  <a:lnTo>
                    <a:pt x="0" y="7"/>
                  </a:lnTo>
                  <a:cubicBezTo>
                    <a:pt x="1" y="5"/>
                    <a:pt x="1" y="2"/>
                    <a:pt x="1" y="0"/>
                  </a:cubicBezTo>
                  <a:cubicBezTo>
                    <a:pt x="1" y="2"/>
                    <a:pt x="1" y="5"/>
                    <a:pt x="0" y="7"/>
                  </a:cubicBezTo>
                  <a:close/>
                </a:path>
              </a:pathLst>
            </a:custGeom>
            <a:solidFill>
              <a:srgbClr val="2A384C">
                <a:alpha val="100000"/>
              </a:srgbClr>
            </a:solidFill>
            <a:ln w="9525">
              <a:noFill/>
            </a:ln>
          </p:spPr>
          <p:txBody>
            <a:bodyPr/>
            <a:lstStyle/>
            <a:p>
              <a:endParaRPr lang="en-US"/>
            </a:p>
          </p:txBody>
        </p:sp>
        <p:sp>
          <p:nvSpPr>
            <p:cNvPr id="45151" name="Freeform 213"/>
            <p:cNvSpPr/>
            <p:nvPr/>
          </p:nvSpPr>
          <p:spPr>
            <a:xfrm>
              <a:off x="3022600" y="1981200"/>
              <a:ext cx="436563" cy="452438"/>
            </a:xfrm>
            <a:custGeom>
              <a:avLst/>
              <a:gdLst/>
              <a:ahLst/>
              <a:cxnLst>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Lst>
              <a:rect l="0" t="0" r="0" b="0"/>
              <a:pathLst>
                <a:path w="651" h="674">
                  <a:moveTo>
                    <a:pt x="1" y="191"/>
                  </a:moveTo>
                  <a:cubicBezTo>
                    <a:pt x="0" y="319"/>
                    <a:pt x="99" y="350"/>
                    <a:pt x="142" y="359"/>
                  </a:cubicBezTo>
                  <a:cubicBezTo>
                    <a:pt x="186" y="368"/>
                    <a:pt x="198" y="362"/>
                    <a:pt x="231" y="370"/>
                  </a:cubicBezTo>
                  <a:cubicBezTo>
                    <a:pt x="264" y="378"/>
                    <a:pt x="281" y="402"/>
                    <a:pt x="331" y="410"/>
                  </a:cubicBezTo>
                  <a:cubicBezTo>
                    <a:pt x="381" y="418"/>
                    <a:pt x="513" y="424"/>
                    <a:pt x="513" y="443"/>
                  </a:cubicBezTo>
                  <a:cubicBezTo>
                    <a:pt x="513" y="461"/>
                    <a:pt x="525" y="557"/>
                    <a:pt x="561" y="656"/>
                  </a:cubicBezTo>
                  <a:cubicBezTo>
                    <a:pt x="561" y="656"/>
                    <a:pt x="579" y="674"/>
                    <a:pt x="608" y="659"/>
                  </a:cubicBezTo>
                  <a:cubicBezTo>
                    <a:pt x="608" y="659"/>
                    <a:pt x="624" y="572"/>
                    <a:pt x="624" y="523"/>
                  </a:cubicBezTo>
                  <a:cubicBezTo>
                    <a:pt x="623" y="474"/>
                    <a:pt x="651" y="413"/>
                    <a:pt x="639" y="401"/>
                  </a:cubicBezTo>
                  <a:cubicBezTo>
                    <a:pt x="639" y="401"/>
                    <a:pt x="648" y="377"/>
                    <a:pt x="636" y="349"/>
                  </a:cubicBezTo>
                  <a:cubicBezTo>
                    <a:pt x="625" y="321"/>
                    <a:pt x="612" y="258"/>
                    <a:pt x="607" y="235"/>
                  </a:cubicBezTo>
                  <a:cubicBezTo>
                    <a:pt x="602" y="213"/>
                    <a:pt x="572" y="171"/>
                    <a:pt x="544" y="146"/>
                  </a:cubicBezTo>
                  <a:cubicBezTo>
                    <a:pt x="515" y="122"/>
                    <a:pt x="461" y="108"/>
                    <a:pt x="461" y="108"/>
                  </a:cubicBezTo>
                  <a:cubicBezTo>
                    <a:pt x="461" y="108"/>
                    <a:pt x="469" y="95"/>
                    <a:pt x="445" y="77"/>
                  </a:cubicBezTo>
                  <a:cubicBezTo>
                    <a:pt x="422" y="59"/>
                    <a:pt x="403" y="55"/>
                    <a:pt x="391" y="51"/>
                  </a:cubicBezTo>
                  <a:cubicBezTo>
                    <a:pt x="379" y="48"/>
                    <a:pt x="359" y="33"/>
                    <a:pt x="336" y="28"/>
                  </a:cubicBezTo>
                  <a:cubicBezTo>
                    <a:pt x="313" y="24"/>
                    <a:pt x="203" y="0"/>
                    <a:pt x="126" y="28"/>
                  </a:cubicBezTo>
                  <a:cubicBezTo>
                    <a:pt x="49" y="56"/>
                    <a:pt x="2" y="102"/>
                    <a:pt x="1" y="191"/>
                  </a:cubicBezTo>
                </a:path>
              </a:pathLst>
            </a:custGeom>
            <a:solidFill>
              <a:srgbClr val="2D2D2D">
                <a:alpha val="100000"/>
              </a:srgbClr>
            </a:solidFill>
            <a:ln w="9525">
              <a:noFill/>
            </a:ln>
          </p:spPr>
          <p:txBody>
            <a:bodyPr/>
            <a:lstStyle/>
            <a:p>
              <a:endParaRPr lang="en-US"/>
            </a:p>
          </p:txBody>
        </p:sp>
        <p:sp>
          <p:nvSpPr>
            <p:cNvPr id="45152" name="Freeform 214"/>
            <p:cNvSpPr>
              <a:spLocks noEditPoints="1"/>
            </p:cNvSpPr>
            <p:nvPr/>
          </p:nvSpPr>
          <p:spPr>
            <a:xfrm>
              <a:off x="2951163" y="2401888"/>
              <a:ext cx="476250" cy="406400"/>
            </a:xfrm>
            <a:custGeom>
              <a:avLst/>
              <a:gdLst/>
              <a:ahLst/>
              <a:cxnLst>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0" y="2147483646"/>
                </a:cxn>
                <a:cxn ang="0">
                  <a:pos x="2147483646" y="2147483646"/>
                </a:cxn>
                <a:cxn ang="0">
                  <a:pos x="2147483646" y="2147483646"/>
                </a:cxn>
                <a:cxn ang="0">
                  <a:pos x="2147483646" y="2147483646"/>
                </a:cxn>
                <a:cxn ang="0">
                  <a:pos x="2147483646" y="2147483646"/>
                </a:cxn>
                <a:cxn ang="0">
                  <a:pos x="2147483646" y="2147483646"/>
                </a:cxn>
              </a:cxnLst>
              <a:rect l="0" t="0" r="0" b="0"/>
              <a:pathLst>
                <a:path w="710" h="605">
                  <a:moveTo>
                    <a:pt x="484" y="345"/>
                  </a:moveTo>
                  <a:cubicBezTo>
                    <a:pt x="472" y="353"/>
                    <a:pt x="461" y="381"/>
                    <a:pt x="457" y="386"/>
                  </a:cubicBezTo>
                  <a:cubicBezTo>
                    <a:pt x="453" y="391"/>
                    <a:pt x="414" y="407"/>
                    <a:pt x="414" y="407"/>
                  </a:cubicBezTo>
                  <a:cubicBezTo>
                    <a:pt x="414" y="407"/>
                    <a:pt x="409" y="396"/>
                    <a:pt x="412" y="385"/>
                  </a:cubicBezTo>
                  <a:cubicBezTo>
                    <a:pt x="356" y="390"/>
                    <a:pt x="322" y="386"/>
                    <a:pt x="322" y="386"/>
                  </a:cubicBezTo>
                  <a:cubicBezTo>
                    <a:pt x="322" y="386"/>
                    <a:pt x="324" y="402"/>
                    <a:pt x="320" y="406"/>
                  </a:cubicBezTo>
                  <a:cubicBezTo>
                    <a:pt x="320" y="406"/>
                    <a:pt x="312" y="414"/>
                    <a:pt x="299" y="407"/>
                  </a:cubicBezTo>
                  <a:cubicBezTo>
                    <a:pt x="287" y="401"/>
                    <a:pt x="288" y="389"/>
                    <a:pt x="264" y="372"/>
                  </a:cubicBezTo>
                  <a:cubicBezTo>
                    <a:pt x="242" y="357"/>
                    <a:pt x="230" y="332"/>
                    <a:pt x="240" y="325"/>
                  </a:cubicBezTo>
                  <a:cubicBezTo>
                    <a:pt x="240" y="325"/>
                    <a:pt x="290" y="290"/>
                    <a:pt x="361" y="290"/>
                  </a:cubicBezTo>
                  <a:cubicBezTo>
                    <a:pt x="431" y="290"/>
                    <a:pt x="478" y="296"/>
                    <a:pt x="492" y="309"/>
                  </a:cubicBezTo>
                  <a:cubicBezTo>
                    <a:pt x="507" y="322"/>
                    <a:pt x="497" y="336"/>
                    <a:pt x="484" y="345"/>
                  </a:cubicBezTo>
                  <a:close/>
                  <a:moveTo>
                    <a:pt x="673" y="53"/>
                  </a:moveTo>
                  <a:cubicBezTo>
                    <a:pt x="673" y="53"/>
                    <a:pt x="635" y="318"/>
                    <a:pt x="558" y="381"/>
                  </a:cubicBezTo>
                  <a:cubicBezTo>
                    <a:pt x="558" y="381"/>
                    <a:pt x="546" y="299"/>
                    <a:pt x="529" y="284"/>
                  </a:cubicBezTo>
                  <a:cubicBezTo>
                    <a:pt x="512" y="270"/>
                    <a:pt x="432" y="250"/>
                    <a:pt x="357" y="258"/>
                  </a:cubicBezTo>
                  <a:cubicBezTo>
                    <a:pt x="283" y="265"/>
                    <a:pt x="220" y="296"/>
                    <a:pt x="208" y="306"/>
                  </a:cubicBezTo>
                  <a:cubicBezTo>
                    <a:pt x="196" y="316"/>
                    <a:pt x="198" y="376"/>
                    <a:pt x="198" y="376"/>
                  </a:cubicBezTo>
                  <a:cubicBezTo>
                    <a:pt x="198" y="376"/>
                    <a:pt x="97" y="347"/>
                    <a:pt x="29" y="21"/>
                  </a:cubicBezTo>
                  <a:cubicBezTo>
                    <a:pt x="29" y="21"/>
                    <a:pt x="5" y="0"/>
                    <a:pt x="0" y="16"/>
                  </a:cubicBezTo>
                  <a:cubicBezTo>
                    <a:pt x="0" y="16"/>
                    <a:pt x="39" y="357"/>
                    <a:pt x="102" y="465"/>
                  </a:cubicBezTo>
                  <a:cubicBezTo>
                    <a:pt x="164" y="574"/>
                    <a:pt x="283" y="605"/>
                    <a:pt x="355" y="605"/>
                  </a:cubicBezTo>
                  <a:cubicBezTo>
                    <a:pt x="427" y="605"/>
                    <a:pt x="555" y="581"/>
                    <a:pt x="630" y="439"/>
                  </a:cubicBezTo>
                  <a:cubicBezTo>
                    <a:pt x="705" y="296"/>
                    <a:pt x="710" y="48"/>
                    <a:pt x="710" y="48"/>
                  </a:cubicBezTo>
                  <a:cubicBezTo>
                    <a:pt x="710" y="48"/>
                    <a:pt x="685" y="33"/>
                    <a:pt x="673" y="53"/>
                  </a:cubicBezTo>
                </a:path>
              </a:pathLst>
            </a:custGeom>
            <a:solidFill>
              <a:srgbClr val="2D2D2D">
                <a:alpha val="100000"/>
              </a:srgbClr>
            </a:solidFill>
            <a:ln w="9525">
              <a:noFill/>
            </a:ln>
          </p:spPr>
          <p:txBody>
            <a:bodyPr/>
            <a:lstStyle/>
            <a:p>
              <a:endParaRPr lang="en-US"/>
            </a:p>
          </p:txBody>
        </p:sp>
        <p:sp>
          <p:nvSpPr>
            <p:cNvPr id="45153" name="Freeform 215"/>
            <p:cNvSpPr/>
            <p:nvPr/>
          </p:nvSpPr>
          <p:spPr>
            <a:xfrm>
              <a:off x="3125788" y="2608263"/>
              <a:ext cx="144463" cy="39688"/>
            </a:xfrm>
            <a:custGeom>
              <a:avLst/>
              <a:gdLst/>
              <a:ahLst/>
              <a:cxnLst>
                <a:cxn ang="0">
                  <a:pos x="0" y="2147483646"/>
                </a:cxn>
                <a:cxn ang="0">
                  <a:pos x="2147483646" y="2147483646"/>
                </a:cxn>
                <a:cxn ang="0">
                  <a:pos x="2147483646" y="0"/>
                </a:cxn>
                <a:cxn ang="0">
                  <a:pos x="2147483646" y="2147483646"/>
                </a:cxn>
                <a:cxn ang="0">
                  <a:pos x="2147483646" y="2147483646"/>
                </a:cxn>
                <a:cxn ang="0">
                  <a:pos x="2147483646" y="2147483646"/>
                </a:cxn>
                <a:cxn ang="0">
                  <a:pos x="0" y="2147483646"/>
                </a:cxn>
              </a:cxnLst>
              <a:rect l="0" t="0" r="0" b="0"/>
              <a:pathLst>
                <a:path w="91" h="25">
                  <a:moveTo>
                    <a:pt x="0" y="9"/>
                  </a:moveTo>
                  <a:lnTo>
                    <a:pt x="37" y="2"/>
                  </a:lnTo>
                  <a:lnTo>
                    <a:pt x="91" y="0"/>
                  </a:lnTo>
                  <a:lnTo>
                    <a:pt x="84" y="17"/>
                  </a:lnTo>
                  <a:lnTo>
                    <a:pt x="44" y="25"/>
                  </a:lnTo>
                  <a:lnTo>
                    <a:pt x="9" y="22"/>
                  </a:lnTo>
                  <a:lnTo>
                    <a:pt x="0" y="9"/>
                  </a:lnTo>
                  <a:close/>
                </a:path>
              </a:pathLst>
            </a:custGeom>
            <a:solidFill>
              <a:srgbClr val="FFFFFF">
                <a:alpha val="100000"/>
              </a:srgbClr>
            </a:solidFill>
            <a:ln w="9525">
              <a:noFill/>
            </a:ln>
          </p:spPr>
          <p:txBody>
            <a:bodyPr/>
            <a:lstStyle/>
            <a:p>
              <a:endParaRPr lang="en-US"/>
            </a:p>
          </p:txBody>
        </p:sp>
        <p:sp>
          <p:nvSpPr>
            <p:cNvPr id="45154" name="Freeform 216"/>
            <p:cNvSpPr/>
            <p:nvPr/>
          </p:nvSpPr>
          <p:spPr>
            <a:xfrm>
              <a:off x="3068638" y="2351088"/>
              <a:ext cx="104775" cy="57150"/>
            </a:xfrm>
            <a:custGeom>
              <a:avLst/>
              <a:gdLst/>
              <a:ahLst/>
              <a:cxnLst>
                <a:cxn ang="0">
                  <a:pos x="2147483646" y="2147483646"/>
                </a:cxn>
                <a:cxn ang="0">
                  <a:pos x="2147483646" y="2147483646"/>
                </a:cxn>
                <a:cxn ang="0">
                  <a:pos x="2147483646" y="2147483646"/>
                </a:cxn>
                <a:cxn ang="0">
                  <a:pos x="2147483646" y="2147483646"/>
                </a:cxn>
                <a:cxn ang="0">
                  <a:pos x="2147483646" y="2147483646"/>
                </a:cxn>
                <a:cxn ang="0">
                  <a:pos x="2147483646" y="2147483646"/>
                </a:cxn>
              </a:cxnLst>
              <a:rect l="0" t="0" r="0" b="0"/>
              <a:pathLst>
                <a:path w="158" h="85">
                  <a:moveTo>
                    <a:pt x="13" y="19"/>
                  </a:moveTo>
                  <a:cubicBezTo>
                    <a:pt x="0" y="39"/>
                    <a:pt x="17" y="84"/>
                    <a:pt x="17" y="84"/>
                  </a:cubicBezTo>
                  <a:lnTo>
                    <a:pt x="120" y="85"/>
                  </a:lnTo>
                  <a:cubicBezTo>
                    <a:pt x="120" y="85"/>
                    <a:pt x="148" y="74"/>
                    <a:pt x="153" y="57"/>
                  </a:cubicBezTo>
                  <a:cubicBezTo>
                    <a:pt x="158" y="40"/>
                    <a:pt x="148" y="14"/>
                    <a:pt x="148" y="14"/>
                  </a:cubicBezTo>
                  <a:cubicBezTo>
                    <a:pt x="148" y="14"/>
                    <a:pt x="27" y="0"/>
                    <a:pt x="13" y="19"/>
                  </a:cubicBezTo>
                  <a:close/>
                </a:path>
              </a:pathLst>
            </a:custGeom>
            <a:solidFill>
              <a:srgbClr val="FFFFFF">
                <a:alpha val="100000"/>
              </a:srgbClr>
            </a:solidFill>
            <a:ln w="9525">
              <a:noFill/>
            </a:ln>
          </p:spPr>
          <p:txBody>
            <a:bodyPr/>
            <a:lstStyle/>
            <a:p>
              <a:endParaRPr lang="en-US"/>
            </a:p>
          </p:txBody>
        </p:sp>
        <p:sp>
          <p:nvSpPr>
            <p:cNvPr id="45155" name="Freeform 217"/>
            <p:cNvSpPr/>
            <p:nvPr/>
          </p:nvSpPr>
          <p:spPr>
            <a:xfrm>
              <a:off x="3208338" y="2351088"/>
              <a:ext cx="100013" cy="57150"/>
            </a:xfrm>
            <a:custGeom>
              <a:avLst/>
              <a:gdLst/>
              <a:ahLst/>
              <a:cxnLst>
                <a:cxn ang="0">
                  <a:pos x="2147483646" y="2147483646"/>
                </a:cxn>
                <a:cxn ang="0">
                  <a:pos x="2147483646" y="2147483646"/>
                </a:cxn>
                <a:cxn ang="0">
                  <a:pos x="2147483646" y="2147483646"/>
                </a:cxn>
                <a:cxn ang="0">
                  <a:pos x="2147483646" y="2147483646"/>
                </a:cxn>
                <a:cxn ang="0">
                  <a:pos x="2147483646" y="2147483646"/>
                </a:cxn>
                <a:cxn ang="0">
                  <a:pos x="2147483646" y="2147483646"/>
                </a:cxn>
              </a:cxnLst>
              <a:rect l="0" t="0" r="0" b="0"/>
              <a:pathLst>
                <a:path w="149" h="85">
                  <a:moveTo>
                    <a:pt x="13" y="19"/>
                  </a:moveTo>
                  <a:cubicBezTo>
                    <a:pt x="0" y="39"/>
                    <a:pt x="17" y="84"/>
                    <a:pt x="17" y="84"/>
                  </a:cubicBezTo>
                  <a:lnTo>
                    <a:pt x="111" y="85"/>
                  </a:lnTo>
                  <a:cubicBezTo>
                    <a:pt x="111" y="85"/>
                    <a:pt x="139" y="74"/>
                    <a:pt x="144" y="57"/>
                  </a:cubicBezTo>
                  <a:cubicBezTo>
                    <a:pt x="149" y="40"/>
                    <a:pt x="139" y="14"/>
                    <a:pt x="139" y="14"/>
                  </a:cubicBezTo>
                  <a:cubicBezTo>
                    <a:pt x="139" y="14"/>
                    <a:pt x="27" y="0"/>
                    <a:pt x="13" y="19"/>
                  </a:cubicBezTo>
                  <a:close/>
                </a:path>
              </a:pathLst>
            </a:custGeom>
            <a:solidFill>
              <a:srgbClr val="FFFFFF">
                <a:alpha val="100000"/>
              </a:srgbClr>
            </a:solidFill>
            <a:ln w="9525">
              <a:noFill/>
            </a:ln>
          </p:spPr>
          <p:txBody>
            <a:bodyPr/>
            <a:lstStyle/>
            <a:p>
              <a:endParaRPr lang="en-US"/>
            </a:p>
          </p:txBody>
        </p:sp>
        <p:sp>
          <p:nvSpPr>
            <p:cNvPr id="45156" name="Freeform 218"/>
            <p:cNvSpPr/>
            <p:nvPr/>
          </p:nvSpPr>
          <p:spPr>
            <a:xfrm>
              <a:off x="3105150" y="2357438"/>
              <a:ext cx="52388" cy="49213"/>
            </a:xfrm>
            <a:custGeom>
              <a:avLst/>
              <a:gdLst/>
              <a:ahLst/>
              <a:cxnLst>
                <a:cxn ang="0">
                  <a:pos x="2147483646" y="2147483646"/>
                </a:cxn>
                <a:cxn ang="0">
                  <a:pos x="0" y="2147483646"/>
                </a:cxn>
                <a:cxn ang="0">
                  <a:pos x="2147483646" y="0"/>
                </a:cxn>
                <a:cxn ang="0">
                  <a:pos x="2147483646" y="2147483646"/>
                </a:cxn>
                <a:cxn ang="0">
                  <a:pos x="2147483646" y="2147483646"/>
                </a:cxn>
                <a:cxn ang="0">
                  <a:pos x="2147483646" y="2147483646"/>
                </a:cxn>
              </a:cxnLst>
              <a:rect l="0" t="0" r="0" b="0"/>
              <a:pathLst>
                <a:path w="78" h="74">
                  <a:moveTo>
                    <a:pt x="39" y="74"/>
                  </a:moveTo>
                  <a:cubicBezTo>
                    <a:pt x="18" y="74"/>
                    <a:pt x="0" y="56"/>
                    <a:pt x="0" y="35"/>
                  </a:cubicBezTo>
                  <a:cubicBezTo>
                    <a:pt x="0" y="20"/>
                    <a:pt x="9" y="7"/>
                    <a:pt x="21" y="0"/>
                  </a:cubicBezTo>
                  <a:cubicBezTo>
                    <a:pt x="35" y="0"/>
                    <a:pt x="49" y="1"/>
                    <a:pt x="61" y="2"/>
                  </a:cubicBezTo>
                  <a:cubicBezTo>
                    <a:pt x="71" y="9"/>
                    <a:pt x="78" y="21"/>
                    <a:pt x="78" y="35"/>
                  </a:cubicBezTo>
                  <a:cubicBezTo>
                    <a:pt x="78" y="56"/>
                    <a:pt x="61" y="74"/>
                    <a:pt x="39" y="74"/>
                  </a:cubicBezTo>
                  <a:close/>
                </a:path>
              </a:pathLst>
            </a:custGeom>
            <a:solidFill>
              <a:srgbClr val="BEB7B6">
                <a:alpha val="100000"/>
              </a:srgbClr>
            </a:solidFill>
            <a:ln w="9525">
              <a:noFill/>
            </a:ln>
          </p:spPr>
          <p:txBody>
            <a:bodyPr/>
            <a:lstStyle/>
            <a:p>
              <a:endParaRPr lang="en-US"/>
            </a:p>
          </p:txBody>
        </p:sp>
        <p:sp>
          <p:nvSpPr>
            <p:cNvPr id="45157" name="Oval 219"/>
            <p:cNvSpPr/>
            <p:nvPr/>
          </p:nvSpPr>
          <p:spPr>
            <a:xfrm>
              <a:off x="3108325" y="2351088"/>
              <a:ext cx="52388" cy="52388"/>
            </a:xfrm>
            <a:prstGeom prst="ellipse">
              <a:avLst/>
            </a:prstGeom>
            <a:solidFill>
              <a:srgbClr val="5197D7"/>
            </a:solidFill>
            <a:ln w="9525">
              <a:noFill/>
            </a:ln>
          </p:spPr>
          <p:txBody>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a:lnSpc>
                  <a:spcPct val="100000"/>
                </a:lnSpc>
                <a:spcBef>
                  <a:spcPct val="0"/>
                </a:spcBef>
                <a:buFontTx/>
                <a:buNone/>
              </a:pPr>
              <a:endParaRPr lang="en-IN" altLang="en-US" sz="1800" dirty="0"/>
            </a:p>
          </p:txBody>
        </p:sp>
        <p:sp>
          <p:nvSpPr>
            <p:cNvPr id="45158" name="Oval 220"/>
            <p:cNvSpPr/>
            <p:nvPr/>
          </p:nvSpPr>
          <p:spPr>
            <a:xfrm>
              <a:off x="3121025" y="2371725"/>
              <a:ext cx="26988" cy="26988"/>
            </a:xfrm>
            <a:prstGeom prst="ellipse">
              <a:avLst/>
            </a:prstGeom>
            <a:solidFill>
              <a:srgbClr val="211D1C"/>
            </a:solidFill>
            <a:ln w="9525">
              <a:noFill/>
            </a:ln>
          </p:spPr>
          <p:txBody>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a:lnSpc>
                  <a:spcPct val="100000"/>
                </a:lnSpc>
                <a:spcBef>
                  <a:spcPct val="0"/>
                </a:spcBef>
                <a:buFontTx/>
                <a:buNone/>
              </a:pPr>
              <a:endParaRPr lang="en-IN" altLang="en-US" sz="1800" dirty="0"/>
            </a:p>
          </p:txBody>
        </p:sp>
        <p:sp>
          <p:nvSpPr>
            <p:cNvPr id="45159" name="Freeform 221"/>
            <p:cNvSpPr/>
            <p:nvPr/>
          </p:nvSpPr>
          <p:spPr>
            <a:xfrm>
              <a:off x="3241675" y="2357438"/>
              <a:ext cx="52388" cy="49213"/>
            </a:xfrm>
            <a:custGeom>
              <a:avLst/>
              <a:gdLst/>
              <a:ahLst/>
              <a:cxnLst>
                <a:cxn ang="0">
                  <a:pos x="2147483646" y="2147483646"/>
                </a:cxn>
                <a:cxn ang="0">
                  <a:pos x="0" y="2147483646"/>
                </a:cxn>
                <a:cxn ang="0">
                  <a:pos x="2147483646" y="0"/>
                </a:cxn>
                <a:cxn ang="0">
                  <a:pos x="2147483646" y="2147483646"/>
                </a:cxn>
                <a:cxn ang="0">
                  <a:pos x="2147483646" y="2147483646"/>
                </a:cxn>
                <a:cxn ang="0">
                  <a:pos x="2147483646" y="2147483646"/>
                </a:cxn>
              </a:cxnLst>
              <a:rect l="0" t="0" r="0" b="0"/>
              <a:pathLst>
                <a:path w="78" h="74">
                  <a:moveTo>
                    <a:pt x="39" y="74"/>
                  </a:moveTo>
                  <a:cubicBezTo>
                    <a:pt x="17" y="74"/>
                    <a:pt x="0" y="57"/>
                    <a:pt x="0" y="35"/>
                  </a:cubicBezTo>
                  <a:cubicBezTo>
                    <a:pt x="0" y="20"/>
                    <a:pt x="9" y="7"/>
                    <a:pt x="21" y="0"/>
                  </a:cubicBezTo>
                  <a:cubicBezTo>
                    <a:pt x="35" y="0"/>
                    <a:pt x="49" y="1"/>
                    <a:pt x="61" y="2"/>
                  </a:cubicBezTo>
                  <a:cubicBezTo>
                    <a:pt x="71" y="9"/>
                    <a:pt x="78" y="21"/>
                    <a:pt x="78" y="35"/>
                  </a:cubicBezTo>
                  <a:cubicBezTo>
                    <a:pt x="78" y="57"/>
                    <a:pt x="61" y="74"/>
                    <a:pt x="39" y="74"/>
                  </a:cubicBezTo>
                </a:path>
              </a:pathLst>
            </a:custGeom>
            <a:solidFill>
              <a:srgbClr val="BEB7B6">
                <a:alpha val="100000"/>
              </a:srgbClr>
            </a:solidFill>
            <a:ln w="9525">
              <a:noFill/>
            </a:ln>
          </p:spPr>
          <p:txBody>
            <a:bodyPr/>
            <a:lstStyle/>
            <a:p>
              <a:endParaRPr lang="en-US"/>
            </a:p>
          </p:txBody>
        </p:sp>
        <p:sp>
          <p:nvSpPr>
            <p:cNvPr id="45160" name="Oval 222"/>
            <p:cNvSpPr/>
            <p:nvPr/>
          </p:nvSpPr>
          <p:spPr>
            <a:xfrm>
              <a:off x="3244850" y="2351088"/>
              <a:ext cx="52388" cy="52388"/>
            </a:xfrm>
            <a:prstGeom prst="ellipse">
              <a:avLst/>
            </a:prstGeom>
            <a:solidFill>
              <a:srgbClr val="5197D7"/>
            </a:solidFill>
            <a:ln w="9525">
              <a:noFill/>
            </a:ln>
          </p:spPr>
          <p:txBody>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a:lnSpc>
                  <a:spcPct val="100000"/>
                </a:lnSpc>
                <a:spcBef>
                  <a:spcPct val="0"/>
                </a:spcBef>
                <a:buFontTx/>
                <a:buNone/>
              </a:pPr>
              <a:endParaRPr lang="en-IN" altLang="en-US" sz="1800" dirty="0"/>
            </a:p>
          </p:txBody>
        </p:sp>
        <p:sp>
          <p:nvSpPr>
            <p:cNvPr id="45161" name="Oval 223"/>
            <p:cNvSpPr/>
            <p:nvPr/>
          </p:nvSpPr>
          <p:spPr>
            <a:xfrm>
              <a:off x="3257550" y="2371725"/>
              <a:ext cx="26988" cy="26988"/>
            </a:xfrm>
            <a:prstGeom prst="ellipse">
              <a:avLst/>
            </a:prstGeom>
            <a:solidFill>
              <a:srgbClr val="211D1C"/>
            </a:solidFill>
            <a:ln w="9525">
              <a:noFill/>
            </a:ln>
          </p:spPr>
          <p:txBody>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a:lnSpc>
                  <a:spcPct val="100000"/>
                </a:lnSpc>
                <a:spcBef>
                  <a:spcPct val="0"/>
                </a:spcBef>
                <a:buFontTx/>
                <a:buNone/>
              </a:pPr>
              <a:endParaRPr lang="en-IN" altLang="en-US" sz="1800" dirty="0"/>
            </a:p>
          </p:txBody>
        </p:sp>
        <p:sp>
          <p:nvSpPr>
            <p:cNvPr id="45162" name="Freeform 224"/>
            <p:cNvSpPr/>
            <p:nvPr/>
          </p:nvSpPr>
          <p:spPr>
            <a:xfrm>
              <a:off x="3057525" y="2328863"/>
              <a:ext cx="119063" cy="23813"/>
            </a:xfrm>
            <a:custGeom>
              <a:avLst/>
              <a:gdLst/>
              <a:ahLst/>
              <a:cxnLst>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Lst>
              <a:rect l="0" t="0" r="0" b="0"/>
              <a:pathLst>
                <a:path w="178" h="34">
                  <a:moveTo>
                    <a:pt x="165" y="33"/>
                  </a:moveTo>
                  <a:lnTo>
                    <a:pt x="163" y="33"/>
                  </a:lnTo>
                  <a:cubicBezTo>
                    <a:pt x="105" y="24"/>
                    <a:pt x="15" y="33"/>
                    <a:pt x="14" y="33"/>
                  </a:cubicBezTo>
                  <a:cubicBezTo>
                    <a:pt x="7" y="34"/>
                    <a:pt x="2" y="29"/>
                    <a:pt x="1" y="22"/>
                  </a:cubicBezTo>
                  <a:cubicBezTo>
                    <a:pt x="0" y="16"/>
                    <a:pt x="5" y="10"/>
                    <a:pt x="12" y="9"/>
                  </a:cubicBezTo>
                  <a:cubicBezTo>
                    <a:pt x="15" y="9"/>
                    <a:pt x="106" y="0"/>
                    <a:pt x="167" y="9"/>
                  </a:cubicBezTo>
                  <a:cubicBezTo>
                    <a:pt x="173" y="10"/>
                    <a:pt x="178" y="16"/>
                    <a:pt x="177" y="23"/>
                  </a:cubicBezTo>
                  <a:cubicBezTo>
                    <a:pt x="176" y="29"/>
                    <a:pt x="171" y="33"/>
                    <a:pt x="165" y="33"/>
                  </a:cubicBezTo>
                </a:path>
              </a:pathLst>
            </a:custGeom>
            <a:solidFill>
              <a:srgbClr val="2D2D2D">
                <a:alpha val="100000"/>
              </a:srgbClr>
            </a:solidFill>
            <a:ln w="9525">
              <a:noFill/>
            </a:ln>
          </p:spPr>
          <p:txBody>
            <a:bodyPr/>
            <a:lstStyle/>
            <a:p>
              <a:endParaRPr lang="en-US"/>
            </a:p>
          </p:txBody>
        </p:sp>
        <p:sp>
          <p:nvSpPr>
            <p:cNvPr id="45163" name="Freeform 225"/>
            <p:cNvSpPr/>
            <p:nvPr/>
          </p:nvSpPr>
          <p:spPr>
            <a:xfrm>
              <a:off x="3205163" y="2328863"/>
              <a:ext cx="119063" cy="23813"/>
            </a:xfrm>
            <a:custGeom>
              <a:avLst/>
              <a:gdLst/>
              <a:ahLst/>
              <a:cxnLst>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Lst>
              <a:rect l="0" t="0" r="0" b="0"/>
              <a:pathLst>
                <a:path w="178" h="35">
                  <a:moveTo>
                    <a:pt x="13" y="34"/>
                  </a:moveTo>
                  <a:cubicBezTo>
                    <a:pt x="8" y="34"/>
                    <a:pt x="2" y="30"/>
                    <a:pt x="1" y="24"/>
                  </a:cubicBezTo>
                  <a:cubicBezTo>
                    <a:pt x="0" y="17"/>
                    <a:pt x="5" y="11"/>
                    <a:pt x="11" y="10"/>
                  </a:cubicBezTo>
                  <a:cubicBezTo>
                    <a:pt x="73" y="0"/>
                    <a:pt x="163" y="10"/>
                    <a:pt x="167" y="10"/>
                  </a:cubicBezTo>
                  <a:cubicBezTo>
                    <a:pt x="173" y="11"/>
                    <a:pt x="178" y="17"/>
                    <a:pt x="177" y="23"/>
                  </a:cubicBezTo>
                  <a:cubicBezTo>
                    <a:pt x="177" y="30"/>
                    <a:pt x="171" y="35"/>
                    <a:pt x="164" y="34"/>
                  </a:cubicBezTo>
                  <a:cubicBezTo>
                    <a:pt x="163" y="34"/>
                    <a:pt x="73" y="25"/>
                    <a:pt x="15" y="34"/>
                  </a:cubicBezTo>
                  <a:lnTo>
                    <a:pt x="13" y="34"/>
                  </a:lnTo>
                </a:path>
              </a:pathLst>
            </a:custGeom>
            <a:solidFill>
              <a:srgbClr val="2D2D2D">
                <a:alpha val="100000"/>
              </a:srgbClr>
            </a:solidFill>
            <a:ln w="9525">
              <a:noFill/>
            </a:ln>
          </p:spPr>
          <p:txBody>
            <a:bodyPr/>
            <a:lstStyle/>
            <a:p>
              <a:endParaRPr lang="en-US"/>
            </a:p>
          </p:txBody>
        </p:sp>
        <p:sp>
          <p:nvSpPr>
            <p:cNvPr id="45164" name="Freeform 226"/>
            <p:cNvSpPr/>
            <p:nvPr/>
          </p:nvSpPr>
          <p:spPr>
            <a:xfrm>
              <a:off x="3346450" y="2700338"/>
              <a:ext cx="23813" cy="36513"/>
            </a:xfrm>
            <a:custGeom>
              <a:avLst/>
              <a:gdLst/>
              <a:ahLst/>
              <a:cxnLst>
                <a:cxn ang="0">
                  <a:pos x="0" y="2147483646"/>
                </a:cxn>
                <a:cxn ang="0">
                  <a:pos x="0" y="2147483646"/>
                </a:cxn>
                <a:cxn ang="0">
                  <a:pos x="2147483646" y="0"/>
                </a:cxn>
                <a:cxn ang="0">
                  <a:pos x="0" y="2147483646"/>
                </a:cxn>
              </a:cxnLst>
              <a:rect l="0" t="0" r="0" b="0"/>
              <a:pathLst>
                <a:path w="35" h="53">
                  <a:moveTo>
                    <a:pt x="0" y="53"/>
                  </a:moveTo>
                  <a:lnTo>
                    <a:pt x="0" y="53"/>
                  </a:lnTo>
                  <a:cubicBezTo>
                    <a:pt x="13" y="37"/>
                    <a:pt x="25" y="20"/>
                    <a:pt x="35" y="0"/>
                  </a:cubicBezTo>
                  <a:cubicBezTo>
                    <a:pt x="25" y="20"/>
                    <a:pt x="13" y="37"/>
                    <a:pt x="0" y="53"/>
                  </a:cubicBezTo>
                  <a:close/>
                </a:path>
              </a:pathLst>
            </a:custGeom>
            <a:solidFill>
              <a:srgbClr val="273444">
                <a:alpha val="100000"/>
              </a:srgbClr>
            </a:solidFill>
            <a:ln w="9525">
              <a:noFill/>
            </a:ln>
          </p:spPr>
          <p:txBody>
            <a:bodyPr/>
            <a:lstStyle/>
            <a:p>
              <a:endParaRPr lang="en-US"/>
            </a:p>
          </p:txBody>
        </p:sp>
        <p:sp>
          <p:nvSpPr>
            <p:cNvPr id="45165" name="Freeform 227"/>
            <p:cNvSpPr/>
            <p:nvPr/>
          </p:nvSpPr>
          <p:spPr>
            <a:xfrm>
              <a:off x="3346450" y="2736850"/>
              <a:ext cx="0" cy="0"/>
            </a:xfrm>
            <a:custGeom>
              <a:avLst/>
              <a:gdLst/>
              <a:ahLst/>
              <a:cxnLst>
                <a:cxn ang="0">
                  <a:pos x="0" y="0"/>
                </a:cxn>
                <a:cxn ang="0">
                  <a:pos x="0" y="0"/>
                </a:cxn>
                <a:cxn ang="0">
                  <a:pos x="0" y="0"/>
                </a:cxn>
                <a:cxn ang="0">
                  <a:pos x="0" y="0"/>
                </a:cxn>
                <a:cxn ang="0">
                  <a:pos x="0" y="0"/>
                </a:cxn>
              </a:cxnLst>
              <a:rect l="0" t="0" r="0" b="0"/>
              <a:pathLst>
                <a:path>
                  <a:moveTo>
                    <a:pt x="0" y="0"/>
                  </a:moveTo>
                  <a:lnTo>
                    <a:pt x="0" y="0"/>
                  </a:lnTo>
                  <a:cubicBezTo>
                    <a:pt x="0" y="0"/>
                    <a:pt x="0" y="0"/>
                    <a:pt x="0" y="0"/>
                  </a:cubicBezTo>
                  <a:close/>
                </a:path>
              </a:pathLst>
            </a:custGeom>
            <a:solidFill>
              <a:srgbClr val="212C38">
                <a:alpha val="100000"/>
              </a:srgbClr>
            </a:solidFill>
            <a:ln w="9525">
              <a:noFill/>
            </a:ln>
          </p:spPr>
          <p:txBody>
            <a:bodyPr/>
            <a:lstStyle/>
            <a:p>
              <a:endParaRPr lang="en-US"/>
            </a:p>
          </p:txBody>
        </p:sp>
        <p:sp>
          <p:nvSpPr>
            <p:cNvPr id="45166" name="Freeform 228"/>
            <p:cNvSpPr/>
            <p:nvPr/>
          </p:nvSpPr>
          <p:spPr>
            <a:xfrm>
              <a:off x="3251200" y="2736850"/>
              <a:ext cx="95250" cy="63500"/>
            </a:xfrm>
            <a:custGeom>
              <a:avLst/>
              <a:gdLst/>
              <a:ahLst/>
              <a:cxnLst>
                <a:cxn ang="0">
                  <a:pos x="0" y="2147483646"/>
                </a:cxn>
                <a:cxn ang="0">
                  <a:pos x="2147483646" y="0"/>
                </a:cxn>
                <a:cxn ang="0">
                  <a:pos x="2147483646" y="0"/>
                </a:cxn>
                <a:cxn ang="0">
                  <a:pos x="0" y="2147483646"/>
                </a:cxn>
              </a:cxnLst>
              <a:rect l="0" t="0" r="0" b="0"/>
              <a:pathLst>
                <a:path w="143" h="94">
                  <a:moveTo>
                    <a:pt x="0" y="94"/>
                  </a:moveTo>
                  <a:cubicBezTo>
                    <a:pt x="48" y="80"/>
                    <a:pt x="100" y="52"/>
                    <a:pt x="143" y="0"/>
                  </a:cubicBezTo>
                  <a:cubicBezTo>
                    <a:pt x="100" y="52"/>
                    <a:pt x="48" y="80"/>
                    <a:pt x="0" y="94"/>
                  </a:cubicBezTo>
                  <a:close/>
                </a:path>
              </a:pathLst>
            </a:custGeom>
            <a:solidFill>
              <a:srgbClr val="937A63">
                <a:alpha val="100000"/>
              </a:srgbClr>
            </a:solidFill>
            <a:ln w="9525">
              <a:noFill/>
            </a:ln>
          </p:spPr>
          <p:txBody>
            <a:bodyPr/>
            <a:lstStyle/>
            <a:p>
              <a:endParaRPr lang="en-US"/>
            </a:p>
          </p:txBody>
        </p:sp>
        <p:sp>
          <p:nvSpPr>
            <p:cNvPr id="45167" name="Freeform 229"/>
            <p:cNvSpPr>
              <a:spLocks noEditPoints="1"/>
            </p:cNvSpPr>
            <p:nvPr/>
          </p:nvSpPr>
          <p:spPr>
            <a:xfrm>
              <a:off x="3370263" y="2433638"/>
              <a:ext cx="57150" cy="266700"/>
            </a:xfrm>
            <a:custGeom>
              <a:avLst/>
              <a:gdLst/>
              <a:ahLst/>
              <a:cxnLst>
                <a:cxn ang="0">
                  <a:pos x="0" y="2147483646"/>
                </a:cxn>
                <a:cxn ang="0">
                  <a:pos x="2147483646" y="2147483646"/>
                </a:cxn>
                <a:cxn ang="0">
                  <a:pos x="0"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0"/>
                </a:cxn>
                <a:cxn ang="0">
                  <a:pos x="2147483646" y="0"/>
                </a:cxn>
                <a:cxn ang="0">
                  <a:pos x="2147483646" y="2147483646"/>
                </a:cxn>
                <a:cxn ang="0">
                  <a:pos x="2147483646" y="2147483646"/>
                </a:cxn>
              </a:cxnLst>
              <a:rect l="0" t="0" r="0" b="0"/>
              <a:pathLst>
                <a:path w="84" h="397">
                  <a:moveTo>
                    <a:pt x="0" y="397"/>
                  </a:moveTo>
                  <a:cubicBezTo>
                    <a:pt x="1" y="397"/>
                    <a:pt x="1" y="397"/>
                    <a:pt x="1" y="396"/>
                  </a:cubicBezTo>
                  <a:cubicBezTo>
                    <a:pt x="1" y="397"/>
                    <a:pt x="1" y="397"/>
                    <a:pt x="0" y="397"/>
                  </a:cubicBezTo>
                  <a:close/>
                  <a:moveTo>
                    <a:pt x="1" y="396"/>
                  </a:moveTo>
                  <a:cubicBezTo>
                    <a:pt x="1" y="396"/>
                    <a:pt x="1" y="396"/>
                    <a:pt x="1" y="396"/>
                  </a:cubicBezTo>
                  <a:cubicBezTo>
                    <a:pt x="1" y="396"/>
                    <a:pt x="1" y="396"/>
                    <a:pt x="1" y="396"/>
                  </a:cubicBezTo>
                  <a:close/>
                  <a:moveTo>
                    <a:pt x="1" y="396"/>
                  </a:moveTo>
                  <a:cubicBezTo>
                    <a:pt x="1" y="395"/>
                    <a:pt x="2" y="395"/>
                    <a:pt x="2" y="395"/>
                  </a:cubicBezTo>
                  <a:cubicBezTo>
                    <a:pt x="2" y="395"/>
                    <a:pt x="1" y="395"/>
                    <a:pt x="1" y="396"/>
                  </a:cubicBezTo>
                  <a:close/>
                  <a:moveTo>
                    <a:pt x="2" y="395"/>
                  </a:moveTo>
                  <a:cubicBezTo>
                    <a:pt x="2" y="394"/>
                    <a:pt x="2" y="394"/>
                    <a:pt x="2" y="394"/>
                  </a:cubicBezTo>
                  <a:cubicBezTo>
                    <a:pt x="2" y="394"/>
                    <a:pt x="2" y="394"/>
                    <a:pt x="2" y="395"/>
                  </a:cubicBezTo>
                  <a:close/>
                  <a:moveTo>
                    <a:pt x="2" y="394"/>
                  </a:moveTo>
                  <a:cubicBezTo>
                    <a:pt x="2" y="394"/>
                    <a:pt x="2" y="393"/>
                    <a:pt x="3" y="393"/>
                  </a:cubicBezTo>
                  <a:cubicBezTo>
                    <a:pt x="2" y="393"/>
                    <a:pt x="2" y="394"/>
                    <a:pt x="2" y="394"/>
                  </a:cubicBezTo>
                  <a:close/>
                  <a:moveTo>
                    <a:pt x="3" y="393"/>
                  </a:moveTo>
                  <a:cubicBezTo>
                    <a:pt x="3" y="393"/>
                    <a:pt x="3" y="393"/>
                    <a:pt x="3" y="392"/>
                  </a:cubicBezTo>
                  <a:cubicBezTo>
                    <a:pt x="3" y="393"/>
                    <a:pt x="3" y="393"/>
                    <a:pt x="3" y="393"/>
                  </a:cubicBezTo>
                  <a:close/>
                  <a:moveTo>
                    <a:pt x="3" y="392"/>
                  </a:moveTo>
                  <a:cubicBezTo>
                    <a:pt x="3" y="392"/>
                    <a:pt x="3" y="392"/>
                    <a:pt x="3" y="392"/>
                  </a:cubicBezTo>
                  <a:cubicBezTo>
                    <a:pt x="3" y="392"/>
                    <a:pt x="3" y="392"/>
                    <a:pt x="3" y="392"/>
                  </a:cubicBezTo>
                  <a:close/>
                  <a:moveTo>
                    <a:pt x="4" y="391"/>
                  </a:moveTo>
                  <a:cubicBezTo>
                    <a:pt x="4" y="391"/>
                    <a:pt x="4" y="391"/>
                    <a:pt x="4" y="391"/>
                  </a:cubicBezTo>
                  <a:cubicBezTo>
                    <a:pt x="79" y="248"/>
                    <a:pt x="84" y="0"/>
                    <a:pt x="84" y="0"/>
                  </a:cubicBezTo>
                  <a:cubicBezTo>
                    <a:pt x="84" y="0"/>
                    <a:pt x="79" y="248"/>
                    <a:pt x="4" y="391"/>
                  </a:cubicBezTo>
                  <a:cubicBezTo>
                    <a:pt x="4" y="391"/>
                    <a:pt x="4" y="391"/>
                    <a:pt x="4" y="391"/>
                  </a:cubicBezTo>
                  <a:close/>
                </a:path>
              </a:pathLst>
            </a:custGeom>
            <a:solidFill>
              <a:srgbClr val="273444">
                <a:alpha val="100000"/>
              </a:srgbClr>
            </a:solidFill>
            <a:ln w="9525">
              <a:noFill/>
            </a:ln>
          </p:spPr>
          <p:txBody>
            <a:bodyPr/>
            <a:lstStyle/>
            <a:p>
              <a:endParaRPr lang="en-US"/>
            </a:p>
          </p:txBody>
        </p:sp>
        <p:sp>
          <p:nvSpPr>
            <p:cNvPr id="45168" name="Freeform 230"/>
            <p:cNvSpPr>
              <a:spLocks noEditPoints="1"/>
            </p:cNvSpPr>
            <p:nvPr/>
          </p:nvSpPr>
          <p:spPr>
            <a:xfrm>
              <a:off x="3195638" y="2574925"/>
              <a:ext cx="109538" cy="85725"/>
            </a:xfrm>
            <a:custGeom>
              <a:avLst/>
              <a:gdLst/>
              <a:ahLst/>
              <a:cxnLst>
                <a:cxn ang="0">
                  <a:pos x="2147483646" y="2147483646"/>
                </a:cxn>
                <a:cxn ang="0">
                  <a:pos x="2147483646" y="2147483646"/>
                </a:cxn>
                <a:cxn ang="0">
                  <a:pos x="2147483646" y="2147483646"/>
                </a:cxn>
                <a:cxn ang="0">
                  <a:pos x="2147483646" y="2147483646"/>
                </a:cxn>
                <a:cxn ang="0">
                  <a:pos x="2147483646" y="2147483646"/>
                </a:cxn>
                <a:cxn ang="0">
                  <a:pos x="0" y="2147483646"/>
                </a:cxn>
                <a:cxn ang="0">
                  <a:pos x="0" y="2147483646"/>
                </a:cxn>
                <a:cxn ang="0">
                  <a:pos x="2147483646" y="2147483646"/>
                </a:cxn>
                <a:cxn ang="0">
                  <a:pos x="2147483646" y="2147483646"/>
                </a:cxn>
                <a:cxn ang="0">
                  <a:pos x="2147483646" y="2147483646"/>
                </a:cxn>
                <a:cxn ang="0">
                  <a:pos x="2147483646" y="0"/>
                </a:cxn>
                <a:cxn ang="0">
                  <a:pos x="2147483646" y="2147483646"/>
                </a:cxn>
                <a:cxn ang="0">
                  <a:pos x="2147483646" y="0"/>
                </a:cxn>
                <a:cxn ang="0">
                  <a:pos x="2147483646" y="0"/>
                </a:cxn>
                <a:cxn ang="0">
                  <a:pos x="2147483646" y="0"/>
                </a:cxn>
              </a:cxnLst>
              <a:rect l="0" t="0" r="0" b="0"/>
              <a:pathLst>
                <a:path w="164" h="128">
                  <a:moveTo>
                    <a:pt x="32" y="128"/>
                  </a:moveTo>
                  <a:cubicBezTo>
                    <a:pt x="37" y="128"/>
                    <a:pt x="42" y="127"/>
                    <a:pt x="47" y="127"/>
                  </a:cubicBezTo>
                  <a:cubicBezTo>
                    <a:pt x="42" y="127"/>
                    <a:pt x="37" y="128"/>
                    <a:pt x="32" y="128"/>
                  </a:cubicBezTo>
                  <a:close/>
                  <a:moveTo>
                    <a:pt x="135" y="65"/>
                  </a:moveTo>
                  <a:cubicBezTo>
                    <a:pt x="135" y="60"/>
                    <a:pt x="133" y="56"/>
                    <a:pt x="127" y="51"/>
                  </a:cubicBezTo>
                  <a:cubicBezTo>
                    <a:pt x="113" y="39"/>
                    <a:pt x="68" y="32"/>
                    <a:pt x="0" y="32"/>
                  </a:cubicBezTo>
                  <a:cubicBezTo>
                    <a:pt x="68" y="32"/>
                    <a:pt x="113" y="39"/>
                    <a:pt x="127" y="51"/>
                  </a:cubicBezTo>
                  <a:cubicBezTo>
                    <a:pt x="133" y="56"/>
                    <a:pt x="135" y="60"/>
                    <a:pt x="135" y="65"/>
                  </a:cubicBezTo>
                  <a:close/>
                  <a:moveTo>
                    <a:pt x="164" y="26"/>
                  </a:moveTo>
                  <a:cubicBezTo>
                    <a:pt x="152" y="16"/>
                    <a:pt x="112" y="4"/>
                    <a:pt x="63" y="0"/>
                  </a:cubicBezTo>
                  <a:cubicBezTo>
                    <a:pt x="112" y="4"/>
                    <a:pt x="152" y="16"/>
                    <a:pt x="164" y="26"/>
                  </a:cubicBezTo>
                  <a:close/>
                  <a:moveTo>
                    <a:pt x="63" y="0"/>
                  </a:moveTo>
                  <a:cubicBezTo>
                    <a:pt x="63" y="0"/>
                    <a:pt x="63" y="0"/>
                    <a:pt x="63" y="0"/>
                  </a:cubicBezTo>
                  <a:cubicBezTo>
                    <a:pt x="63" y="0"/>
                    <a:pt x="63" y="0"/>
                    <a:pt x="63" y="0"/>
                  </a:cubicBezTo>
                  <a:close/>
                </a:path>
              </a:pathLst>
            </a:custGeom>
            <a:solidFill>
              <a:srgbClr val="A78A6F">
                <a:alpha val="100000"/>
              </a:srgbClr>
            </a:solidFill>
            <a:ln w="9525">
              <a:noFill/>
            </a:ln>
          </p:spPr>
          <p:txBody>
            <a:bodyPr/>
            <a:lstStyle/>
            <a:p>
              <a:endParaRPr lang="en-US"/>
            </a:p>
          </p:txBody>
        </p:sp>
        <p:sp>
          <p:nvSpPr>
            <p:cNvPr id="45169" name="Freeform 232"/>
            <p:cNvSpPr/>
            <p:nvPr/>
          </p:nvSpPr>
          <p:spPr>
            <a:xfrm>
              <a:off x="3170238" y="2227263"/>
              <a:ext cx="196850" cy="50800"/>
            </a:xfrm>
            <a:custGeom>
              <a:avLst/>
              <a:gdLst/>
              <a:ahLst/>
              <a:cxnLst>
                <a:cxn ang="0">
                  <a:pos x="2147483646" y="2147483646"/>
                </a:cxn>
                <a:cxn ang="0">
                  <a:pos x="2147483646" y="2147483646"/>
                </a:cxn>
                <a:cxn ang="0">
                  <a:pos x="2147483646" y="2147483646"/>
                </a:cxn>
                <a:cxn ang="0">
                  <a:pos x="0" y="0"/>
                </a:cxn>
                <a:cxn ang="0">
                  <a:pos x="0" y="0"/>
                </a:cxn>
                <a:cxn ang="0">
                  <a:pos x="2147483646" y="2147483646"/>
                </a:cxn>
                <a:cxn ang="0">
                  <a:pos x="2147483646" y="2147483646"/>
                </a:cxn>
                <a:cxn ang="0">
                  <a:pos x="2147483646" y="2147483646"/>
                </a:cxn>
                <a:cxn ang="0">
                  <a:pos x="2147483646" y="2147483646"/>
                </a:cxn>
              </a:cxnLst>
              <a:rect l="0" t="0" r="0" b="0"/>
              <a:pathLst>
                <a:path w="293" h="75">
                  <a:moveTo>
                    <a:pt x="293" y="75"/>
                  </a:moveTo>
                  <a:cubicBezTo>
                    <a:pt x="293" y="56"/>
                    <a:pt x="161" y="50"/>
                    <a:pt x="111" y="42"/>
                  </a:cubicBezTo>
                  <a:cubicBezTo>
                    <a:pt x="61" y="34"/>
                    <a:pt x="44" y="10"/>
                    <a:pt x="11" y="2"/>
                  </a:cubicBezTo>
                  <a:cubicBezTo>
                    <a:pt x="7" y="1"/>
                    <a:pt x="4" y="0"/>
                    <a:pt x="0" y="0"/>
                  </a:cubicBezTo>
                  <a:cubicBezTo>
                    <a:pt x="0" y="0"/>
                    <a:pt x="0" y="0"/>
                    <a:pt x="0" y="0"/>
                  </a:cubicBezTo>
                  <a:cubicBezTo>
                    <a:pt x="4" y="0"/>
                    <a:pt x="7" y="1"/>
                    <a:pt x="11" y="2"/>
                  </a:cubicBezTo>
                  <a:cubicBezTo>
                    <a:pt x="44" y="10"/>
                    <a:pt x="61" y="34"/>
                    <a:pt x="111" y="42"/>
                  </a:cubicBezTo>
                  <a:cubicBezTo>
                    <a:pt x="161" y="50"/>
                    <a:pt x="293" y="56"/>
                    <a:pt x="293" y="75"/>
                  </a:cubicBezTo>
                  <a:close/>
                </a:path>
              </a:pathLst>
            </a:custGeom>
            <a:solidFill>
              <a:srgbClr val="A78A6F">
                <a:alpha val="100000"/>
              </a:srgbClr>
            </a:solidFill>
            <a:ln w="9525">
              <a:noFill/>
            </a:ln>
          </p:spPr>
          <p:txBody>
            <a:bodyPr/>
            <a:lstStyle/>
            <a:p>
              <a:endParaRPr lang="en-US"/>
            </a:p>
          </p:txBody>
        </p:sp>
        <p:sp>
          <p:nvSpPr>
            <p:cNvPr id="45170" name="Freeform 233"/>
            <p:cNvSpPr/>
            <p:nvPr/>
          </p:nvSpPr>
          <p:spPr>
            <a:xfrm>
              <a:off x="3254375" y="2000250"/>
              <a:ext cx="31750" cy="14288"/>
            </a:xfrm>
            <a:custGeom>
              <a:avLst/>
              <a:gdLst/>
              <a:ahLst/>
              <a:cxnLst>
                <a:cxn ang="0">
                  <a:pos x="2147483646" y="2147483646"/>
                </a:cxn>
                <a:cxn ang="0">
                  <a:pos x="0" y="0"/>
                </a:cxn>
                <a:cxn ang="0">
                  <a:pos x="0" y="0"/>
                </a:cxn>
                <a:cxn ang="0">
                  <a:pos x="2147483646" y="2147483646"/>
                </a:cxn>
              </a:cxnLst>
              <a:rect l="0" t="0" r="0" b="0"/>
              <a:pathLst>
                <a:path w="47" h="21">
                  <a:moveTo>
                    <a:pt x="47" y="21"/>
                  </a:moveTo>
                  <a:cubicBezTo>
                    <a:pt x="36" y="19"/>
                    <a:pt x="20" y="6"/>
                    <a:pt x="0" y="0"/>
                  </a:cubicBezTo>
                  <a:cubicBezTo>
                    <a:pt x="20" y="6"/>
                    <a:pt x="36" y="19"/>
                    <a:pt x="47" y="21"/>
                  </a:cubicBezTo>
                  <a:close/>
                </a:path>
              </a:pathLst>
            </a:custGeom>
            <a:solidFill>
              <a:srgbClr val="273444">
                <a:alpha val="100000"/>
              </a:srgbClr>
            </a:solidFill>
            <a:ln w="9525">
              <a:noFill/>
            </a:ln>
          </p:spPr>
          <p:txBody>
            <a:bodyPr/>
            <a:lstStyle/>
            <a:p>
              <a:endParaRPr lang="en-US"/>
            </a:p>
          </p:txBody>
        </p:sp>
        <p:sp>
          <p:nvSpPr>
            <p:cNvPr id="45171" name="Freeform 235"/>
            <p:cNvSpPr>
              <a:spLocks noEditPoints="1"/>
            </p:cNvSpPr>
            <p:nvPr/>
          </p:nvSpPr>
          <p:spPr>
            <a:xfrm>
              <a:off x="3143250" y="2486025"/>
              <a:ext cx="22225" cy="39688"/>
            </a:xfrm>
            <a:custGeom>
              <a:avLst/>
              <a:gdLst/>
              <a:ahLst/>
              <a:cxnLst>
                <a:cxn ang="0">
                  <a:pos x="2147483646" y="2147483646"/>
                </a:cxn>
                <a:cxn ang="0">
                  <a:pos x="2147483646" y="2147483646"/>
                </a:cxn>
                <a:cxn ang="0">
                  <a:pos x="2147483646" y="2147483646"/>
                </a:cxn>
                <a:cxn ang="0">
                  <a:pos x="2147483646" y="2147483646"/>
                </a:cxn>
                <a:cxn ang="0">
                  <a:pos x="0" y="2147483646"/>
                </a:cxn>
                <a:cxn ang="0">
                  <a:pos x="0" y="2147483646"/>
                </a:cxn>
                <a:cxn ang="0">
                  <a:pos x="2147483646" y="0"/>
                </a:cxn>
                <a:cxn ang="0">
                  <a:pos x="0" y="2147483646"/>
                </a:cxn>
              </a:cxnLst>
              <a:rect l="0" t="0" r="0" b="0"/>
              <a:pathLst>
                <a:path w="33" h="60">
                  <a:moveTo>
                    <a:pt x="33" y="60"/>
                  </a:moveTo>
                  <a:lnTo>
                    <a:pt x="33" y="60"/>
                  </a:lnTo>
                  <a:cubicBezTo>
                    <a:pt x="33" y="60"/>
                    <a:pt x="32" y="60"/>
                    <a:pt x="32" y="60"/>
                  </a:cubicBezTo>
                  <a:cubicBezTo>
                    <a:pt x="32" y="60"/>
                    <a:pt x="33" y="60"/>
                    <a:pt x="33" y="60"/>
                  </a:cubicBezTo>
                  <a:close/>
                  <a:moveTo>
                    <a:pt x="0" y="5"/>
                  </a:moveTo>
                  <a:cubicBezTo>
                    <a:pt x="0" y="5"/>
                    <a:pt x="0" y="5"/>
                    <a:pt x="0" y="5"/>
                  </a:cubicBezTo>
                  <a:cubicBezTo>
                    <a:pt x="1" y="3"/>
                    <a:pt x="1" y="2"/>
                    <a:pt x="2" y="0"/>
                  </a:cubicBezTo>
                  <a:cubicBezTo>
                    <a:pt x="1" y="2"/>
                    <a:pt x="1" y="3"/>
                    <a:pt x="0" y="5"/>
                  </a:cubicBezTo>
                  <a:close/>
                </a:path>
              </a:pathLst>
            </a:custGeom>
            <a:solidFill>
              <a:srgbClr val="BD9D7D">
                <a:alpha val="100000"/>
              </a:srgbClr>
            </a:solidFill>
            <a:ln w="9525">
              <a:noFill/>
            </a:ln>
          </p:spPr>
          <p:txBody>
            <a:bodyPr/>
            <a:lstStyle/>
            <a:p>
              <a:endParaRPr lang="en-US"/>
            </a:p>
          </p:txBody>
        </p:sp>
        <p:sp>
          <p:nvSpPr>
            <p:cNvPr id="45172" name="Freeform 236"/>
            <p:cNvSpPr/>
            <p:nvPr/>
          </p:nvSpPr>
          <p:spPr>
            <a:xfrm>
              <a:off x="3138488" y="2422525"/>
              <a:ext cx="74613" cy="104775"/>
            </a:xfrm>
            <a:custGeom>
              <a:avLst/>
              <a:gdLst/>
              <a:ahLst/>
              <a:cxnLst>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0"/>
                </a:cxn>
                <a:cxn ang="0">
                  <a:pos x="2147483646" y="2147483646"/>
                </a:cxn>
                <a:cxn ang="0">
                  <a:pos x="2147483646" y="2147483646"/>
                </a:cxn>
                <a:cxn ang="0">
                  <a:pos x="2147483646" y="2147483646"/>
                </a:cxn>
                <a:cxn ang="0">
                  <a:pos x="2147483646" y="2147483646"/>
                </a:cxn>
              </a:cxnLst>
              <a:rect l="0" t="0" r="0" b="0"/>
              <a:pathLst>
                <a:path w="110" h="157">
                  <a:moveTo>
                    <a:pt x="59" y="157"/>
                  </a:moveTo>
                  <a:cubicBezTo>
                    <a:pt x="53" y="157"/>
                    <a:pt x="47" y="156"/>
                    <a:pt x="40" y="155"/>
                  </a:cubicBezTo>
                  <a:cubicBezTo>
                    <a:pt x="40" y="155"/>
                    <a:pt x="39" y="155"/>
                    <a:pt x="39" y="155"/>
                  </a:cubicBezTo>
                  <a:cubicBezTo>
                    <a:pt x="37" y="154"/>
                    <a:pt x="35" y="154"/>
                    <a:pt x="34" y="153"/>
                  </a:cubicBezTo>
                  <a:lnTo>
                    <a:pt x="33" y="153"/>
                  </a:lnTo>
                  <a:lnTo>
                    <a:pt x="30" y="152"/>
                  </a:lnTo>
                  <a:lnTo>
                    <a:pt x="27" y="151"/>
                  </a:lnTo>
                  <a:lnTo>
                    <a:pt x="24" y="149"/>
                  </a:lnTo>
                  <a:lnTo>
                    <a:pt x="23" y="149"/>
                  </a:lnTo>
                  <a:lnTo>
                    <a:pt x="21" y="148"/>
                  </a:lnTo>
                  <a:lnTo>
                    <a:pt x="20" y="147"/>
                  </a:lnTo>
                  <a:lnTo>
                    <a:pt x="18" y="146"/>
                  </a:lnTo>
                  <a:lnTo>
                    <a:pt x="17" y="145"/>
                  </a:lnTo>
                  <a:lnTo>
                    <a:pt x="15" y="143"/>
                  </a:lnTo>
                  <a:lnTo>
                    <a:pt x="12" y="141"/>
                  </a:lnTo>
                  <a:lnTo>
                    <a:pt x="12" y="140"/>
                  </a:lnTo>
                  <a:lnTo>
                    <a:pt x="10" y="138"/>
                  </a:lnTo>
                  <a:lnTo>
                    <a:pt x="10" y="137"/>
                  </a:lnTo>
                  <a:lnTo>
                    <a:pt x="8" y="135"/>
                  </a:lnTo>
                  <a:lnTo>
                    <a:pt x="7" y="132"/>
                  </a:lnTo>
                  <a:lnTo>
                    <a:pt x="6" y="132"/>
                  </a:lnTo>
                  <a:lnTo>
                    <a:pt x="5" y="128"/>
                  </a:lnTo>
                  <a:lnTo>
                    <a:pt x="5" y="127"/>
                  </a:lnTo>
                  <a:lnTo>
                    <a:pt x="4" y="125"/>
                  </a:lnTo>
                  <a:lnTo>
                    <a:pt x="4" y="124"/>
                  </a:lnTo>
                  <a:lnTo>
                    <a:pt x="4" y="121"/>
                  </a:lnTo>
                  <a:lnTo>
                    <a:pt x="4" y="120"/>
                  </a:lnTo>
                  <a:lnTo>
                    <a:pt x="4" y="116"/>
                  </a:lnTo>
                  <a:cubicBezTo>
                    <a:pt x="4" y="112"/>
                    <a:pt x="5" y="106"/>
                    <a:pt x="7" y="100"/>
                  </a:cubicBezTo>
                  <a:cubicBezTo>
                    <a:pt x="8" y="98"/>
                    <a:pt x="8" y="97"/>
                    <a:pt x="9" y="95"/>
                  </a:cubicBezTo>
                  <a:cubicBezTo>
                    <a:pt x="19" y="70"/>
                    <a:pt x="41" y="39"/>
                    <a:pt x="56" y="0"/>
                  </a:cubicBezTo>
                  <a:cubicBezTo>
                    <a:pt x="41" y="61"/>
                    <a:pt x="0" y="83"/>
                    <a:pt x="14" y="124"/>
                  </a:cubicBezTo>
                  <a:cubicBezTo>
                    <a:pt x="17" y="135"/>
                    <a:pt x="31" y="139"/>
                    <a:pt x="47" y="139"/>
                  </a:cubicBezTo>
                  <a:cubicBezTo>
                    <a:pt x="68" y="139"/>
                    <a:pt x="92" y="132"/>
                    <a:pt x="97" y="123"/>
                  </a:cubicBezTo>
                  <a:cubicBezTo>
                    <a:pt x="97" y="136"/>
                    <a:pt x="110" y="157"/>
                    <a:pt x="59" y="157"/>
                  </a:cubicBezTo>
                </a:path>
              </a:pathLst>
            </a:custGeom>
            <a:solidFill>
              <a:srgbClr val="A78A6F">
                <a:alpha val="100000"/>
              </a:srgbClr>
            </a:solidFill>
            <a:ln w="9525">
              <a:noFill/>
            </a:ln>
          </p:spPr>
          <p:txBody>
            <a:bodyPr/>
            <a:lstStyle/>
            <a:p>
              <a:endParaRPr lang="en-US"/>
            </a:p>
          </p:txBody>
        </p:sp>
        <p:sp>
          <p:nvSpPr>
            <p:cNvPr id="45173" name="Freeform 237"/>
            <p:cNvSpPr/>
            <p:nvPr/>
          </p:nvSpPr>
          <p:spPr>
            <a:xfrm>
              <a:off x="3260725" y="2608263"/>
              <a:ext cx="9525" cy="1588"/>
            </a:xfrm>
            <a:custGeom>
              <a:avLst/>
              <a:gdLst/>
              <a:ahLst/>
              <a:cxnLst>
                <a:cxn ang="0">
                  <a:pos x="0" y="2147483646"/>
                </a:cxn>
                <a:cxn ang="0">
                  <a:pos x="0" y="2147483646"/>
                </a:cxn>
                <a:cxn ang="0">
                  <a:pos x="2147483646" y="0"/>
                </a:cxn>
                <a:cxn ang="0">
                  <a:pos x="0" y="2147483646"/>
                </a:cxn>
              </a:cxnLst>
              <a:rect l="0" t="0" r="0" b="0"/>
              <a:pathLst>
                <a:path w="6" h="1">
                  <a:moveTo>
                    <a:pt x="0" y="1"/>
                  </a:moveTo>
                  <a:lnTo>
                    <a:pt x="0" y="1"/>
                  </a:lnTo>
                  <a:lnTo>
                    <a:pt x="6" y="0"/>
                  </a:lnTo>
                  <a:lnTo>
                    <a:pt x="0" y="1"/>
                  </a:lnTo>
                  <a:close/>
                </a:path>
              </a:pathLst>
            </a:custGeom>
            <a:solidFill>
              <a:srgbClr val="BE9E7D">
                <a:alpha val="100000"/>
              </a:srgbClr>
            </a:solidFill>
            <a:ln w="9525">
              <a:noFill/>
            </a:ln>
          </p:spPr>
          <p:txBody>
            <a:bodyPr/>
            <a:lstStyle/>
            <a:p>
              <a:endParaRPr lang="en-US"/>
            </a:p>
          </p:txBody>
        </p:sp>
        <p:sp>
          <p:nvSpPr>
            <p:cNvPr id="45174" name="Freeform 238"/>
            <p:cNvSpPr/>
            <p:nvPr/>
          </p:nvSpPr>
          <p:spPr>
            <a:xfrm>
              <a:off x="3140075" y="2608263"/>
              <a:ext cx="130175" cy="39688"/>
            </a:xfrm>
            <a:custGeom>
              <a:avLst/>
              <a:gdLst/>
              <a:ahLst/>
              <a:cxnLst>
                <a:cxn ang="0">
                  <a:pos x="2147483646" y="2147483646"/>
                </a:cxn>
                <a:cxn ang="0">
                  <a:pos x="0" y="2147483646"/>
                </a:cxn>
                <a:cxn ang="0">
                  <a:pos x="2147483646" y="2147483646"/>
                </a:cxn>
                <a:cxn ang="0">
                  <a:pos x="2147483646" y="2147483646"/>
                </a:cxn>
                <a:cxn ang="0">
                  <a:pos x="2147483646" y="2147483646"/>
                </a:cxn>
                <a:cxn ang="0">
                  <a:pos x="2147483646" y="2147483646"/>
                </a:cxn>
                <a:cxn ang="0">
                  <a:pos x="2147483646" y="0"/>
                </a:cxn>
                <a:cxn ang="0">
                  <a:pos x="2147483646" y="2147483646"/>
                </a:cxn>
                <a:cxn ang="0">
                  <a:pos x="2147483646" y="2147483646"/>
                </a:cxn>
              </a:cxnLst>
              <a:rect l="0" t="0" r="0" b="0"/>
              <a:pathLst>
                <a:path w="82" h="25">
                  <a:moveTo>
                    <a:pt x="35" y="25"/>
                  </a:moveTo>
                  <a:lnTo>
                    <a:pt x="0" y="22"/>
                  </a:lnTo>
                  <a:lnTo>
                    <a:pt x="4" y="17"/>
                  </a:lnTo>
                  <a:lnTo>
                    <a:pt x="33" y="20"/>
                  </a:lnTo>
                  <a:lnTo>
                    <a:pt x="70" y="13"/>
                  </a:lnTo>
                  <a:lnTo>
                    <a:pt x="76" y="1"/>
                  </a:lnTo>
                  <a:lnTo>
                    <a:pt x="82" y="0"/>
                  </a:lnTo>
                  <a:lnTo>
                    <a:pt x="75" y="17"/>
                  </a:lnTo>
                  <a:lnTo>
                    <a:pt x="35" y="25"/>
                  </a:lnTo>
                  <a:close/>
                </a:path>
              </a:pathLst>
            </a:custGeom>
            <a:solidFill>
              <a:srgbClr val="E0DDDC">
                <a:alpha val="100000"/>
              </a:srgbClr>
            </a:solidFill>
            <a:ln w="9525">
              <a:noFill/>
            </a:ln>
          </p:spPr>
          <p:txBody>
            <a:bodyPr/>
            <a:lstStyle/>
            <a:p>
              <a:endParaRPr lang="en-US"/>
            </a:p>
          </p:txBody>
        </p:sp>
        <p:sp>
          <p:nvSpPr>
            <p:cNvPr id="45175" name="Freeform 239"/>
            <p:cNvSpPr/>
            <p:nvPr/>
          </p:nvSpPr>
          <p:spPr>
            <a:xfrm>
              <a:off x="3233738" y="3194050"/>
              <a:ext cx="52388" cy="236538"/>
            </a:xfrm>
            <a:custGeom>
              <a:avLst/>
              <a:gdLst/>
              <a:ahLst/>
              <a:cxnLst>
                <a:cxn ang="0">
                  <a:pos x="0" y="2147483646"/>
                </a:cxn>
                <a:cxn ang="0">
                  <a:pos x="2147483646" y="0"/>
                </a:cxn>
                <a:cxn ang="0">
                  <a:pos x="2147483646" y="2147483646"/>
                </a:cxn>
                <a:cxn ang="0">
                  <a:pos x="0" y="2147483646"/>
                </a:cxn>
              </a:cxnLst>
              <a:rect l="0" t="0" r="0" b="0"/>
              <a:pathLst>
                <a:path w="33" h="149">
                  <a:moveTo>
                    <a:pt x="0" y="149"/>
                  </a:moveTo>
                  <a:lnTo>
                    <a:pt x="33" y="0"/>
                  </a:lnTo>
                  <a:lnTo>
                    <a:pt x="1" y="141"/>
                  </a:lnTo>
                  <a:lnTo>
                    <a:pt x="0" y="149"/>
                  </a:lnTo>
                  <a:close/>
                </a:path>
              </a:pathLst>
            </a:custGeom>
            <a:solidFill>
              <a:srgbClr val="BDB9B7">
                <a:alpha val="100000"/>
              </a:srgbClr>
            </a:solidFill>
            <a:ln w="9525">
              <a:noFill/>
            </a:ln>
          </p:spPr>
          <p:txBody>
            <a:bodyPr/>
            <a:lstStyle/>
            <a:p>
              <a:endParaRPr lang="en-US"/>
            </a:p>
          </p:txBody>
        </p:sp>
        <p:sp>
          <p:nvSpPr>
            <p:cNvPr id="45176" name="Freeform 241"/>
            <p:cNvSpPr>
              <a:spLocks noEditPoints="1"/>
            </p:cNvSpPr>
            <p:nvPr/>
          </p:nvSpPr>
          <p:spPr>
            <a:xfrm>
              <a:off x="3190875" y="3563938"/>
              <a:ext cx="12700" cy="52388"/>
            </a:xfrm>
            <a:custGeom>
              <a:avLst/>
              <a:gdLst/>
              <a:ahLst/>
              <a:cxnLst>
                <a:cxn ang="0">
                  <a:pos x="0" y="2147483646"/>
                </a:cxn>
                <a:cxn ang="0">
                  <a:pos x="0" y="2147483646"/>
                </a:cxn>
                <a:cxn ang="0">
                  <a:pos x="2147483646" y="2147483646"/>
                </a:cxn>
                <a:cxn ang="0">
                  <a:pos x="2147483646" y="2147483646"/>
                </a:cxn>
                <a:cxn ang="0">
                  <a:pos x="0" y="2147483646"/>
                </a:cxn>
                <a:cxn ang="0">
                  <a:pos x="2147483646" y="2147483646"/>
                </a:cxn>
                <a:cxn ang="0">
                  <a:pos x="2147483646" y="2147483646"/>
                </a:cxn>
                <a:cxn ang="0">
                  <a:pos x="2147483646" y="0"/>
                </a:cxn>
                <a:cxn ang="0">
                  <a:pos x="2147483646" y="2147483646"/>
                </a:cxn>
              </a:cxnLst>
              <a:rect l="0" t="0" r="0" b="0"/>
              <a:pathLst>
                <a:path w="18" h="78">
                  <a:moveTo>
                    <a:pt x="0" y="78"/>
                  </a:moveTo>
                  <a:lnTo>
                    <a:pt x="0" y="78"/>
                  </a:lnTo>
                  <a:lnTo>
                    <a:pt x="6" y="51"/>
                  </a:lnTo>
                  <a:lnTo>
                    <a:pt x="6" y="52"/>
                  </a:lnTo>
                  <a:lnTo>
                    <a:pt x="0" y="78"/>
                  </a:lnTo>
                  <a:close/>
                  <a:moveTo>
                    <a:pt x="15" y="12"/>
                  </a:moveTo>
                  <a:lnTo>
                    <a:pt x="18" y="1"/>
                  </a:lnTo>
                  <a:lnTo>
                    <a:pt x="18" y="0"/>
                  </a:lnTo>
                  <a:lnTo>
                    <a:pt x="15" y="12"/>
                  </a:lnTo>
                  <a:close/>
                </a:path>
              </a:pathLst>
            </a:custGeom>
            <a:solidFill>
              <a:srgbClr val="1F1F1F">
                <a:alpha val="100000"/>
              </a:srgbClr>
            </a:solidFill>
            <a:ln w="9525">
              <a:noFill/>
            </a:ln>
          </p:spPr>
          <p:txBody>
            <a:bodyPr/>
            <a:lstStyle/>
            <a:p>
              <a:endParaRPr lang="en-US"/>
            </a:p>
          </p:txBody>
        </p:sp>
        <p:sp>
          <p:nvSpPr>
            <p:cNvPr id="45177" name="Freeform 242"/>
            <p:cNvSpPr/>
            <p:nvPr/>
          </p:nvSpPr>
          <p:spPr>
            <a:xfrm>
              <a:off x="3203575" y="3417888"/>
              <a:ext cx="31750" cy="146050"/>
            </a:xfrm>
            <a:custGeom>
              <a:avLst/>
              <a:gdLst/>
              <a:ahLst/>
              <a:cxnLst>
                <a:cxn ang="0">
                  <a:pos x="0" y="2147483646"/>
                </a:cxn>
                <a:cxn ang="0">
                  <a:pos x="2147483646" y="2147483646"/>
                </a:cxn>
                <a:cxn ang="0">
                  <a:pos x="2147483646" y="0"/>
                </a:cxn>
                <a:cxn ang="0">
                  <a:pos x="2147483646" y="2147483646"/>
                </a:cxn>
                <a:cxn ang="0">
                  <a:pos x="0" y="2147483646"/>
                </a:cxn>
                <a:cxn ang="0">
                  <a:pos x="0" y="2147483646"/>
                </a:cxn>
              </a:cxnLst>
              <a:rect l="0" t="0" r="0" b="0"/>
              <a:pathLst>
                <a:path w="20" h="92">
                  <a:moveTo>
                    <a:pt x="0" y="92"/>
                  </a:moveTo>
                  <a:lnTo>
                    <a:pt x="19" y="8"/>
                  </a:lnTo>
                  <a:lnTo>
                    <a:pt x="20" y="0"/>
                  </a:lnTo>
                  <a:lnTo>
                    <a:pt x="2" y="82"/>
                  </a:lnTo>
                  <a:lnTo>
                    <a:pt x="0" y="92"/>
                  </a:lnTo>
                  <a:close/>
                </a:path>
              </a:pathLst>
            </a:custGeom>
            <a:solidFill>
              <a:srgbClr val="938E8C">
                <a:alpha val="100000"/>
              </a:srgbClr>
            </a:solidFill>
            <a:ln w="9525">
              <a:noFill/>
            </a:ln>
          </p:spPr>
          <p:txBody>
            <a:bodyPr/>
            <a:lstStyle/>
            <a:p>
              <a:endParaRPr lang="en-US"/>
            </a:p>
          </p:txBody>
        </p:sp>
        <p:sp>
          <p:nvSpPr>
            <p:cNvPr id="45178" name="Freeform 243"/>
            <p:cNvSpPr/>
            <p:nvPr/>
          </p:nvSpPr>
          <p:spPr>
            <a:xfrm>
              <a:off x="3190875" y="3430588"/>
              <a:ext cx="42863" cy="185738"/>
            </a:xfrm>
            <a:custGeom>
              <a:avLst/>
              <a:gdLst/>
              <a:ahLst/>
              <a:cxnLst>
                <a:cxn ang="0">
                  <a:pos x="0" y="2147483646"/>
                </a:cxn>
                <a:cxn ang="0">
                  <a:pos x="0" y="2147483646"/>
                </a:cxn>
                <a:cxn ang="0">
                  <a:pos x="2147483646" y="0"/>
                </a:cxn>
                <a:cxn ang="0">
                  <a:pos x="2147483646" y="2147483646"/>
                </a:cxn>
                <a:cxn ang="0">
                  <a:pos x="2147483646" y="2147483646"/>
                </a:cxn>
                <a:cxn ang="0">
                  <a:pos x="2147483646" y="2147483646"/>
                </a:cxn>
                <a:cxn ang="0">
                  <a:pos x="2147483646" y="2147483646"/>
                </a:cxn>
                <a:cxn ang="0">
                  <a:pos x="0" y="2147483646"/>
                </a:cxn>
              </a:cxnLst>
              <a:rect l="0" t="0" r="0" b="0"/>
              <a:pathLst>
                <a:path w="27" h="117">
                  <a:moveTo>
                    <a:pt x="0" y="117"/>
                  </a:moveTo>
                  <a:lnTo>
                    <a:pt x="0" y="116"/>
                  </a:lnTo>
                  <a:lnTo>
                    <a:pt x="27" y="0"/>
                  </a:lnTo>
                  <a:lnTo>
                    <a:pt x="8" y="84"/>
                  </a:lnTo>
                  <a:lnTo>
                    <a:pt x="7" y="89"/>
                  </a:lnTo>
                  <a:lnTo>
                    <a:pt x="3" y="105"/>
                  </a:lnTo>
                  <a:lnTo>
                    <a:pt x="0" y="117"/>
                  </a:lnTo>
                  <a:close/>
                </a:path>
              </a:pathLst>
            </a:custGeom>
            <a:solidFill>
              <a:srgbClr val="942A2B">
                <a:alpha val="100000"/>
              </a:srgbClr>
            </a:solidFill>
            <a:ln w="9525">
              <a:noFill/>
            </a:ln>
          </p:spPr>
          <p:txBody>
            <a:bodyPr/>
            <a:lstStyle/>
            <a:p>
              <a:endParaRPr lang="en-US"/>
            </a:p>
          </p:txBody>
        </p:sp>
        <p:sp>
          <p:nvSpPr>
            <p:cNvPr id="45179" name="Freeform 244"/>
            <p:cNvSpPr/>
            <p:nvPr/>
          </p:nvSpPr>
          <p:spPr>
            <a:xfrm>
              <a:off x="3173413" y="3741738"/>
              <a:ext cx="20638" cy="44450"/>
            </a:xfrm>
            <a:custGeom>
              <a:avLst/>
              <a:gdLst/>
              <a:ahLst/>
              <a:cxnLst>
                <a:cxn ang="0">
                  <a:pos x="2147483646" y="2147483646"/>
                </a:cxn>
                <a:cxn ang="0">
                  <a:pos x="0" y="2147483646"/>
                </a:cxn>
                <a:cxn ang="0">
                  <a:pos x="2147483646" y="0"/>
                </a:cxn>
                <a:cxn ang="0">
                  <a:pos x="2147483646" y="2147483646"/>
                </a:cxn>
              </a:cxnLst>
              <a:rect l="0" t="0" r="0" b="0"/>
              <a:pathLst>
                <a:path w="32" h="67">
                  <a:moveTo>
                    <a:pt x="32" y="67"/>
                  </a:moveTo>
                  <a:cubicBezTo>
                    <a:pt x="14" y="67"/>
                    <a:pt x="0" y="52"/>
                    <a:pt x="0" y="34"/>
                  </a:cubicBezTo>
                  <a:cubicBezTo>
                    <a:pt x="0" y="15"/>
                    <a:pt x="14" y="0"/>
                    <a:pt x="32" y="0"/>
                  </a:cubicBezTo>
                  <a:lnTo>
                    <a:pt x="32" y="67"/>
                  </a:lnTo>
                </a:path>
              </a:pathLst>
            </a:custGeom>
            <a:solidFill>
              <a:srgbClr val="252525">
                <a:alpha val="100000"/>
              </a:srgbClr>
            </a:solidFill>
            <a:ln w="9525">
              <a:noFill/>
            </a:ln>
          </p:spPr>
          <p:txBody>
            <a:bodyPr/>
            <a:lstStyle/>
            <a:p>
              <a:endParaRPr lang="en-US"/>
            </a:p>
          </p:txBody>
        </p:sp>
        <p:sp>
          <p:nvSpPr>
            <p:cNvPr id="45180" name="Freeform 245"/>
            <p:cNvSpPr/>
            <p:nvPr/>
          </p:nvSpPr>
          <p:spPr>
            <a:xfrm>
              <a:off x="3173413" y="3838575"/>
              <a:ext cx="20638" cy="46038"/>
            </a:xfrm>
            <a:custGeom>
              <a:avLst/>
              <a:gdLst/>
              <a:ahLst/>
              <a:cxnLst>
                <a:cxn ang="0">
                  <a:pos x="2147483646" y="2147483646"/>
                </a:cxn>
                <a:cxn ang="0">
                  <a:pos x="0" y="2147483646"/>
                </a:cxn>
                <a:cxn ang="0">
                  <a:pos x="2147483646" y="0"/>
                </a:cxn>
                <a:cxn ang="0">
                  <a:pos x="2147483646" y="2147483646"/>
                </a:cxn>
              </a:cxnLst>
              <a:rect l="0" t="0" r="0" b="0"/>
              <a:pathLst>
                <a:path w="32" h="67">
                  <a:moveTo>
                    <a:pt x="32" y="67"/>
                  </a:moveTo>
                  <a:cubicBezTo>
                    <a:pt x="14" y="66"/>
                    <a:pt x="0" y="51"/>
                    <a:pt x="0" y="33"/>
                  </a:cubicBezTo>
                  <a:cubicBezTo>
                    <a:pt x="0" y="15"/>
                    <a:pt x="14" y="1"/>
                    <a:pt x="32" y="0"/>
                  </a:cubicBezTo>
                  <a:lnTo>
                    <a:pt x="32" y="67"/>
                  </a:lnTo>
                </a:path>
              </a:pathLst>
            </a:custGeom>
            <a:solidFill>
              <a:srgbClr val="252525">
                <a:alpha val="100000"/>
              </a:srgbClr>
            </a:solidFill>
            <a:ln w="9525">
              <a:noFill/>
            </a:ln>
          </p:spPr>
          <p:txBody>
            <a:bodyPr/>
            <a:lstStyle/>
            <a:p>
              <a:endParaRPr lang="en-US"/>
            </a:p>
          </p:txBody>
        </p:sp>
        <p:sp>
          <p:nvSpPr>
            <p:cNvPr id="45181" name="Freeform 246"/>
            <p:cNvSpPr/>
            <p:nvPr/>
          </p:nvSpPr>
          <p:spPr>
            <a:xfrm>
              <a:off x="3173413" y="3935413"/>
              <a:ext cx="20638" cy="46038"/>
            </a:xfrm>
            <a:custGeom>
              <a:avLst/>
              <a:gdLst/>
              <a:ahLst/>
              <a:cxnLst>
                <a:cxn ang="0">
                  <a:pos x="2147483646" y="2147483646"/>
                </a:cxn>
                <a:cxn ang="0">
                  <a:pos x="0" y="2147483646"/>
                </a:cxn>
                <a:cxn ang="0">
                  <a:pos x="2147483646" y="0"/>
                </a:cxn>
                <a:cxn ang="0">
                  <a:pos x="2147483646" y="2147483646"/>
                </a:cxn>
              </a:cxnLst>
              <a:rect l="0" t="0" r="0" b="0"/>
              <a:pathLst>
                <a:path w="31" h="68">
                  <a:moveTo>
                    <a:pt x="31" y="68"/>
                  </a:moveTo>
                  <a:cubicBezTo>
                    <a:pt x="13" y="67"/>
                    <a:pt x="0" y="52"/>
                    <a:pt x="0" y="34"/>
                  </a:cubicBezTo>
                  <a:cubicBezTo>
                    <a:pt x="0" y="16"/>
                    <a:pt x="14" y="2"/>
                    <a:pt x="31" y="0"/>
                  </a:cubicBezTo>
                  <a:lnTo>
                    <a:pt x="31" y="68"/>
                  </a:lnTo>
                  <a:close/>
                </a:path>
              </a:pathLst>
            </a:custGeom>
            <a:solidFill>
              <a:srgbClr val="252525">
                <a:alpha val="100000"/>
              </a:srgbClr>
            </a:solidFill>
            <a:ln w="9525">
              <a:noFill/>
            </a:ln>
          </p:spPr>
          <p:txBody>
            <a:bodyPr/>
            <a:lstStyle/>
            <a:p>
              <a:endParaRPr lang="en-US"/>
            </a:p>
          </p:txBody>
        </p:sp>
        <p:sp>
          <p:nvSpPr>
            <p:cNvPr id="45182" name="Freeform 247"/>
            <p:cNvSpPr/>
            <p:nvPr/>
          </p:nvSpPr>
          <p:spPr>
            <a:xfrm>
              <a:off x="3179763" y="4416425"/>
              <a:ext cx="12700" cy="30163"/>
            </a:xfrm>
            <a:custGeom>
              <a:avLst/>
              <a:gdLst/>
              <a:ahLst/>
              <a:cxnLst>
                <a:cxn ang="0">
                  <a:pos x="2147483646" y="2147483646"/>
                </a:cxn>
                <a:cxn ang="0">
                  <a:pos x="0" y="2147483646"/>
                </a:cxn>
                <a:cxn ang="0">
                  <a:pos x="2147483646" y="0"/>
                </a:cxn>
                <a:cxn ang="0">
                  <a:pos x="2147483646" y="2147483646"/>
                </a:cxn>
              </a:cxnLst>
              <a:rect l="0" t="0" r="0" b="0"/>
              <a:pathLst>
                <a:path w="18" h="46">
                  <a:moveTo>
                    <a:pt x="18" y="46"/>
                  </a:moveTo>
                  <a:cubicBezTo>
                    <a:pt x="8" y="43"/>
                    <a:pt x="0" y="34"/>
                    <a:pt x="0" y="23"/>
                  </a:cubicBezTo>
                  <a:cubicBezTo>
                    <a:pt x="0" y="11"/>
                    <a:pt x="8" y="2"/>
                    <a:pt x="18" y="0"/>
                  </a:cubicBezTo>
                  <a:lnTo>
                    <a:pt x="18" y="46"/>
                  </a:lnTo>
                </a:path>
              </a:pathLst>
            </a:custGeom>
            <a:solidFill>
              <a:srgbClr val="252525">
                <a:alpha val="100000"/>
              </a:srgbClr>
            </a:solidFill>
            <a:ln w="9525">
              <a:noFill/>
            </a:ln>
          </p:spPr>
          <p:txBody>
            <a:bodyPr/>
            <a:lstStyle/>
            <a:p>
              <a:endParaRPr lang="en-US"/>
            </a:p>
          </p:txBody>
        </p:sp>
        <p:sp>
          <p:nvSpPr>
            <p:cNvPr id="45183" name="Freeform 248"/>
            <p:cNvSpPr/>
            <p:nvPr/>
          </p:nvSpPr>
          <p:spPr>
            <a:xfrm>
              <a:off x="2770188" y="4171950"/>
              <a:ext cx="423863" cy="238125"/>
            </a:xfrm>
            <a:custGeom>
              <a:avLst/>
              <a:gdLst/>
              <a:ahLst/>
              <a:cxnLst>
                <a:cxn ang="0">
                  <a:pos x="2147483646" y="2147483646"/>
                </a:cxn>
                <a:cxn ang="0">
                  <a:pos x="0" y="2147483646"/>
                </a:cxn>
                <a:cxn ang="0">
                  <a:pos x="2147483646" y="2147483646"/>
                </a:cxn>
                <a:cxn ang="0">
                  <a:pos x="2147483646" y="0"/>
                </a:cxn>
                <a:cxn ang="0">
                  <a:pos x="2147483646" y="2147483646"/>
                </a:cxn>
              </a:cxnLst>
              <a:rect l="0" t="0" r="0" b="0"/>
              <a:pathLst>
                <a:path w="267" h="150">
                  <a:moveTo>
                    <a:pt x="266" y="150"/>
                  </a:moveTo>
                  <a:lnTo>
                    <a:pt x="0" y="97"/>
                  </a:lnTo>
                  <a:lnTo>
                    <a:pt x="252" y="126"/>
                  </a:lnTo>
                  <a:lnTo>
                    <a:pt x="267" y="0"/>
                  </a:lnTo>
                  <a:lnTo>
                    <a:pt x="266" y="150"/>
                  </a:lnTo>
                  <a:close/>
                </a:path>
              </a:pathLst>
            </a:custGeom>
            <a:solidFill>
              <a:srgbClr val="252525">
                <a:alpha val="100000"/>
              </a:srgbClr>
            </a:solidFill>
            <a:ln w="9525">
              <a:noFill/>
            </a:ln>
          </p:spPr>
          <p:txBody>
            <a:bodyPr/>
            <a:lstStyle/>
            <a:p>
              <a:endParaRPr lang="en-US"/>
            </a:p>
          </p:txBody>
        </p:sp>
        <p:sp>
          <p:nvSpPr>
            <p:cNvPr id="45184" name="Freeform 252"/>
            <p:cNvSpPr/>
            <p:nvPr/>
          </p:nvSpPr>
          <p:spPr>
            <a:xfrm>
              <a:off x="3611563" y="4327525"/>
              <a:ext cx="20638" cy="588963"/>
            </a:xfrm>
            <a:custGeom>
              <a:avLst/>
              <a:gdLst/>
              <a:ahLst/>
              <a:cxnLst>
                <a:cxn ang="0">
                  <a:pos x="2147483646" y="2147483646"/>
                </a:cxn>
                <a:cxn ang="0">
                  <a:pos x="2147483646" y="2147483646"/>
                </a:cxn>
                <a:cxn ang="0">
                  <a:pos x="0" y="0"/>
                </a:cxn>
                <a:cxn ang="0">
                  <a:pos x="0" y="0"/>
                </a:cxn>
                <a:cxn ang="0">
                  <a:pos x="2147483646" y="2147483646"/>
                </a:cxn>
              </a:cxnLst>
              <a:rect l="0" t="0" r="0" b="0"/>
              <a:pathLst>
                <a:path w="13" h="371">
                  <a:moveTo>
                    <a:pt x="13" y="371"/>
                  </a:moveTo>
                  <a:lnTo>
                    <a:pt x="12" y="371"/>
                  </a:lnTo>
                  <a:lnTo>
                    <a:pt x="0" y="0"/>
                  </a:lnTo>
                  <a:lnTo>
                    <a:pt x="13" y="371"/>
                  </a:lnTo>
                  <a:close/>
                </a:path>
              </a:pathLst>
            </a:custGeom>
            <a:solidFill>
              <a:srgbClr val="B8B7B5">
                <a:alpha val="100000"/>
              </a:srgbClr>
            </a:solidFill>
            <a:ln w="9525">
              <a:noFill/>
            </a:ln>
          </p:spPr>
          <p:txBody>
            <a:bodyPr/>
            <a:lstStyle/>
            <a:p>
              <a:endParaRPr lang="en-US"/>
            </a:p>
          </p:txBody>
        </p:sp>
        <p:sp>
          <p:nvSpPr>
            <p:cNvPr id="45185" name="Freeform 255"/>
            <p:cNvSpPr/>
            <p:nvPr/>
          </p:nvSpPr>
          <p:spPr>
            <a:xfrm>
              <a:off x="3367088" y="2828925"/>
              <a:ext cx="1588" cy="0"/>
            </a:xfrm>
            <a:custGeom>
              <a:avLst/>
              <a:gdLst/>
              <a:ahLst/>
              <a:cxnLst>
                <a:cxn ang="0">
                  <a:pos x="2147483646" y="1"/>
                </a:cxn>
                <a:cxn ang="0">
                  <a:pos x="0" y="0"/>
                </a:cxn>
                <a:cxn ang="0">
                  <a:pos x="2147483646" y="1"/>
                </a:cxn>
                <a:cxn ang="0">
                  <a:pos x="2147483646" y="1"/>
                </a:cxn>
              </a:cxnLst>
              <a:rect l="0" t="0" r="0" b="0"/>
              <a:pathLst>
                <a:path w="2" h="1">
                  <a:moveTo>
                    <a:pt x="2" y="1"/>
                  </a:moveTo>
                  <a:cubicBezTo>
                    <a:pt x="1" y="0"/>
                    <a:pt x="0" y="0"/>
                    <a:pt x="0" y="0"/>
                  </a:cubicBezTo>
                  <a:cubicBezTo>
                    <a:pt x="0" y="0"/>
                    <a:pt x="1" y="0"/>
                    <a:pt x="2" y="1"/>
                  </a:cubicBezTo>
                  <a:close/>
                </a:path>
              </a:pathLst>
            </a:custGeom>
            <a:solidFill>
              <a:srgbClr val="B2B2B3">
                <a:alpha val="100000"/>
              </a:srgbClr>
            </a:solidFill>
            <a:ln w="9525">
              <a:noFill/>
            </a:ln>
          </p:spPr>
          <p:txBody>
            <a:bodyPr/>
            <a:lstStyle/>
            <a:p>
              <a:endParaRPr lang="en-US"/>
            </a:p>
          </p:txBody>
        </p:sp>
        <p:sp>
          <p:nvSpPr>
            <p:cNvPr id="45186" name="Freeform 256"/>
            <p:cNvSpPr/>
            <p:nvPr/>
          </p:nvSpPr>
          <p:spPr>
            <a:xfrm>
              <a:off x="3195638" y="2828925"/>
              <a:ext cx="225425" cy="817563"/>
            </a:xfrm>
            <a:custGeom>
              <a:avLst/>
              <a:gdLst/>
              <a:ahLst/>
              <a:cxnLst>
                <a:cxn ang="0">
                  <a:pos x="0" y="2147483646"/>
                </a:cxn>
                <a:cxn ang="0">
                  <a:pos x="0" y="2147483646"/>
                </a:cxn>
                <a:cxn ang="0">
                  <a:pos x="2147483646" y="2147483646"/>
                </a:cxn>
                <a:cxn ang="0">
                  <a:pos x="2147483646" y="0"/>
                </a:cxn>
                <a:cxn ang="0">
                  <a:pos x="2147483646" y="0"/>
                </a:cxn>
                <a:cxn ang="0">
                  <a:pos x="2147483646" y="2147483646"/>
                </a:cxn>
                <a:cxn ang="0">
                  <a:pos x="2147483646" y="2147483646"/>
                </a:cxn>
                <a:cxn ang="0">
                  <a:pos x="2147483646" y="2147483646"/>
                </a:cxn>
                <a:cxn ang="0">
                  <a:pos x="2147483646" y="2147483646"/>
                </a:cxn>
                <a:cxn ang="0">
                  <a:pos x="0" y="2147483646"/>
                </a:cxn>
              </a:cxnLst>
              <a:rect l="0" t="0" r="0" b="0"/>
              <a:pathLst>
                <a:path w="337" h="1215">
                  <a:moveTo>
                    <a:pt x="0" y="1215"/>
                  </a:moveTo>
                  <a:lnTo>
                    <a:pt x="0" y="1144"/>
                  </a:lnTo>
                  <a:lnTo>
                    <a:pt x="13" y="1088"/>
                  </a:lnTo>
                  <a:lnTo>
                    <a:pt x="258" y="0"/>
                  </a:lnTo>
                  <a:cubicBezTo>
                    <a:pt x="265" y="4"/>
                    <a:pt x="285" y="16"/>
                    <a:pt x="319" y="33"/>
                  </a:cubicBezTo>
                  <a:lnTo>
                    <a:pt x="337" y="308"/>
                  </a:lnTo>
                  <a:lnTo>
                    <a:pt x="287" y="308"/>
                  </a:lnTo>
                  <a:lnTo>
                    <a:pt x="312" y="405"/>
                  </a:lnTo>
                  <a:lnTo>
                    <a:pt x="0" y="1215"/>
                  </a:lnTo>
                </a:path>
              </a:pathLst>
            </a:custGeom>
            <a:solidFill>
              <a:srgbClr val="1F1F1F">
                <a:alpha val="100000"/>
              </a:srgbClr>
            </a:solidFill>
            <a:ln w="9525">
              <a:noFill/>
            </a:ln>
          </p:spPr>
          <p:txBody>
            <a:bodyPr/>
            <a:lstStyle/>
            <a:p>
              <a:endParaRPr lang="en-US"/>
            </a:p>
          </p:txBody>
        </p:sp>
        <p:sp>
          <p:nvSpPr>
            <p:cNvPr id="45187" name="Freeform 257"/>
            <p:cNvSpPr/>
            <p:nvPr/>
          </p:nvSpPr>
          <p:spPr>
            <a:xfrm>
              <a:off x="3203575" y="2828925"/>
              <a:ext cx="165100" cy="731838"/>
            </a:xfrm>
            <a:custGeom>
              <a:avLst/>
              <a:gdLst/>
              <a:ahLst/>
              <a:cxnLst>
                <a:cxn ang="0">
                  <a:pos x="0" y="2147483646"/>
                </a:cxn>
                <a:cxn ang="0">
                  <a:pos x="2147483646" y="2147483646"/>
                </a:cxn>
                <a:cxn ang="0">
                  <a:pos x="2147483646" y="2147483646"/>
                </a:cxn>
                <a:cxn ang="0">
                  <a:pos x="2147483646" y="2147483646"/>
                </a:cxn>
                <a:cxn ang="0">
                  <a:pos x="2147483646" y="2147483646"/>
                </a:cxn>
                <a:cxn ang="0">
                  <a:pos x="2147483646" y="0"/>
                </a:cxn>
                <a:cxn ang="0">
                  <a:pos x="0" y="2147483646"/>
                </a:cxn>
              </a:cxnLst>
              <a:rect l="0" t="0" r="0" b="0"/>
              <a:pathLst>
                <a:path w="245" h="1088">
                  <a:moveTo>
                    <a:pt x="0" y="1088"/>
                  </a:moveTo>
                  <a:lnTo>
                    <a:pt x="4" y="1070"/>
                  </a:lnTo>
                  <a:lnTo>
                    <a:pt x="219" y="105"/>
                  </a:lnTo>
                  <a:cubicBezTo>
                    <a:pt x="220" y="104"/>
                    <a:pt x="221" y="104"/>
                    <a:pt x="222" y="103"/>
                  </a:cubicBezTo>
                  <a:lnTo>
                    <a:pt x="245" y="0"/>
                  </a:lnTo>
                  <a:lnTo>
                    <a:pt x="0" y="1088"/>
                  </a:lnTo>
                  <a:close/>
                </a:path>
              </a:pathLst>
            </a:custGeom>
            <a:solidFill>
              <a:srgbClr val="938E8C">
                <a:alpha val="100000"/>
              </a:srgbClr>
            </a:solidFill>
            <a:ln w="9525">
              <a:noFill/>
            </a:ln>
          </p:spPr>
          <p:txBody>
            <a:bodyPr/>
            <a:lstStyle/>
            <a:p>
              <a:endParaRPr lang="en-US"/>
            </a:p>
          </p:txBody>
        </p:sp>
        <p:sp>
          <p:nvSpPr>
            <p:cNvPr id="45188" name="Freeform 258"/>
            <p:cNvSpPr/>
            <p:nvPr/>
          </p:nvSpPr>
          <p:spPr>
            <a:xfrm>
              <a:off x="3351213" y="2828925"/>
              <a:ext cx="17463" cy="71438"/>
            </a:xfrm>
            <a:custGeom>
              <a:avLst/>
              <a:gdLst/>
              <a:ahLst/>
              <a:cxnLst>
                <a:cxn ang="0">
                  <a:pos x="0" y="2147483646"/>
                </a:cxn>
                <a:cxn ang="0">
                  <a:pos x="2147483646" y="0"/>
                </a:cxn>
                <a:cxn ang="0">
                  <a:pos x="2147483646" y="0"/>
                </a:cxn>
                <a:cxn ang="0">
                  <a:pos x="2147483646" y="2147483646"/>
                </a:cxn>
                <a:cxn ang="0">
                  <a:pos x="2147483646" y="2147483646"/>
                </a:cxn>
                <a:cxn ang="0">
                  <a:pos x="2147483646" y="2147483646"/>
                </a:cxn>
                <a:cxn ang="0">
                  <a:pos x="2147483646" y="2147483646"/>
                </a:cxn>
                <a:cxn ang="0">
                  <a:pos x="0" y="2147483646"/>
                </a:cxn>
              </a:cxnLst>
              <a:rect l="0" t="0" r="0" b="0"/>
              <a:pathLst>
                <a:path w="26" h="106">
                  <a:moveTo>
                    <a:pt x="0" y="106"/>
                  </a:moveTo>
                  <a:lnTo>
                    <a:pt x="24" y="0"/>
                  </a:lnTo>
                  <a:cubicBezTo>
                    <a:pt x="24" y="0"/>
                    <a:pt x="25" y="0"/>
                    <a:pt x="26" y="1"/>
                  </a:cubicBezTo>
                  <a:lnTo>
                    <a:pt x="3" y="104"/>
                  </a:lnTo>
                  <a:cubicBezTo>
                    <a:pt x="2" y="105"/>
                    <a:pt x="1" y="105"/>
                    <a:pt x="0" y="106"/>
                  </a:cubicBezTo>
                </a:path>
              </a:pathLst>
            </a:custGeom>
            <a:solidFill>
              <a:srgbClr val="8B8989">
                <a:alpha val="100000"/>
              </a:srgbClr>
            </a:solidFill>
            <a:ln w="9525">
              <a:noFill/>
            </a:ln>
          </p:spPr>
          <p:txBody>
            <a:bodyPr/>
            <a:lstStyle/>
            <a:p>
              <a:endParaRPr lang="en-US"/>
            </a:p>
          </p:txBody>
        </p:sp>
        <p:sp>
          <p:nvSpPr>
            <p:cNvPr id="45189" name="Freeform 259"/>
            <p:cNvSpPr/>
            <p:nvPr/>
          </p:nvSpPr>
          <p:spPr>
            <a:xfrm>
              <a:off x="3195638" y="3560763"/>
              <a:ext cx="7938" cy="38100"/>
            </a:xfrm>
            <a:custGeom>
              <a:avLst/>
              <a:gdLst/>
              <a:ahLst/>
              <a:cxnLst>
                <a:cxn ang="0">
                  <a:pos x="0" y="2147483646"/>
                </a:cxn>
                <a:cxn ang="0">
                  <a:pos x="0" y="2147483646"/>
                </a:cxn>
                <a:cxn ang="0">
                  <a:pos x="2147483646" y="2147483646"/>
                </a:cxn>
                <a:cxn ang="0">
                  <a:pos x="2147483646" y="2147483646"/>
                </a:cxn>
                <a:cxn ang="0">
                  <a:pos x="2147483646" y="0"/>
                </a:cxn>
                <a:cxn ang="0">
                  <a:pos x="0" y="2147483646"/>
                </a:cxn>
              </a:cxnLst>
              <a:rect l="0" t="0" r="0" b="0"/>
              <a:pathLst>
                <a:path w="5" h="24">
                  <a:moveTo>
                    <a:pt x="0" y="24"/>
                  </a:moveTo>
                  <a:lnTo>
                    <a:pt x="0" y="23"/>
                  </a:lnTo>
                  <a:lnTo>
                    <a:pt x="4" y="7"/>
                  </a:lnTo>
                  <a:lnTo>
                    <a:pt x="5" y="2"/>
                  </a:lnTo>
                  <a:lnTo>
                    <a:pt x="5" y="0"/>
                  </a:lnTo>
                  <a:lnTo>
                    <a:pt x="0" y="24"/>
                  </a:lnTo>
                  <a:close/>
                </a:path>
              </a:pathLst>
            </a:custGeom>
            <a:solidFill>
              <a:srgbClr val="1A1A1A">
                <a:alpha val="100000"/>
              </a:srgbClr>
            </a:solidFill>
            <a:ln w="9525">
              <a:noFill/>
            </a:ln>
          </p:spPr>
          <p:txBody>
            <a:bodyPr/>
            <a:lstStyle/>
            <a:p>
              <a:endParaRPr lang="en-US"/>
            </a:p>
          </p:txBody>
        </p:sp>
        <p:sp>
          <p:nvSpPr>
            <p:cNvPr id="45190" name="Freeform 260"/>
            <p:cNvSpPr/>
            <p:nvPr/>
          </p:nvSpPr>
          <p:spPr>
            <a:xfrm>
              <a:off x="3203575" y="3548063"/>
              <a:ext cx="3175" cy="15875"/>
            </a:xfrm>
            <a:custGeom>
              <a:avLst/>
              <a:gdLst/>
              <a:ahLst/>
              <a:cxnLst>
                <a:cxn ang="0">
                  <a:pos x="0" y="2147483646"/>
                </a:cxn>
                <a:cxn ang="0">
                  <a:pos x="2147483646" y="0"/>
                </a:cxn>
                <a:cxn ang="0">
                  <a:pos x="0" y="2147483646"/>
                </a:cxn>
                <a:cxn ang="0">
                  <a:pos x="0" y="2147483646"/>
                </a:cxn>
              </a:cxnLst>
              <a:rect l="0" t="0" r="0" b="0"/>
              <a:pathLst>
                <a:path w="2" h="10">
                  <a:moveTo>
                    <a:pt x="0" y="10"/>
                  </a:moveTo>
                  <a:lnTo>
                    <a:pt x="2" y="0"/>
                  </a:lnTo>
                  <a:lnTo>
                    <a:pt x="0" y="8"/>
                  </a:lnTo>
                  <a:lnTo>
                    <a:pt x="0" y="10"/>
                  </a:lnTo>
                  <a:close/>
                </a:path>
              </a:pathLst>
            </a:custGeom>
            <a:solidFill>
              <a:srgbClr val="746E6D">
                <a:alpha val="100000"/>
              </a:srgbClr>
            </a:solidFill>
            <a:ln w="9525">
              <a:noFill/>
            </a:ln>
          </p:spPr>
          <p:txBody>
            <a:bodyPr/>
            <a:lstStyle/>
            <a:p>
              <a:endParaRPr lang="en-US"/>
            </a:p>
          </p:txBody>
        </p:sp>
        <p:sp>
          <p:nvSpPr>
            <p:cNvPr id="45191" name="Freeform 261"/>
            <p:cNvSpPr/>
            <p:nvPr/>
          </p:nvSpPr>
          <p:spPr>
            <a:xfrm>
              <a:off x="3195638" y="3571875"/>
              <a:ext cx="6350" cy="25400"/>
            </a:xfrm>
            <a:custGeom>
              <a:avLst/>
              <a:gdLst/>
              <a:ahLst/>
              <a:cxnLst>
                <a:cxn ang="0">
                  <a:pos x="0" y="2147483646"/>
                </a:cxn>
                <a:cxn ang="0">
                  <a:pos x="0" y="2147483646"/>
                </a:cxn>
                <a:cxn ang="0">
                  <a:pos x="2147483646" y="0"/>
                </a:cxn>
                <a:cxn ang="0">
                  <a:pos x="0" y="2147483646"/>
                </a:cxn>
              </a:cxnLst>
              <a:rect l="0" t="0" r="0" b="0"/>
              <a:pathLst>
                <a:path w="4" h="16">
                  <a:moveTo>
                    <a:pt x="0" y="16"/>
                  </a:moveTo>
                  <a:lnTo>
                    <a:pt x="0" y="16"/>
                  </a:lnTo>
                  <a:lnTo>
                    <a:pt x="4" y="0"/>
                  </a:lnTo>
                  <a:lnTo>
                    <a:pt x="0" y="16"/>
                  </a:lnTo>
                  <a:close/>
                </a:path>
              </a:pathLst>
            </a:custGeom>
            <a:solidFill>
              <a:srgbClr val="772526">
                <a:alpha val="100000"/>
              </a:srgbClr>
            </a:solidFill>
            <a:ln w="9525">
              <a:noFill/>
            </a:ln>
          </p:spPr>
          <p:txBody>
            <a:bodyPr/>
            <a:lstStyle/>
            <a:p>
              <a:endParaRPr lang="en-US"/>
            </a:p>
          </p:txBody>
        </p:sp>
        <p:sp>
          <p:nvSpPr>
            <p:cNvPr id="45192" name="Freeform 262"/>
            <p:cNvSpPr/>
            <p:nvPr/>
          </p:nvSpPr>
          <p:spPr>
            <a:xfrm>
              <a:off x="3194050" y="3741738"/>
              <a:ext cx="23813" cy="46038"/>
            </a:xfrm>
            <a:custGeom>
              <a:avLst/>
              <a:gdLst/>
              <a:ahLst/>
              <a:cxnLst>
                <a:cxn ang="0">
                  <a:pos x="2147483646" y="2147483646"/>
                </a:cxn>
                <a:cxn ang="0">
                  <a:pos x="0" y="2147483646"/>
                </a:cxn>
                <a:cxn ang="0">
                  <a:pos x="0" y="0"/>
                </a:cxn>
                <a:cxn ang="0">
                  <a:pos x="2147483646" y="0"/>
                </a:cxn>
                <a:cxn ang="0">
                  <a:pos x="2147483646" y="2147483646"/>
                </a:cxn>
                <a:cxn ang="0">
                  <a:pos x="2147483646" y="2147483646"/>
                </a:cxn>
              </a:cxnLst>
              <a:rect l="0" t="0" r="0" b="0"/>
              <a:pathLst>
                <a:path w="35" h="68">
                  <a:moveTo>
                    <a:pt x="1" y="68"/>
                  </a:moveTo>
                  <a:cubicBezTo>
                    <a:pt x="1" y="68"/>
                    <a:pt x="1" y="67"/>
                    <a:pt x="0" y="67"/>
                  </a:cubicBezTo>
                  <a:lnTo>
                    <a:pt x="0" y="0"/>
                  </a:lnTo>
                  <a:cubicBezTo>
                    <a:pt x="1" y="0"/>
                    <a:pt x="1" y="0"/>
                    <a:pt x="1" y="0"/>
                  </a:cubicBezTo>
                  <a:cubicBezTo>
                    <a:pt x="20" y="0"/>
                    <a:pt x="35" y="15"/>
                    <a:pt x="35" y="34"/>
                  </a:cubicBezTo>
                  <a:cubicBezTo>
                    <a:pt x="35" y="52"/>
                    <a:pt x="20" y="68"/>
                    <a:pt x="1" y="68"/>
                  </a:cubicBezTo>
                </a:path>
              </a:pathLst>
            </a:custGeom>
            <a:solidFill>
              <a:srgbClr val="1F1F1F">
                <a:alpha val="100000"/>
              </a:srgbClr>
            </a:solidFill>
            <a:ln w="9525">
              <a:noFill/>
            </a:ln>
          </p:spPr>
          <p:txBody>
            <a:bodyPr/>
            <a:lstStyle/>
            <a:p>
              <a:endParaRPr lang="en-US"/>
            </a:p>
          </p:txBody>
        </p:sp>
        <p:sp>
          <p:nvSpPr>
            <p:cNvPr id="45193" name="Freeform 263"/>
            <p:cNvSpPr/>
            <p:nvPr/>
          </p:nvSpPr>
          <p:spPr>
            <a:xfrm>
              <a:off x="3194050" y="3838575"/>
              <a:ext cx="23813" cy="46038"/>
            </a:xfrm>
            <a:custGeom>
              <a:avLst/>
              <a:gdLst/>
              <a:ahLst/>
              <a:cxnLst>
                <a:cxn ang="0">
                  <a:pos x="2147483646" y="2147483646"/>
                </a:cxn>
                <a:cxn ang="0">
                  <a:pos x="0" y="2147483646"/>
                </a:cxn>
                <a:cxn ang="0">
                  <a:pos x="0" y="0"/>
                </a:cxn>
                <a:cxn ang="0">
                  <a:pos x="2147483646" y="0"/>
                </a:cxn>
                <a:cxn ang="0">
                  <a:pos x="2147483646" y="2147483646"/>
                </a:cxn>
                <a:cxn ang="0">
                  <a:pos x="2147483646" y="2147483646"/>
                </a:cxn>
              </a:cxnLst>
              <a:rect l="0" t="0" r="0" b="0"/>
              <a:pathLst>
                <a:path w="35" h="67">
                  <a:moveTo>
                    <a:pt x="1" y="67"/>
                  </a:moveTo>
                  <a:cubicBezTo>
                    <a:pt x="1" y="67"/>
                    <a:pt x="0" y="67"/>
                    <a:pt x="0" y="67"/>
                  </a:cubicBezTo>
                  <a:lnTo>
                    <a:pt x="0" y="0"/>
                  </a:lnTo>
                  <a:cubicBezTo>
                    <a:pt x="0" y="0"/>
                    <a:pt x="1" y="0"/>
                    <a:pt x="1" y="0"/>
                  </a:cubicBezTo>
                  <a:cubicBezTo>
                    <a:pt x="20" y="0"/>
                    <a:pt x="35" y="15"/>
                    <a:pt x="35" y="33"/>
                  </a:cubicBezTo>
                  <a:cubicBezTo>
                    <a:pt x="35" y="52"/>
                    <a:pt x="20" y="67"/>
                    <a:pt x="1" y="67"/>
                  </a:cubicBezTo>
                </a:path>
              </a:pathLst>
            </a:custGeom>
            <a:solidFill>
              <a:srgbClr val="1F1F1F">
                <a:alpha val="100000"/>
              </a:srgbClr>
            </a:solidFill>
            <a:ln w="9525">
              <a:noFill/>
            </a:ln>
          </p:spPr>
          <p:txBody>
            <a:bodyPr/>
            <a:lstStyle/>
            <a:p>
              <a:endParaRPr lang="en-US"/>
            </a:p>
          </p:txBody>
        </p:sp>
        <p:sp>
          <p:nvSpPr>
            <p:cNvPr id="45194" name="Freeform 264"/>
            <p:cNvSpPr/>
            <p:nvPr/>
          </p:nvSpPr>
          <p:spPr>
            <a:xfrm>
              <a:off x="3194050" y="3935413"/>
              <a:ext cx="23813" cy="46038"/>
            </a:xfrm>
            <a:custGeom>
              <a:avLst/>
              <a:gdLst/>
              <a:ahLst/>
              <a:cxnLst>
                <a:cxn ang="0">
                  <a:pos x="2147483646" y="2147483646"/>
                </a:cxn>
                <a:cxn ang="0">
                  <a:pos x="0" y="2147483646"/>
                </a:cxn>
                <a:cxn ang="0">
                  <a:pos x="0" y="0"/>
                </a:cxn>
                <a:cxn ang="0">
                  <a:pos x="2147483646" y="0"/>
                </a:cxn>
                <a:cxn ang="0">
                  <a:pos x="2147483646" y="2147483646"/>
                </a:cxn>
                <a:cxn ang="0">
                  <a:pos x="2147483646" y="2147483646"/>
                </a:cxn>
              </a:cxnLst>
              <a:rect l="0" t="0" r="0" b="0"/>
              <a:pathLst>
                <a:path w="36" h="68">
                  <a:moveTo>
                    <a:pt x="2" y="68"/>
                  </a:moveTo>
                  <a:cubicBezTo>
                    <a:pt x="2" y="68"/>
                    <a:pt x="1" y="68"/>
                    <a:pt x="0" y="68"/>
                  </a:cubicBezTo>
                  <a:lnTo>
                    <a:pt x="0" y="0"/>
                  </a:lnTo>
                  <a:cubicBezTo>
                    <a:pt x="1" y="0"/>
                    <a:pt x="2" y="0"/>
                    <a:pt x="2" y="0"/>
                  </a:cubicBezTo>
                  <a:cubicBezTo>
                    <a:pt x="21" y="0"/>
                    <a:pt x="36" y="16"/>
                    <a:pt x="36" y="34"/>
                  </a:cubicBezTo>
                  <a:cubicBezTo>
                    <a:pt x="36" y="53"/>
                    <a:pt x="21" y="68"/>
                    <a:pt x="2" y="68"/>
                  </a:cubicBezTo>
                </a:path>
              </a:pathLst>
            </a:custGeom>
            <a:solidFill>
              <a:srgbClr val="1F1F1F">
                <a:alpha val="100000"/>
              </a:srgbClr>
            </a:solidFill>
            <a:ln w="9525">
              <a:noFill/>
            </a:ln>
          </p:spPr>
          <p:txBody>
            <a:bodyPr/>
            <a:lstStyle/>
            <a:p>
              <a:endParaRPr lang="en-US"/>
            </a:p>
          </p:txBody>
        </p:sp>
        <p:sp>
          <p:nvSpPr>
            <p:cNvPr id="45195" name="Freeform 265"/>
            <p:cNvSpPr/>
            <p:nvPr/>
          </p:nvSpPr>
          <p:spPr>
            <a:xfrm>
              <a:off x="3192463" y="4414838"/>
              <a:ext cx="19050" cy="31750"/>
            </a:xfrm>
            <a:custGeom>
              <a:avLst/>
              <a:gdLst/>
              <a:ahLst/>
              <a:cxnLst>
                <a:cxn ang="0">
                  <a:pos x="2147483646" y="2147483646"/>
                </a:cxn>
                <a:cxn ang="0">
                  <a:pos x="0" y="2147483646"/>
                </a:cxn>
                <a:cxn ang="0">
                  <a:pos x="0" y="2147483646"/>
                </a:cxn>
                <a:cxn ang="0">
                  <a:pos x="2147483646" y="0"/>
                </a:cxn>
                <a:cxn ang="0">
                  <a:pos x="2147483646" y="2147483646"/>
                </a:cxn>
                <a:cxn ang="0">
                  <a:pos x="2147483646" y="2147483646"/>
                </a:cxn>
              </a:cxnLst>
              <a:rect l="0" t="0" r="0" b="0"/>
              <a:pathLst>
                <a:path w="29" h="47">
                  <a:moveTo>
                    <a:pt x="5" y="47"/>
                  </a:moveTo>
                  <a:cubicBezTo>
                    <a:pt x="4" y="47"/>
                    <a:pt x="2" y="47"/>
                    <a:pt x="0" y="47"/>
                  </a:cubicBezTo>
                  <a:lnTo>
                    <a:pt x="0" y="1"/>
                  </a:lnTo>
                  <a:cubicBezTo>
                    <a:pt x="2" y="0"/>
                    <a:pt x="4" y="0"/>
                    <a:pt x="5" y="0"/>
                  </a:cubicBezTo>
                  <a:cubicBezTo>
                    <a:pt x="18" y="0"/>
                    <a:pt x="29" y="11"/>
                    <a:pt x="29" y="24"/>
                  </a:cubicBezTo>
                  <a:cubicBezTo>
                    <a:pt x="29" y="37"/>
                    <a:pt x="18" y="47"/>
                    <a:pt x="5" y="47"/>
                  </a:cubicBezTo>
                  <a:close/>
                </a:path>
              </a:pathLst>
            </a:custGeom>
            <a:solidFill>
              <a:srgbClr val="1F1F1F">
                <a:alpha val="100000"/>
              </a:srgbClr>
            </a:solidFill>
            <a:ln w="9525">
              <a:noFill/>
            </a:ln>
          </p:spPr>
          <p:txBody>
            <a:bodyPr/>
            <a:lstStyle/>
            <a:p>
              <a:endParaRPr lang="en-US"/>
            </a:p>
          </p:txBody>
        </p:sp>
        <p:sp>
          <p:nvSpPr>
            <p:cNvPr id="45196" name="Freeform 266"/>
            <p:cNvSpPr/>
            <p:nvPr/>
          </p:nvSpPr>
          <p:spPr>
            <a:xfrm>
              <a:off x="3192463" y="4133850"/>
              <a:ext cx="417513" cy="276225"/>
            </a:xfrm>
            <a:custGeom>
              <a:avLst/>
              <a:gdLst/>
              <a:ahLst/>
              <a:cxnLst>
                <a:cxn ang="0">
                  <a:pos x="2147483646" y="2147483646"/>
                </a:cxn>
                <a:cxn ang="0">
                  <a:pos x="0" y="2147483646"/>
                </a:cxn>
                <a:cxn ang="0">
                  <a:pos x="2147483646" y="2147483646"/>
                </a:cxn>
                <a:cxn ang="0">
                  <a:pos x="2147483646" y="0"/>
                </a:cxn>
                <a:cxn ang="0">
                  <a:pos x="2147483646" y="2147483646"/>
                </a:cxn>
                <a:cxn ang="0">
                  <a:pos x="2147483646" y="2147483646"/>
                </a:cxn>
                <a:cxn ang="0">
                  <a:pos x="2147483646" y="2147483646"/>
                </a:cxn>
              </a:cxnLst>
              <a:rect l="0" t="0" r="0" b="0"/>
              <a:pathLst>
                <a:path w="263" h="174">
                  <a:moveTo>
                    <a:pt x="3" y="174"/>
                  </a:moveTo>
                  <a:lnTo>
                    <a:pt x="0" y="174"/>
                  </a:lnTo>
                  <a:lnTo>
                    <a:pt x="1" y="24"/>
                  </a:lnTo>
                  <a:lnTo>
                    <a:pt x="3" y="0"/>
                  </a:lnTo>
                  <a:lnTo>
                    <a:pt x="16" y="150"/>
                  </a:lnTo>
                  <a:lnTo>
                    <a:pt x="263" y="121"/>
                  </a:lnTo>
                  <a:lnTo>
                    <a:pt x="3" y="174"/>
                  </a:lnTo>
                  <a:close/>
                </a:path>
              </a:pathLst>
            </a:custGeom>
            <a:solidFill>
              <a:srgbClr val="1F1F1F">
                <a:alpha val="100000"/>
              </a:srgbClr>
            </a:solidFill>
            <a:ln w="9525">
              <a:noFill/>
            </a:ln>
          </p:spPr>
          <p:txBody>
            <a:bodyPr/>
            <a:lstStyle/>
            <a:p>
              <a:endParaRPr lang="en-US"/>
            </a:p>
          </p:txBody>
        </p:sp>
        <p:sp>
          <p:nvSpPr>
            <p:cNvPr id="45197" name="Freeform 491"/>
            <p:cNvSpPr/>
            <p:nvPr/>
          </p:nvSpPr>
          <p:spPr>
            <a:xfrm>
              <a:off x="2211388" y="5154613"/>
              <a:ext cx="1588" cy="0"/>
            </a:xfrm>
            <a:custGeom>
              <a:avLst/>
              <a:gdLst/>
              <a:ahLst/>
              <a:cxnLst>
                <a:cxn ang="0">
                  <a:pos x="2147483646" y="0"/>
                </a:cxn>
                <a:cxn ang="0">
                  <a:pos x="0" y="0"/>
                </a:cxn>
                <a:cxn ang="0">
                  <a:pos x="2147483646" y="0"/>
                </a:cxn>
              </a:cxnLst>
              <a:rect l="0" t="0" r="0" b="0"/>
              <a:pathLst>
                <a:path w="2">
                  <a:moveTo>
                    <a:pt x="2" y="0"/>
                  </a:moveTo>
                  <a:cubicBezTo>
                    <a:pt x="2" y="0"/>
                    <a:pt x="1" y="0"/>
                    <a:pt x="0" y="0"/>
                  </a:cubicBezTo>
                  <a:cubicBezTo>
                    <a:pt x="1" y="0"/>
                    <a:pt x="2" y="0"/>
                    <a:pt x="2" y="0"/>
                  </a:cubicBezTo>
                  <a:close/>
                </a:path>
              </a:pathLst>
            </a:custGeom>
            <a:solidFill>
              <a:srgbClr val="263242">
                <a:alpha val="100000"/>
              </a:srgbClr>
            </a:solidFill>
            <a:ln w="9525">
              <a:noFill/>
            </a:ln>
          </p:spPr>
          <p:txBody>
            <a:bodyPr/>
            <a:lstStyle/>
            <a:p>
              <a:endParaRPr lang="en-US"/>
            </a:p>
          </p:txBody>
        </p:sp>
      </p:grpSp>
      <p:grpSp>
        <p:nvGrpSpPr>
          <p:cNvPr id="45064" name="Group 531"/>
          <p:cNvGrpSpPr>
            <a:grpSpLocks noChangeAspect="1"/>
          </p:cNvGrpSpPr>
          <p:nvPr/>
        </p:nvGrpSpPr>
        <p:grpSpPr>
          <a:xfrm>
            <a:off x="919163" y="5014913"/>
            <a:ext cx="10458450" cy="1797050"/>
            <a:chOff x="494226" y="5329237"/>
            <a:chExt cx="10844900" cy="1797051"/>
          </a:xfrm>
        </p:grpSpPr>
        <p:grpSp>
          <p:nvGrpSpPr>
            <p:cNvPr id="45069" name="Group 503"/>
            <p:cNvGrpSpPr>
              <a:grpSpLocks noChangeAspect="1"/>
            </p:cNvGrpSpPr>
            <p:nvPr/>
          </p:nvGrpSpPr>
          <p:grpSpPr>
            <a:xfrm>
              <a:off x="7834741" y="5902326"/>
              <a:ext cx="931863" cy="1223962"/>
              <a:chOff x="6992938" y="5516563"/>
              <a:chExt cx="931863" cy="1223962"/>
            </a:xfrm>
          </p:grpSpPr>
          <p:sp>
            <p:nvSpPr>
              <p:cNvPr id="45103" name="Freeform 376"/>
              <p:cNvSpPr/>
              <p:nvPr/>
            </p:nvSpPr>
            <p:spPr>
              <a:xfrm>
                <a:off x="7367588" y="5908675"/>
                <a:ext cx="190500" cy="134938"/>
              </a:xfrm>
              <a:custGeom>
                <a:avLst/>
                <a:gdLst/>
                <a:ahLst/>
                <a:cxnLst>
                  <a:cxn ang="0">
                    <a:pos x="2147483646" y="0"/>
                  </a:cxn>
                  <a:cxn ang="0">
                    <a:pos x="0" y="2147483646"/>
                  </a:cxn>
                  <a:cxn ang="0">
                    <a:pos x="2147483646" y="2147483646"/>
                  </a:cxn>
                  <a:cxn ang="0">
                    <a:pos x="2147483646" y="2147483646"/>
                  </a:cxn>
                  <a:cxn ang="0">
                    <a:pos x="2147483646" y="0"/>
                  </a:cxn>
                  <a:cxn ang="0">
                    <a:pos x="2147483646" y="0"/>
                  </a:cxn>
                </a:cxnLst>
                <a:rect l="0" t="0" r="0" b="0"/>
                <a:pathLst>
                  <a:path w="283" h="202">
                    <a:moveTo>
                      <a:pt x="3" y="0"/>
                    </a:moveTo>
                    <a:cubicBezTo>
                      <a:pt x="3" y="0"/>
                      <a:pt x="17" y="89"/>
                      <a:pt x="0" y="177"/>
                    </a:cubicBezTo>
                    <a:lnTo>
                      <a:pt x="142" y="202"/>
                    </a:lnTo>
                    <a:lnTo>
                      <a:pt x="283" y="177"/>
                    </a:lnTo>
                    <a:cubicBezTo>
                      <a:pt x="266" y="89"/>
                      <a:pt x="280" y="0"/>
                      <a:pt x="280" y="0"/>
                    </a:cubicBezTo>
                    <a:lnTo>
                      <a:pt x="3" y="0"/>
                    </a:lnTo>
                  </a:path>
                </a:pathLst>
              </a:custGeom>
              <a:solidFill>
                <a:srgbClr val="F5D8B3">
                  <a:alpha val="100000"/>
                </a:srgbClr>
              </a:solidFill>
              <a:ln w="9525">
                <a:noFill/>
              </a:ln>
            </p:spPr>
            <p:txBody>
              <a:bodyPr/>
              <a:lstStyle/>
              <a:p>
                <a:endParaRPr lang="en-US"/>
              </a:p>
            </p:txBody>
          </p:sp>
          <p:sp>
            <p:nvSpPr>
              <p:cNvPr id="45104" name="Freeform 378"/>
              <p:cNvSpPr/>
              <p:nvPr/>
            </p:nvSpPr>
            <p:spPr>
              <a:xfrm>
                <a:off x="7359650" y="5980113"/>
                <a:ext cx="203200" cy="60325"/>
              </a:xfrm>
              <a:custGeom>
                <a:avLst/>
                <a:gdLst/>
                <a:ahLst/>
                <a:cxnLst>
                  <a:cxn ang="0">
                    <a:pos x="0" y="2147483646"/>
                  </a:cxn>
                  <a:cxn ang="0">
                    <a:pos x="2147483646" y="2147483646"/>
                  </a:cxn>
                  <a:cxn ang="0">
                    <a:pos x="2147483646" y="2147483646"/>
                  </a:cxn>
                  <a:cxn ang="0">
                    <a:pos x="2147483646" y="0"/>
                  </a:cxn>
                  <a:cxn ang="0">
                    <a:pos x="2147483646" y="2147483646"/>
                  </a:cxn>
                  <a:cxn ang="0">
                    <a:pos x="2147483646" y="2147483646"/>
                  </a:cxn>
                  <a:cxn ang="0">
                    <a:pos x="0" y="2147483646"/>
                  </a:cxn>
                </a:cxnLst>
                <a:rect l="0" t="0" r="0" b="0"/>
                <a:pathLst>
                  <a:path w="303" h="91">
                    <a:moveTo>
                      <a:pt x="0" y="66"/>
                    </a:moveTo>
                    <a:lnTo>
                      <a:pt x="151" y="91"/>
                    </a:lnTo>
                    <a:lnTo>
                      <a:pt x="303" y="59"/>
                    </a:lnTo>
                    <a:lnTo>
                      <a:pt x="292" y="0"/>
                    </a:lnTo>
                    <a:cubicBezTo>
                      <a:pt x="292" y="0"/>
                      <a:pt x="223" y="28"/>
                      <a:pt x="157" y="28"/>
                    </a:cubicBezTo>
                    <a:cubicBezTo>
                      <a:pt x="91" y="28"/>
                      <a:pt x="11" y="4"/>
                      <a:pt x="11" y="4"/>
                    </a:cubicBezTo>
                    <a:lnTo>
                      <a:pt x="0" y="66"/>
                    </a:lnTo>
                  </a:path>
                </a:pathLst>
              </a:custGeom>
              <a:solidFill>
                <a:srgbClr val="F5F5F6">
                  <a:alpha val="100000"/>
                </a:srgbClr>
              </a:solidFill>
              <a:ln w="9525">
                <a:noFill/>
              </a:ln>
            </p:spPr>
            <p:txBody>
              <a:bodyPr/>
              <a:lstStyle/>
              <a:p>
                <a:endParaRPr lang="en-US"/>
              </a:p>
            </p:txBody>
          </p:sp>
          <p:sp>
            <p:nvSpPr>
              <p:cNvPr id="45105" name="Freeform 380"/>
              <p:cNvSpPr/>
              <p:nvPr/>
            </p:nvSpPr>
            <p:spPr>
              <a:xfrm>
                <a:off x="6992938" y="6007100"/>
                <a:ext cx="931863" cy="733425"/>
              </a:xfrm>
              <a:custGeom>
                <a:avLst/>
                <a:gdLst/>
                <a:ahLst/>
                <a:cxnLst>
                  <a:cxn ang="0">
                    <a:pos x="2147483646" y="2147483646"/>
                  </a:cxn>
                  <a:cxn ang="0">
                    <a:pos x="2147483646" y="2147483646"/>
                  </a:cxn>
                  <a:cxn ang="0">
                    <a:pos x="2147483646" y="0"/>
                  </a:cxn>
                  <a:cxn ang="0">
                    <a:pos x="2147483646" y="2147483646"/>
                  </a:cxn>
                  <a:cxn ang="0">
                    <a:pos x="2147483646" y="0"/>
                  </a:cxn>
                  <a:cxn ang="0">
                    <a:pos x="2147483646" y="2147483646"/>
                  </a:cxn>
                  <a:cxn ang="0">
                    <a:pos x="0"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Lst>
                <a:rect l="0" t="0" r="0" b="0"/>
                <a:pathLst>
                  <a:path w="1388" h="1092">
                    <a:moveTo>
                      <a:pt x="1388" y="1092"/>
                    </a:moveTo>
                    <a:cubicBezTo>
                      <a:pt x="1388" y="1092"/>
                      <a:pt x="1338" y="253"/>
                      <a:pt x="1164" y="137"/>
                    </a:cubicBezTo>
                    <a:cubicBezTo>
                      <a:pt x="1164" y="137"/>
                      <a:pt x="997" y="174"/>
                      <a:pt x="848" y="0"/>
                    </a:cubicBezTo>
                    <a:cubicBezTo>
                      <a:pt x="848" y="0"/>
                      <a:pt x="781" y="29"/>
                      <a:pt x="694" y="29"/>
                    </a:cubicBezTo>
                    <a:cubicBezTo>
                      <a:pt x="607" y="29"/>
                      <a:pt x="540" y="0"/>
                      <a:pt x="540" y="0"/>
                    </a:cubicBezTo>
                    <a:cubicBezTo>
                      <a:pt x="391" y="174"/>
                      <a:pt x="225" y="137"/>
                      <a:pt x="225" y="137"/>
                    </a:cubicBezTo>
                    <a:cubicBezTo>
                      <a:pt x="50" y="253"/>
                      <a:pt x="0" y="1092"/>
                      <a:pt x="0" y="1092"/>
                    </a:cubicBezTo>
                    <a:lnTo>
                      <a:pt x="250" y="1092"/>
                    </a:lnTo>
                    <a:cubicBezTo>
                      <a:pt x="250" y="1092"/>
                      <a:pt x="268" y="930"/>
                      <a:pt x="324" y="823"/>
                    </a:cubicBezTo>
                    <a:cubicBezTo>
                      <a:pt x="365" y="933"/>
                      <a:pt x="368" y="1092"/>
                      <a:pt x="368" y="1092"/>
                    </a:cubicBezTo>
                    <a:lnTo>
                      <a:pt x="1026" y="1092"/>
                    </a:lnTo>
                    <a:cubicBezTo>
                      <a:pt x="1026" y="1092"/>
                      <a:pt x="1035" y="934"/>
                      <a:pt x="1070" y="841"/>
                    </a:cubicBezTo>
                    <a:cubicBezTo>
                      <a:pt x="1118" y="938"/>
                      <a:pt x="1147" y="1092"/>
                      <a:pt x="1147" y="1092"/>
                    </a:cubicBezTo>
                    <a:lnTo>
                      <a:pt x="1388" y="1092"/>
                    </a:lnTo>
                    <a:close/>
                  </a:path>
                </a:pathLst>
              </a:custGeom>
              <a:solidFill>
                <a:srgbClr val="2E2817">
                  <a:alpha val="100000"/>
                </a:srgbClr>
              </a:solidFill>
              <a:ln w="9525">
                <a:noFill/>
              </a:ln>
            </p:spPr>
            <p:txBody>
              <a:bodyPr/>
              <a:lstStyle/>
              <a:p>
                <a:endParaRPr lang="en-US"/>
              </a:p>
            </p:txBody>
          </p:sp>
          <p:sp>
            <p:nvSpPr>
              <p:cNvPr id="45106" name="Freeform 385"/>
              <p:cNvSpPr/>
              <p:nvPr/>
            </p:nvSpPr>
            <p:spPr>
              <a:xfrm>
                <a:off x="7272338" y="5516563"/>
                <a:ext cx="377825" cy="490538"/>
              </a:xfrm>
              <a:custGeom>
                <a:avLst/>
                <a:gdLst/>
                <a:ahLst/>
                <a:cxnLst>
                  <a:cxn ang="0">
                    <a:pos x="2147483646" y="2147483646"/>
                  </a:cxn>
                  <a:cxn ang="0">
                    <a:pos x="2147483646" y="2147483646"/>
                  </a:cxn>
                  <a:cxn ang="0">
                    <a:pos x="0" y="2147483646"/>
                  </a:cxn>
                  <a:cxn ang="0">
                    <a:pos x="2147483646" y="0"/>
                  </a:cxn>
                  <a:cxn ang="0">
                    <a:pos x="2147483646" y="2147483646"/>
                  </a:cxn>
                </a:cxnLst>
                <a:rect l="0" t="0" r="0" b="0"/>
                <a:pathLst>
                  <a:path w="563" h="729">
                    <a:moveTo>
                      <a:pt x="563" y="364"/>
                    </a:moveTo>
                    <a:cubicBezTo>
                      <a:pt x="563" y="565"/>
                      <a:pt x="394" y="729"/>
                      <a:pt x="281" y="729"/>
                    </a:cubicBezTo>
                    <a:cubicBezTo>
                      <a:pt x="168" y="729"/>
                      <a:pt x="0" y="565"/>
                      <a:pt x="0" y="364"/>
                    </a:cubicBezTo>
                    <a:cubicBezTo>
                      <a:pt x="0" y="163"/>
                      <a:pt x="74" y="0"/>
                      <a:pt x="281" y="0"/>
                    </a:cubicBezTo>
                    <a:cubicBezTo>
                      <a:pt x="489" y="0"/>
                      <a:pt x="563" y="163"/>
                      <a:pt x="563" y="364"/>
                    </a:cubicBezTo>
                    <a:close/>
                  </a:path>
                </a:pathLst>
              </a:custGeom>
              <a:solidFill>
                <a:srgbClr val="EED93A">
                  <a:alpha val="100000"/>
                </a:srgbClr>
              </a:solidFill>
              <a:ln w="9525">
                <a:noFill/>
              </a:ln>
            </p:spPr>
            <p:txBody>
              <a:bodyPr/>
              <a:lstStyle/>
              <a:p>
                <a:endParaRPr lang="en-US"/>
              </a:p>
            </p:txBody>
          </p:sp>
        </p:grpSp>
        <p:grpSp>
          <p:nvGrpSpPr>
            <p:cNvPr id="45070" name="Group 508"/>
            <p:cNvGrpSpPr>
              <a:grpSpLocks noChangeAspect="1"/>
            </p:cNvGrpSpPr>
            <p:nvPr/>
          </p:nvGrpSpPr>
          <p:grpSpPr>
            <a:xfrm>
              <a:off x="4026371" y="5795962"/>
              <a:ext cx="1011238" cy="1330326"/>
              <a:chOff x="2698750" y="5619750"/>
              <a:chExt cx="1011238" cy="1330326"/>
            </a:xfrm>
          </p:grpSpPr>
          <p:sp>
            <p:nvSpPr>
              <p:cNvPr id="45099" name="Freeform 391"/>
              <p:cNvSpPr/>
              <p:nvPr/>
            </p:nvSpPr>
            <p:spPr>
              <a:xfrm>
                <a:off x="3105150" y="6046788"/>
                <a:ext cx="206375" cy="147638"/>
              </a:xfrm>
              <a:custGeom>
                <a:avLst/>
                <a:gdLst/>
                <a:ahLst/>
                <a:cxnLst>
                  <a:cxn ang="0">
                    <a:pos x="2147483646" y="0"/>
                  </a:cxn>
                  <a:cxn ang="0">
                    <a:pos x="0" y="2147483646"/>
                  </a:cxn>
                  <a:cxn ang="0">
                    <a:pos x="2147483646" y="2147483646"/>
                  </a:cxn>
                  <a:cxn ang="0">
                    <a:pos x="2147483646" y="2147483646"/>
                  </a:cxn>
                  <a:cxn ang="0">
                    <a:pos x="2147483646" y="0"/>
                  </a:cxn>
                  <a:cxn ang="0">
                    <a:pos x="2147483646" y="0"/>
                  </a:cxn>
                </a:cxnLst>
                <a:rect l="0" t="0" r="0" b="0"/>
                <a:pathLst>
                  <a:path w="307" h="220">
                    <a:moveTo>
                      <a:pt x="3" y="0"/>
                    </a:moveTo>
                    <a:cubicBezTo>
                      <a:pt x="3" y="0"/>
                      <a:pt x="18" y="96"/>
                      <a:pt x="0" y="192"/>
                    </a:cubicBezTo>
                    <a:lnTo>
                      <a:pt x="154" y="220"/>
                    </a:lnTo>
                    <a:lnTo>
                      <a:pt x="307" y="192"/>
                    </a:lnTo>
                    <a:cubicBezTo>
                      <a:pt x="289" y="96"/>
                      <a:pt x="304" y="0"/>
                      <a:pt x="304" y="0"/>
                    </a:cubicBezTo>
                    <a:lnTo>
                      <a:pt x="3" y="0"/>
                    </a:lnTo>
                    <a:close/>
                  </a:path>
                </a:pathLst>
              </a:custGeom>
              <a:solidFill>
                <a:srgbClr val="F6D8B3">
                  <a:alpha val="100000"/>
                </a:srgbClr>
              </a:solidFill>
              <a:ln w="9525">
                <a:noFill/>
              </a:ln>
            </p:spPr>
            <p:txBody>
              <a:bodyPr/>
              <a:lstStyle/>
              <a:p>
                <a:endParaRPr lang="en-US"/>
              </a:p>
            </p:txBody>
          </p:sp>
          <p:sp>
            <p:nvSpPr>
              <p:cNvPr id="45100" name="Freeform 393"/>
              <p:cNvSpPr/>
              <p:nvPr/>
            </p:nvSpPr>
            <p:spPr>
              <a:xfrm>
                <a:off x="3097213" y="6122988"/>
                <a:ext cx="220663" cy="66675"/>
              </a:xfrm>
              <a:custGeom>
                <a:avLst/>
                <a:gdLst/>
                <a:ahLst/>
                <a:cxnLst>
                  <a:cxn ang="0">
                    <a:pos x="0" y="2147483646"/>
                  </a:cxn>
                  <a:cxn ang="0">
                    <a:pos x="2147483646" y="2147483646"/>
                  </a:cxn>
                  <a:cxn ang="0">
                    <a:pos x="2147483646" y="2147483646"/>
                  </a:cxn>
                  <a:cxn ang="0">
                    <a:pos x="2147483646" y="0"/>
                  </a:cxn>
                  <a:cxn ang="0">
                    <a:pos x="2147483646" y="2147483646"/>
                  </a:cxn>
                  <a:cxn ang="0">
                    <a:pos x="2147483646" y="2147483646"/>
                  </a:cxn>
                  <a:cxn ang="0">
                    <a:pos x="0" y="2147483646"/>
                  </a:cxn>
                </a:cxnLst>
                <a:rect l="0" t="0" r="0" b="0"/>
                <a:pathLst>
                  <a:path w="329" h="100">
                    <a:moveTo>
                      <a:pt x="0" y="73"/>
                    </a:moveTo>
                    <a:lnTo>
                      <a:pt x="164" y="100"/>
                    </a:lnTo>
                    <a:lnTo>
                      <a:pt x="329" y="65"/>
                    </a:lnTo>
                    <a:lnTo>
                      <a:pt x="318" y="0"/>
                    </a:lnTo>
                    <a:cubicBezTo>
                      <a:pt x="318" y="0"/>
                      <a:pt x="242" y="31"/>
                      <a:pt x="170" y="31"/>
                    </a:cubicBezTo>
                    <a:cubicBezTo>
                      <a:pt x="99" y="31"/>
                      <a:pt x="12" y="5"/>
                      <a:pt x="12" y="5"/>
                    </a:cubicBezTo>
                    <a:lnTo>
                      <a:pt x="0" y="73"/>
                    </a:lnTo>
                    <a:close/>
                  </a:path>
                </a:pathLst>
              </a:custGeom>
              <a:solidFill>
                <a:srgbClr val="F4F5F5">
                  <a:alpha val="100000"/>
                </a:srgbClr>
              </a:solidFill>
              <a:ln w="9525">
                <a:noFill/>
              </a:ln>
            </p:spPr>
            <p:txBody>
              <a:bodyPr/>
              <a:lstStyle/>
              <a:p>
                <a:endParaRPr lang="en-US"/>
              </a:p>
            </p:txBody>
          </p:sp>
          <p:sp>
            <p:nvSpPr>
              <p:cNvPr id="45101" name="Freeform 395"/>
              <p:cNvSpPr/>
              <p:nvPr/>
            </p:nvSpPr>
            <p:spPr>
              <a:xfrm>
                <a:off x="2698750" y="6151563"/>
                <a:ext cx="1011238" cy="798513"/>
              </a:xfrm>
              <a:custGeom>
                <a:avLst/>
                <a:gdLst/>
                <a:ahLst/>
                <a:cxnLst>
                  <a:cxn ang="0">
                    <a:pos x="2147483646" y="2147483646"/>
                  </a:cxn>
                  <a:cxn ang="0">
                    <a:pos x="2147483646" y="2147483646"/>
                  </a:cxn>
                  <a:cxn ang="0">
                    <a:pos x="2147483646" y="0"/>
                  </a:cxn>
                  <a:cxn ang="0">
                    <a:pos x="2147483646" y="2147483646"/>
                  </a:cxn>
                  <a:cxn ang="0">
                    <a:pos x="2147483646" y="0"/>
                  </a:cxn>
                  <a:cxn ang="0">
                    <a:pos x="2147483646" y="2147483646"/>
                  </a:cxn>
                  <a:cxn ang="0">
                    <a:pos x="0"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Lst>
                <a:rect l="0" t="0" r="0" b="0"/>
                <a:pathLst>
                  <a:path w="1508" h="1188">
                    <a:moveTo>
                      <a:pt x="1508" y="1188"/>
                    </a:moveTo>
                    <a:cubicBezTo>
                      <a:pt x="1508" y="1188"/>
                      <a:pt x="1454" y="275"/>
                      <a:pt x="1264" y="149"/>
                    </a:cubicBezTo>
                    <a:cubicBezTo>
                      <a:pt x="1264" y="149"/>
                      <a:pt x="1084" y="190"/>
                      <a:pt x="921" y="0"/>
                    </a:cubicBezTo>
                    <a:cubicBezTo>
                      <a:pt x="921" y="0"/>
                      <a:pt x="849" y="31"/>
                      <a:pt x="754" y="31"/>
                    </a:cubicBezTo>
                    <a:cubicBezTo>
                      <a:pt x="659" y="31"/>
                      <a:pt x="587" y="0"/>
                      <a:pt x="587" y="0"/>
                    </a:cubicBezTo>
                    <a:cubicBezTo>
                      <a:pt x="424" y="190"/>
                      <a:pt x="243" y="149"/>
                      <a:pt x="243" y="149"/>
                    </a:cubicBezTo>
                    <a:cubicBezTo>
                      <a:pt x="54" y="275"/>
                      <a:pt x="0" y="1188"/>
                      <a:pt x="0" y="1188"/>
                    </a:cubicBezTo>
                    <a:lnTo>
                      <a:pt x="271" y="1188"/>
                    </a:lnTo>
                    <a:cubicBezTo>
                      <a:pt x="271" y="1188"/>
                      <a:pt x="290" y="1012"/>
                      <a:pt x="352" y="896"/>
                    </a:cubicBezTo>
                    <a:cubicBezTo>
                      <a:pt x="396" y="1015"/>
                      <a:pt x="399" y="1188"/>
                      <a:pt x="399" y="1188"/>
                    </a:cubicBezTo>
                    <a:lnTo>
                      <a:pt x="1115" y="1188"/>
                    </a:lnTo>
                    <a:cubicBezTo>
                      <a:pt x="1115" y="1188"/>
                      <a:pt x="1125" y="1016"/>
                      <a:pt x="1162" y="915"/>
                    </a:cubicBezTo>
                    <a:cubicBezTo>
                      <a:pt x="1215" y="1021"/>
                      <a:pt x="1246" y="1188"/>
                      <a:pt x="1246" y="1188"/>
                    </a:cubicBezTo>
                    <a:lnTo>
                      <a:pt x="1508" y="1188"/>
                    </a:lnTo>
                    <a:close/>
                  </a:path>
                </a:pathLst>
              </a:custGeom>
              <a:solidFill>
                <a:srgbClr val="525355">
                  <a:alpha val="100000"/>
                </a:srgbClr>
              </a:solidFill>
              <a:ln w="9525">
                <a:noFill/>
              </a:ln>
            </p:spPr>
            <p:txBody>
              <a:bodyPr/>
              <a:lstStyle/>
              <a:p>
                <a:endParaRPr lang="en-US"/>
              </a:p>
            </p:txBody>
          </p:sp>
          <p:sp>
            <p:nvSpPr>
              <p:cNvPr id="45102" name="Freeform 401"/>
              <p:cNvSpPr/>
              <p:nvPr/>
            </p:nvSpPr>
            <p:spPr>
              <a:xfrm>
                <a:off x="3000375" y="5619750"/>
                <a:ext cx="411163" cy="531813"/>
              </a:xfrm>
              <a:custGeom>
                <a:avLst/>
                <a:gdLst/>
                <a:ahLst/>
                <a:cxnLst>
                  <a:cxn ang="0">
                    <a:pos x="2147483646" y="2147483646"/>
                  </a:cxn>
                  <a:cxn ang="0">
                    <a:pos x="2147483646" y="2147483646"/>
                  </a:cxn>
                  <a:cxn ang="0">
                    <a:pos x="0" y="2147483646"/>
                  </a:cxn>
                  <a:cxn ang="0">
                    <a:pos x="2147483646" y="0"/>
                  </a:cxn>
                  <a:cxn ang="0">
                    <a:pos x="2147483646" y="2147483646"/>
                  </a:cxn>
                </a:cxnLst>
                <a:rect l="0" t="0" r="0" b="0"/>
                <a:pathLst>
                  <a:path w="612" h="792">
                    <a:moveTo>
                      <a:pt x="612" y="396"/>
                    </a:moveTo>
                    <a:cubicBezTo>
                      <a:pt x="612" y="614"/>
                      <a:pt x="429" y="792"/>
                      <a:pt x="306" y="792"/>
                    </a:cubicBezTo>
                    <a:cubicBezTo>
                      <a:pt x="183" y="792"/>
                      <a:pt x="0" y="614"/>
                      <a:pt x="0" y="396"/>
                    </a:cubicBezTo>
                    <a:cubicBezTo>
                      <a:pt x="0" y="177"/>
                      <a:pt x="80" y="0"/>
                      <a:pt x="306" y="0"/>
                    </a:cubicBezTo>
                    <a:cubicBezTo>
                      <a:pt x="532" y="0"/>
                      <a:pt x="612" y="177"/>
                      <a:pt x="612" y="396"/>
                    </a:cubicBezTo>
                    <a:close/>
                  </a:path>
                </a:pathLst>
              </a:custGeom>
              <a:solidFill>
                <a:srgbClr val="6F4424">
                  <a:alpha val="100000"/>
                </a:srgbClr>
              </a:solidFill>
              <a:ln w="9525">
                <a:noFill/>
              </a:ln>
            </p:spPr>
            <p:txBody>
              <a:bodyPr/>
              <a:lstStyle/>
              <a:p>
                <a:endParaRPr lang="en-US"/>
              </a:p>
            </p:txBody>
          </p:sp>
        </p:grpSp>
        <p:grpSp>
          <p:nvGrpSpPr>
            <p:cNvPr id="45071" name="Group 506"/>
            <p:cNvGrpSpPr>
              <a:grpSpLocks noChangeAspect="1"/>
            </p:cNvGrpSpPr>
            <p:nvPr/>
          </p:nvGrpSpPr>
          <p:grpSpPr>
            <a:xfrm>
              <a:off x="5533681" y="5387976"/>
              <a:ext cx="1598613" cy="1738312"/>
              <a:chOff x="4224338" y="5230813"/>
              <a:chExt cx="1598613" cy="1738312"/>
            </a:xfrm>
          </p:grpSpPr>
          <p:sp>
            <p:nvSpPr>
              <p:cNvPr id="45095" name="Freeform 423"/>
              <p:cNvSpPr/>
              <p:nvPr/>
            </p:nvSpPr>
            <p:spPr>
              <a:xfrm>
                <a:off x="4852988" y="5937250"/>
                <a:ext cx="342900" cy="139700"/>
              </a:xfrm>
              <a:custGeom>
                <a:avLst/>
                <a:gdLst/>
                <a:ahLst/>
                <a:cxnLst>
                  <a:cxn ang="0">
                    <a:pos x="2147483646" y="0"/>
                  </a:cxn>
                  <a:cxn ang="0">
                    <a:pos x="0" y="2147483646"/>
                  </a:cxn>
                  <a:cxn ang="0">
                    <a:pos x="2147483646" y="2147483646"/>
                  </a:cxn>
                  <a:cxn ang="0">
                    <a:pos x="2147483646" y="2147483646"/>
                  </a:cxn>
                  <a:cxn ang="0">
                    <a:pos x="2147483646" y="0"/>
                  </a:cxn>
                  <a:cxn ang="0">
                    <a:pos x="2147483646" y="0"/>
                  </a:cxn>
                </a:cxnLst>
                <a:rect l="0" t="0" r="0" b="0"/>
                <a:pathLst>
                  <a:path w="216" h="88">
                    <a:moveTo>
                      <a:pt x="3" y="0"/>
                    </a:moveTo>
                    <a:lnTo>
                      <a:pt x="0" y="42"/>
                    </a:lnTo>
                    <a:lnTo>
                      <a:pt x="108" y="88"/>
                    </a:lnTo>
                    <a:lnTo>
                      <a:pt x="216" y="42"/>
                    </a:lnTo>
                    <a:lnTo>
                      <a:pt x="214" y="0"/>
                    </a:lnTo>
                    <a:lnTo>
                      <a:pt x="3" y="0"/>
                    </a:lnTo>
                    <a:close/>
                  </a:path>
                </a:pathLst>
              </a:custGeom>
              <a:solidFill>
                <a:srgbClr val="F5D8B3">
                  <a:alpha val="100000"/>
                </a:srgbClr>
              </a:solidFill>
              <a:ln w="9525">
                <a:noFill/>
              </a:ln>
            </p:spPr>
            <p:txBody>
              <a:bodyPr/>
              <a:lstStyle/>
              <a:p>
                <a:endParaRPr lang="en-US"/>
              </a:p>
            </p:txBody>
          </p:sp>
          <p:sp>
            <p:nvSpPr>
              <p:cNvPr id="45096" name="Freeform 425"/>
              <p:cNvSpPr/>
              <p:nvPr/>
            </p:nvSpPr>
            <p:spPr>
              <a:xfrm>
                <a:off x="4846638" y="5989638"/>
                <a:ext cx="352425" cy="136525"/>
              </a:xfrm>
              <a:custGeom>
                <a:avLst/>
                <a:gdLst/>
                <a:ahLst/>
                <a:cxnLst>
                  <a:cxn ang="0">
                    <a:pos x="0" y="2147483646"/>
                  </a:cxn>
                  <a:cxn ang="0">
                    <a:pos x="2147483646" y="0"/>
                  </a:cxn>
                  <a:cxn ang="0">
                    <a:pos x="2147483646" y="2147483646"/>
                  </a:cxn>
                  <a:cxn ang="0">
                    <a:pos x="2147483646" y="0"/>
                  </a:cxn>
                  <a:cxn ang="0">
                    <a:pos x="2147483646" y="2147483646"/>
                  </a:cxn>
                  <a:cxn ang="0">
                    <a:pos x="2147483646" y="2147483646"/>
                  </a:cxn>
                  <a:cxn ang="0">
                    <a:pos x="0" y="2147483646"/>
                  </a:cxn>
                </a:cxnLst>
                <a:rect l="0" t="0" r="0" b="0"/>
                <a:pathLst>
                  <a:path w="524" h="203">
                    <a:moveTo>
                      <a:pt x="0" y="105"/>
                    </a:moveTo>
                    <a:cubicBezTo>
                      <a:pt x="0" y="105"/>
                      <a:pt x="2" y="54"/>
                      <a:pt x="5" y="0"/>
                    </a:cubicBezTo>
                    <a:cubicBezTo>
                      <a:pt x="5" y="0"/>
                      <a:pt x="80" y="71"/>
                      <a:pt x="264" y="71"/>
                    </a:cubicBezTo>
                    <a:cubicBezTo>
                      <a:pt x="448" y="71"/>
                      <a:pt x="522" y="0"/>
                      <a:pt x="522" y="0"/>
                    </a:cubicBezTo>
                    <a:cubicBezTo>
                      <a:pt x="523" y="48"/>
                      <a:pt x="524" y="105"/>
                      <a:pt x="524" y="105"/>
                    </a:cubicBezTo>
                    <a:lnTo>
                      <a:pt x="250" y="203"/>
                    </a:lnTo>
                    <a:lnTo>
                      <a:pt x="0" y="105"/>
                    </a:lnTo>
                    <a:close/>
                  </a:path>
                </a:pathLst>
              </a:custGeom>
              <a:solidFill>
                <a:srgbClr val="F5F5F6">
                  <a:alpha val="100000"/>
                </a:srgbClr>
              </a:solidFill>
              <a:ln w="9525">
                <a:noFill/>
              </a:ln>
            </p:spPr>
            <p:txBody>
              <a:bodyPr/>
              <a:lstStyle/>
              <a:p>
                <a:endParaRPr lang="en-US"/>
              </a:p>
            </p:txBody>
          </p:sp>
          <p:sp>
            <p:nvSpPr>
              <p:cNvPr id="45097" name="Freeform 428"/>
              <p:cNvSpPr/>
              <p:nvPr/>
            </p:nvSpPr>
            <p:spPr>
              <a:xfrm>
                <a:off x="4224338" y="6038850"/>
                <a:ext cx="1598613" cy="930275"/>
              </a:xfrm>
              <a:custGeom>
                <a:avLst/>
                <a:gdLst/>
                <a:ahLst/>
                <a:cxnLst>
                  <a:cxn ang="0">
                    <a:pos x="2147483646" y="2147483646"/>
                  </a:cxn>
                  <a:cxn ang="0">
                    <a:pos x="2147483646" y="2147483646"/>
                  </a:cxn>
                  <a:cxn ang="0">
                    <a:pos x="2147483646" y="2147483646"/>
                  </a:cxn>
                  <a:cxn ang="0">
                    <a:pos x="2147483646" y="0"/>
                  </a:cxn>
                  <a:cxn ang="0">
                    <a:pos x="2147483646" y="2147483646"/>
                  </a:cxn>
                  <a:cxn ang="0">
                    <a:pos x="2147483646" y="0"/>
                  </a:cxn>
                  <a:cxn ang="0">
                    <a:pos x="2147483646" y="2147483646"/>
                  </a:cxn>
                  <a:cxn ang="0">
                    <a:pos x="2147483646" y="2147483646"/>
                  </a:cxn>
                  <a:cxn ang="0">
                    <a:pos x="0"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Lst>
                <a:rect l="0" t="0" r="0" b="0"/>
                <a:pathLst>
                  <a:path w="2382" h="1384">
                    <a:moveTo>
                      <a:pt x="2382" y="1384"/>
                    </a:moveTo>
                    <a:cubicBezTo>
                      <a:pt x="2382" y="1384"/>
                      <a:pt x="2262" y="262"/>
                      <a:pt x="2175" y="193"/>
                    </a:cubicBezTo>
                    <a:cubicBezTo>
                      <a:pt x="1777" y="156"/>
                      <a:pt x="1485" y="56"/>
                      <a:pt x="1484" y="56"/>
                    </a:cubicBezTo>
                    <a:cubicBezTo>
                      <a:pt x="1484" y="56"/>
                      <a:pt x="1467" y="45"/>
                      <a:pt x="1461" y="0"/>
                    </a:cubicBezTo>
                    <a:cubicBezTo>
                      <a:pt x="1461" y="0"/>
                      <a:pt x="1383" y="71"/>
                      <a:pt x="1191" y="71"/>
                    </a:cubicBezTo>
                    <a:cubicBezTo>
                      <a:pt x="998" y="71"/>
                      <a:pt x="920" y="0"/>
                      <a:pt x="920" y="0"/>
                    </a:cubicBezTo>
                    <a:cubicBezTo>
                      <a:pt x="910" y="55"/>
                      <a:pt x="898" y="56"/>
                      <a:pt x="898" y="56"/>
                    </a:cubicBezTo>
                    <a:cubicBezTo>
                      <a:pt x="896" y="56"/>
                      <a:pt x="604" y="156"/>
                      <a:pt x="206" y="193"/>
                    </a:cubicBezTo>
                    <a:cubicBezTo>
                      <a:pt x="119" y="262"/>
                      <a:pt x="0" y="1384"/>
                      <a:pt x="0" y="1384"/>
                    </a:cubicBezTo>
                    <a:lnTo>
                      <a:pt x="462" y="1384"/>
                    </a:lnTo>
                    <a:lnTo>
                      <a:pt x="494" y="1228"/>
                    </a:lnTo>
                    <a:lnTo>
                      <a:pt x="520" y="1384"/>
                    </a:lnTo>
                    <a:lnTo>
                      <a:pt x="1800" y="1384"/>
                    </a:lnTo>
                    <a:lnTo>
                      <a:pt x="1809" y="1260"/>
                    </a:lnTo>
                    <a:lnTo>
                      <a:pt x="1846" y="1384"/>
                    </a:lnTo>
                    <a:lnTo>
                      <a:pt x="2382" y="1384"/>
                    </a:lnTo>
                  </a:path>
                </a:pathLst>
              </a:custGeom>
              <a:solidFill>
                <a:srgbClr val="525355">
                  <a:alpha val="100000"/>
                </a:srgbClr>
              </a:solidFill>
              <a:ln w="9525">
                <a:noFill/>
              </a:ln>
            </p:spPr>
            <p:txBody>
              <a:bodyPr/>
              <a:lstStyle/>
              <a:p>
                <a:endParaRPr lang="en-US"/>
              </a:p>
            </p:txBody>
          </p:sp>
          <p:sp>
            <p:nvSpPr>
              <p:cNvPr id="45098" name="Freeform 432"/>
              <p:cNvSpPr/>
              <p:nvPr/>
            </p:nvSpPr>
            <p:spPr>
              <a:xfrm>
                <a:off x="4716463" y="5230813"/>
                <a:ext cx="612775" cy="806450"/>
              </a:xfrm>
              <a:custGeom>
                <a:avLst/>
                <a:gdLst/>
                <a:ahLst/>
                <a:cxnLst>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Lst>
                <a:rect l="0" t="0" r="0" b="0"/>
                <a:pathLst>
                  <a:path w="913" h="1200">
                    <a:moveTo>
                      <a:pt x="465" y="50"/>
                    </a:moveTo>
                    <a:cubicBezTo>
                      <a:pt x="159" y="0"/>
                      <a:pt x="0" y="360"/>
                      <a:pt x="31" y="681"/>
                    </a:cubicBezTo>
                    <a:cubicBezTo>
                      <a:pt x="56" y="936"/>
                      <a:pt x="192" y="1112"/>
                      <a:pt x="398" y="1144"/>
                    </a:cubicBezTo>
                    <a:cubicBezTo>
                      <a:pt x="421" y="1151"/>
                      <a:pt x="438" y="1160"/>
                      <a:pt x="430" y="1174"/>
                    </a:cubicBezTo>
                    <a:cubicBezTo>
                      <a:pt x="414" y="1200"/>
                      <a:pt x="469" y="1160"/>
                      <a:pt x="546" y="1139"/>
                    </a:cubicBezTo>
                    <a:cubicBezTo>
                      <a:pt x="739" y="1098"/>
                      <a:pt x="855" y="913"/>
                      <a:pt x="880" y="669"/>
                    </a:cubicBezTo>
                    <a:cubicBezTo>
                      <a:pt x="913" y="348"/>
                      <a:pt x="847" y="111"/>
                      <a:pt x="465" y="50"/>
                    </a:cubicBezTo>
                    <a:close/>
                  </a:path>
                </a:pathLst>
              </a:custGeom>
              <a:solidFill>
                <a:srgbClr val="60351E">
                  <a:alpha val="100000"/>
                </a:srgbClr>
              </a:solidFill>
              <a:ln w="9525">
                <a:noFill/>
              </a:ln>
            </p:spPr>
            <p:txBody>
              <a:bodyPr/>
              <a:lstStyle/>
              <a:p>
                <a:endParaRPr lang="en-US"/>
              </a:p>
            </p:txBody>
          </p:sp>
        </p:grpSp>
        <p:grpSp>
          <p:nvGrpSpPr>
            <p:cNvPr id="45072" name="Group 505"/>
            <p:cNvGrpSpPr>
              <a:grpSpLocks noChangeAspect="1"/>
            </p:cNvGrpSpPr>
            <p:nvPr/>
          </p:nvGrpSpPr>
          <p:grpSpPr>
            <a:xfrm>
              <a:off x="2604786" y="6064250"/>
              <a:ext cx="363538" cy="193676"/>
              <a:chOff x="5783263" y="5848350"/>
              <a:chExt cx="363538" cy="193676"/>
            </a:xfrm>
          </p:grpSpPr>
          <p:sp>
            <p:nvSpPr>
              <p:cNvPr id="45093" name="Freeform 436"/>
              <p:cNvSpPr/>
              <p:nvPr/>
            </p:nvSpPr>
            <p:spPr>
              <a:xfrm>
                <a:off x="5797550" y="5848350"/>
                <a:ext cx="338138" cy="146050"/>
              </a:xfrm>
              <a:custGeom>
                <a:avLst/>
                <a:gdLst/>
                <a:ahLst/>
                <a:cxnLst>
                  <a:cxn ang="0">
                    <a:pos x="2147483646" y="0"/>
                  </a:cxn>
                  <a:cxn ang="0">
                    <a:pos x="0" y="2147483646"/>
                  </a:cxn>
                  <a:cxn ang="0">
                    <a:pos x="2147483646" y="2147483646"/>
                  </a:cxn>
                  <a:cxn ang="0">
                    <a:pos x="2147483646" y="2147483646"/>
                  </a:cxn>
                  <a:cxn ang="0">
                    <a:pos x="2147483646" y="0"/>
                  </a:cxn>
                  <a:cxn ang="0">
                    <a:pos x="2147483646" y="0"/>
                  </a:cxn>
                </a:cxnLst>
                <a:rect l="0" t="0" r="0" b="0"/>
                <a:pathLst>
                  <a:path w="213" h="92">
                    <a:moveTo>
                      <a:pt x="2" y="0"/>
                    </a:moveTo>
                    <a:lnTo>
                      <a:pt x="0" y="47"/>
                    </a:lnTo>
                    <a:lnTo>
                      <a:pt x="107" y="92"/>
                    </a:lnTo>
                    <a:lnTo>
                      <a:pt x="213" y="44"/>
                    </a:lnTo>
                    <a:lnTo>
                      <a:pt x="211" y="0"/>
                    </a:lnTo>
                    <a:lnTo>
                      <a:pt x="2" y="0"/>
                    </a:lnTo>
                    <a:close/>
                  </a:path>
                </a:pathLst>
              </a:custGeom>
              <a:solidFill>
                <a:srgbClr val="F5D8B3">
                  <a:alpha val="100000"/>
                </a:srgbClr>
              </a:solidFill>
              <a:ln w="9525">
                <a:noFill/>
              </a:ln>
            </p:spPr>
            <p:txBody>
              <a:bodyPr/>
              <a:lstStyle/>
              <a:p>
                <a:endParaRPr lang="en-US"/>
              </a:p>
            </p:txBody>
          </p:sp>
          <p:sp>
            <p:nvSpPr>
              <p:cNvPr id="45094" name="Freeform 448"/>
              <p:cNvSpPr/>
              <p:nvPr/>
            </p:nvSpPr>
            <p:spPr>
              <a:xfrm>
                <a:off x="5783263" y="5900738"/>
                <a:ext cx="363538" cy="141288"/>
              </a:xfrm>
              <a:custGeom>
                <a:avLst/>
                <a:gdLst/>
                <a:ahLst/>
                <a:cxnLst>
                  <a:cxn ang="0">
                    <a:pos x="0" y="2147483646"/>
                  </a:cxn>
                  <a:cxn ang="0">
                    <a:pos x="2147483646" y="0"/>
                  </a:cxn>
                  <a:cxn ang="0">
                    <a:pos x="2147483646" y="2147483646"/>
                  </a:cxn>
                  <a:cxn ang="0">
                    <a:pos x="2147483646" y="0"/>
                  </a:cxn>
                  <a:cxn ang="0">
                    <a:pos x="2147483646" y="2147483646"/>
                  </a:cxn>
                  <a:cxn ang="0">
                    <a:pos x="2147483646" y="2147483646"/>
                  </a:cxn>
                  <a:cxn ang="0">
                    <a:pos x="0" y="2147483646"/>
                  </a:cxn>
                </a:cxnLst>
                <a:rect l="0" t="0" r="0" b="0"/>
                <a:pathLst>
                  <a:path w="540" h="209">
                    <a:moveTo>
                      <a:pt x="0" y="108"/>
                    </a:moveTo>
                    <a:cubicBezTo>
                      <a:pt x="0" y="108"/>
                      <a:pt x="2" y="55"/>
                      <a:pt x="5" y="0"/>
                    </a:cubicBezTo>
                    <a:cubicBezTo>
                      <a:pt x="5" y="0"/>
                      <a:pt x="82" y="73"/>
                      <a:pt x="272" y="73"/>
                    </a:cubicBezTo>
                    <a:cubicBezTo>
                      <a:pt x="461" y="73"/>
                      <a:pt x="538" y="0"/>
                      <a:pt x="538" y="0"/>
                    </a:cubicBezTo>
                    <a:cubicBezTo>
                      <a:pt x="539" y="49"/>
                      <a:pt x="540" y="108"/>
                      <a:pt x="540" y="108"/>
                    </a:cubicBezTo>
                    <a:lnTo>
                      <a:pt x="257" y="209"/>
                    </a:lnTo>
                    <a:lnTo>
                      <a:pt x="0" y="108"/>
                    </a:lnTo>
                  </a:path>
                </a:pathLst>
              </a:custGeom>
              <a:solidFill>
                <a:srgbClr val="F5F5F6">
                  <a:alpha val="100000"/>
                </a:srgbClr>
              </a:solidFill>
              <a:ln w="9525">
                <a:noFill/>
              </a:ln>
            </p:spPr>
            <p:txBody>
              <a:bodyPr/>
              <a:lstStyle/>
              <a:p>
                <a:endParaRPr lang="en-US"/>
              </a:p>
            </p:txBody>
          </p:sp>
        </p:grpSp>
        <p:grpSp>
          <p:nvGrpSpPr>
            <p:cNvPr id="45073" name="Group 502"/>
            <p:cNvGrpSpPr>
              <a:grpSpLocks noChangeAspect="1"/>
            </p:cNvGrpSpPr>
            <p:nvPr/>
          </p:nvGrpSpPr>
          <p:grpSpPr>
            <a:xfrm>
              <a:off x="9818301" y="5329237"/>
              <a:ext cx="1520825" cy="1797051"/>
              <a:chOff x="7391400" y="5172075"/>
              <a:chExt cx="1520825" cy="1797051"/>
            </a:xfrm>
          </p:grpSpPr>
          <p:sp>
            <p:nvSpPr>
              <p:cNvPr id="45085" name="Freeform 456"/>
              <p:cNvSpPr/>
              <p:nvPr/>
            </p:nvSpPr>
            <p:spPr>
              <a:xfrm>
                <a:off x="7981950" y="5940425"/>
                <a:ext cx="341313" cy="139700"/>
              </a:xfrm>
              <a:custGeom>
                <a:avLst/>
                <a:gdLst/>
                <a:ahLst/>
                <a:cxnLst>
                  <a:cxn ang="0">
                    <a:pos x="2147483646" y="0"/>
                  </a:cxn>
                  <a:cxn ang="0">
                    <a:pos x="0" y="2147483646"/>
                  </a:cxn>
                  <a:cxn ang="0">
                    <a:pos x="2147483646" y="2147483646"/>
                  </a:cxn>
                  <a:cxn ang="0">
                    <a:pos x="2147483646" y="2147483646"/>
                  </a:cxn>
                  <a:cxn ang="0">
                    <a:pos x="2147483646" y="0"/>
                  </a:cxn>
                  <a:cxn ang="0">
                    <a:pos x="2147483646" y="0"/>
                  </a:cxn>
                </a:cxnLst>
                <a:rect l="0" t="0" r="0" b="0"/>
                <a:pathLst>
                  <a:path w="215" h="88">
                    <a:moveTo>
                      <a:pt x="3" y="0"/>
                    </a:moveTo>
                    <a:lnTo>
                      <a:pt x="0" y="42"/>
                    </a:lnTo>
                    <a:lnTo>
                      <a:pt x="108" y="88"/>
                    </a:lnTo>
                    <a:lnTo>
                      <a:pt x="215" y="42"/>
                    </a:lnTo>
                    <a:lnTo>
                      <a:pt x="212" y="0"/>
                    </a:lnTo>
                    <a:lnTo>
                      <a:pt x="3" y="0"/>
                    </a:lnTo>
                    <a:close/>
                  </a:path>
                </a:pathLst>
              </a:custGeom>
              <a:solidFill>
                <a:srgbClr val="F5D8B3">
                  <a:alpha val="100000"/>
                </a:srgbClr>
              </a:solidFill>
              <a:ln w="9525">
                <a:noFill/>
              </a:ln>
            </p:spPr>
            <p:txBody>
              <a:bodyPr/>
              <a:lstStyle/>
              <a:p>
                <a:endParaRPr lang="en-US"/>
              </a:p>
            </p:txBody>
          </p:sp>
          <p:sp>
            <p:nvSpPr>
              <p:cNvPr id="45086" name="Freeform 458"/>
              <p:cNvSpPr/>
              <p:nvPr/>
            </p:nvSpPr>
            <p:spPr>
              <a:xfrm>
                <a:off x="7854950" y="5172075"/>
                <a:ext cx="587375" cy="835025"/>
              </a:xfrm>
              <a:custGeom>
                <a:avLst/>
                <a:gdLst/>
                <a:ahLst/>
                <a:cxnLst>
                  <a:cxn ang="0">
                    <a:pos x="2147483646" y="2147483646"/>
                  </a:cxn>
                  <a:cxn ang="0">
                    <a:pos x="2147483646" y="0"/>
                  </a:cxn>
                  <a:cxn ang="0">
                    <a:pos x="2147483646" y="2147483646"/>
                  </a:cxn>
                  <a:cxn ang="0">
                    <a:pos x="2147483646" y="2147483646"/>
                  </a:cxn>
                  <a:cxn ang="0">
                    <a:pos x="0" y="2147483646"/>
                  </a:cxn>
                  <a:cxn ang="0">
                    <a:pos x="2147483646" y="2147483646"/>
                  </a:cxn>
                  <a:cxn ang="0">
                    <a:pos x="2147483646" y="2147483646"/>
                  </a:cxn>
                  <a:cxn ang="0">
                    <a:pos x="2147483646" y="2147483646"/>
                  </a:cxn>
                </a:cxnLst>
                <a:rect l="0" t="0" r="0" b="0"/>
                <a:pathLst>
                  <a:path w="875" h="1243">
                    <a:moveTo>
                      <a:pt x="850" y="474"/>
                    </a:moveTo>
                    <a:cubicBezTo>
                      <a:pt x="852" y="436"/>
                      <a:pt x="862" y="162"/>
                      <a:pt x="772" y="0"/>
                    </a:cubicBezTo>
                    <a:cubicBezTo>
                      <a:pt x="772" y="0"/>
                      <a:pt x="643" y="78"/>
                      <a:pt x="494" y="78"/>
                    </a:cubicBezTo>
                    <a:cubicBezTo>
                      <a:pt x="346" y="78"/>
                      <a:pt x="10" y="58"/>
                      <a:pt x="28" y="465"/>
                    </a:cubicBezTo>
                    <a:cubicBezTo>
                      <a:pt x="10" y="529"/>
                      <a:pt x="0" y="598"/>
                      <a:pt x="0" y="671"/>
                    </a:cubicBezTo>
                    <a:cubicBezTo>
                      <a:pt x="0" y="987"/>
                      <a:pt x="190" y="1243"/>
                      <a:pt x="441" y="1243"/>
                    </a:cubicBezTo>
                    <a:cubicBezTo>
                      <a:pt x="692" y="1243"/>
                      <a:pt x="875" y="987"/>
                      <a:pt x="875" y="671"/>
                    </a:cubicBezTo>
                    <a:cubicBezTo>
                      <a:pt x="875" y="602"/>
                      <a:pt x="866" y="535"/>
                      <a:pt x="850" y="474"/>
                    </a:cubicBezTo>
                  </a:path>
                </a:pathLst>
              </a:custGeom>
              <a:solidFill>
                <a:srgbClr val="60351E">
                  <a:alpha val="100000"/>
                </a:srgbClr>
              </a:solidFill>
              <a:ln w="9525">
                <a:noFill/>
              </a:ln>
            </p:spPr>
            <p:txBody>
              <a:bodyPr/>
              <a:lstStyle/>
              <a:p>
                <a:endParaRPr lang="en-US"/>
              </a:p>
            </p:txBody>
          </p:sp>
          <p:sp>
            <p:nvSpPr>
              <p:cNvPr id="45087" name="Freeform 461"/>
              <p:cNvSpPr/>
              <p:nvPr/>
            </p:nvSpPr>
            <p:spPr>
              <a:xfrm>
                <a:off x="7975600" y="5997575"/>
                <a:ext cx="349250" cy="134938"/>
              </a:xfrm>
              <a:custGeom>
                <a:avLst/>
                <a:gdLst/>
                <a:ahLst/>
                <a:cxnLst>
                  <a:cxn ang="0">
                    <a:pos x="0" y="2147483646"/>
                  </a:cxn>
                  <a:cxn ang="0">
                    <a:pos x="2147483646" y="0"/>
                  </a:cxn>
                  <a:cxn ang="0">
                    <a:pos x="2147483646" y="2147483646"/>
                  </a:cxn>
                  <a:cxn ang="0">
                    <a:pos x="2147483646" y="0"/>
                  </a:cxn>
                  <a:cxn ang="0">
                    <a:pos x="2147483646" y="2147483646"/>
                  </a:cxn>
                  <a:cxn ang="0">
                    <a:pos x="2147483646" y="2147483646"/>
                  </a:cxn>
                  <a:cxn ang="0">
                    <a:pos x="0" y="2147483646"/>
                  </a:cxn>
                </a:cxnLst>
                <a:rect l="0" t="0" r="0" b="0"/>
                <a:pathLst>
                  <a:path w="520" h="202">
                    <a:moveTo>
                      <a:pt x="0" y="105"/>
                    </a:moveTo>
                    <a:cubicBezTo>
                      <a:pt x="0" y="105"/>
                      <a:pt x="2" y="53"/>
                      <a:pt x="5" y="0"/>
                    </a:cubicBezTo>
                    <a:cubicBezTo>
                      <a:pt x="5" y="0"/>
                      <a:pt x="79" y="71"/>
                      <a:pt x="262" y="71"/>
                    </a:cubicBezTo>
                    <a:cubicBezTo>
                      <a:pt x="444" y="71"/>
                      <a:pt x="518" y="0"/>
                      <a:pt x="518" y="0"/>
                    </a:cubicBezTo>
                    <a:cubicBezTo>
                      <a:pt x="519" y="48"/>
                      <a:pt x="520" y="105"/>
                      <a:pt x="520" y="105"/>
                    </a:cubicBezTo>
                    <a:lnTo>
                      <a:pt x="248" y="202"/>
                    </a:lnTo>
                    <a:lnTo>
                      <a:pt x="0" y="105"/>
                    </a:lnTo>
                  </a:path>
                </a:pathLst>
              </a:custGeom>
              <a:solidFill>
                <a:srgbClr val="F5F5F6">
                  <a:alpha val="100000"/>
                </a:srgbClr>
              </a:solidFill>
              <a:ln w="9525">
                <a:noFill/>
              </a:ln>
            </p:spPr>
            <p:txBody>
              <a:bodyPr/>
              <a:lstStyle/>
              <a:p>
                <a:endParaRPr lang="en-US"/>
              </a:p>
            </p:txBody>
          </p:sp>
          <p:sp>
            <p:nvSpPr>
              <p:cNvPr id="45088" name="Rectangle 462"/>
              <p:cNvSpPr/>
              <p:nvPr/>
            </p:nvSpPr>
            <p:spPr>
              <a:xfrm>
                <a:off x="8145463" y="6043613"/>
                <a:ext cx="1588" cy="1588"/>
              </a:xfrm>
              <a:prstGeom prst="rect">
                <a:avLst/>
              </a:prstGeom>
              <a:solidFill>
                <a:srgbClr val="B89D84"/>
              </a:solidFill>
              <a:ln w="9525">
                <a:noFill/>
              </a:ln>
            </p:spPr>
            <p:txBody>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a:lnSpc>
                    <a:spcPct val="100000"/>
                  </a:lnSpc>
                  <a:spcBef>
                    <a:spcPct val="0"/>
                  </a:spcBef>
                  <a:buFontTx/>
                  <a:buNone/>
                </a:pPr>
                <a:endParaRPr lang="en-IN" altLang="en-US" sz="1800" dirty="0"/>
              </a:p>
            </p:txBody>
          </p:sp>
          <p:sp>
            <p:nvSpPr>
              <p:cNvPr id="45089" name="Freeform 463"/>
              <p:cNvSpPr/>
              <p:nvPr/>
            </p:nvSpPr>
            <p:spPr>
              <a:xfrm>
                <a:off x="8145463" y="6043613"/>
                <a:ext cx="6350" cy="1588"/>
              </a:xfrm>
              <a:custGeom>
                <a:avLst/>
                <a:gdLst/>
                <a:ahLst/>
                <a:cxnLst>
                  <a:cxn ang="0">
                    <a:pos x="2147483646" y="2147483646"/>
                  </a:cxn>
                  <a:cxn ang="0">
                    <a:pos x="0" y="0"/>
                  </a:cxn>
                  <a:cxn ang="0">
                    <a:pos x="0" y="0"/>
                  </a:cxn>
                  <a:cxn ang="0">
                    <a:pos x="2147483646" y="2147483646"/>
                  </a:cxn>
                </a:cxnLst>
                <a:rect l="0" t="0" r="0" b="0"/>
                <a:pathLst>
                  <a:path w="9" h="1">
                    <a:moveTo>
                      <a:pt x="9" y="1"/>
                    </a:moveTo>
                    <a:cubicBezTo>
                      <a:pt x="6" y="1"/>
                      <a:pt x="3" y="1"/>
                      <a:pt x="0" y="0"/>
                    </a:cubicBezTo>
                    <a:cubicBezTo>
                      <a:pt x="3" y="0"/>
                      <a:pt x="6" y="1"/>
                      <a:pt x="9" y="1"/>
                    </a:cubicBezTo>
                    <a:close/>
                  </a:path>
                </a:pathLst>
              </a:custGeom>
              <a:solidFill>
                <a:srgbClr val="8B7463">
                  <a:alpha val="100000"/>
                </a:srgbClr>
              </a:solidFill>
              <a:ln w="9525">
                <a:noFill/>
              </a:ln>
            </p:spPr>
            <p:txBody>
              <a:bodyPr/>
              <a:lstStyle/>
              <a:p>
                <a:endParaRPr lang="en-US"/>
              </a:p>
            </p:txBody>
          </p:sp>
          <p:sp>
            <p:nvSpPr>
              <p:cNvPr id="45090" name="Freeform 465"/>
              <p:cNvSpPr/>
              <p:nvPr/>
            </p:nvSpPr>
            <p:spPr>
              <a:xfrm>
                <a:off x="7391400" y="6046788"/>
                <a:ext cx="1520825" cy="922338"/>
              </a:xfrm>
              <a:custGeom>
                <a:avLst/>
                <a:gdLst/>
                <a:ahLst/>
                <a:cxnLst>
                  <a:cxn ang="0">
                    <a:pos x="2147483646" y="2147483646"/>
                  </a:cxn>
                  <a:cxn ang="0">
                    <a:pos x="2147483646" y="2147483646"/>
                  </a:cxn>
                  <a:cxn ang="0">
                    <a:pos x="2147483646" y="2147483646"/>
                  </a:cxn>
                  <a:cxn ang="0">
                    <a:pos x="2147483646" y="0"/>
                  </a:cxn>
                  <a:cxn ang="0">
                    <a:pos x="2147483646" y="2147483646"/>
                  </a:cxn>
                  <a:cxn ang="0">
                    <a:pos x="2147483646" y="0"/>
                  </a:cxn>
                  <a:cxn ang="0">
                    <a:pos x="2147483646" y="2147483646"/>
                  </a:cxn>
                  <a:cxn ang="0">
                    <a:pos x="2147483646" y="2147483646"/>
                  </a:cxn>
                  <a:cxn ang="0">
                    <a:pos x="0"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Lst>
                <a:rect l="0" t="0" r="0" b="0"/>
                <a:pathLst>
                  <a:path w="2265" h="1373">
                    <a:moveTo>
                      <a:pt x="2265" y="1373"/>
                    </a:moveTo>
                    <a:cubicBezTo>
                      <a:pt x="2265" y="1373"/>
                      <a:pt x="2164" y="227"/>
                      <a:pt x="2077" y="158"/>
                    </a:cubicBezTo>
                    <a:cubicBezTo>
                      <a:pt x="1682" y="122"/>
                      <a:pt x="1425" y="55"/>
                      <a:pt x="1423" y="55"/>
                    </a:cubicBezTo>
                    <a:cubicBezTo>
                      <a:pt x="1423" y="55"/>
                      <a:pt x="1407" y="44"/>
                      <a:pt x="1401" y="0"/>
                    </a:cubicBezTo>
                    <a:cubicBezTo>
                      <a:pt x="1401" y="0"/>
                      <a:pt x="1323" y="70"/>
                      <a:pt x="1133" y="70"/>
                    </a:cubicBezTo>
                    <a:cubicBezTo>
                      <a:pt x="942" y="70"/>
                      <a:pt x="864" y="0"/>
                      <a:pt x="864" y="0"/>
                    </a:cubicBezTo>
                    <a:cubicBezTo>
                      <a:pt x="854" y="54"/>
                      <a:pt x="842" y="55"/>
                      <a:pt x="842" y="55"/>
                    </a:cubicBezTo>
                    <a:cubicBezTo>
                      <a:pt x="840" y="55"/>
                      <a:pt x="309" y="158"/>
                      <a:pt x="188" y="175"/>
                    </a:cubicBezTo>
                    <a:cubicBezTo>
                      <a:pt x="102" y="243"/>
                      <a:pt x="0" y="1373"/>
                      <a:pt x="0" y="1373"/>
                    </a:cubicBezTo>
                    <a:lnTo>
                      <a:pt x="475" y="1373"/>
                    </a:lnTo>
                    <a:lnTo>
                      <a:pt x="491" y="1218"/>
                    </a:lnTo>
                    <a:lnTo>
                      <a:pt x="499" y="1373"/>
                    </a:lnTo>
                    <a:lnTo>
                      <a:pt x="1704" y="1373"/>
                    </a:lnTo>
                    <a:lnTo>
                      <a:pt x="1697" y="1250"/>
                    </a:lnTo>
                    <a:lnTo>
                      <a:pt x="1722" y="1373"/>
                    </a:lnTo>
                    <a:lnTo>
                      <a:pt x="2265" y="1373"/>
                    </a:lnTo>
                    <a:close/>
                  </a:path>
                </a:pathLst>
              </a:custGeom>
              <a:solidFill>
                <a:srgbClr val="2E2817">
                  <a:alpha val="100000"/>
                </a:srgbClr>
              </a:solidFill>
              <a:ln w="9525">
                <a:noFill/>
              </a:ln>
            </p:spPr>
            <p:txBody>
              <a:bodyPr/>
              <a:lstStyle/>
              <a:p>
                <a:endParaRPr lang="en-US"/>
              </a:p>
            </p:txBody>
          </p:sp>
          <p:sp>
            <p:nvSpPr>
              <p:cNvPr id="45091" name="Rectangle 466"/>
              <p:cNvSpPr/>
              <p:nvPr/>
            </p:nvSpPr>
            <p:spPr>
              <a:xfrm>
                <a:off x="8145463" y="6094413"/>
                <a:ext cx="1588" cy="1588"/>
              </a:xfrm>
              <a:prstGeom prst="rect">
                <a:avLst/>
              </a:prstGeom>
              <a:solidFill>
                <a:srgbClr val="B7B1B0"/>
              </a:solidFill>
              <a:ln w="9525">
                <a:noFill/>
              </a:ln>
            </p:spPr>
            <p:txBody>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a:lnSpc>
                    <a:spcPct val="100000"/>
                  </a:lnSpc>
                  <a:spcBef>
                    <a:spcPct val="0"/>
                  </a:spcBef>
                  <a:buFontTx/>
                  <a:buNone/>
                </a:pPr>
                <a:endParaRPr lang="en-IN" altLang="en-US" sz="1800" dirty="0"/>
              </a:p>
            </p:txBody>
          </p:sp>
          <p:sp>
            <p:nvSpPr>
              <p:cNvPr id="45092" name="Freeform 467"/>
              <p:cNvSpPr/>
              <p:nvPr/>
            </p:nvSpPr>
            <p:spPr>
              <a:xfrm>
                <a:off x="8145463" y="6094413"/>
                <a:ext cx="6350" cy="0"/>
              </a:xfrm>
              <a:custGeom>
                <a:avLst/>
                <a:gdLst/>
                <a:ahLst/>
                <a:cxnLst>
                  <a:cxn ang="0">
                    <a:pos x="2147483646" y="0"/>
                  </a:cxn>
                  <a:cxn ang="0">
                    <a:pos x="0" y="0"/>
                  </a:cxn>
                  <a:cxn ang="0">
                    <a:pos x="0" y="0"/>
                  </a:cxn>
                  <a:cxn ang="0">
                    <a:pos x="2147483646" y="0"/>
                  </a:cxn>
                </a:cxnLst>
                <a:rect l="0" t="0" r="0" b="0"/>
                <a:pathLst>
                  <a:path w="9">
                    <a:moveTo>
                      <a:pt x="9" y="0"/>
                    </a:moveTo>
                    <a:cubicBezTo>
                      <a:pt x="6" y="0"/>
                      <a:pt x="3" y="0"/>
                      <a:pt x="0" y="0"/>
                    </a:cubicBezTo>
                    <a:cubicBezTo>
                      <a:pt x="3" y="0"/>
                      <a:pt x="5" y="0"/>
                      <a:pt x="9" y="0"/>
                    </a:cubicBezTo>
                    <a:close/>
                  </a:path>
                </a:pathLst>
              </a:custGeom>
              <a:solidFill>
                <a:srgbClr val="8B8281">
                  <a:alpha val="100000"/>
                </a:srgbClr>
              </a:solidFill>
              <a:ln w="9525">
                <a:noFill/>
              </a:ln>
            </p:spPr>
            <p:txBody>
              <a:bodyPr/>
              <a:lstStyle/>
              <a:p>
                <a:endParaRPr lang="en-US"/>
              </a:p>
            </p:txBody>
          </p:sp>
        </p:grpSp>
        <p:grpSp>
          <p:nvGrpSpPr>
            <p:cNvPr id="45074" name="Group 511"/>
            <p:cNvGrpSpPr>
              <a:grpSpLocks noChangeAspect="1"/>
            </p:cNvGrpSpPr>
            <p:nvPr/>
          </p:nvGrpSpPr>
          <p:grpSpPr>
            <a:xfrm>
              <a:off x="3313197" y="5795962"/>
              <a:ext cx="1011238" cy="1330326"/>
              <a:chOff x="2698750" y="5619750"/>
              <a:chExt cx="1011238" cy="1330326"/>
            </a:xfrm>
          </p:grpSpPr>
          <p:sp>
            <p:nvSpPr>
              <p:cNvPr id="45081" name="Freeform 391"/>
              <p:cNvSpPr/>
              <p:nvPr/>
            </p:nvSpPr>
            <p:spPr>
              <a:xfrm>
                <a:off x="3105150" y="6046788"/>
                <a:ext cx="206375" cy="147638"/>
              </a:xfrm>
              <a:custGeom>
                <a:avLst/>
                <a:gdLst/>
                <a:ahLst/>
                <a:cxnLst>
                  <a:cxn ang="0">
                    <a:pos x="2147483646" y="0"/>
                  </a:cxn>
                  <a:cxn ang="0">
                    <a:pos x="0" y="2147483646"/>
                  </a:cxn>
                  <a:cxn ang="0">
                    <a:pos x="2147483646" y="2147483646"/>
                  </a:cxn>
                  <a:cxn ang="0">
                    <a:pos x="2147483646" y="2147483646"/>
                  </a:cxn>
                  <a:cxn ang="0">
                    <a:pos x="2147483646" y="0"/>
                  </a:cxn>
                  <a:cxn ang="0">
                    <a:pos x="2147483646" y="0"/>
                  </a:cxn>
                </a:cxnLst>
                <a:rect l="0" t="0" r="0" b="0"/>
                <a:pathLst>
                  <a:path w="307" h="220">
                    <a:moveTo>
                      <a:pt x="3" y="0"/>
                    </a:moveTo>
                    <a:cubicBezTo>
                      <a:pt x="3" y="0"/>
                      <a:pt x="18" y="96"/>
                      <a:pt x="0" y="192"/>
                    </a:cubicBezTo>
                    <a:lnTo>
                      <a:pt x="154" y="220"/>
                    </a:lnTo>
                    <a:lnTo>
                      <a:pt x="307" y="192"/>
                    </a:lnTo>
                    <a:cubicBezTo>
                      <a:pt x="289" y="96"/>
                      <a:pt x="304" y="0"/>
                      <a:pt x="304" y="0"/>
                    </a:cubicBezTo>
                    <a:lnTo>
                      <a:pt x="3" y="0"/>
                    </a:lnTo>
                    <a:close/>
                  </a:path>
                </a:pathLst>
              </a:custGeom>
              <a:solidFill>
                <a:srgbClr val="F6D8B3">
                  <a:alpha val="100000"/>
                </a:srgbClr>
              </a:solidFill>
              <a:ln w="9525">
                <a:noFill/>
              </a:ln>
            </p:spPr>
            <p:txBody>
              <a:bodyPr/>
              <a:lstStyle/>
              <a:p>
                <a:endParaRPr lang="en-US"/>
              </a:p>
            </p:txBody>
          </p:sp>
          <p:sp>
            <p:nvSpPr>
              <p:cNvPr id="45082" name="Freeform 393"/>
              <p:cNvSpPr/>
              <p:nvPr/>
            </p:nvSpPr>
            <p:spPr>
              <a:xfrm>
                <a:off x="3097213" y="6122988"/>
                <a:ext cx="220663" cy="66675"/>
              </a:xfrm>
              <a:custGeom>
                <a:avLst/>
                <a:gdLst/>
                <a:ahLst/>
                <a:cxnLst>
                  <a:cxn ang="0">
                    <a:pos x="0" y="2147483646"/>
                  </a:cxn>
                  <a:cxn ang="0">
                    <a:pos x="2147483646" y="2147483646"/>
                  </a:cxn>
                  <a:cxn ang="0">
                    <a:pos x="2147483646" y="2147483646"/>
                  </a:cxn>
                  <a:cxn ang="0">
                    <a:pos x="2147483646" y="0"/>
                  </a:cxn>
                  <a:cxn ang="0">
                    <a:pos x="2147483646" y="2147483646"/>
                  </a:cxn>
                  <a:cxn ang="0">
                    <a:pos x="2147483646" y="2147483646"/>
                  </a:cxn>
                  <a:cxn ang="0">
                    <a:pos x="0" y="2147483646"/>
                  </a:cxn>
                </a:cxnLst>
                <a:rect l="0" t="0" r="0" b="0"/>
                <a:pathLst>
                  <a:path w="329" h="100">
                    <a:moveTo>
                      <a:pt x="0" y="73"/>
                    </a:moveTo>
                    <a:lnTo>
                      <a:pt x="164" y="100"/>
                    </a:lnTo>
                    <a:lnTo>
                      <a:pt x="329" y="65"/>
                    </a:lnTo>
                    <a:lnTo>
                      <a:pt x="318" y="0"/>
                    </a:lnTo>
                    <a:cubicBezTo>
                      <a:pt x="318" y="0"/>
                      <a:pt x="242" y="31"/>
                      <a:pt x="170" y="31"/>
                    </a:cubicBezTo>
                    <a:cubicBezTo>
                      <a:pt x="99" y="31"/>
                      <a:pt x="12" y="5"/>
                      <a:pt x="12" y="5"/>
                    </a:cubicBezTo>
                    <a:lnTo>
                      <a:pt x="0" y="73"/>
                    </a:lnTo>
                    <a:close/>
                  </a:path>
                </a:pathLst>
              </a:custGeom>
              <a:solidFill>
                <a:srgbClr val="F4F5F5">
                  <a:alpha val="100000"/>
                </a:srgbClr>
              </a:solidFill>
              <a:ln w="9525">
                <a:noFill/>
              </a:ln>
            </p:spPr>
            <p:txBody>
              <a:bodyPr/>
              <a:lstStyle/>
              <a:p>
                <a:endParaRPr lang="en-US"/>
              </a:p>
            </p:txBody>
          </p:sp>
          <p:sp>
            <p:nvSpPr>
              <p:cNvPr id="45083" name="Freeform 395"/>
              <p:cNvSpPr/>
              <p:nvPr/>
            </p:nvSpPr>
            <p:spPr>
              <a:xfrm>
                <a:off x="2698750" y="6151563"/>
                <a:ext cx="1011238" cy="798513"/>
              </a:xfrm>
              <a:custGeom>
                <a:avLst/>
                <a:gdLst/>
                <a:ahLst/>
                <a:cxnLst>
                  <a:cxn ang="0">
                    <a:pos x="2147483646" y="2147483646"/>
                  </a:cxn>
                  <a:cxn ang="0">
                    <a:pos x="2147483646" y="2147483646"/>
                  </a:cxn>
                  <a:cxn ang="0">
                    <a:pos x="2147483646" y="0"/>
                  </a:cxn>
                  <a:cxn ang="0">
                    <a:pos x="2147483646" y="2147483646"/>
                  </a:cxn>
                  <a:cxn ang="0">
                    <a:pos x="2147483646" y="0"/>
                  </a:cxn>
                  <a:cxn ang="0">
                    <a:pos x="2147483646" y="2147483646"/>
                  </a:cxn>
                  <a:cxn ang="0">
                    <a:pos x="0"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Lst>
                <a:rect l="0" t="0" r="0" b="0"/>
                <a:pathLst>
                  <a:path w="1508" h="1188">
                    <a:moveTo>
                      <a:pt x="1508" y="1188"/>
                    </a:moveTo>
                    <a:cubicBezTo>
                      <a:pt x="1508" y="1188"/>
                      <a:pt x="1454" y="275"/>
                      <a:pt x="1264" y="149"/>
                    </a:cubicBezTo>
                    <a:cubicBezTo>
                      <a:pt x="1264" y="149"/>
                      <a:pt x="1084" y="190"/>
                      <a:pt x="921" y="0"/>
                    </a:cubicBezTo>
                    <a:cubicBezTo>
                      <a:pt x="921" y="0"/>
                      <a:pt x="849" y="31"/>
                      <a:pt x="754" y="31"/>
                    </a:cubicBezTo>
                    <a:cubicBezTo>
                      <a:pt x="659" y="31"/>
                      <a:pt x="587" y="0"/>
                      <a:pt x="587" y="0"/>
                    </a:cubicBezTo>
                    <a:cubicBezTo>
                      <a:pt x="424" y="190"/>
                      <a:pt x="243" y="149"/>
                      <a:pt x="243" y="149"/>
                    </a:cubicBezTo>
                    <a:cubicBezTo>
                      <a:pt x="54" y="275"/>
                      <a:pt x="0" y="1188"/>
                      <a:pt x="0" y="1188"/>
                    </a:cubicBezTo>
                    <a:lnTo>
                      <a:pt x="271" y="1188"/>
                    </a:lnTo>
                    <a:cubicBezTo>
                      <a:pt x="271" y="1188"/>
                      <a:pt x="290" y="1012"/>
                      <a:pt x="352" y="896"/>
                    </a:cubicBezTo>
                    <a:cubicBezTo>
                      <a:pt x="396" y="1015"/>
                      <a:pt x="399" y="1188"/>
                      <a:pt x="399" y="1188"/>
                    </a:cubicBezTo>
                    <a:lnTo>
                      <a:pt x="1115" y="1188"/>
                    </a:lnTo>
                    <a:cubicBezTo>
                      <a:pt x="1115" y="1188"/>
                      <a:pt x="1125" y="1016"/>
                      <a:pt x="1162" y="915"/>
                    </a:cubicBezTo>
                    <a:cubicBezTo>
                      <a:pt x="1215" y="1021"/>
                      <a:pt x="1246" y="1188"/>
                      <a:pt x="1246" y="1188"/>
                    </a:cubicBezTo>
                    <a:lnTo>
                      <a:pt x="1508" y="1188"/>
                    </a:lnTo>
                    <a:close/>
                  </a:path>
                </a:pathLst>
              </a:custGeom>
              <a:solidFill>
                <a:srgbClr val="2B394C">
                  <a:alpha val="100000"/>
                </a:srgbClr>
              </a:solidFill>
              <a:ln w="9525">
                <a:noFill/>
              </a:ln>
            </p:spPr>
            <p:txBody>
              <a:bodyPr/>
              <a:lstStyle/>
              <a:p>
                <a:endParaRPr lang="en-US"/>
              </a:p>
            </p:txBody>
          </p:sp>
          <p:sp>
            <p:nvSpPr>
              <p:cNvPr id="45084" name="Freeform 401"/>
              <p:cNvSpPr/>
              <p:nvPr/>
            </p:nvSpPr>
            <p:spPr>
              <a:xfrm>
                <a:off x="3000375" y="5619750"/>
                <a:ext cx="411163" cy="531813"/>
              </a:xfrm>
              <a:custGeom>
                <a:avLst/>
                <a:gdLst/>
                <a:ahLst/>
                <a:cxnLst>
                  <a:cxn ang="0">
                    <a:pos x="2147483646" y="2147483646"/>
                  </a:cxn>
                  <a:cxn ang="0">
                    <a:pos x="2147483646" y="2147483646"/>
                  </a:cxn>
                  <a:cxn ang="0">
                    <a:pos x="0" y="2147483646"/>
                  </a:cxn>
                  <a:cxn ang="0">
                    <a:pos x="2147483646" y="0"/>
                  </a:cxn>
                  <a:cxn ang="0">
                    <a:pos x="2147483646" y="2147483646"/>
                  </a:cxn>
                </a:cxnLst>
                <a:rect l="0" t="0" r="0" b="0"/>
                <a:pathLst>
                  <a:path w="612" h="792">
                    <a:moveTo>
                      <a:pt x="612" y="396"/>
                    </a:moveTo>
                    <a:cubicBezTo>
                      <a:pt x="612" y="614"/>
                      <a:pt x="429" y="792"/>
                      <a:pt x="306" y="792"/>
                    </a:cubicBezTo>
                    <a:cubicBezTo>
                      <a:pt x="183" y="792"/>
                      <a:pt x="0" y="614"/>
                      <a:pt x="0" y="396"/>
                    </a:cubicBezTo>
                    <a:cubicBezTo>
                      <a:pt x="0" y="177"/>
                      <a:pt x="80" y="0"/>
                      <a:pt x="306" y="0"/>
                    </a:cubicBezTo>
                    <a:cubicBezTo>
                      <a:pt x="532" y="0"/>
                      <a:pt x="612" y="177"/>
                      <a:pt x="612" y="396"/>
                    </a:cubicBezTo>
                    <a:close/>
                  </a:path>
                </a:pathLst>
              </a:custGeom>
              <a:solidFill>
                <a:srgbClr val="BDC2C5">
                  <a:alpha val="100000"/>
                </a:srgbClr>
              </a:solidFill>
              <a:ln w="9525">
                <a:noFill/>
              </a:ln>
            </p:spPr>
            <p:txBody>
              <a:bodyPr/>
              <a:lstStyle/>
              <a:p>
                <a:endParaRPr lang="en-US"/>
              </a:p>
            </p:txBody>
          </p:sp>
        </p:grpSp>
        <p:grpSp>
          <p:nvGrpSpPr>
            <p:cNvPr id="45075" name="Group 516"/>
            <p:cNvGrpSpPr>
              <a:grpSpLocks noChangeAspect="1"/>
            </p:cNvGrpSpPr>
            <p:nvPr/>
          </p:nvGrpSpPr>
          <p:grpSpPr>
            <a:xfrm>
              <a:off x="8468540" y="5376863"/>
              <a:ext cx="1647825" cy="1749425"/>
              <a:chOff x="5141913" y="5160963"/>
              <a:chExt cx="1647825" cy="1749425"/>
            </a:xfrm>
          </p:grpSpPr>
          <p:sp>
            <p:nvSpPr>
              <p:cNvPr id="45077" name="Freeform 436"/>
              <p:cNvSpPr/>
              <p:nvPr/>
            </p:nvSpPr>
            <p:spPr>
              <a:xfrm>
                <a:off x="5797550" y="5848350"/>
                <a:ext cx="338138" cy="146050"/>
              </a:xfrm>
              <a:custGeom>
                <a:avLst/>
                <a:gdLst/>
                <a:ahLst/>
                <a:cxnLst>
                  <a:cxn ang="0">
                    <a:pos x="2147483646" y="0"/>
                  </a:cxn>
                  <a:cxn ang="0">
                    <a:pos x="0" y="2147483646"/>
                  </a:cxn>
                  <a:cxn ang="0">
                    <a:pos x="2147483646" y="2147483646"/>
                  </a:cxn>
                  <a:cxn ang="0">
                    <a:pos x="2147483646" y="2147483646"/>
                  </a:cxn>
                  <a:cxn ang="0">
                    <a:pos x="2147483646" y="0"/>
                  </a:cxn>
                  <a:cxn ang="0">
                    <a:pos x="2147483646" y="0"/>
                  </a:cxn>
                </a:cxnLst>
                <a:rect l="0" t="0" r="0" b="0"/>
                <a:pathLst>
                  <a:path w="213" h="92">
                    <a:moveTo>
                      <a:pt x="2" y="0"/>
                    </a:moveTo>
                    <a:lnTo>
                      <a:pt x="0" y="47"/>
                    </a:lnTo>
                    <a:lnTo>
                      <a:pt x="107" y="92"/>
                    </a:lnTo>
                    <a:lnTo>
                      <a:pt x="213" y="44"/>
                    </a:lnTo>
                    <a:lnTo>
                      <a:pt x="211" y="0"/>
                    </a:lnTo>
                    <a:lnTo>
                      <a:pt x="2" y="0"/>
                    </a:lnTo>
                    <a:close/>
                  </a:path>
                </a:pathLst>
              </a:custGeom>
              <a:solidFill>
                <a:srgbClr val="F5D8B3">
                  <a:alpha val="100000"/>
                </a:srgbClr>
              </a:solidFill>
              <a:ln w="9525">
                <a:noFill/>
              </a:ln>
            </p:spPr>
            <p:txBody>
              <a:bodyPr/>
              <a:lstStyle/>
              <a:p>
                <a:endParaRPr lang="en-US"/>
              </a:p>
            </p:txBody>
          </p:sp>
          <p:sp>
            <p:nvSpPr>
              <p:cNvPr id="45078" name="Freeform 438"/>
              <p:cNvSpPr/>
              <p:nvPr/>
            </p:nvSpPr>
            <p:spPr>
              <a:xfrm>
                <a:off x="5635625" y="5160963"/>
                <a:ext cx="638175" cy="792163"/>
              </a:xfrm>
              <a:custGeom>
                <a:avLst/>
                <a:gdLst/>
                <a:ahLst/>
                <a:cxnLst>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0"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Lst>
                <a:rect l="0" t="0" r="0" b="0"/>
                <a:pathLst>
                  <a:path w="952" h="1177">
                    <a:moveTo>
                      <a:pt x="922" y="650"/>
                    </a:moveTo>
                    <a:cubicBezTo>
                      <a:pt x="921" y="650"/>
                      <a:pt x="921" y="643"/>
                      <a:pt x="921" y="632"/>
                    </a:cubicBezTo>
                    <a:lnTo>
                      <a:pt x="921" y="629"/>
                    </a:lnTo>
                    <a:cubicBezTo>
                      <a:pt x="925" y="591"/>
                      <a:pt x="928" y="555"/>
                      <a:pt x="929" y="520"/>
                    </a:cubicBezTo>
                    <a:cubicBezTo>
                      <a:pt x="947" y="501"/>
                      <a:pt x="952" y="481"/>
                      <a:pt x="952" y="481"/>
                    </a:cubicBezTo>
                    <a:cubicBezTo>
                      <a:pt x="942" y="467"/>
                      <a:pt x="932" y="437"/>
                      <a:pt x="925" y="410"/>
                    </a:cubicBezTo>
                    <a:cubicBezTo>
                      <a:pt x="903" y="206"/>
                      <a:pt x="793" y="74"/>
                      <a:pt x="500" y="26"/>
                    </a:cubicBezTo>
                    <a:cubicBezTo>
                      <a:pt x="339" y="0"/>
                      <a:pt x="218" y="51"/>
                      <a:pt x="143" y="187"/>
                    </a:cubicBezTo>
                    <a:lnTo>
                      <a:pt x="140" y="198"/>
                    </a:lnTo>
                    <a:lnTo>
                      <a:pt x="140" y="194"/>
                    </a:lnTo>
                    <a:cubicBezTo>
                      <a:pt x="140" y="194"/>
                      <a:pt x="47" y="496"/>
                      <a:pt x="0" y="571"/>
                    </a:cubicBezTo>
                    <a:cubicBezTo>
                      <a:pt x="0" y="571"/>
                      <a:pt x="22" y="587"/>
                      <a:pt x="46" y="587"/>
                    </a:cubicBezTo>
                    <a:lnTo>
                      <a:pt x="43" y="661"/>
                    </a:lnTo>
                    <a:lnTo>
                      <a:pt x="60" y="665"/>
                    </a:lnTo>
                    <a:cubicBezTo>
                      <a:pt x="60" y="665"/>
                      <a:pt x="66" y="741"/>
                      <a:pt x="71" y="755"/>
                    </a:cubicBezTo>
                    <a:cubicBezTo>
                      <a:pt x="73" y="762"/>
                      <a:pt x="81" y="777"/>
                      <a:pt x="88" y="790"/>
                    </a:cubicBezTo>
                    <a:cubicBezTo>
                      <a:pt x="143" y="971"/>
                      <a:pt x="265" y="1092"/>
                      <a:pt x="432" y="1119"/>
                    </a:cubicBezTo>
                    <a:cubicBezTo>
                      <a:pt x="456" y="1126"/>
                      <a:pt x="473" y="1136"/>
                      <a:pt x="464" y="1150"/>
                    </a:cubicBezTo>
                    <a:cubicBezTo>
                      <a:pt x="448" y="1177"/>
                      <a:pt x="504" y="1135"/>
                      <a:pt x="583" y="1114"/>
                    </a:cubicBezTo>
                    <a:cubicBezTo>
                      <a:pt x="747" y="1078"/>
                      <a:pt x="856" y="938"/>
                      <a:pt x="902" y="745"/>
                    </a:cubicBezTo>
                    <a:cubicBezTo>
                      <a:pt x="908" y="734"/>
                      <a:pt x="922" y="708"/>
                      <a:pt x="924" y="700"/>
                    </a:cubicBezTo>
                    <a:cubicBezTo>
                      <a:pt x="925" y="689"/>
                      <a:pt x="925" y="650"/>
                      <a:pt x="922" y="650"/>
                    </a:cubicBezTo>
                    <a:close/>
                  </a:path>
                </a:pathLst>
              </a:custGeom>
              <a:solidFill>
                <a:srgbClr val="BDC2C5">
                  <a:alpha val="100000"/>
                </a:srgbClr>
              </a:solidFill>
              <a:ln w="9525">
                <a:noFill/>
              </a:ln>
            </p:spPr>
            <p:txBody>
              <a:bodyPr/>
              <a:lstStyle/>
              <a:p>
                <a:endParaRPr lang="en-US"/>
              </a:p>
            </p:txBody>
          </p:sp>
          <p:sp>
            <p:nvSpPr>
              <p:cNvPr id="45079" name="Freeform 448"/>
              <p:cNvSpPr/>
              <p:nvPr/>
            </p:nvSpPr>
            <p:spPr>
              <a:xfrm>
                <a:off x="5783263" y="5900738"/>
                <a:ext cx="363538" cy="141288"/>
              </a:xfrm>
              <a:custGeom>
                <a:avLst/>
                <a:gdLst/>
                <a:ahLst/>
                <a:cxnLst>
                  <a:cxn ang="0">
                    <a:pos x="0" y="2147483646"/>
                  </a:cxn>
                  <a:cxn ang="0">
                    <a:pos x="2147483646" y="0"/>
                  </a:cxn>
                  <a:cxn ang="0">
                    <a:pos x="2147483646" y="2147483646"/>
                  </a:cxn>
                  <a:cxn ang="0">
                    <a:pos x="2147483646" y="0"/>
                  </a:cxn>
                  <a:cxn ang="0">
                    <a:pos x="2147483646" y="2147483646"/>
                  </a:cxn>
                  <a:cxn ang="0">
                    <a:pos x="2147483646" y="2147483646"/>
                  </a:cxn>
                  <a:cxn ang="0">
                    <a:pos x="0" y="2147483646"/>
                  </a:cxn>
                </a:cxnLst>
                <a:rect l="0" t="0" r="0" b="0"/>
                <a:pathLst>
                  <a:path w="540" h="209">
                    <a:moveTo>
                      <a:pt x="0" y="108"/>
                    </a:moveTo>
                    <a:cubicBezTo>
                      <a:pt x="0" y="108"/>
                      <a:pt x="2" y="55"/>
                      <a:pt x="5" y="0"/>
                    </a:cubicBezTo>
                    <a:cubicBezTo>
                      <a:pt x="5" y="0"/>
                      <a:pt x="82" y="73"/>
                      <a:pt x="272" y="73"/>
                    </a:cubicBezTo>
                    <a:cubicBezTo>
                      <a:pt x="461" y="73"/>
                      <a:pt x="538" y="0"/>
                      <a:pt x="538" y="0"/>
                    </a:cubicBezTo>
                    <a:cubicBezTo>
                      <a:pt x="539" y="49"/>
                      <a:pt x="540" y="108"/>
                      <a:pt x="540" y="108"/>
                    </a:cubicBezTo>
                    <a:lnTo>
                      <a:pt x="257" y="209"/>
                    </a:lnTo>
                    <a:lnTo>
                      <a:pt x="0" y="108"/>
                    </a:lnTo>
                  </a:path>
                </a:pathLst>
              </a:custGeom>
              <a:solidFill>
                <a:srgbClr val="F5F5F6">
                  <a:alpha val="100000"/>
                </a:srgbClr>
              </a:solidFill>
              <a:ln w="9525">
                <a:noFill/>
              </a:ln>
            </p:spPr>
            <p:txBody>
              <a:bodyPr/>
              <a:lstStyle/>
              <a:p>
                <a:endParaRPr lang="en-US"/>
              </a:p>
            </p:txBody>
          </p:sp>
          <p:sp>
            <p:nvSpPr>
              <p:cNvPr id="45080" name="Freeform 452"/>
              <p:cNvSpPr/>
              <p:nvPr/>
            </p:nvSpPr>
            <p:spPr>
              <a:xfrm>
                <a:off x="5141913" y="5953125"/>
                <a:ext cx="1647825" cy="957263"/>
              </a:xfrm>
              <a:custGeom>
                <a:avLst/>
                <a:gdLst/>
                <a:ahLst/>
                <a:cxnLst>
                  <a:cxn ang="0">
                    <a:pos x="2147483646" y="2147483646"/>
                  </a:cxn>
                  <a:cxn ang="0">
                    <a:pos x="2147483646" y="2147483646"/>
                  </a:cxn>
                  <a:cxn ang="0">
                    <a:pos x="2147483646" y="2147483646"/>
                  </a:cxn>
                  <a:cxn ang="0">
                    <a:pos x="2147483646" y="0"/>
                  </a:cxn>
                  <a:cxn ang="0">
                    <a:pos x="2147483646" y="2147483646"/>
                  </a:cxn>
                  <a:cxn ang="0">
                    <a:pos x="2147483646" y="0"/>
                  </a:cxn>
                  <a:cxn ang="0">
                    <a:pos x="2147483646" y="2147483646"/>
                  </a:cxn>
                  <a:cxn ang="0">
                    <a:pos x="2147483646" y="2147483646"/>
                  </a:cxn>
                  <a:cxn ang="0">
                    <a:pos x="0"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Lst>
                <a:rect l="0" t="0" r="0" b="0"/>
                <a:pathLst>
                  <a:path w="2455" h="1426">
                    <a:moveTo>
                      <a:pt x="2455" y="1426"/>
                    </a:moveTo>
                    <a:cubicBezTo>
                      <a:pt x="2455" y="1426"/>
                      <a:pt x="2332" y="270"/>
                      <a:pt x="2243" y="199"/>
                    </a:cubicBezTo>
                    <a:cubicBezTo>
                      <a:pt x="1832" y="161"/>
                      <a:pt x="1531" y="58"/>
                      <a:pt x="1530" y="57"/>
                    </a:cubicBezTo>
                    <a:cubicBezTo>
                      <a:pt x="1530" y="57"/>
                      <a:pt x="1512" y="47"/>
                      <a:pt x="1506" y="0"/>
                    </a:cubicBezTo>
                    <a:cubicBezTo>
                      <a:pt x="1506" y="0"/>
                      <a:pt x="1426" y="73"/>
                      <a:pt x="1228" y="73"/>
                    </a:cubicBezTo>
                    <a:cubicBezTo>
                      <a:pt x="1029" y="73"/>
                      <a:pt x="949" y="0"/>
                      <a:pt x="949" y="0"/>
                    </a:cubicBezTo>
                    <a:cubicBezTo>
                      <a:pt x="939" y="56"/>
                      <a:pt x="926" y="57"/>
                      <a:pt x="926" y="57"/>
                    </a:cubicBezTo>
                    <a:cubicBezTo>
                      <a:pt x="924" y="58"/>
                      <a:pt x="623" y="161"/>
                      <a:pt x="213" y="199"/>
                    </a:cubicBezTo>
                    <a:cubicBezTo>
                      <a:pt x="123" y="270"/>
                      <a:pt x="0" y="1426"/>
                      <a:pt x="0" y="1426"/>
                    </a:cubicBezTo>
                    <a:lnTo>
                      <a:pt x="477" y="1426"/>
                    </a:lnTo>
                    <a:lnTo>
                      <a:pt x="510" y="1266"/>
                    </a:lnTo>
                    <a:lnTo>
                      <a:pt x="536" y="1426"/>
                    </a:lnTo>
                    <a:lnTo>
                      <a:pt x="1856" y="1426"/>
                    </a:lnTo>
                    <a:lnTo>
                      <a:pt x="1865" y="1299"/>
                    </a:lnTo>
                    <a:lnTo>
                      <a:pt x="1903" y="1426"/>
                    </a:lnTo>
                    <a:lnTo>
                      <a:pt x="2455" y="1426"/>
                    </a:lnTo>
                    <a:close/>
                  </a:path>
                </a:pathLst>
              </a:custGeom>
              <a:solidFill>
                <a:srgbClr val="2B394C">
                  <a:alpha val="100000"/>
                </a:srgbClr>
              </a:solidFill>
              <a:ln w="9525">
                <a:noFill/>
              </a:ln>
            </p:spPr>
            <p:txBody>
              <a:bodyPr/>
              <a:lstStyle/>
              <a:p>
                <a:endParaRPr lang="en-US"/>
              </a:p>
            </p:txBody>
          </p:sp>
        </p:grpSp>
        <p:sp>
          <p:nvSpPr>
            <p:cNvPr id="45076" name="Freeform 482"/>
            <p:cNvSpPr/>
            <p:nvPr/>
          </p:nvSpPr>
          <p:spPr>
            <a:xfrm>
              <a:off x="494226" y="6030912"/>
              <a:ext cx="347663" cy="149225"/>
            </a:xfrm>
            <a:custGeom>
              <a:avLst/>
              <a:gdLst/>
              <a:ahLst/>
              <a:cxnLst>
                <a:cxn ang="0">
                  <a:pos x="2147483646" y="0"/>
                </a:cxn>
                <a:cxn ang="0">
                  <a:pos x="0" y="2147483646"/>
                </a:cxn>
                <a:cxn ang="0">
                  <a:pos x="2147483646" y="2147483646"/>
                </a:cxn>
                <a:cxn ang="0">
                  <a:pos x="2147483646" y="2147483646"/>
                </a:cxn>
                <a:cxn ang="0">
                  <a:pos x="2147483646" y="0"/>
                </a:cxn>
                <a:cxn ang="0">
                  <a:pos x="2147483646" y="0"/>
                </a:cxn>
              </a:cxnLst>
              <a:rect l="0" t="0" r="0" b="0"/>
              <a:pathLst>
                <a:path w="219" h="94">
                  <a:moveTo>
                    <a:pt x="3" y="0"/>
                  </a:moveTo>
                  <a:lnTo>
                    <a:pt x="0" y="47"/>
                  </a:lnTo>
                  <a:lnTo>
                    <a:pt x="110" y="94"/>
                  </a:lnTo>
                  <a:lnTo>
                    <a:pt x="219" y="44"/>
                  </a:lnTo>
                  <a:lnTo>
                    <a:pt x="218" y="0"/>
                  </a:lnTo>
                  <a:lnTo>
                    <a:pt x="3" y="0"/>
                  </a:lnTo>
                  <a:close/>
                </a:path>
              </a:pathLst>
            </a:custGeom>
            <a:solidFill>
              <a:srgbClr val="F6D8B3">
                <a:alpha val="100000"/>
              </a:srgbClr>
            </a:solidFill>
            <a:ln w="9525">
              <a:noFill/>
            </a:ln>
          </p:spPr>
          <p:txBody>
            <a:bodyPr/>
            <a:lstStyle/>
            <a:p>
              <a:endParaRPr lang="en-US"/>
            </a:p>
          </p:txBody>
        </p:sp>
      </p:grpSp>
      <p:sp>
        <p:nvSpPr>
          <p:cNvPr id="45065" name="مستطيل 2"/>
          <p:cNvSpPr/>
          <p:nvPr/>
        </p:nvSpPr>
        <p:spPr>
          <a:xfrm>
            <a:off x="2955926" y="1432272"/>
            <a:ext cx="6272529" cy="3390555"/>
          </a:xfrm>
          <a:prstGeom prst="rect">
            <a:avLst/>
          </a:prstGeom>
          <a:noFill/>
          <a:ln w="9525">
            <a:noFill/>
          </a:ln>
        </p:spPr>
        <p:txBody>
          <a:bodyPr>
            <a:no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algn="ctr">
              <a:lnSpc>
                <a:spcPct val="100000"/>
              </a:lnSpc>
              <a:spcBef>
                <a:spcPct val="0"/>
              </a:spcBef>
              <a:buFontTx/>
              <a:buNone/>
            </a:pPr>
            <a:r>
              <a:rPr lang="ar-SA" altLang="en-US" sz="3200" b="1" dirty="0">
                <a:solidFill>
                  <a:srgbClr val="FF0000"/>
                </a:solidFill>
                <a:cs typeface="Calibri" panose="020F0502020204030204" pitchFamily="34" charset="0"/>
              </a:rPr>
              <a:t>الفصل الثالث</a:t>
            </a:r>
            <a:endParaRPr lang="ar-JO" altLang="en-US" sz="3200" b="1" dirty="0">
              <a:solidFill>
                <a:srgbClr val="FF0000"/>
              </a:solidFill>
              <a:cs typeface="Calibri" panose="020F0502020204030204" pitchFamily="34" charset="0"/>
            </a:endParaRPr>
          </a:p>
          <a:p>
            <a:pPr marL="0" lvl="0" indent="0" algn="ctr">
              <a:lnSpc>
                <a:spcPct val="100000"/>
              </a:lnSpc>
              <a:spcBef>
                <a:spcPct val="0"/>
              </a:spcBef>
              <a:buFontTx/>
              <a:buNone/>
            </a:pPr>
            <a:endParaRPr lang="ar-SA" altLang="en-US" sz="3200" b="1" dirty="0">
              <a:solidFill>
                <a:srgbClr val="FF0000"/>
              </a:solidFill>
              <a:cs typeface="Calibri" panose="020F0502020204030204" pitchFamily="34" charset="0"/>
            </a:endParaRPr>
          </a:p>
          <a:p>
            <a:pPr marL="0" lvl="0" indent="0" algn="ctr">
              <a:lnSpc>
                <a:spcPct val="100000"/>
              </a:lnSpc>
              <a:spcBef>
                <a:spcPct val="0"/>
              </a:spcBef>
              <a:buFontTx/>
              <a:buNone/>
            </a:pPr>
            <a:r>
              <a:rPr lang="ar-SA" altLang="en-US" sz="3200" b="1" dirty="0">
                <a:solidFill>
                  <a:srgbClr val="FF0000"/>
                </a:solidFill>
                <a:latin typeface="Calibri Light" panose="020F0302020204030204" pitchFamily="34" charset="0"/>
                <a:ea typeface="Calibri" panose="020F0502020204030204" pitchFamily="34" charset="0"/>
                <a:cs typeface="Calibri Light" panose="020F0302020204030204" pitchFamily="34" charset="0"/>
              </a:rPr>
              <a:t>وسائل الرقابة الادارية على اعمال الادارة العامة</a:t>
            </a:r>
            <a:endParaRPr lang="ar-JO" altLang="en-US" sz="3200" b="1" dirty="0">
              <a:solidFill>
                <a:srgbClr val="FF0000"/>
              </a:solidFill>
              <a:latin typeface="Calibri Light" panose="020F0302020204030204" pitchFamily="34" charset="0"/>
              <a:ea typeface="Calibri" panose="020F0502020204030204" pitchFamily="34" charset="0"/>
              <a:cs typeface="Calibri Light" panose="020F0302020204030204" pitchFamily="34" charset="0"/>
            </a:endParaRPr>
          </a:p>
          <a:p>
            <a:pPr marL="0" lvl="0" indent="0" algn="ctr">
              <a:lnSpc>
                <a:spcPct val="100000"/>
              </a:lnSpc>
              <a:spcBef>
                <a:spcPct val="0"/>
              </a:spcBef>
              <a:buFontTx/>
              <a:buNone/>
            </a:pPr>
            <a:endParaRPr lang="ar-JO" altLang="en-US" sz="3200" b="1" dirty="0">
              <a:solidFill>
                <a:srgbClr val="FF0000"/>
              </a:solidFill>
              <a:ea typeface="Calibri" panose="020F0502020204030204" pitchFamily="34" charset="0"/>
            </a:endParaRPr>
          </a:p>
          <a:p>
            <a:pPr marL="0" lvl="0" indent="0" algn="ctr">
              <a:lnSpc>
                <a:spcPct val="100000"/>
              </a:lnSpc>
              <a:spcBef>
                <a:spcPct val="0"/>
              </a:spcBef>
              <a:buFontTx/>
              <a:buNone/>
            </a:pPr>
            <a:endParaRPr lang="ar-JO" altLang="en-US" sz="3200" b="1" dirty="0">
              <a:solidFill>
                <a:srgbClr val="FF0000"/>
              </a:solidFill>
              <a:ea typeface="Calibri" panose="020F0502020204030204" pitchFamily="34" charset="0"/>
            </a:endParaRPr>
          </a:p>
        </p:txBody>
      </p:sp>
      <p:sp>
        <p:nvSpPr>
          <p:cNvPr id="148" name="Oval 173"/>
          <p:cNvSpPr/>
          <p:nvPr/>
        </p:nvSpPr>
        <p:spPr>
          <a:xfrm>
            <a:off x="217488" y="215900"/>
            <a:ext cx="627063" cy="627063"/>
          </a:xfrm>
          <a:prstGeom prst="ellipse">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eaLnBrk="1" hangingPunct="1">
              <a:buNone/>
            </a:pPr>
            <a:r>
              <a:rPr lang="ar-SA" altLang="x-none" dirty="0">
                <a:solidFill>
                  <a:srgbClr val="FFFFFF"/>
                </a:solidFill>
                <a:latin typeface="Calibri" panose="020F0502020204030204" pitchFamily="34" charset="0"/>
                <a:cs typeface="Arial" panose="020B0604020202020204" pitchFamily="34" charset="0"/>
              </a:rPr>
              <a:t>1</a:t>
            </a:r>
            <a:endParaRPr dirty="0">
              <a:solidFill>
                <a:srgbClr val="FFFFFF"/>
              </a:solidFill>
              <a:latin typeface="Calibri" panose="020F050202020403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مستطيل 2"/>
          <p:cNvSpPr>
            <a:spLocks noChangeArrowheads="1"/>
          </p:cNvSpPr>
          <p:nvPr/>
        </p:nvSpPr>
        <p:spPr bwMode="auto">
          <a:xfrm>
            <a:off x="3008243" y="227013"/>
            <a:ext cx="555632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rtl="1">
              <a:lnSpc>
                <a:spcPct val="100000"/>
              </a:lnSpc>
              <a:spcBef>
                <a:spcPct val="0"/>
              </a:spcBef>
              <a:buFontTx/>
              <a:buNone/>
            </a:pPr>
            <a:r>
              <a:rPr lang="ar-SA" altLang="en-US" sz="3200" b="1" u="sng" dirty="0">
                <a:solidFill>
                  <a:srgbClr val="FF0000"/>
                </a:solidFill>
                <a:latin typeface="Simplified Arabic" panose="02020603050405020304" pitchFamily="18" charset="-78"/>
                <a:cs typeface="Simplified Arabic" panose="02020603050405020304" pitchFamily="18" charset="-78"/>
              </a:rPr>
              <a:t>التقارير الدورية</a:t>
            </a:r>
          </a:p>
        </p:txBody>
      </p:sp>
      <p:sp>
        <p:nvSpPr>
          <p:cNvPr id="55312" name="مستطيل 3"/>
          <p:cNvSpPr>
            <a:spLocks noChangeArrowheads="1"/>
          </p:cNvSpPr>
          <p:nvPr/>
        </p:nvSpPr>
        <p:spPr bwMode="auto">
          <a:xfrm>
            <a:off x="1722783" y="1404730"/>
            <a:ext cx="8759688" cy="449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28600" indent="-228600">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0" lvl="1" algn="ctr" rtl="1">
              <a:lnSpc>
                <a:spcPct val="150000"/>
              </a:lnSpc>
              <a:spcBef>
                <a:spcPct val="0"/>
              </a:spcBef>
              <a:buFont typeface="Arial" panose="020B0604020202020204" pitchFamily="34" charset="0"/>
              <a:buNone/>
            </a:pPr>
            <a:r>
              <a:rPr lang="ar-SA" altLang="en-US" sz="1600" b="1" u="sng" dirty="0">
                <a:latin typeface="Simplified Arabic" panose="02020603050405020304" pitchFamily="18" charset="-78"/>
                <a:cs typeface="Simplified Arabic" panose="02020603050405020304" pitchFamily="18" charset="-78"/>
              </a:rPr>
              <a:t>الخصائص التي يجب ان تتوافر بهذا النوع من التقارير كي تحقق اغراضها ما يلي:</a:t>
            </a:r>
          </a:p>
          <a:p>
            <a:pPr marL="342900" lvl="1" indent="-342900" algn="r" rtl="1">
              <a:lnSpc>
                <a:spcPct val="150000"/>
              </a:lnSpc>
              <a:spcBef>
                <a:spcPct val="0"/>
              </a:spcBef>
              <a:buFont typeface="+mj-lt"/>
              <a:buAutoNum type="arabicPeriod"/>
            </a:pPr>
            <a:r>
              <a:rPr lang="ar-SA" sz="1600" dirty="0">
                <a:latin typeface="Simplified Arabic" panose="02020603050405020304" pitchFamily="18" charset="-78"/>
                <a:cs typeface="Simplified Arabic" panose="02020603050405020304" pitchFamily="18" charset="-78"/>
              </a:rPr>
              <a:t>ينبغي أن تحتوي التقرير الدورية على بيانات إحصائية كافية للتدليل على صحة ما بها من بيانات .</a:t>
            </a:r>
            <a:endParaRPr lang="ar-JO" sz="1600" dirty="0">
              <a:latin typeface="Simplified Arabic" panose="02020603050405020304" pitchFamily="18" charset="-78"/>
              <a:cs typeface="Simplified Arabic" panose="02020603050405020304" pitchFamily="18" charset="-78"/>
            </a:endParaRPr>
          </a:p>
          <a:p>
            <a:pPr marL="342900" lvl="1" indent="-342900" algn="r" rtl="1">
              <a:lnSpc>
                <a:spcPct val="150000"/>
              </a:lnSpc>
              <a:spcBef>
                <a:spcPct val="0"/>
              </a:spcBef>
              <a:buFont typeface="+mj-lt"/>
              <a:buAutoNum type="arabicPeriod"/>
            </a:pPr>
            <a:endParaRPr lang="ar-SA" sz="1600" dirty="0">
              <a:latin typeface="Simplified Arabic" panose="02020603050405020304" pitchFamily="18" charset="-78"/>
              <a:cs typeface="Simplified Arabic" panose="02020603050405020304" pitchFamily="18" charset="-78"/>
            </a:endParaRPr>
          </a:p>
          <a:p>
            <a:pPr marL="342900" lvl="1" indent="-342900" algn="r" rtl="1">
              <a:lnSpc>
                <a:spcPct val="150000"/>
              </a:lnSpc>
              <a:spcBef>
                <a:spcPct val="0"/>
              </a:spcBef>
              <a:buFont typeface="+mj-lt"/>
              <a:buAutoNum type="arabicPeriod"/>
            </a:pPr>
            <a:r>
              <a:rPr lang="ar-SA" sz="1600" dirty="0">
                <a:latin typeface="Simplified Arabic" panose="02020603050405020304" pitchFamily="18" charset="-78"/>
                <a:cs typeface="Simplified Arabic" panose="02020603050405020304" pitchFamily="18" charset="-78"/>
              </a:rPr>
              <a:t>ينبغي أن تكون الحقائق والأرقام التي تعرض على شكل جداول أو رسوم بيانية سهلة للمقارنة. </a:t>
            </a:r>
            <a:endParaRPr lang="ar-JO" sz="1600" dirty="0">
              <a:latin typeface="Simplified Arabic" panose="02020603050405020304" pitchFamily="18" charset="-78"/>
              <a:cs typeface="Simplified Arabic" panose="02020603050405020304" pitchFamily="18" charset="-78"/>
            </a:endParaRPr>
          </a:p>
          <a:p>
            <a:pPr marL="342900" lvl="1" indent="-342900" algn="r" rtl="1">
              <a:lnSpc>
                <a:spcPct val="150000"/>
              </a:lnSpc>
              <a:spcBef>
                <a:spcPct val="0"/>
              </a:spcBef>
              <a:buFont typeface="+mj-lt"/>
              <a:buAutoNum type="arabicPeriod"/>
            </a:pPr>
            <a:endParaRPr lang="ar-SA" sz="1600" dirty="0">
              <a:latin typeface="Simplified Arabic" panose="02020603050405020304" pitchFamily="18" charset="-78"/>
              <a:cs typeface="Simplified Arabic" panose="02020603050405020304" pitchFamily="18" charset="-78"/>
            </a:endParaRPr>
          </a:p>
          <a:p>
            <a:pPr marL="342900" lvl="1" indent="-342900" algn="r" rtl="1">
              <a:lnSpc>
                <a:spcPct val="150000"/>
              </a:lnSpc>
              <a:spcBef>
                <a:spcPct val="0"/>
              </a:spcBef>
              <a:buFont typeface="+mj-lt"/>
              <a:buAutoNum type="arabicPeriod"/>
            </a:pPr>
            <a:r>
              <a:rPr lang="ar-SA" sz="1600" dirty="0">
                <a:latin typeface="Simplified Arabic" panose="02020603050405020304" pitchFamily="18" charset="-78"/>
                <a:cs typeface="Simplified Arabic" panose="02020603050405020304" pitchFamily="18" charset="-78"/>
              </a:rPr>
              <a:t>ينبغي عند عرض بيانات إحصائية على فترة طويلة تفسير أي زيادة غير عادية أو خفض غير عادي، إذ أن قارئ التقرير سيلاحظ بالتأكيد أي انحراف غير عادي عن المتوسط.</a:t>
            </a:r>
            <a:endParaRPr lang="ar-JO" sz="1600" dirty="0">
              <a:latin typeface="Simplified Arabic" panose="02020603050405020304" pitchFamily="18" charset="-78"/>
              <a:cs typeface="Simplified Arabic" panose="02020603050405020304" pitchFamily="18" charset="-78"/>
            </a:endParaRPr>
          </a:p>
          <a:p>
            <a:pPr marL="0" lvl="1" algn="r" rtl="1">
              <a:lnSpc>
                <a:spcPct val="150000"/>
              </a:lnSpc>
              <a:spcBef>
                <a:spcPct val="0"/>
              </a:spcBef>
              <a:buNone/>
            </a:pPr>
            <a:endParaRPr lang="ar-SA" sz="1600" dirty="0">
              <a:latin typeface="Simplified Arabic" panose="02020603050405020304" pitchFamily="18" charset="-78"/>
              <a:cs typeface="Simplified Arabic" panose="02020603050405020304" pitchFamily="18" charset="-78"/>
            </a:endParaRPr>
          </a:p>
          <a:p>
            <a:pPr marL="342900" lvl="1" indent="-342900" algn="just" rtl="1">
              <a:lnSpc>
                <a:spcPct val="150000"/>
              </a:lnSpc>
              <a:spcBef>
                <a:spcPct val="0"/>
              </a:spcBef>
              <a:buFont typeface="+mj-lt"/>
              <a:buAutoNum type="arabicPeriod"/>
            </a:pPr>
            <a:r>
              <a:rPr lang="ar-SA" sz="1600" dirty="0">
                <a:latin typeface="Simplified Arabic" panose="02020603050405020304" pitchFamily="18" charset="-78"/>
                <a:cs typeface="Simplified Arabic" panose="02020603050405020304" pitchFamily="18" charset="-78"/>
              </a:rPr>
              <a:t>يجب العناية بالناحية الشكلية في هذا النوع من التقارير بما يحقق فعالية عرض البيانات وسهولة استيعاب محتوياتها، كما تستخدم العناوين والعناوين الفرعية بكثرة، والجداول والرسوم البيانية بطريقة تسهل نقل المعنى، وأن يكون التقرير موجزا قدر المستطاع.</a:t>
            </a:r>
            <a:br>
              <a:rPr lang="ar-SA" sz="1600" dirty="0">
                <a:latin typeface="Simplified Arabic" panose="02020603050405020304" pitchFamily="18" charset="-78"/>
                <a:cs typeface="Simplified Arabic" panose="02020603050405020304" pitchFamily="18" charset="-78"/>
              </a:rPr>
            </a:br>
            <a:endParaRPr lang="ar-SA" sz="1600" dirty="0">
              <a:latin typeface="Simplified Arabic" panose="02020603050405020304" pitchFamily="18" charset="-78"/>
              <a:cs typeface="Simplified Arabic" panose="02020603050405020304" pitchFamily="18" charset="-78"/>
            </a:endParaRPr>
          </a:p>
          <a:p>
            <a:pPr marL="0" lvl="1" algn="r" rtl="1">
              <a:lnSpc>
                <a:spcPct val="150000"/>
              </a:lnSpc>
              <a:spcBef>
                <a:spcPct val="0"/>
              </a:spcBef>
              <a:buNone/>
            </a:pPr>
            <a:endParaRPr lang="ar-SA" altLang="en-US" sz="1600" dirty="0">
              <a:latin typeface="Simplified Arabic" panose="02020603050405020304" pitchFamily="18" charset="-78"/>
              <a:cs typeface="Simplified Arabic" panose="02020603050405020304" pitchFamily="18" charset="-78"/>
            </a:endParaRPr>
          </a:p>
        </p:txBody>
      </p:sp>
      <p:sp>
        <p:nvSpPr>
          <p:cNvPr id="12" name="Oval 173"/>
          <p:cNvSpPr/>
          <p:nvPr/>
        </p:nvSpPr>
        <p:spPr>
          <a:xfrm>
            <a:off x="217488" y="215900"/>
            <a:ext cx="627062" cy="627063"/>
          </a:xfrm>
          <a:prstGeom prst="ellipse">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ar-JO" sz="1600" dirty="0">
                <a:latin typeface="Simplified Arabic" panose="02020603050405020304" pitchFamily="18" charset="-78"/>
                <a:cs typeface="Simplified Arabic" panose="02020603050405020304" pitchFamily="18" charset="-78"/>
              </a:rPr>
              <a:t>10</a:t>
            </a:r>
            <a:endParaRPr lang="en-US" sz="1600" dirty="0">
              <a:latin typeface="Simplified Arabic" panose="02020603050405020304" pitchFamily="18" charset="-78"/>
              <a:cs typeface="Simplified Arabic" panose="02020603050405020304" pitchFamily="18" charset="-78"/>
            </a:endParaRPr>
          </a:p>
        </p:txBody>
      </p:sp>
      <p:sp>
        <p:nvSpPr>
          <p:cNvPr id="8" name="Rectangle 5"/>
          <p:cNvSpPr>
            <a:spLocks noChangeArrowheads="1"/>
          </p:cNvSpPr>
          <p:nvPr/>
        </p:nvSpPr>
        <p:spPr bwMode="auto">
          <a:xfrm>
            <a:off x="9598250" y="135523"/>
            <a:ext cx="289855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ctr" latinLnBrk="0" hangingPunct="0">
              <a:lnSpc>
                <a:spcPct val="100000"/>
              </a:lnSpc>
              <a:spcBef>
                <a:spcPct val="0"/>
              </a:spcBef>
              <a:spcAft>
                <a:spcPct val="0"/>
              </a:spcAft>
              <a:buClrTx/>
              <a:buSzTx/>
              <a:buFontTx/>
              <a:buNone/>
            </a:pPr>
            <a:r>
              <a:rPr kumimoji="0" lang="ar-SA" altLang="en-US" sz="1600" b="0" i="0" u="none" strike="noStrike" cap="none" normalizeH="0" baseline="0" dirty="0">
                <a:ln>
                  <a:noFill/>
                </a:ln>
                <a:solidFill>
                  <a:srgbClr val="FFFFFF"/>
                </a:solidFill>
                <a:effectLst/>
                <a:latin typeface="Simplified Arabic" panose="02020603050405020304" pitchFamily="18" charset="-78"/>
                <a:cs typeface="Simplified Arabic" panose="02020603050405020304" pitchFamily="18" charset="-78"/>
              </a:rPr>
              <a:t>ينبغي أن ن التقرير موجزا قدر المستطاع</a:t>
            </a:r>
            <a:r>
              <a:rPr kumimoji="0" lang="en-US" altLang="en-US" sz="1600" b="0" i="0" u="none" strike="noStrike" cap="none" normalizeH="0" baseline="0" dirty="0">
                <a:ln>
                  <a:noFill/>
                </a:ln>
                <a:solidFill>
                  <a:srgbClr val="FFFFFF"/>
                </a:solidFill>
                <a:effectLst/>
                <a:latin typeface="Simplified Arabic" panose="02020603050405020304" pitchFamily="18" charset="-78"/>
                <a:cs typeface="Simplified Arabic" panose="02020603050405020304" pitchFamily="18" charset="-78"/>
              </a:rPr>
              <a:t>.</a:t>
            </a:r>
            <a:r>
              <a:rPr kumimoji="0" lang="en-US" altLang="en-US" sz="1600" b="0" i="0" u="none" strike="noStrike" cap="none" normalizeH="0" baseline="0" dirty="0">
                <a:ln>
                  <a:noFill/>
                </a:ln>
                <a:solidFill>
                  <a:schemeClr val="tx1"/>
                </a:solidFill>
                <a:effectLst/>
                <a:latin typeface="Simplified Arabic" panose="02020603050405020304" pitchFamily="18" charset="-78"/>
                <a:cs typeface="Simplified Arabic" panose="02020603050405020304" pitchFamily="18" charset="-78"/>
              </a:rPr>
              <a:t> </a:t>
            </a:r>
            <a:endParaRPr kumimoji="0" lang="en-US" altLang="en-US" sz="1600" b="0" i="0" u="none" strike="noStrike" cap="none" normalizeH="0" baseline="0" dirty="0">
              <a:ln>
                <a:noFill/>
              </a:ln>
              <a:solidFill>
                <a:srgbClr val="FFFFFF"/>
              </a:solidFill>
              <a:effectLst/>
              <a:latin typeface="Simplified Arabic" panose="02020603050405020304" pitchFamily="18" charset="-78"/>
              <a:cs typeface="Simplified Arabic" panose="02020603050405020304" pitchFamily="18" charset="-78"/>
            </a:endParaRPr>
          </a:p>
        </p:txBody>
      </p:sp>
      <p:sp>
        <p:nvSpPr>
          <p:cNvPr id="2" name="Arrow: Left 1"/>
          <p:cNvSpPr/>
          <p:nvPr/>
        </p:nvSpPr>
        <p:spPr>
          <a:xfrm>
            <a:off x="7434470" y="184725"/>
            <a:ext cx="901147" cy="627063"/>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مستطيل 2"/>
          <p:cNvSpPr>
            <a:spLocks noChangeArrowheads="1"/>
          </p:cNvSpPr>
          <p:nvPr/>
        </p:nvSpPr>
        <p:spPr bwMode="auto">
          <a:xfrm>
            <a:off x="4246563" y="227013"/>
            <a:ext cx="43180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rtl="1">
              <a:lnSpc>
                <a:spcPct val="100000"/>
              </a:lnSpc>
              <a:spcBef>
                <a:spcPct val="0"/>
              </a:spcBef>
              <a:buFontTx/>
              <a:buNone/>
            </a:pPr>
            <a:r>
              <a:rPr lang="ar-SA" altLang="en-US" sz="3200" b="1" u="sng" dirty="0">
                <a:solidFill>
                  <a:srgbClr val="FF0000"/>
                </a:solidFill>
                <a:latin typeface="Simplified Arabic" panose="02020603050405020304" pitchFamily="18" charset="-78"/>
                <a:cs typeface="Simplified Arabic" panose="02020603050405020304" pitchFamily="18" charset="-78"/>
              </a:rPr>
              <a:t>3-تقارير سير الاعمال الادارية</a:t>
            </a:r>
          </a:p>
        </p:txBody>
      </p:sp>
      <p:sp>
        <p:nvSpPr>
          <p:cNvPr id="55299" name="Rectangle 29"/>
          <p:cNvSpPr>
            <a:spLocks noChangeArrowheads="1"/>
          </p:cNvSpPr>
          <p:nvPr/>
        </p:nvSpPr>
        <p:spPr bwMode="auto">
          <a:xfrm>
            <a:off x="1775790" y="1537252"/>
            <a:ext cx="9144001"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rtl="1">
              <a:lnSpc>
                <a:spcPct val="100000"/>
              </a:lnSpc>
              <a:spcBef>
                <a:spcPct val="0"/>
              </a:spcBef>
              <a:buNone/>
            </a:pPr>
            <a:r>
              <a:rPr lang="ar-SA" sz="1600" b="1" u="sng" dirty="0">
                <a:latin typeface="Simplified Arabic" panose="02020603050405020304" pitchFamily="18" charset="-78"/>
                <a:cs typeface="Simplified Arabic" panose="02020603050405020304" pitchFamily="18" charset="-78"/>
              </a:rPr>
              <a:t>هي التقارير التي تقدم من رؤوساء الإدارات العامة كتابة لإعطاء الإدارة والجهة التي يعنيها الأمر البيانات عن أنشطة هذه الإدارات ومدى ما حققته من انجازات، كما تعطي الإدارة والجهات المعنية بيانات عن جزء العملية التي تم انجازها.</a:t>
            </a:r>
            <a:endParaRPr lang="ar-SA" altLang="en-US" sz="1600" b="1" u="sng" dirty="0">
              <a:solidFill>
                <a:srgbClr val="002060"/>
              </a:solidFill>
              <a:latin typeface="Simplified Arabic" panose="02020603050405020304" pitchFamily="18" charset="-78"/>
              <a:cs typeface="Simplified Arabic" panose="02020603050405020304" pitchFamily="18" charset="-78"/>
            </a:endParaRPr>
          </a:p>
        </p:txBody>
      </p:sp>
      <p:sp>
        <p:nvSpPr>
          <p:cNvPr id="55307" name="مستطيل 3"/>
          <p:cNvSpPr>
            <a:spLocks noChangeArrowheads="1"/>
          </p:cNvSpPr>
          <p:nvPr/>
        </p:nvSpPr>
        <p:spPr bwMode="auto">
          <a:xfrm>
            <a:off x="1775790" y="3018086"/>
            <a:ext cx="8971723" cy="2735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28600" indent="-228600">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285750" lvl="1" indent="-285750" algn="just" rtl="1">
              <a:lnSpc>
                <a:spcPct val="150000"/>
              </a:lnSpc>
              <a:spcBef>
                <a:spcPct val="0"/>
              </a:spcBef>
              <a:buFont typeface="Wingdings" panose="05000000000000000000" pitchFamily="2" charset="2"/>
              <a:buChar char="§"/>
            </a:pPr>
            <a:r>
              <a:rPr lang="ar-SA" sz="1600" dirty="0">
                <a:latin typeface="Simplified Arabic" panose="02020603050405020304" pitchFamily="18" charset="-78"/>
                <a:cs typeface="Simplified Arabic" panose="02020603050405020304" pitchFamily="18" charset="-78"/>
              </a:rPr>
              <a:t>تمكن الإداريين من معرفة المشكلات التي تواجه انجاز العمل بدقة وكفاية أثناء سير العمل وبذلك يكون حلها أكثر سهولة مما لو تركت هذه المشكلات لحين اتمام العمل.</a:t>
            </a:r>
            <a:endParaRPr lang="ar-JO" sz="1600" dirty="0">
              <a:latin typeface="Simplified Arabic" panose="02020603050405020304" pitchFamily="18" charset="-78"/>
              <a:cs typeface="Simplified Arabic" panose="02020603050405020304" pitchFamily="18" charset="-78"/>
            </a:endParaRPr>
          </a:p>
          <a:p>
            <a:pPr marL="285750" lvl="1" indent="-285750" algn="just" rtl="1">
              <a:lnSpc>
                <a:spcPct val="150000"/>
              </a:lnSpc>
              <a:spcBef>
                <a:spcPct val="0"/>
              </a:spcBef>
              <a:buFont typeface="Wingdings" panose="05000000000000000000" pitchFamily="2" charset="2"/>
              <a:buChar char="§"/>
            </a:pPr>
            <a:endParaRPr lang="ar-SA" sz="1600" dirty="0">
              <a:latin typeface="Simplified Arabic" panose="02020603050405020304" pitchFamily="18" charset="-78"/>
              <a:cs typeface="Simplified Arabic" panose="02020603050405020304" pitchFamily="18" charset="-78"/>
            </a:endParaRPr>
          </a:p>
          <a:p>
            <a:pPr marL="285750" lvl="1" indent="-285750" algn="just" rtl="1">
              <a:lnSpc>
                <a:spcPct val="150000"/>
              </a:lnSpc>
              <a:spcBef>
                <a:spcPct val="0"/>
              </a:spcBef>
              <a:buFont typeface="Wingdings" panose="05000000000000000000" pitchFamily="2" charset="2"/>
              <a:buChar char="§"/>
            </a:pPr>
            <a:r>
              <a:rPr lang="ar-SA" sz="1600" dirty="0">
                <a:latin typeface="Simplified Arabic" panose="02020603050405020304" pitchFamily="18" charset="-78"/>
                <a:cs typeface="Simplified Arabic" panose="02020603050405020304" pitchFamily="18" charset="-78"/>
              </a:rPr>
              <a:t> هذه التقارير حجة مكتوبة على أنشطة هذه الأجهزة، مما يوجب على واضعها النظر إليها بوصفها انعكاسا أمينا وصادقا لأعمال الأجهزة المتقدمة.</a:t>
            </a:r>
            <a:endParaRPr lang="ar-JO" sz="1600" dirty="0">
              <a:latin typeface="Simplified Arabic" panose="02020603050405020304" pitchFamily="18" charset="-78"/>
              <a:cs typeface="Simplified Arabic" panose="02020603050405020304" pitchFamily="18" charset="-78"/>
            </a:endParaRPr>
          </a:p>
          <a:p>
            <a:pPr marL="285750" lvl="1" indent="-285750" algn="just" rtl="1">
              <a:lnSpc>
                <a:spcPct val="150000"/>
              </a:lnSpc>
              <a:spcBef>
                <a:spcPct val="0"/>
              </a:spcBef>
              <a:buFont typeface="Wingdings" panose="05000000000000000000" pitchFamily="2" charset="2"/>
              <a:buChar char="§"/>
            </a:pPr>
            <a:endParaRPr lang="ar-SA" sz="1800" dirty="0">
              <a:latin typeface="Simplified Arabic" panose="02020603050405020304" pitchFamily="18" charset="-78"/>
              <a:cs typeface="Simplified Arabic" panose="02020603050405020304" pitchFamily="18" charset="-78"/>
            </a:endParaRPr>
          </a:p>
          <a:p>
            <a:pPr marL="285750" lvl="1" indent="-285750" algn="just" rtl="1">
              <a:lnSpc>
                <a:spcPct val="150000"/>
              </a:lnSpc>
              <a:spcBef>
                <a:spcPct val="0"/>
              </a:spcBef>
              <a:buFont typeface="Wingdings" panose="05000000000000000000" pitchFamily="2" charset="2"/>
              <a:buChar char="§"/>
            </a:pPr>
            <a:r>
              <a:rPr lang="ar-SA" sz="1800" dirty="0">
                <a:latin typeface="Simplified Arabic" panose="02020603050405020304" pitchFamily="18" charset="-78"/>
                <a:cs typeface="Simplified Arabic" panose="02020603050405020304" pitchFamily="18" charset="-78"/>
              </a:rPr>
              <a:t> كذلك هي وسيلة من أهم وسائل الاتصال بين القواعد والقمم الإدارية.</a:t>
            </a:r>
            <a:endParaRPr lang="ar-SA" altLang="en-US" sz="1800" dirty="0">
              <a:latin typeface="Simplified Arabic" panose="02020603050405020304" pitchFamily="18" charset="-78"/>
              <a:cs typeface="Simplified Arabic" panose="02020603050405020304" pitchFamily="18" charset="-78"/>
            </a:endParaRPr>
          </a:p>
        </p:txBody>
      </p:sp>
      <p:sp>
        <p:nvSpPr>
          <p:cNvPr id="12" name="Oval 173"/>
          <p:cNvSpPr/>
          <p:nvPr/>
        </p:nvSpPr>
        <p:spPr>
          <a:xfrm>
            <a:off x="217488" y="215900"/>
            <a:ext cx="627062" cy="627063"/>
          </a:xfrm>
          <a:prstGeom prst="ellipse">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ar-JO" sz="1600" dirty="0">
                <a:latin typeface="Simplified Arabic" panose="02020603050405020304" pitchFamily="18" charset="-78"/>
                <a:cs typeface="Simplified Arabic" panose="02020603050405020304" pitchFamily="18" charset="-78"/>
              </a:rPr>
              <a:t>11</a:t>
            </a:r>
            <a:endParaRPr lang="en-US" sz="1600" dirty="0">
              <a:latin typeface="Simplified Arabic" panose="02020603050405020304" pitchFamily="18" charset="-78"/>
              <a:cs typeface="Simplified Arabic" panose="02020603050405020304" pitchFamily="18" charset="-78"/>
            </a:endParaRPr>
          </a:p>
        </p:txBody>
      </p:sp>
      <p:sp>
        <p:nvSpPr>
          <p:cNvPr id="8" name="Rectangle 5"/>
          <p:cNvSpPr>
            <a:spLocks noChangeArrowheads="1"/>
          </p:cNvSpPr>
          <p:nvPr/>
        </p:nvSpPr>
        <p:spPr bwMode="auto">
          <a:xfrm>
            <a:off x="9564587" y="135523"/>
            <a:ext cx="293221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ctr" latinLnBrk="0" hangingPunct="0">
              <a:lnSpc>
                <a:spcPct val="100000"/>
              </a:lnSpc>
              <a:spcBef>
                <a:spcPct val="0"/>
              </a:spcBef>
              <a:spcAft>
                <a:spcPct val="0"/>
              </a:spcAft>
              <a:buClrTx/>
              <a:buSzTx/>
              <a:buFontTx/>
              <a:buNone/>
            </a:pPr>
            <a:r>
              <a:rPr kumimoji="0" lang="ar-SA" altLang="en-US" sz="1600" b="0" i="0" u="none" strike="noStrike" cap="none" normalizeH="0" baseline="0" dirty="0">
                <a:ln>
                  <a:noFill/>
                </a:ln>
                <a:solidFill>
                  <a:srgbClr val="FFFFFF"/>
                </a:solidFill>
                <a:effectLst/>
                <a:latin typeface="Simplified Arabic" panose="02020603050405020304" pitchFamily="18" charset="-78"/>
                <a:cs typeface="Simplified Arabic" panose="02020603050405020304" pitchFamily="18" charset="-78"/>
              </a:rPr>
              <a:t>ينبغي أن ن التقرير موجزا قدر المستطاع</a:t>
            </a:r>
            <a:r>
              <a:rPr kumimoji="0" lang="en-US" altLang="en-US" sz="1600" b="0" i="0" u="none" strike="noStrike" cap="none" normalizeH="0" baseline="0" dirty="0">
                <a:ln>
                  <a:noFill/>
                </a:ln>
                <a:solidFill>
                  <a:srgbClr val="FFFFFF"/>
                </a:solidFill>
                <a:effectLst/>
                <a:latin typeface="Simplified Arabic" panose="02020603050405020304" pitchFamily="18" charset="-78"/>
                <a:cs typeface="Simplified Arabic" panose="02020603050405020304" pitchFamily="18" charset="-78"/>
              </a:rPr>
              <a:t>.</a:t>
            </a:r>
            <a:r>
              <a:rPr kumimoji="0" lang="en-US" altLang="en-US" sz="1600" b="0" i="0" u="none" strike="noStrike" cap="none" normalizeH="0" baseline="0" dirty="0">
                <a:ln>
                  <a:noFill/>
                </a:ln>
                <a:solidFill>
                  <a:schemeClr val="tx1"/>
                </a:solidFill>
                <a:effectLst/>
                <a:latin typeface="Simplified Arabic" panose="02020603050405020304" pitchFamily="18" charset="-78"/>
                <a:cs typeface="Simplified Arabic" panose="02020603050405020304" pitchFamily="18" charset="-78"/>
              </a:rPr>
              <a:t> </a:t>
            </a:r>
            <a:endParaRPr kumimoji="0" lang="en-US" altLang="en-US" sz="1600" b="0" i="0" u="none" strike="noStrike" cap="none" normalizeH="0" baseline="0" dirty="0">
              <a:ln>
                <a:noFill/>
              </a:ln>
              <a:solidFill>
                <a:srgbClr val="FFFFFF"/>
              </a:solidFill>
              <a:effectLst/>
              <a:latin typeface="Simplified Arabic" panose="02020603050405020304" pitchFamily="18" charset="-78"/>
              <a:cs typeface="Simplified Arabic" panose="02020603050405020304" pitchFamily="18" charset="-78"/>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مستطيل 2"/>
          <p:cNvSpPr>
            <a:spLocks noChangeArrowheads="1"/>
          </p:cNvSpPr>
          <p:nvPr/>
        </p:nvSpPr>
        <p:spPr bwMode="auto">
          <a:xfrm>
            <a:off x="4246563" y="227013"/>
            <a:ext cx="43180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rtl="1">
              <a:lnSpc>
                <a:spcPct val="100000"/>
              </a:lnSpc>
              <a:spcBef>
                <a:spcPct val="0"/>
              </a:spcBef>
              <a:buFontTx/>
              <a:buNone/>
            </a:pPr>
            <a:r>
              <a:rPr lang="ar-SA" altLang="en-US" sz="3200" b="1" u="sng" dirty="0">
                <a:solidFill>
                  <a:srgbClr val="FF0000"/>
                </a:solidFill>
                <a:latin typeface="Simplified Arabic" panose="02020603050405020304" pitchFamily="18" charset="-78"/>
                <a:cs typeface="Simplified Arabic" panose="02020603050405020304" pitchFamily="18" charset="-78"/>
              </a:rPr>
              <a:t>تقارير سير الاعمال الادارية</a:t>
            </a:r>
          </a:p>
        </p:txBody>
      </p:sp>
      <p:sp>
        <p:nvSpPr>
          <p:cNvPr id="55312" name="مستطيل 3"/>
          <p:cNvSpPr>
            <a:spLocks noChangeArrowheads="1"/>
          </p:cNvSpPr>
          <p:nvPr/>
        </p:nvSpPr>
        <p:spPr bwMode="auto">
          <a:xfrm>
            <a:off x="2252870" y="1232453"/>
            <a:ext cx="8706678" cy="449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28600" indent="-228600">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342900" lvl="1" indent="-342900" algn="r" rtl="1">
              <a:lnSpc>
                <a:spcPct val="150000"/>
              </a:lnSpc>
              <a:spcBef>
                <a:spcPct val="0"/>
              </a:spcBef>
              <a:buFont typeface="Wingdings" panose="05000000000000000000" pitchFamily="2" charset="2"/>
              <a:buChar char="q"/>
            </a:pPr>
            <a:r>
              <a:rPr lang="ar-SA" sz="1600" b="1" u="sng" dirty="0">
                <a:latin typeface="Simplified Arabic" panose="02020603050405020304" pitchFamily="18" charset="-78"/>
                <a:cs typeface="Simplified Arabic" panose="02020603050405020304" pitchFamily="18" charset="-78"/>
              </a:rPr>
              <a:t>محتويات هذا النوع من التقارير </a:t>
            </a:r>
            <a:r>
              <a:rPr lang="ar-JO" sz="1600" b="1" u="sng" dirty="0">
                <a:latin typeface="Simplified Arabic" panose="02020603050405020304" pitchFamily="18" charset="-78"/>
                <a:cs typeface="Simplified Arabic" panose="02020603050405020304" pitchFamily="18" charset="-78"/>
              </a:rPr>
              <a:t>:</a:t>
            </a:r>
            <a:endParaRPr lang="ar-SA" altLang="en-US" sz="1600" b="1" u="sng" dirty="0">
              <a:latin typeface="Simplified Arabic" panose="02020603050405020304" pitchFamily="18" charset="-78"/>
              <a:cs typeface="Simplified Arabic" panose="02020603050405020304" pitchFamily="18" charset="-78"/>
            </a:endParaRPr>
          </a:p>
          <a:p>
            <a:pPr marL="342900" lvl="1" indent="-342900" algn="just" rtl="1">
              <a:lnSpc>
                <a:spcPct val="150000"/>
              </a:lnSpc>
              <a:spcBef>
                <a:spcPct val="0"/>
              </a:spcBef>
              <a:buFont typeface="+mj-lt"/>
              <a:buAutoNum type="arabicPeriod"/>
            </a:pPr>
            <a:r>
              <a:rPr lang="ar-SA" sz="1600" dirty="0">
                <a:latin typeface="Simplified Arabic" panose="02020603050405020304" pitchFamily="18" charset="-78"/>
                <a:cs typeface="Simplified Arabic" panose="02020603050405020304" pitchFamily="18" charset="-78"/>
              </a:rPr>
              <a:t> الغرض والأهداف من العملية أو المشروع.</a:t>
            </a:r>
            <a:endParaRPr lang="ar-JO" sz="1600" dirty="0">
              <a:latin typeface="Simplified Arabic" panose="02020603050405020304" pitchFamily="18" charset="-78"/>
              <a:cs typeface="Simplified Arabic" panose="02020603050405020304" pitchFamily="18" charset="-78"/>
            </a:endParaRPr>
          </a:p>
          <a:p>
            <a:pPr marL="342900" lvl="1" indent="-342900" algn="just" rtl="1">
              <a:lnSpc>
                <a:spcPct val="150000"/>
              </a:lnSpc>
              <a:spcBef>
                <a:spcPct val="0"/>
              </a:spcBef>
              <a:buFont typeface="+mj-lt"/>
              <a:buAutoNum type="arabicPeriod"/>
            </a:pPr>
            <a:endParaRPr lang="ar-SA" sz="1600" dirty="0">
              <a:latin typeface="Simplified Arabic" panose="02020603050405020304" pitchFamily="18" charset="-78"/>
              <a:cs typeface="Simplified Arabic" panose="02020603050405020304" pitchFamily="18" charset="-78"/>
            </a:endParaRPr>
          </a:p>
          <a:p>
            <a:pPr marL="342900" lvl="1" indent="-342900" algn="just" rtl="1">
              <a:lnSpc>
                <a:spcPct val="150000"/>
              </a:lnSpc>
              <a:spcBef>
                <a:spcPct val="0"/>
              </a:spcBef>
              <a:buFont typeface="+mj-lt"/>
              <a:buAutoNum type="arabicPeriod"/>
            </a:pPr>
            <a:r>
              <a:rPr lang="ar-SA" sz="1600" dirty="0">
                <a:latin typeface="Simplified Arabic" panose="02020603050405020304" pitchFamily="18" charset="-78"/>
                <a:cs typeface="Simplified Arabic" panose="02020603050405020304" pitchFamily="18" charset="-78"/>
              </a:rPr>
              <a:t>  ملخص العمليات التي سبق ا</a:t>
            </a:r>
            <a:r>
              <a:rPr lang="ar-JO" sz="1600" dirty="0">
                <a:latin typeface="Simplified Arabic" panose="02020603050405020304" pitchFamily="18" charset="-78"/>
                <a:cs typeface="Simplified Arabic" panose="02020603050405020304" pitchFamily="18" charset="-78"/>
              </a:rPr>
              <a:t>ن</a:t>
            </a:r>
            <a:r>
              <a:rPr lang="ar-SA" sz="1600" dirty="0">
                <a:latin typeface="Simplified Arabic" panose="02020603050405020304" pitchFamily="18" charset="-78"/>
                <a:cs typeface="Simplified Arabic" panose="02020603050405020304" pitchFamily="18" charset="-78"/>
              </a:rPr>
              <a:t>جازها. </a:t>
            </a:r>
            <a:endParaRPr lang="ar-JO" sz="1600" dirty="0">
              <a:latin typeface="Simplified Arabic" panose="02020603050405020304" pitchFamily="18" charset="-78"/>
              <a:cs typeface="Simplified Arabic" panose="02020603050405020304" pitchFamily="18" charset="-78"/>
            </a:endParaRPr>
          </a:p>
          <a:p>
            <a:pPr marL="342900" lvl="1" indent="-342900" algn="just" rtl="1">
              <a:lnSpc>
                <a:spcPct val="150000"/>
              </a:lnSpc>
              <a:spcBef>
                <a:spcPct val="0"/>
              </a:spcBef>
              <a:buFont typeface="+mj-lt"/>
              <a:buAutoNum type="arabicPeriod"/>
            </a:pPr>
            <a:endParaRPr lang="ar-SA" sz="1600" dirty="0">
              <a:latin typeface="Simplified Arabic" panose="02020603050405020304" pitchFamily="18" charset="-78"/>
              <a:cs typeface="Simplified Arabic" panose="02020603050405020304" pitchFamily="18" charset="-78"/>
            </a:endParaRPr>
          </a:p>
          <a:p>
            <a:pPr marL="342900" lvl="1" indent="-342900" algn="just" rtl="1">
              <a:lnSpc>
                <a:spcPct val="150000"/>
              </a:lnSpc>
              <a:spcBef>
                <a:spcPct val="0"/>
              </a:spcBef>
              <a:buFont typeface="+mj-lt"/>
              <a:buAutoNum type="arabicPeriod"/>
            </a:pPr>
            <a:r>
              <a:rPr lang="ar-SA" sz="1600" dirty="0">
                <a:latin typeface="Simplified Arabic" panose="02020603050405020304" pitchFamily="18" charset="-78"/>
                <a:cs typeface="Simplified Arabic" panose="02020603050405020304" pitchFamily="18" charset="-78"/>
              </a:rPr>
              <a:t> تفاصيل عن الفترة التي يكتب التقرير عنها من حيث العمل الذي ا</a:t>
            </a:r>
            <a:r>
              <a:rPr lang="ar-JO" sz="1600" dirty="0">
                <a:latin typeface="Simplified Arabic" panose="02020603050405020304" pitchFamily="18" charset="-78"/>
                <a:cs typeface="Simplified Arabic" panose="02020603050405020304" pitchFamily="18" charset="-78"/>
              </a:rPr>
              <a:t>ن</a:t>
            </a:r>
            <a:r>
              <a:rPr lang="ar-SA" sz="1600" dirty="0">
                <a:latin typeface="Simplified Arabic" panose="02020603050405020304" pitchFamily="18" charset="-78"/>
                <a:cs typeface="Simplified Arabic" panose="02020603050405020304" pitchFamily="18" charset="-78"/>
              </a:rPr>
              <a:t>جز في هذه الفترة، والطرق الأساسية المستخدمة، والمشكلات التي تعترض سير العمل.</a:t>
            </a:r>
            <a:endParaRPr lang="ar-JO" sz="1600" dirty="0">
              <a:latin typeface="Simplified Arabic" panose="02020603050405020304" pitchFamily="18" charset="-78"/>
              <a:cs typeface="Simplified Arabic" panose="02020603050405020304" pitchFamily="18" charset="-78"/>
            </a:endParaRPr>
          </a:p>
          <a:p>
            <a:pPr marL="342900" lvl="1" indent="-342900" algn="just" rtl="1">
              <a:lnSpc>
                <a:spcPct val="150000"/>
              </a:lnSpc>
              <a:spcBef>
                <a:spcPct val="0"/>
              </a:spcBef>
              <a:buFont typeface="+mj-lt"/>
              <a:buAutoNum type="arabicPeriod"/>
            </a:pPr>
            <a:endParaRPr lang="ar-SA" sz="1600" dirty="0">
              <a:latin typeface="Simplified Arabic" panose="02020603050405020304" pitchFamily="18" charset="-78"/>
              <a:cs typeface="Simplified Arabic" panose="02020603050405020304" pitchFamily="18" charset="-78"/>
            </a:endParaRPr>
          </a:p>
          <a:p>
            <a:pPr marL="342900" lvl="1" indent="-342900" algn="just" rtl="1">
              <a:lnSpc>
                <a:spcPct val="150000"/>
              </a:lnSpc>
              <a:spcBef>
                <a:spcPct val="0"/>
              </a:spcBef>
              <a:buFont typeface="+mj-lt"/>
              <a:buAutoNum type="arabicPeriod"/>
            </a:pPr>
            <a:r>
              <a:rPr lang="ar-SA" sz="1600" dirty="0">
                <a:latin typeface="Simplified Arabic" panose="02020603050405020304" pitchFamily="18" charset="-78"/>
                <a:cs typeface="Simplified Arabic" panose="02020603050405020304" pitchFamily="18" charset="-78"/>
              </a:rPr>
              <a:t> خاتمة التقرير ويبين فيها الخطوة أو الخطوات القادمة بالنسبة لبرنامج العمل، والتاريخ الذي يتوقع إنهاء العمل فيه، والتوصيات بالتغييرات التي يرى إدخالها إن وجدت.</a:t>
            </a:r>
          </a:p>
          <a:p>
            <a:pPr marL="285750" lvl="1" indent="-285750" algn="just" rtl="1">
              <a:lnSpc>
                <a:spcPct val="150000"/>
              </a:lnSpc>
              <a:spcBef>
                <a:spcPct val="0"/>
              </a:spcBef>
              <a:buFont typeface="Wingdings" panose="05000000000000000000" pitchFamily="2" charset="2"/>
              <a:buChar char="q"/>
            </a:pPr>
            <a:r>
              <a:rPr lang="ar-SA" sz="1600" b="1" u="sng" dirty="0">
                <a:latin typeface="Simplified Arabic" panose="02020603050405020304" pitchFamily="18" charset="-78"/>
                <a:cs typeface="Simplified Arabic" panose="02020603050405020304" pitchFamily="18" charset="-78"/>
              </a:rPr>
              <a:t>الجهة التي تستخدم هذا النوع من التقارير فهي باختصار: ديوان الخدمة المدنية ،الجهاز المركزي للتنظيم والإدارة، وديوان المراقبة العام( أو ديوان المحاسبة) وغيرها</a:t>
            </a:r>
            <a:endParaRPr lang="ar-SA" altLang="en-US" sz="1600" b="1" u="sng" dirty="0">
              <a:latin typeface="Simplified Arabic" panose="02020603050405020304" pitchFamily="18" charset="-78"/>
              <a:cs typeface="Simplified Arabic" panose="02020603050405020304" pitchFamily="18" charset="-78"/>
            </a:endParaRPr>
          </a:p>
        </p:txBody>
      </p:sp>
      <p:sp>
        <p:nvSpPr>
          <p:cNvPr id="12" name="Oval 173"/>
          <p:cNvSpPr/>
          <p:nvPr/>
        </p:nvSpPr>
        <p:spPr>
          <a:xfrm>
            <a:off x="217488" y="215900"/>
            <a:ext cx="627062" cy="627063"/>
          </a:xfrm>
          <a:prstGeom prst="ellipse">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ar-JO" sz="1600" dirty="0">
                <a:latin typeface="Simplified Arabic" panose="02020603050405020304" pitchFamily="18" charset="-78"/>
                <a:cs typeface="Simplified Arabic" panose="02020603050405020304" pitchFamily="18" charset="-78"/>
              </a:rPr>
              <a:t>12</a:t>
            </a:r>
            <a:endParaRPr lang="en-US" sz="1600" dirty="0">
              <a:latin typeface="Simplified Arabic" panose="02020603050405020304" pitchFamily="18" charset="-78"/>
              <a:cs typeface="Simplified Arabic" panose="02020603050405020304" pitchFamily="18" charset="-78"/>
            </a:endParaRPr>
          </a:p>
        </p:txBody>
      </p:sp>
      <p:sp>
        <p:nvSpPr>
          <p:cNvPr id="8" name="Rectangle 5"/>
          <p:cNvSpPr>
            <a:spLocks noChangeArrowheads="1"/>
          </p:cNvSpPr>
          <p:nvPr/>
        </p:nvSpPr>
        <p:spPr bwMode="auto">
          <a:xfrm>
            <a:off x="9564587" y="135523"/>
            <a:ext cx="293221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ctr" latinLnBrk="0" hangingPunct="0">
              <a:lnSpc>
                <a:spcPct val="100000"/>
              </a:lnSpc>
              <a:spcBef>
                <a:spcPct val="0"/>
              </a:spcBef>
              <a:spcAft>
                <a:spcPct val="0"/>
              </a:spcAft>
              <a:buClrTx/>
              <a:buSzTx/>
              <a:buFontTx/>
              <a:buNone/>
            </a:pPr>
            <a:r>
              <a:rPr kumimoji="0" lang="ar-SA" altLang="en-US" sz="1600" b="0" i="0" u="none" strike="noStrike" cap="none" normalizeH="0" baseline="0" dirty="0">
                <a:ln>
                  <a:noFill/>
                </a:ln>
                <a:solidFill>
                  <a:srgbClr val="FFFFFF"/>
                </a:solidFill>
                <a:effectLst/>
                <a:latin typeface="Simplified Arabic" panose="02020603050405020304" pitchFamily="18" charset="-78"/>
                <a:cs typeface="Simplified Arabic" panose="02020603050405020304" pitchFamily="18" charset="-78"/>
              </a:rPr>
              <a:t>ينبغي أن ن التقرير موجزا قدر المستطاع</a:t>
            </a:r>
            <a:r>
              <a:rPr kumimoji="0" lang="en-US" altLang="en-US" sz="1600" b="0" i="0" u="none" strike="noStrike" cap="none" normalizeH="0" baseline="0" dirty="0">
                <a:ln>
                  <a:noFill/>
                </a:ln>
                <a:solidFill>
                  <a:srgbClr val="FFFFFF"/>
                </a:solidFill>
                <a:effectLst/>
                <a:latin typeface="Simplified Arabic" panose="02020603050405020304" pitchFamily="18" charset="-78"/>
                <a:cs typeface="Simplified Arabic" panose="02020603050405020304" pitchFamily="18" charset="-78"/>
              </a:rPr>
              <a:t>.</a:t>
            </a:r>
            <a:r>
              <a:rPr kumimoji="0" lang="en-US" altLang="en-US" sz="1600" b="0" i="0" u="none" strike="noStrike" cap="none" normalizeH="0" baseline="0" dirty="0">
                <a:ln>
                  <a:noFill/>
                </a:ln>
                <a:solidFill>
                  <a:schemeClr val="tx1"/>
                </a:solidFill>
                <a:effectLst/>
                <a:latin typeface="Simplified Arabic" panose="02020603050405020304" pitchFamily="18" charset="-78"/>
                <a:cs typeface="Simplified Arabic" panose="02020603050405020304" pitchFamily="18" charset="-78"/>
              </a:rPr>
              <a:t> </a:t>
            </a:r>
            <a:endParaRPr kumimoji="0" lang="en-US" altLang="en-US" sz="1600" b="0" i="0" u="none" strike="noStrike" cap="none" normalizeH="0" baseline="0" dirty="0">
              <a:ln>
                <a:noFill/>
              </a:ln>
              <a:solidFill>
                <a:srgbClr val="FFFFFF"/>
              </a:solidFill>
              <a:effectLst/>
              <a:latin typeface="Simplified Arabic" panose="02020603050405020304" pitchFamily="18" charset="-78"/>
              <a:cs typeface="Simplified Arabic" panose="02020603050405020304" pitchFamily="18" charset="-78"/>
            </a:endParaRPr>
          </a:p>
        </p:txBody>
      </p:sp>
      <p:sp>
        <p:nvSpPr>
          <p:cNvPr id="2" name="Arrow: Left 1"/>
          <p:cNvSpPr/>
          <p:nvPr/>
        </p:nvSpPr>
        <p:spPr>
          <a:xfrm>
            <a:off x="8564563" y="135524"/>
            <a:ext cx="1586601" cy="84513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مستطيل 2"/>
          <p:cNvSpPr>
            <a:spLocks noChangeArrowheads="1"/>
          </p:cNvSpPr>
          <p:nvPr/>
        </p:nvSpPr>
        <p:spPr bwMode="auto">
          <a:xfrm>
            <a:off x="4214191" y="435605"/>
            <a:ext cx="4373218"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rtl="1">
              <a:lnSpc>
                <a:spcPct val="100000"/>
              </a:lnSpc>
              <a:spcBef>
                <a:spcPct val="0"/>
              </a:spcBef>
              <a:buFontTx/>
              <a:buNone/>
            </a:pPr>
            <a:r>
              <a:rPr lang="ar-SA" altLang="en-US" sz="3200" b="1" u="sng" dirty="0">
                <a:solidFill>
                  <a:srgbClr val="FF0000"/>
                </a:solidFill>
                <a:latin typeface="Simplified Arabic" panose="02020603050405020304" pitchFamily="18" charset="-78"/>
                <a:cs typeface="Simplified Arabic" panose="02020603050405020304" pitchFamily="18" charset="-78"/>
              </a:rPr>
              <a:t>4-تقارير الفحص</a:t>
            </a:r>
          </a:p>
        </p:txBody>
      </p:sp>
      <p:sp>
        <p:nvSpPr>
          <p:cNvPr id="55299" name="Rectangle 29"/>
          <p:cNvSpPr>
            <a:spLocks noChangeArrowheads="1"/>
          </p:cNvSpPr>
          <p:nvPr/>
        </p:nvSpPr>
        <p:spPr bwMode="auto">
          <a:xfrm>
            <a:off x="2545638" y="1306089"/>
            <a:ext cx="8612500" cy="32932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285750" indent="-285750" algn="r" rtl="1">
              <a:lnSpc>
                <a:spcPct val="100000"/>
              </a:lnSpc>
              <a:spcBef>
                <a:spcPct val="0"/>
              </a:spcBef>
              <a:buFont typeface="Wingdings" panose="05000000000000000000" pitchFamily="2" charset="2"/>
              <a:buChar char="q"/>
            </a:pPr>
            <a:r>
              <a:rPr lang="ar-SA" sz="1600" dirty="0">
                <a:latin typeface="Simplified Arabic" panose="02020603050405020304" pitchFamily="18" charset="-78"/>
                <a:cs typeface="Simplified Arabic" panose="02020603050405020304" pitchFamily="18" charset="-78"/>
              </a:rPr>
              <a:t>الهدف الرئيسي لتقارير الفحص تحليل الظروف في الماضي والحاضر لتكون أساسا للحلول والقرارات والخطط التي تتخذها الإدارة وتوضع هذه ا</a:t>
            </a:r>
            <a:r>
              <a:rPr lang="ar-JO" sz="1600" dirty="0">
                <a:latin typeface="Simplified Arabic" panose="02020603050405020304" pitchFamily="18" charset="-78"/>
                <a:cs typeface="Simplified Arabic" panose="02020603050405020304" pitchFamily="18" charset="-78"/>
              </a:rPr>
              <a:t>ل</a:t>
            </a:r>
            <a:r>
              <a:rPr lang="ar-SA" sz="1600" dirty="0">
                <a:latin typeface="Simplified Arabic" panose="02020603050405020304" pitchFamily="18" charset="-78"/>
                <a:cs typeface="Simplified Arabic" panose="02020603050405020304" pitchFamily="18" charset="-78"/>
              </a:rPr>
              <a:t>تقارير بعد تنفيذ برنامج مرسوم من الدراسة والفحص .</a:t>
            </a:r>
            <a:endParaRPr lang="ar-JO" sz="1600" dirty="0">
              <a:latin typeface="Simplified Arabic" panose="02020603050405020304" pitchFamily="18" charset="-78"/>
              <a:cs typeface="Simplified Arabic" panose="02020603050405020304" pitchFamily="18" charset="-78"/>
            </a:endParaRPr>
          </a:p>
          <a:p>
            <a:pPr marL="285750" indent="-285750" algn="r" rtl="1">
              <a:lnSpc>
                <a:spcPct val="100000"/>
              </a:lnSpc>
              <a:spcBef>
                <a:spcPct val="0"/>
              </a:spcBef>
              <a:buFont typeface="Wingdings" panose="05000000000000000000" pitchFamily="2" charset="2"/>
              <a:buChar char="q"/>
            </a:pPr>
            <a:endParaRPr lang="ar-SA" sz="1600" dirty="0">
              <a:latin typeface="Simplified Arabic" panose="02020603050405020304" pitchFamily="18" charset="-78"/>
              <a:cs typeface="Simplified Arabic" panose="02020603050405020304" pitchFamily="18" charset="-78"/>
            </a:endParaRPr>
          </a:p>
          <a:p>
            <a:pPr marL="285750" indent="-285750" algn="r" rtl="1">
              <a:lnSpc>
                <a:spcPct val="100000"/>
              </a:lnSpc>
              <a:spcBef>
                <a:spcPct val="0"/>
              </a:spcBef>
              <a:buFont typeface="Wingdings" panose="05000000000000000000" pitchFamily="2" charset="2"/>
              <a:buChar char="q"/>
            </a:pPr>
            <a:r>
              <a:rPr lang="ar-SA" sz="1600" b="1" u="sng" dirty="0">
                <a:latin typeface="Simplified Arabic" panose="02020603050405020304" pitchFamily="18" charset="-78"/>
                <a:cs typeface="Simplified Arabic" panose="02020603050405020304" pitchFamily="18" charset="-78"/>
              </a:rPr>
              <a:t>تختلف عن التقارير الدورية فيما يلي:</a:t>
            </a:r>
            <a:endParaRPr lang="ar-JO" sz="1600" b="1" u="sng" dirty="0">
              <a:latin typeface="Simplified Arabic" panose="02020603050405020304" pitchFamily="18" charset="-78"/>
              <a:cs typeface="Simplified Arabic" panose="02020603050405020304" pitchFamily="18" charset="-78"/>
            </a:endParaRPr>
          </a:p>
          <a:p>
            <a:pPr algn="r" rtl="1">
              <a:lnSpc>
                <a:spcPct val="100000"/>
              </a:lnSpc>
              <a:spcBef>
                <a:spcPct val="0"/>
              </a:spcBef>
              <a:buNone/>
            </a:pPr>
            <a:endParaRPr lang="ar-SA" sz="1600" b="1" u="sng" dirty="0">
              <a:latin typeface="Simplified Arabic" panose="02020603050405020304" pitchFamily="18" charset="-78"/>
              <a:cs typeface="Simplified Arabic" panose="02020603050405020304" pitchFamily="18" charset="-78"/>
            </a:endParaRPr>
          </a:p>
          <a:p>
            <a:pPr marL="285750" indent="-285750" algn="just" rtl="1">
              <a:lnSpc>
                <a:spcPct val="100000"/>
              </a:lnSpc>
              <a:spcBef>
                <a:spcPct val="0"/>
              </a:spcBef>
              <a:buFont typeface="Wingdings" panose="05000000000000000000" pitchFamily="2" charset="2"/>
              <a:buChar char="q"/>
            </a:pPr>
            <a:r>
              <a:rPr lang="ar-SA" sz="1600" dirty="0">
                <a:latin typeface="Simplified Arabic" panose="02020603050405020304" pitchFamily="18" charset="-78"/>
                <a:cs typeface="Simplified Arabic" panose="02020603050405020304" pitchFamily="18" charset="-78"/>
              </a:rPr>
              <a:t>التقارير الدورية ما هي الا تسجيل لبيانات معلومة.</a:t>
            </a:r>
            <a:endParaRPr lang="ar-JO" sz="1600" dirty="0">
              <a:latin typeface="Simplified Arabic" panose="02020603050405020304" pitchFamily="18" charset="-78"/>
              <a:cs typeface="Simplified Arabic" panose="02020603050405020304" pitchFamily="18" charset="-78"/>
            </a:endParaRPr>
          </a:p>
          <a:p>
            <a:pPr marL="285750" indent="-285750" algn="just" rtl="1">
              <a:lnSpc>
                <a:spcPct val="100000"/>
              </a:lnSpc>
              <a:spcBef>
                <a:spcPct val="0"/>
              </a:spcBef>
              <a:buFont typeface="Wingdings" panose="05000000000000000000" pitchFamily="2" charset="2"/>
              <a:buChar char="q"/>
            </a:pPr>
            <a:endParaRPr lang="ar-SA" sz="1600" dirty="0">
              <a:latin typeface="Simplified Arabic" panose="02020603050405020304" pitchFamily="18" charset="-78"/>
              <a:cs typeface="Simplified Arabic" panose="02020603050405020304" pitchFamily="18" charset="-78"/>
            </a:endParaRPr>
          </a:p>
          <a:p>
            <a:pPr marL="285750" indent="-285750" algn="just" rtl="1">
              <a:lnSpc>
                <a:spcPct val="100000"/>
              </a:lnSpc>
              <a:spcBef>
                <a:spcPct val="0"/>
              </a:spcBef>
              <a:buFont typeface="Wingdings" panose="05000000000000000000" pitchFamily="2" charset="2"/>
              <a:buChar char="q"/>
            </a:pPr>
            <a:r>
              <a:rPr lang="ar-SA" sz="1600" dirty="0">
                <a:latin typeface="Simplified Arabic" panose="02020603050405020304" pitchFamily="18" charset="-78"/>
                <a:cs typeface="Simplified Arabic" panose="02020603050405020304" pitchFamily="18" charset="-78"/>
              </a:rPr>
              <a:t>تقارير الفحص تتطلب تجميع وتسجيل بيانات هامة لم تكن معلومة قبل الدراسة والفحص</a:t>
            </a:r>
            <a:r>
              <a:rPr lang="ar-JO" sz="1600" dirty="0">
                <a:latin typeface="Simplified Arabic" panose="02020603050405020304" pitchFamily="18" charset="-78"/>
                <a:cs typeface="Simplified Arabic" panose="02020603050405020304" pitchFamily="18" charset="-78"/>
              </a:rPr>
              <a:t> كما </a:t>
            </a:r>
            <a:r>
              <a:rPr lang="ar-SA" sz="1600" dirty="0">
                <a:latin typeface="Simplified Arabic" panose="02020603050405020304" pitchFamily="18" charset="-78"/>
                <a:cs typeface="Simplified Arabic" panose="02020603050405020304" pitchFamily="18" charset="-78"/>
              </a:rPr>
              <a:t>يقوم كاتب التقرير بتحليل هذه البيانات للوصول إلى نتائج محددة. </a:t>
            </a:r>
            <a:endParaRPr lang="ar-JO" sz="1600" dirty="0">
              <a:latin typeface="Simplified Arabic" panose="02020603050405020304" pitchFamily="18" charset="-78"/>
              <a:cs typeface="Simplified Arabic" panose="02020603050405020304" pitchFamily="18" charset="-78"/>
            </a:endParaRPr>
          </a:p>
          <a:p>
            <a:pPr algn="just" rtl="1">
              <a:lnSpc>
                <a:spcPct val="100000"/>
              </a:lnSpc>
              <a:spcBef>
                <a:spcPct val="0"/>
              </a:spcBef>
              <a:buNone/>
            </a:pPr>
            <a:endParaRPr lang="ar-SA" sz="1600" dirty="0">
              <a:latin typeface="Simplified Arabic" panose="02020603050405020304" pitchFamily="18" charset="-78"/>
              <a:cs typeface="Simplified Arabic" panose="02020603050405020304" pitchFamily="18" charset="-78"/>
            </a:endParaRPr>
          </a:p>
          <a:p>
            <a:pPr marL="285750" indent="-285750" algn="just" rtl="1">
              <a:lnSpc>
                <a:spcPct val="100000"/>
              </a:lnSpc>
              <a:spcBef>
                <a:spcPct val="0"/>
              </a:spcBef>
              <a:buFont typeface="Wingdings" panose="05000000000000000000" pitchFamily="2" charset="2"/>
              <a:buChar char="q"/>
            </a:pPr>
            <a:r>
              <a:rPr lang="ar-SA" sz="1600" dirty="0">
                <a:latin typeface="Simplified Arabic" panose="02020603050405020304" pitchFamily="18" charset="-78"/>
                <a:cs typeface="Simplified Arabic" panose="02020603050405020304" pitchFamily="18" charset="-78"/>
              </a:rPr>
              <a:t>تتناول تقارير الفحص أي موضوع يحتاج إلى دراسة وبحث مثل المشكلات التي تواجه شؤون الموظفين كانخفاض إنتاجية الموظفين أو انخفاض معنوياتهم أو الإحباط أو العلاقات الإنسانية أو تعقيد الإجراءات وسير العمل او غيرها من المشكلات التي تتطلب الدراسة والبحث.</a:t>
            </a:r>
            <a:endParaRPr lang="ar-SA" altLang="en-US" sz="1600" dirty="0">
              <a:solidFill>
                <a:srgbClr val="002060"/>
              </a:solidFill>
              <a:latin typeface="Simplified Arabic" panose="02020603050405020304" pitchFamily="18" charset="-78"/>
              <a:cs typeface="Simplified Arabic" panose="02020603050405020304" pitchFamily="18" charset="-78"/>
            </a:endParaRPr>
          </a:p>
        </p:txBody>
      </p:sp>
      <p:sp>
        <p:nvSpPr>
          <p:cNvPr id="12" name="Oval 173"/>
          <p:cNvSpPr/>
          <p:nvPr/>
        </p:nvSpPr>
        <p:spPr>
          <a:xfrm>
            <a:off x="217488" y="215900"/>
            <a:ext cx="627062" cy="627063"/>
          </a:xfrm>
          <a:prstGeom prst="ellipse">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ar-JO" dirty="0">
                <a:latin typeface="Simplified Arabic" panose="02020603050405020304" pitchFamily="18" charset="-78"/>
                <a:cs typeface="Simplified Arabic" panose="02020603050405020304" pitchFamily="18" charset="-78"/>
              </a:rPr>
              <a:t>13</a:t>
            </a:r>
            <a:endParaRPr lang="en-US" dirty="0">
              <a:latin typeface="Simplified Arabic" panose="02020603050405020304" pitchFamily="18" charset="-78"/>
              <a:cs typeface="Simplified Arabic" panose="02020603050405020304" pitchFamily="18" charset="-78"/>
            </a:endParaRPr>
          </a:p>
        </p:txBody>
      </p:sp>
      <p:sp>
        <p:nvSpPr>
          <p:cNvPr id="8" name="Rectangle 5"/>
          <p:cNvSpPr>
            <a:spLocks noChangeArrowheads="1"/>
          </p:cNvSpPr>
          <p:nvPr/>
        </p:nvSpPr>
        <p:spPr bwMode="auto">
          <a:xfrm>
            <a:off x="10446239" y="173995"/>
            <a:ext cx="2050561"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ctr" latinLnBrk="0" hangingPunct="0">
              <a:lnSpc>
                <a:spcPct val="100000"/>
              </a:lnSpc>
              <a:spcBef>
                <a:spcPct val="0"/>
              </a:spcBef>
              <a:spcAft>
                <a:spcPct val="0"/>
              </a:spcAft>
              <a:buClrTx/>
              <a:buSzTx/>
              <a:buFontTx/>
              <a:buNone/>
            </a:pPr>
            <a:r>
              <a:rPr kumimoji="0" lang="ar-SA" altLang="en-US" sz="1100" b="0" i="0" u="none" strike="noStrike" cap="none" normalizeH="0" baseline="0" dirty="0">
                <a:ln>
                  <a:noFill/>
                </a:ln>
                <a:solidFill>
                  <a:srgbClr val="FFFFFF"/>
                </a:solidFill>
                <a:effectLst/>
                <a:latin typeface="Simplified Arabic" panose="02020603050405020304" pitchFamily="18" charset="-78"/>
                <a:cs typeface="Simplified Arabic" panose="02020603050405020304" pitchFamily="18" charset="-78"/>
              </a:rPr>
              <a:t>ينبغي أن ن التقرير موجزا قدر المستطاع</a:t>
            </a:r>
            <a:r>
              <a:rPr kumimoji="0" lang="en-US" altLang="en-US" sz="1100" b="0" i="0" u="none" strike="noStrike" cap="none" normalizeH="0" baseline="0" dirty="0">
                <a:ln>
                  <a:noFill/>
                </a:ln>
                <a:solidFill>
                  <a:srgbClr val="FFFFFF"/>
                </a:solidFill>
                <a:effectLst/>
                <a:latin typeface="Simplified Arabic" panose="02020603050405020304" pitchFamily="18" charset="-78"/>
                <a:cs typeface="Simplified Arabic" panose="02020603050405020304" pitchFamily="18" charset="-78"/>
              </a:rPr>
              <a:t>.</a:t>
            </a:r>
            <a:r>
              <a:rPr kumimoji="0" lang="en-US" altLang="en-US" sz="800" b="0" i="0" u="none" strike="noStrike" cap="none" normalizeH="0" baseline="0" dirty="0">
                <a:ln>
                  <a:noFill/>
                </a:ln>
                <a:solidFill>
                  <a:schemeClr val="tx1"/>
                </a:solidFill>
                <a:effectLst/>
                <a:latin typeface="Simplified Arabic" panose="02020603050405020304" pitchFamily="18" charset="-78"/>
                <a:cs typeface="Simplified Arabic" panose="02020603050405020304" pitchFamily="18" charset="-78"/>
              </a:rPr>
              <a:t> </a:t>
            </a:r>
            <a:endParaRPr kumimoji="0" lang="en-US" altLang="en-US" sz="1100" b="0" i="0" u="none" strike="noStrike" cap="none" normalizeH="0" baseline="0" dirty="0">
              <a:ln>
                <a:noFill/>
              </a:ln>
              <a:solidFill>
                <a:srgbClr val="FFFFFF"/>
              </a:solidFill>
              <a:effectLst/>
              <a:latin typeface="Simplified Arabic" panose="02020603050405020304" pitchFamily="18" charset="-78"/>
              <a:cs typeface="Simplified Arabic" panose="02020603050405020304" pitchFamily="18" charset="-78"/>
            </a:endParaRPr>
          </a:p>
        </p:txBody>
      </p:sp>
      <p:grpSp>
        <p:nvGrpSpPr>
          <p:cNvPr id="10" name="Group 1"/>
          <p:cNvGrpSpPr/>
          <p:nvPr/>
        </p:nvGrpSpPr>
        <p:grpSpPr bwMode="auto">
          <a:xfrm rot="-5838478">
            <a:off x="896116" y="3038258"/>
            <a:ext cx="2198688" cy="2898775"/>
            <a:chOff x="4095257" y="1996236"/>
            <a:chExt cx="3369019" cy="4449075"/>
          </a:xfrm>
        </p:grpSpPr>
        <p:grpSp>
          <p:nvGrpSpPr>
            <p:cNvPr id="11" name="Group 6"/>
            <p:cNvGrpSpPr/>
            <p:nvPr/>
          </p:nvGrpSpPr>
          <p:grpSpPr bwMode="auto">
            <a:xfrm rot="-2789196">
              <a:off x="4950672" y="3955051"/>
              <a:ext cx="1131521" cy="717619"/>
              <a:chOff x="4296246" y="3428879"/>
              <a:chExt cx="1627039" cy="1031885"/>
            </a:xfrm>
          </p:grpSpPr>
          <p:sp>
            <p:nvSpPr>
              <p:cNvPr id="29" name="Rectangle 12"/>
              <p:cNvSpPr>
                <a:spLocks noChangeArrowheads="1"/>
              </p:cNvSpPr>
              <p:nvPr/>
            </p:nvSpPr>
            <p:spPr bwMode="auto">
              <a:xfrm>
                <a:off x="4372257" y="3427906"/>
                <a:ext cx="1601110" cy="339285"/>
              </a:xfrm>
              <a:prstGeom prst="rect">
                <a:avLst/>
              </a:prstGeom>
              <a:solidFill>
                <a:schemeClr val="accent2">
                  <a:lumMod val="60000"/>
                  <a:lumOff val="40000"/>
                </a:schemeClr>
              </a:solidFill>
              <a:ln>
                <a:noFill/>
              </a:ln>
            </p:spPr>
            <p:txBody>
              <a:bodyPr/>
              <a:lstStyle/>
              <a:p>
                <a:pPr>
                  <a:defRPr/>
                </a:pPr>
                <a:endParaRPr lang="id-ID">
                  <a:latin typeface="Simplified Arabic" panose="02020603050405020304" pitchFamily="18" charset="-78"/>
                  <a:cs typeface="Simplified Arabic" panose="02020603050405020304" pitchFamily="18" charset="-78"/>
                </a:endParaRPr>
              </a:p>
            </p:txBody>
          </p:sp>
          <p:sp>
            <p:nvSpPr>
              <p:cNvPr id="30" name="Rectangle 13"/>
              <p:cNvSpPr>
                <a:spLocks noChangeArrowheads="1"/>
              </p:cNvSpPr>
              <p:nvPr/>
            </p:nvSpPr>
            <p:spPr bwMode="auto">
              <a:xfrm>
                <a:off x="4296246" y="3774494"/>
                <a:ext cx="1614478" cy="34448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id-ID" altLang="en-US" sz="1800">
                  <a:latin typeface="Simplified Arabic" panose="02020603050405020304" pitchFamily="18" charset="-78"/>
                  <a:cs typeface="Simplified Arabic" panose="02020603050405020304" pitchFamily="18" charset="-78"/>
                </a:endParaRPr>
              </a:p>
            </p:txBody>
          </p:sp>
          <p:sp>
            <p:nvSpPr>
              <p:cNvPr id="31" name="Rectangle 14"/>
              <p:cNvSpPr>
                <a:spLocks noChangeArrowheads="1"/>
              </p:cNvSpPr>
              <p:nvPr/>
            </p:nvSpPr>
            <p:spPr bwMode="auto">
              <a:xfrm>
                <a:off x="4366209" y="4094248"/>
                <a:ext cx="1608114" cy="349777"/>
              </a:xfrm>
              <a:prstGeom prst="rect">
                <a:avLst/>
              </a:prstGeom>
              <a:solidFill>
                <a:schemeClr val="accent2">
                  <a:lumMod val="75000"/>
                </a:schemeClr>
              </a:solidFill>
              <a:ln>
                <a:noFill/>
              </a:ln>
            </p:spPr>
            <p:txBody>
              <a:bodyPr/>
              <a:lstStyle/>
              <a:p>
                <a:pPr>
                  <a:defRPr/>
                </a:pPr>
                <a:endParaRPr lang="id-ID">
                  <a:latin typeface="Simplified Arabic" panose="02020603050405020304" pitchFamily="18" charset="-78"/>
                  <a:cs typeface="Simplified Arabic" panose="02020603050405020304" pitchFamily="18" charset="-78"/>
                </a:endParaRPr>
              </a:p>
            </p:txBody>
          </p:sp>
        </p:grpSp>
        <p:grpSp>
          <p:nvGrpSpPr>
            <p:cNvPr id="13" name="Group 7"/>
            <p:cNvGrpSpPr/>
            <p:nvPr/>
          </p:nvGrpSpPr>
          <p:grpSpPr bwMode="auto">
            <a:xfrm rot="-2789196">
              <a:off x="5723642" y="3141846"/>
              <a:ext cx="1131793" cy="715341"/>
              <a:chOff x="5915175" y="2938134"/>
              <a:chExt cx="1627435" cy="1028606"/>
            </a:xfrm>
          </p:grpSpPr>
          <p:sp>
            <p:nvSpPr>
              <p:cNvPr id="26" name="Rectangle 15"/>
              <p:cNvSpPr>
                <a:spLocks noChangeArrowheads="1"/>
              </p:cNvSpPr>
              <p:nvPr/>
            </p:nvSpPr>
            <p:spPr bwMode="auto">
              <a:xfrm>
                <a:off x="5970428" y="2930400"/>
                <a:ext cx="1615125" cy="346276"/>
              </a:xfrm>
              <a:prstGeom prst="rect">
                <a:avLst/>
              </a:prstGeom>
              <a:solidFill>
                <a:schemeClr val="accent3">
                  <a:lumMod val="60000"/>
                  <a:lumOff val="40000"/>
                </a:schemeClr>
              </a:solidFill>
              <a:ln>
                <a:noFill/>
              </a:ln>
            </p:spPr>
            <p:txBody>
              <a:bodyPr/>
              <a:lstStyle/>
              <a:p>
                <a:pPr>
                  <a:defRPr/>
                </a:pPr>
                <a:endParaRPr lang="id-ID">
                  <a:latin typeface="Simplified Arabic" panose="02020603050405020304" pitchFamily="18" charset="-78"/>
                  <a:cs typeface="Simplified Arabic" panose="02020603050405020304" pitchFamily="18" charset="-78"/>
                </a:endParaRPr>
              </a:p>
            </p:txBody>
          </p:sp>
          <p:sp>
            <p:nvSpPr>
              <p:cNvPr id="27" name="Rectangle 16"/>
              <p:cNvSpPr>
                <a:spLocks noChangeArrowheads="1"/>
              </p:cNvSpPr>
              <p:nvPr/>
            </p:nvSpPr>
            <p:spPr bwMode="auto">
              <a:xfrm>
                <a:off x="5964018" y="3272779"/>
                <a:ext cx="1615127" cy="342780"/>
              </a:xfrm>
              <a:prstGeom prst="rect">
                <a:avLst/>
              </a:prstGeom>
              <a:solidFill>
                <a:schemeClr val="accent3"/>
              </a:solidFill>
              <a:ln>
                <a:noFill/>
              </a:ln>
            </p:spPr>
            <p:txBody>
              <a:bodyPr/>
              <a:lstStyle/>
              <a:p>
                <a:pPr>
                  <a:defRPr/>
                </a:pPr>
                <a:endParaRPr lang="id-ID">
                  <a:latin typeface="Simplified Arabic" panose="02020603050405020304" pitchFamily="18" charset="-78"/>
                  <a:cs typeface="Simplified Arabic" panose="02020603050405020304" pitchFamily="18" charset="-78"/>
                </a:endParaRPr>
              </a:p>
            </p:txBody>
          </p:sp>
          <p:sp>
            <p:nvSpPr>
              <p:cNvPr id="28" name="Rectangle 17"/>
              <p:cNvSpPr>
                <a:spLocks noChangeArrowheads="1"/>
              </p:cNvSpPr>
              <p:nvPr/>
            </p:nvSpPr>
            <p:spPr bwMode="auto">
              <a:xfrm>
                <a:off x="5968579" y="3602361"/>
                <a:ext cx="1618629" cy="346279"/>
              </a:xfrm>
              <a:prstGeom prst="rect">
                <a:avLst/>
              </a:prstGeom>
              <a:solidFill>
                <a:schemeClr val="accent3">
                  <a:lumMod val="75000"/>
                </a:schemeClr>
              </a:solidFill>
              <a:ln>
                <a:noFill/>
              </a:ln>
            </p:spPr>
            <p:txBody>
              <a:bodyPr/>
              <a:lstStyle/>
              <a:p>
                <a:pPr>
                  <a:defRPr/>
                </a:pPr>
                <a:endParaRPr lang="id-ID">
                  <a:latin typeface="Simplified Arabic" panose="02020603050405020304" pitchFamily="18" charset="-78"/>
                  <a:cs typeface="Simplified Arabic" panose="02020603050405020304" pitchFamily="18" charset="-78"/>
                </a:endParaRPr>
              </a:p>
            </p:txBody>
          </p:sp>
        </p:grpSp>
        <p:grpSp>
          <p:nvGrpSpPr>
            <p:cNvPr id="14" name="Group 8"/>
            <p:cNvGrpSpPr/>
            <p:nvPr/>
          </p:nvGrpSpPr>
          <p:grpSpPr bwMode="auto">
            <a:xfrm rot="-2789196">
              <a:off x="6457790" y="2281638"/>
              <a:ext cx="1291888" cy="721084"/>
              <a:chOff x="7513848" y="3429777"/>
              <a:chExt cx="1857647" cy="1036868"/>
            </a:xfrm>
          </p:grpSpPr>
          <p:sp>
            <p:nvSpPr>
              <p:cNvPr id="21" name="Freeform 7"/>
              <p:cNvSpPr/>
              <p:nvPr/>
            </p:nvSpPr>
            <p:spPr bwMode="auto">
              <a:xfrm>
                <a:off x="9039708" y="3430010"/>
                <a:ext cx="331787" cy="1036635"/>
              </a:xfrm>
              <a:custGeom>
                <a:avLst/>
                <a:gdLst>
                  <a:gd name="T0" fmla="*/ 0 w 209"/>
                  <a:gd name="T1" fmla="*/ 2147483646 h 653"/>
                  <a:gd name="T2" fmla="*/ 2147483646 w 209"/>
                  <a:gd name="T3" fmla="*/ 0 h 653"/>
                  <a:gd name="T4" fmla="*/ 2147483646 w 209"/>
                  <a:gd name="T5" fmla="*/ 2147483646 h 653"/>
                  <a:gd name="T6" fmla="*/ 2147483646 w 209"/>
                  <a:gd name="T7" fmla="*/ 2147483646 h 653"/>
                  <a:gd name="T8" fmla="*/ 2147483646 w 209"/>
                  <a:gd name="T9" fmla="*/ 2147483646 h 653"/>
                  <a:gd name="T10" fmla="*/ 0 w 209"/>
                  <a:gd name="T11" fmla="*/ 2147483646 h 653"/>
                  <a:gd name="T12" fmla="*/ 0 w 209"/>
                  <a:gd name="T13" fmla="*/ 2147483646 h 65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09" h="653">
                    <a:moveTo>
                      <a:pt x="0" y="162"/>
                    </a:moveTo>
                    <a:lnTo>
                      <a:pt x="135" y="0"/>
                    </a:lnTo>
                    <a:lnTo>
                      <a:pt x="209" y="210"/>
                    </a:lnTo>
                    <a:lnTo>
                      <a:pt x="209" y="443"/>
                    </a:lnTo>
                    <a:lnTo>
                      <a:pt x="135" y="653"/>
                    </a:lnTo>
                    <a:lnTo>
                      <a:pt x="0" y="488"/>
                    </a:lnTo>
                    <a:lnTo>
                      <a:pt x="0" y="162"/>
                    </a:lnTo>
                    <a:close/>
                  </a:path>
                </a:pathLst>
              </a:custGeom>
              <a:solidFill>
                <a:srgbClr val="BBA17C"/>
              </a:solidFill>
              <a:ln>
                <a:noFill/>
              </a:ln>
              <a:extLst>
                <a:ext uri="{91240B29-F687-4F45-9708-019B960494DF}">
                  <a14:hiddenLine xmlns:a14="http://schemas.microsoft.com/office/drawing/2010/main" w="9525">
                    <a:solidFill>
                      <a:srgbClr val="000000"/>
                    </a:solidFill>
                    <a:round/>
                  </a14:hiddenLine>
                </a:ext>
              </a:extLst>
            </p:spPr>
            <p:txBody>
              <a:bodyPr/>
              <a:lstStyle/>
              <a:p>
                <a:endParaRPr lang="en-US">
                  <a:latin typeface="Simplified Arabic" panose="02020603050405020304" pitchFamily="18" charset="-78"/>
                  <a:cs typeface="Simplified Arabic" panose="02020603050405020304" pitchFamily="18" charset="-78"/>
                </a:endParaRPr>
              </a:p>
            </p:txBody>
          </p:sp>
          <p:sp>
            <p:nvSpPr>
              <p:cNvPr id="22" name="Freeform 18"/>
              <p:cNvSpPr/>
              <p:nvPr/>
            </p:nvSpPr>
            <p:spPr bwMode="auto">
              <a:xfrm>
                <a:off x="7535500" y="3438426"/>
                <a:ext cx="1755273" cy="339284"/>
              </a:xfrm>
              <a:custGeom>
                <a:avLst/>
                <a:gdLst>
                  <a:gd name="T0" fmla="*/ 1020 w 1095"/>
                  <a:gd name="T1" fmla="*/ 217 h 217"/>
                  <a:gd name="T2" fmla="*/ 1095 w 1095"/>
                  <a:gd name="T3" fmla="*/ 0 h 217"/>
                  <a:gd name="T4" fmla="*/ 0 w 1095"/>
                  <a:gd name="T5" fmla="*/ 0 h 217"/>
                  <a:gd name="T6" fmla="*/ 0 w 1095"/>
                  <a:gd name="T7" fmla="*/ 217 h 217"/>
                  <a:gd name="T8" fmla="*/ 1020 w 1095"/>
                  <a:gd name="T9" fmla="*/ 217 h 217"/>
                </a:gdLst>
                <a:ahLst/>
                <a:cxnLst>
                  <a:cxn ang="0">
                    <a:pos x="T0" y="T1"/>
                  </a:cxn>
                  <a:cxn ang="0">
                    <a:pos x="T2" y="T3"/>
                  </a:cxn>
                  <a:cxn ang="0">
                    <a:pos x="T4" y="T5"/>
                  </a:cxn>
                  <a:cxn ang="0">
                    <a:pos x="T6" y="T7"/>
                  </a:cxn>
                  <a:cxn ang="0">
                    <a:pos x="T8" y="T9"/>
                  </a:cxn>
                </a:cxnLst>
                <a:rect l="0" t="0" r="r" b="b"/>
                <a:pathLst>
                  <a:path w="1095" h="217">
                    <a:moveTo>
                      <a:pt x="1020" y="217"/>
                    </a:moveTo>
                    <a:lnTo>
                      <a:pt x="1095" y="0"/>
                    </a:lnTo>
                    <a:lnTo>
                      <a:pt x="0" y="0"/>
                    </a:lnTo>
                    <a:lnTo>
                      <a:pt x="0" y="217"/>
                    </a:lnTo>
                    <a:lnTo>
                      <a:pt x="1020" y="217"/>
                    </a:lnTo>
                    <a:close/>
                  </a:path>
                </a:pathLst>
              </a:custGeom>
              <a:solidFill>
                <a:schemeClr val="accent4">
                  <a:lumMod val="60000"/>
                  <a:lumOff val="40000"/>
                </a:schemeClr>
              </a:solidFill>
              <a:ln>
                <a:noFill/>
              </a:ln>
            </p:spPr>
            <p:txBody>
              <a:bodyPr/>
              <a:lstStyle/>
              <a:p>
                <a:pPr>
                  <a:defRPr/>
                </a:pPr>
                <a:endParaRPr lang="id-ID">
                  <a:latin typeface="Simplified Arabic" panose="02020603050405020304" pitchFamily="18" charset="-78"/>
                  <a:cs typeface="Simplified Arabic" panose="02020603050405020304" pitchFamily="18" charset="-78"/>
                </a:endParaRPr>
              </a:p>
            </p:txBody>
          </p:sp>
          <p:sp>
            <p:nvSpPr>
              <p:cNvPr id="23" name="Rectangle 19"/>
              <p:cNvSpPr>
                <a:spLocks noChangeArrowheads="1"/>
              </p:cNvSpPr>
              <p:nvPr/>
            </p:nvSpPr>
            <p:spPr bwMode="auto">
              <a:xfrm>
                <a:off x="7553657" y="3769826"/>
                <a:ext cx="1622141" cy="349777"/>
              </a:xfrm>
              <a:prstGeom prst="rect">
                <a:avLst/>
              </a:prstGeom>
              <a:solidFill>
                <a:schemeClr val="accent4"/>
              </a:solidFill>
              <a:ln>
                <a:noFill/>
              </a:ln>
            </p:spPr>
            <p:txBody>
              <a:bodyPr/>
              <a:lstStyle/>
              <a:p>
                <a:pPr>
                  <a:defRPr/>
                </a:pPr>
                <a:endParaRPr lang="id-ID">
                  <a:latin typeface="Simplified Arabic" panose="02020603050405020304" pitchFamily="18" charset="-78"/>
                  <a:cs typeface="Simplified Arabic" panose="02020603050405020304" pitchFamily="18" charset="-78"/>
                </a:endParaRPr>
              </a:p>
            </p:txBody>
          </p:sp>
          <p:sp>
            <p:nvSpPr>
              <p:cNvPr id="24" name="Freeform 20"/>
              <p:cNvSpPr/>
              <p:nvPr/>
            </p:nvSpPr>
            <p:spPr bwMode="auto">
              <a:xfrm>
                <a:off x="7555462" y="4131120"/>
                <a:ext cx="1730749" cy="342781"/>
              </a:xfrm>
              <a:custGeom>
                <a:avLst/>
                <a:gdLst>
                  <a:gd name="T0" fmla="*/ 1095 w 1095"/>
                  <a:gd name="T1" fmla="*/ 219 h 219"/>
                  <a:gd name="T2" fmla="*/ 1020 w 1095"/>
                  <a:gd name="T3" fmla="*/ 0 h 219"/>
                  <a:gd name="T4" fmla="*/ 0 w 1095"/>
                  <a:gd name="T5" fmla="*/ 0 h 219"/>
                  <a:gd name="T6" fmla="*/ 0 w 1095"/>
                  <a:gd name="T7" fmla="*/ 219 h 219"/>
                  <a:gd name="T8" fmla="*/ 1095 w 1095"/>
                  <a:gd name="T9" fmla="*/ 219 h 219"/>
                </a:gdLst>
                <a:ahLst/>
                <a:cxnLst>
                  <a:cxn ang="0">
                    <a:pos x="T0" y="T1"/>
                  </a:cxn>
                  <a:cxn ang="0">
                    <a:pos x="T2" y="T3"/>
                  </a:cxn>
                  <a:cxn ang="0">
                    <a:pos x="T4" y="T5"/>
                  </a:cxn>
                  <a:cxn ang="0">
                    <a:pos x="T6" y="T7"/>
                  </a:cxn>
                  <a:cxn ang="0">
                    <a:pos x="T8" y="T9"/>
                  </a:cxn>
                </a:cxnLst>
                <a:rect l="0" t="0" r="r" b="b"/>
                <a:pathLst>
                  <a:path w="1095" h="219">
                    <a:moveTo>
                      <a:pt x="1095" y="219"/>
                    </a:moveTo>
                    <a:lnTo>
                      <a:pt x="1020" y="0"/>
                    </a:lnTo>
                    <a:lnTo>
                      <a:pt x="0" y="0"/>
                    </a:lnTo>
                    <a:lnTo>
                      <a:pt x="0" y="219"/>
                    </a:lnTo>
                    <a:lnTo>
                      <a:pt x="1095" y="219"/>
                    </a:lnTo>
                    <a:close/>
                  </a:path>
                </a:pathLst>
              </a:custGeom>
              <a:solidFill>
                <a:schemeClr val="accent4">
                  <a:lumMod val="75000"/>
                </a:schemeClr>
              </a:solidFill>
              <a:ln>
                <a:noFill/>
              </a:ln>
            </p:spPr>
            <p:txBody>
              <a:bodyPr/>
              <a:lstStyle/>
              <a:p>
                <a:pPr>
                  <a:defRPr/>
                </a:pPr>
                <a:endParaRPr lang="id-ID">
                  <a:latin typeface="Simplified Arabic" panose="02020603050405020304" pitchFamily="18" charset="-78"/>
                  <a:cs typeface="Simplified Arabic" panose="02020603050405020304" pitchFamily="18" charset="-78"/>
                </a:endParaRPr>
              </a:p>
            </p:txBody>
          </p:sp>
          <p:sp>
            <p:nvSpPr>
              <p:cNvPr id="25" name="Oval 21"/>
              <p:cNvSpPr>
                <a:spLocks noChangeArrowheads="1"/>
              </p:cNvSpPr>
              <p:nvPr/>
            </p:nvSpPr>
            <p:spPr bwMode="auto">
              <a:xfrm>
                <a:off x="9236547" y="3823081"/>
                <a:ext cx="84085" cy="290316"/>
              </a:xfrm>
              <a:prstGeom prst="ellipse">
                <a:avLst/>
              </a:prstGeom>
              <a:solidFill>
                <a:schemeClr val="tx1">
                  <a:lumMod val="75000"/>
                  <a:lumOff val="25000"/>
                </a:schemeClr>
              </a:solidFill>
              <a:ln>
                <a:noFill/>
              </a:ln>
            </p:spPr>
            <p:txBody>
              <a:bodyPr/>
              <a:lstStyle/>
              <a:p>
                <a:pPr>
                  <a:defRPr/>
                </a:pPr>
                <a:endParaRPr lang="id-ID">
                  <a:latin typeface="Simplified Arabic" panose="02020603050405020304" pitchFamily="18" charset="-78"/>
                  <a:cs typeface="Simplified Arabic" panose="02020603050405020304" pitchFamily="18" charset="-78"/>
                </a:endParaRPr>
              </a:p>
            </p:txBody>
          </p:sp>
        </p:grpSp>
        <p:grpSp>
          <p:nvGrpSpPr>
            <p:cNvPr id="15" name="Group 9"/>
            <p:cNvGrpSpPr/>
            <p:nvPr/>
          </p:nvGrpSpPr>
          <p:grpSpPr bwMode="auto">
            <a:xfrm rot="-2789196">
              <a:off x="3454929" y="5087369"/>
              <a:ext cx="1998270" cy="717614"/>
              <a:chOff x="1422870" y="2939467"/>
              <a:chExt cx="2873373" cy="1031877"/>
            </a:xfrm>
          </p:grpSpPr>
          <p:sp>
            <p:nvSpPr>
              <p:cNvPr id="16" name="Freeform 8"/>
              <p:cNvSpPr/>
              <p:nvPr/>
            </p:nvSpPr>
            <p:spPr bwMode="auto">
              <a:xfrm>
                <a:off x="1422870" y="2939467"/>
                <a:ext cx="1490658" cy="1031877"/>
              </a:xfrm>
              <a:custGeom>
                <a:avLst/>
                <a:gdLst>
                  <a:gd name="T0" fmla="*/ 2147483646 w 939"/>
                  <a:gd name="T1" fmla="*/ 2147483646 h 650"/>
                  <a:gd name="T2" fmla="*/ 0 w 939"/>
                  <a:gd name="T3" fmla="*/ 2147483646 h 650"/>
                  <a:gd name="T4" fmla="*/ 2147483646 w 939"/>
                  <a:gd name="T5" fmla="*/ 0 h 650"/>
                  <a:gd name="T6" fmla="*/ 2147483646 w 939"/>
                  <a:gd name="T7" fmla="*/ 0 h 650"/>
                  <a:gd name="T8" fmla="*/ 2147483646 w 939"/>
                  <a:gd name="T9" fmla="*/ 2147483646 h 650"/>
                  <a:gd name="T10" fmla="*/ 2147483646 w 939"/>
                  <a:gd name="T11" fmla="*/ 2147483646 h 65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39" h="650">
                    <a:moveTo>
                      <a:pt x="793" y="650"/>
                    </a:moveTo>
                    <a:lnTo>
                      <a:pt x="0" y="326"/>
                    </a:lnTo>
                    <a:lnTo>
                      <a:pt x="793" y="0"/>
                    </a:lnTo>
                    <a:lnTo>
                      <a:pt x="939" y="0"/>
                    </a:lnTo>
                    <a:lnTo>
                      <a:pt x="939" y="650"/>
                    </a:lnTo>
                    <a:lnTo>
                      <a:pt x="793" y="650"/>
                    </a:lnTo>
                    <a:close/>
                  </a:path>
                </a:pathLst>
              </a:custGeom>
              <a:solidFill>
                <a:srgbClr val="D4AC8C"/>
              </a:solidFill>
              <a:ln>
                <a:noFill/>
              </a:ln>
              <a:extLst>
                <a:ext uri="{91240B29-F687-4F45-9708-019B960494DF}">
                  <a14:hiddenLine xmlns:a14="http://schemas.microsoft.com/office/drawing/2010/main" w="9525">
                    <a:solidFill>
                      <a:srgbClr val="000000"/>
                    </a:solidFill>
                    <a:round/>
                  </a14:hiddenLine>
                </a:ext>
              </a:extLst>
            </p:spPr>
            <p:txBody>
              <a:bodyPr/>
              <a:lstStyle/>
              <a:p>
                <a:endParaRPr lang="en-US">
                  <a:latin typeface="Simplified Arabic" panose="02020603050405020304" pitchFamily="18" charset="-78"/>
                  <a:cs typeface="Simplified Arabic" panose="02020603050405020304" pitchFamily="18" charset="-78"/>
                </a:endParaRPr>
              </a:p>
            </p:txBody>
          </p:sp>
          <p:sp>
            <p:nvSpPr>
              <p:cNvPr id="17" name="Freeform 9"/>
              <p:cNvSpPr/>
              <p:nvPr/>
            </p:nvSpPr>
            <p:spPr bwMode="auto">
              <a:xfrm>
                <a:off x="2560725" y="2951949"/>
                <a:ext cx="1744762" cy="342781"/>
              </a:xfrm>
              <a:custGeom>
                <a:avLst/>
                <a:gdLst>
                  <a:gd name="T0" fmla="*/ 464 w 464"/>
                  <a:gd name="T1" fmla="*/ 0 h 91"/>
                  <a:gd name="T2" fmla="*/ 41 w 464"/>
                  <a:gd name="T3" fmla="*/ 0 h 91"/>
                  <a:gd name="T4" fmla="*/ 16 w 464"/>
                  <a:gd name="T5" fmla="*/ 14 h 91"/>
                  <a:gd name="T6" fmla="*/ 5 w 464"/>
                  <a:gd name="T7" fmla="*/ 31 h 91"/>
                  <a:gd name="T8" fmla="*/ 5 w 464"/>
                  <a:gd name="T9" fmla="*/ 59 h 91"/>
                  <a:gd name="T10" fmla="*/ 16 w 464"/>
                  <a:gd name="T11" fmla="*/ 77 h 91"/>
                  <a:gd name="T12" fmla="*/ 41 w 464"/>
                  <a:gd name="T13" fmla="*/ 91 h 91"/>
                  <a:gd name="T14" fmla="*/ 464 w 464"/>
                  <a:gd name="T15" fmla="*/ 91 h 91"/>
                  <a:gd name="T16" fmla="*/ 464 w 464"/>
                  <a:gd name="T17" fmla="*/ 0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64" h="91">
                    <a:moveTo>
                      <a:pt x="464" y="0"/>
                    </a:moveTo>
                    <a:cubicBezTo>
                      <a:pt x="41" y="0"/>
                      <a:pt x="41" y="0"/>
                      <a:pt x="41" y="0"/>
                    </a:cubicBezTo>
                    <a:cubicBezTo>
                      <a:pt x="32" y="0"/>
                      <a:pt x="21" y="6"/>
                      <a:pt x="16" y="14"/>
                    </a:cubicBezTo>
                    <a:cubicBezTo>
                      <a:pt x="5" y="31"/>
                      <a:pt x="5" y="31"/>
                      <a:pt x="5" y="31"/>
                    </a:cubicBezTo>
                    <a:cubicBezTo>
                      <a:pt x="0" y="39"/>
                      <a:pt x="0" y="52"/>
                      <a:pt x="5" y="59"/>
                    </a:cubicBezTo>
                    <a:cubicBezTo>
                      <a:pt x="16" y="77"/>
                      <a:pt x="16" y="77"/>
                      <a:pt x="16" y="77"/>
                    </a:cubicBezTo>
                    <a:cubicBezTo>
                      <a:pt x="21" y="85"/>
                      <a:pt x="32" y="91"/>
                      <a:pt x="41" y="91"/>
                    </a:cubicBezTo>
                    <a:cubicBezTo>
                      <a:pt x="464" y="91"/>
                      <a:pt x="464" y="91"/>
                      <a:pt x="464" y="91"/>
                    </a:cubicBezTo>
                    <a:lnTo>
                      <a:pt x="464" y="0"/>
                    </a:lnTo>
                    <a:close/>
                  </a:path>
                </a:pathLst>
              </a:custGeom>
              <a:solidFill>
                <a:schemeClr val="accent1">
                  <a:lumMod val="60000"/>
                  <a:lumOff val="40000"/>
                </a:schemeClr>
              </a:solidFill>
              <a:ln>
                <a:noFill/>
              </a:ln>
            </p:spPr>
            <p:txBody>
              <a:bodyPr/>
              <a:lstStyle/>
              <a:p>
                <a:pPr>
                  <a:defRPr/>
                </a:pPr>
                <a:endParaRPr lang="id-ID">
                  <a:latin typeface="Simplified Arabic" panose="02020603050405020304" pitchFamily="18" charset="-78"/>
                  <a:cs typeface="Simplified Arabic" panose="02020603050405020304" pitchFamily="18" charset="-78"/>
                </a:endParaRPr>
              </a:p>
            </p:txBody>
          </p:sp>
          <p:sp>
            <p:nvSpPr>
              <p:cNvPr id="18" name="Freeform 10"/>
              <p:cNvSpPr/>
              <p:nvPr/>
            </p:nvSpPr>
            <p:spPr bwMode="auto">
              <a:xfrm>
                <a:off x="2553168" y="3283956"/>
                <a:ext cx="1743075" cy="342903"/>
              </a:xfrm>
              <a:custGeom>
                <a:avLst/>
                <a:gdLst>
                  <a:gd name="T0" fmla="*/ 2147483646 w 464"/>
                  <a:gd name="T1" fmla="*/ 0 h 91"/>
                  <a:gd name="T2" fmla="*/ 2147483646 w 464"/>
                  <a:gd name="T3" fmla="*/ 0 h 91"/>
                  <a:gd name="T4" fmla="*/ 2147483646 w 464"/>
                  <a:gd name="T5" fmla="*/ 2147483646 h 91"/>
                  <a:gd name="T6" fmla="*/ 2147483646 w 464"/>
                  <a:gd name="T7" fmla="*/ 2147483646 h 91"/>
                  <a:gd name="T8" fmla="*/ 2147483646 w 464"/>
                  <a:gd name="T9" fmla="*/ 2147483646 h 91"/>
                  <a:gd name="T10" fmla="*/ 2147483646 w 464"/>
                  <a:gd name="T11" fmla="*/ 2147483646 h 91"/>
                  <a:gd name="T12" fmla="*/ 2147483646 w 464"/>
                  <a:gd name="T13" fmla="*/ 2147483646 h 91"/>
                  <a:gd name="T14" fmla="*/ 2147483646 w 464"/>
                  <a:gd name="T15" fmla="*/ 2147483646 h 91"/>
                  <a:gd name="T16" fmla="*/ 2147483646 w 464"/>
                  <a:gd name="T17" fmla="*/ 0 h 9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64" h="91">
                    <a:moveTo>
                      <a:pt x="464" y="0"/>
                    </a:moveTo>
                    <a:cubicBezTo>
                      <a:pt x="41" y="0"/>
                      <a:pt x="41" y="0"/>
                      <a:pt x="41" y="0"/>
                    </a:cubicBezTo>
                    <a:cubicBezTo>
                      <a:pt x="32" y="0"/>
                      <a:pt x="21" y="6"/>
                      <a:pt x="16" y="14"/>
                    </a:cubicBezTo>
                    <a:cubicBezTo>
                      <a:pt x="5" y="32"/>
                      <a:pt x="5" y="32"/>
                      <a:pt x="5" y="32"/>
                    </a:cubicBezTo>
                    <a:cubicBezTo>
                      <a:pt x="0" y="39"/>
                      <a:pt x="0" y="52"/>
                      <a:pt x="5" y="60"/>
                    </a:cubicBezTo>
                    <a:cubicBezTo>
                      <a:pt x="16" y="77"/>
                      <a:pt x="16" y="77"/>
                      <a:pt x="16" y="77"/>
                    </a:cubicBezTo>
                    <a:cubicBezTo>
                      <a:pt x="21" y="85"/>
                      <a:pt x="32" y="91"/>
                      <a:pt x="41" y="91"/>
                    </a:cubicBezTo>
                    <a:cubicBezTo>
                      <a:pt x="464" y="91"/>
                      <a:pt x="464" y="91"/>
                      <a:pt x="464" y="91"/>
                    </a:cubicBezTo>
                    <a:lnTo>
                      <a:pt x="464" y="0"/>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lstStyle/>
              <a:p>
                <a:endParaRPr lang="en-US">
                  <a:latin typeface="Simplified Arabic" panose="02020603050405020304" pitchFamily="18" charset="-78"/>
                  <a:cs typeface="Simplified Arabic" panose="02020603050405020304" pitchFamily="18" charset="-78"/>
                </a:endParaRPr>
              </a:p>
            </p:txBody>
          </p:sp>
          <p:sp>
            <p:nvSpPr>
              <p:cNvPr id="19" name="Freeform 11"/>
              <p:cNvSpPr/>
              <p:nvPr/>
            </p:nvSpPr>
            <p:spPr bwMode="auto">
              <a:xfrm>
                <a:off x="2606171" y="3622671"/>
                <a:ext cx="1741257" cy="346278"/>
              </a:xfrm>
              <a:custGeom>
                <a:avLst/>
                <a:gdLst>
                  <a:gd name="T0" fmla="*/ 464 w 464"/>
                  <a:gd name="T1" fmla="*/ 0 h 91"/>
                  <a:gd name="T2" fmla="*/ 41 w 464"/>
                  <a:gd name="T3" fmla="*/ 0 h 91"/>
                  <a:gd name="T4" fmla="*/ 16 w 464"/>
                  <a:gd name="T5" fmla="*/ 14 h 91"/>
                  <a:gd name="T6" fmla="*/ 5 w 464"/>
                  <a:gd name="T7" fmla="*/ 32 h 91"/>
                  <a:gd name="T8" fmla="*/ 5 w 464"/>
                  <a:gd name="T9" fmla="*/ 60 h 91"/>
                  <a:gd name="T10" fmla="*/ 16 w 464"/>
                  <a:gd name="T11" fmla="*/ 77 h 91"/>
                  <a:gd name="T12" fmla="*/ 41 w 464"/>
                  <a:gd name="T13" fmla="*/ 91 h 91"/>
                  <a:gd name="T14" fmla="*/ 464 w 464"/>
                  <a:gd name="T15" fmla="*/ 91 h 91"/>
                  <a:gd name="T16" fmla="*/ 464 w 464"/>
                  <a:gd name="T17" fmla="*/ 0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64" h="91">
                    <a:moveTo>
                      <a:pt x="464" y="0"/>
                    </a:moveTo>
                    <a:cubicBezTo>
                      <a:pt x="41" y="0"/>
                      <a:pt x="41" y="0"/>
                      <a:pt x="41" y="0"/>
                    </a:cubicBezTo>
                    <a:cubicBezTo>
                      <a:pt x="32" y="0"/>
                      <a:pt x="21" y="6"/>
                      <a:pt x="16" y="14"/>
                    </a:cubicBezTo>
                    <a:cubicBezTo>
                      <a:pt x="5" y="32"/>
                      <a:pt x="5" y="32"/>
                      <a:pt x="5" y="32"/>
                    </a:cubicBezTo>
                    <a:cubicBezTo>
                      <a:pt x="0" y="40"/>
                      <a:pt x="0" y="52"/>
                      <a:pt x="5" y="60"/>
                    </a:cubicBezTo>
                    <a:cubicBezTo>
                      <a:pt x="16" y="77"/>
                      <a:pt x="16" y="77"/>
                      <a:pt x="16" y="77"/>
                    </a:cubicBezTo>
                    <a:cubicBezTo>
                      <a:pt x="21" y="85"/>
                      <a:pt x="32" y="91"/>
                      <a:pt x="41" y="91"/>
                    </a:cubicBezTo>
                    <a:cubicBezTo>
                      <a:pt x="464" y="91"/>
                      <a:pt x="464" y="91"/>
                      <a:pt x="464" y="91"/>
                    </a:cubicBezTo>
                    <a:lnTo>
                      <a:pt x="464" y="0"/>
                    </a:lnTo>
                    <a:close/>
                  </a:path>
                </a:pathLst>
              </a:custGeom>
              <a:solidFill>
                <a:schemeClr val="accent1">
                  <a:lumMod val="75000"/>
                </a:schemeClr>
              </a:solidFill>
              <a:ln>
                <a:noFill/>
              </a:ln>
            </p:spPr>
            <p:txBody>
              <a:bodyPr/>
              <a:lstStyle/>
              <a:p>
                <a:pPr>
                  <a:defRPr/>
                </a:pPr>
                <a:endParaRPr lang="id-ID">
                  <a:latin typeface="Simplified Arabic" panose="02020603050405020304" pitchFamily="18" charset="-78"/>
                  <a:cs typeface="Simplified Arabic" panose="02020603050405020304" pitchFamily="18" charset="-78"/>
                </a:endParaRPr>
              </a:p>
            </p:txBody>
          </p:sp>
          <p:sp>
            <p:nvSpPr>
              <p:cNvPr id="20" name="Freeform 22"/>
              <p:cNvSpPr/>
              <p:nvPr/>
            </p:nvSpPr>
            <p:spPr bwMode="auto">
              <a:xfrm>
                <a:off x="1471677" y="3291656"/>
                <a:ext cx="427432" cy="332287"/>
              </a:xfrm>
              <a:custGeom>
                <a:avLst/>
                <a:gdLst>
                  <a:gd name="T0" fmla="*/ 114 w 114"/>
                  <a:gd name="T1" fmla="*/ 49 h 88"/>
                  <a:gd name="T2" fmla="*/ 107 w 114"/>
                  <a:gd name="T3" fmla="*/ 0 h 88"/>
                  <a:gd name="T4" fmla="*/ 0 w 114"/>
                  <a:gd name="T5" fmla="*/ 44 h 88"/>
                  <a:gd name="T6" fmla="*/ 109 w 114"/>
                  <a:gd name="T7" fmla="*/ 88 h 88"/>
                  <a:gd name="T8" fmla="*/ 114 w 114"/>
                  <a:gd name="T9" fmla="*/ 49 h 88"/>
                </a:gdLst>
                <a:ahLst/>
                <a:cxnLst>
                  <a:cxn ang="0">
                    <a:pos x="T0" y="T1"/>
                  </a:cxn>
                  <a:cxn ang="0">
                    <a:pos x="T2" y="T3"/>
                  </a:cxn>
                  <a:cxn ang="0">
                    <a:pos x="T4" y="T5"/>
                  </a:cxn>
                  <a:cxn ang="0">
                    <a:pos x="T6" y="T7"/>
                  </a:cxn>
                  <a:cxn ang="0">
                    <a:pos x="T8" y="T9"/>
                  </a:cxn>
                </a:cxnLst>
                <a:rect l="0" t="0" r="r" b="b"/>
                <a:pathLst>
                  <a:path w="114" h="88">
                    <a:moveTo>
                      <a:pt x="114" y="49"/>
                    </a:moveTo>
                    <a:cubicBezTo>
                      <a:pt x="114" y="32"/>
                      <a:pt x="111" y="15"/>
                      <a:pt x="107" y="0"/>
                    </a:cubicBezTo>
                    <a:cubicBezTo>
                      <a:pt x="0" y="44"/>
                      <a:pt x="0" y="44"/>
                      <a:pt x="0" y="44"/>
                    </a:cubicBezTo>
                    <a:cubicBezTo>
                      <a:pt x="109" y="88"/>
                      <a:pt x="109" y="88"/>
                      <a:pt x="109" y="88"/>
                    </a:cubicBezTo>
                    <a:cubicBezTo>
                      <a:pt x="112" y="76"/>
                      <a:pt x="114" y="63"/>
                      <a:pt x="114" y="49"/>
                    </a:cubicBezTo>
                    <a:close/>
                  </a:path>
                </a:pathLst>
              </a:custGeom>
              <a:solidFill>
                <a:schemeClr val="tx1">
                  <a:lumMod val="75000"/>
                  <a:lumOff val="25000"/>
                </a:schemeClr>
              </a:solidFill>
              <a:ln>
                <a:noFill/>
              </a:ln>
            </p:spPr>
            <p:txBody>
              <a:bodyPr/>
              <a:lstStyle/>
              <a:p>
                <a:pPr>
                  <a:defRPr/>
                </a:pPr>
                <a:endParaRPr lang="id-ID">
                  <a:latin typeface="Simplified Arabic" panose="02020603050405020304" pitchFamily="18" charset="-78"/>
                  <a:cs typeface="Simplified Arabic" panose="02020603050405020304" pitchFamily="18" charset="-78"/>
                </a:endParaRPr>
              </a:p>
            </p:txBody>
          </p:sp>
        </p:grpSp>
      </p:gr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Oval 173"/>
          <p:cNvSpPr/>
          <p:nvPr/>
        </p:nvSpPr>
        <p:spPr>
          <a:xfrm>
            <a:off x="217488" y="215900"/>
            <a:ext cx="627062" cy="627063"/>
          </a:xfrm>
          <a:prstGeom prst="ellipse">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ar-JO" dirty="0">
                <a:latin typeface="Simplified Arabic" panose="02020603050405020304" pitchFamily="18" charset="-78"/>
                <a:cs typeface="Simplified Arabic" panose="02020603050405020304" pitchFamily="18" charset="-78"/>
              </a:rPr>
              <a:t>14</a:t>
            </a:r>
            <a:endParaRPr lang="en-US" dirty="0">
              <a:latin typeface="Simplified Arabic" panose="02020603050405020304" pitchFamily="18" charset="-78"/>
              <a:cs typeface="Simplified Arabic" panose="02020603050405020304" pitchFamily="18" charset="-78"/>
            </a:endParaRPr>
          </a:p>
        </p:txBody>
      </p:sp>
      <p:sp>
        <p:nvSpPr>
          <p:cNvPr id="8" name="Rectangle 5"/>
          <p:cNvSpPr>
            <a:spLocks noChangeArrowheads="1"/>
          </p:cNvSpPr>
          <p:nvPr/>
        </p:nvSpPr>
        <p:spPr bwMode="auto">
          <a:xfrm>
            <a:off x="10446239" y="173995"/>
            <a:ext cx="2050561"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ctr" latinLnBrk="0" hangingPunct="0">
              <a:lnSpc>
                <a:spcPct val="100000"/>
              </a:lnSpc>
              <a:spcBef>
                <a:spcPct val="0"/>
              </a:spcBef>
              <a:spcAft>
                <a:spcPct val="0"/>
              </a:spcAft>
              <a:buClrTx/>
              <a:buSzTx/>
              <a:buFontTx/>
              <a:buNone/>
            </a:pPr>
            <a:r>
              <a:rPr kumimoji="0" lang="ar-SA" altLang="en-US" sz="1100" b="0" i="0" u="none" strike="noStrike" cap="none" normalizeH="0" baseline="0" dirty="0">
                <a:ln>
                  <a:noFill/>
                </a:ln>
                <a:solidFill>
                  <a:srgbClr val="FFFFFF"/>
                </a:solidFill>
                <a:effectLst/>
                <a:latin typeface="Simplified Arabic" panose="02020603050405020304" pitchFamily="18" charset="-78"/>
                <a:cs typeface="Simplified Arabic" panose="02020603050405020304" pitchFamily="18" charset="-78"/>
              </a:rPr>
              <a:t>ينبغي أن ن التقرير موجزا قدر المستطاع</a:t>
            </a:r>
            <a:r>
              <a:rPr kumimoji="0" lang="en-US" altLang="en-US" sz="1100" b="0" i="0" u="none" strike="noStrike" cap="none" normalizeH="0" baseline="0" dirty="0">
                <a:ln>
                  <a:noFill/>
                </a:ln>
                <a:solidFill>
                  <a:srgbClr val="FFFFFF"/>
                </a:solidFill>
                <a:effectLst/>
                <a:latin typeface="Simplified Arabic" panose="02020603050405020304" pitchFamily="18" charset="-78"/>
                <a:cs typeface="Simplified Arabic" panose="02020603050405020304" pitchFamily="18" charset="-78"/>
              </a:rPr>
              <a:t>.</a:t>
            </a:r>
            <a:r>
              <a:rPr kumimoji="0" lang="en-US" altLang="en-US" sz="800" b="0" i="0" u="none" strike="noStrike" cap="none" normalizeH="0" baseline="0" dirty="0">
                <a:ln>
                  <a:noFill/>
                </a:ln>
                <a:solidFill>
                  <a:schemeClr val="tx1"/>
                </a:solidFill>
                <a:effectLst/>
                <a:latin typeface="Simplified Arabic" panose="02020603050405020304" pitchFamily="18" charset="-78"/>
                <a:cs typeface="Simplified Arabic" panose="02020603050405020304" pitchFamily="18" charset="-78"/>
              </a:rPr>
              <a:t> </a:t>
            </a:r>
            <a:endParaRPr kumimoji="0" lang="en-US" altLang="en-US" sz="1100" b="0" i="0" u="none" strike="noStrike" cap="none" normalizeH="0" baseline="0" dirty="0">
              <a:ln>
                <a:noFill/>
              </a:ln>
              <a:solidFill>
                <a:srgbClr val="FFFFFF"/>
              </a:solidFill>
              <a:effectLst/>
              <a:latin typeface="Simplified Arabic" panose="02020603050405020304" pitchFamily="18" charset="-78"/>
              <a:cs typeface="Simplified Arabic" panose="02020603050405020304" pitchFamily="18" charset="-78"/>
            </a:endParaRPr>
          </a:p>
        </p:txBody>
      </p:sp>
      <p:grpSp>
        <p:nvGrpSpPr>
          <p:cNvPr id="10" name="Group 1"/>
          <p:cNvGrpSpPr/>
          <p:nvPr/>
        </p:nvGrpSpPr>
        <p:grpSpPr bwMode="auto">
          <a:xfrm rot="-5838478">
            <a:off x="896116" y="3038258"/>
            <a:ext cx="2198688" cy="2898775"/>
            <a:chOff x="4095257" y="1996236"/>
            <a:chExt cx="3369019" cy="4449075"/>
          </a:xfrm>
        </p:grpSpPr>
        <p:grpSp>
          <p:nvGrpSpPr>
            <p:cNvPr id="11" name="Group 6"/>
            <p:cNvGrpSpPr/>
            <p:nvPr/>
          </p:nvGrpSpPr>
          <p:grpSpPr bwMode="auto">
            <a:xfrm rot="-2789196">
              <a:off x="4950672" y="3955051"/>
              <a:ext cx="1131521" cy="717619"/>
              <a:chOff x="4296246" y="3428879"/>
              <a:chExt cx="1627039" cy="1031885"/>
            </a:xfrm>
          </p:grpSpPr>
          <p:sp>
            <p:nvSpPr>
              <p:cNvPr id="29" name="Rectangle 12"/>
              <p:cNvSpPr>
                <a:spLocks noChangeArrowheads="1"/>
              </p:cNvSpPr>
              <p:nvPr/>
            </p:nvSpPr>
            <p:spPr bwMode="auto">
              <a:xfrm>
                <a:off x="4372257" y="3427906"/>
                <a:ext cx="1601110" cy="339285"/>
              </a:xfrm>
              <a:prstGeom prst="rect">
                <a:avLst/>
              </a:prstGeom>
              <a:solidFill>
                <a:schemeClr val="accent2">
                  <a:lumMod val="60000"/>
                  <a:lumOff val="40000"/>
                </a:schemeClr>
              </a:solidFill>
              <a:ln>
                <a:noFill/>
              </a:ln>
            </p:spPr>
            <p:txBody>
              <a:bodyPr/>
              <a:lstStyle/>
              <a:p>
                <a:pPr>
                  <a:defRPr/>
                </a:pPr>
                <a:endParaRPr lang="id-ID">
                  <a:latin typeface="Simplified Arabic" panose="02020603050405020304" pitchFamily="18" charset="-78"/>
                  <a:cs typeface="Simplified Arabic" panose="02020603050405020304" pitchFamily="18" charset="-78"/>
                </a:endParaRPr>
              </a:p>
            </p:txBody>
          </p:sp>
          <p:sp>
            <p:nvSpPr>
              <p:cNvPr id="30" name="Rectangle 13"/>
              <p:cNvSpPr>
                <a:spLocks noChangeArrowheads="1"/>
              </p:cNvSpPr>
              <p:nvPr/>
            </p:nvSpPr>
            <p:spPr bwMode="auto">
              <a:xfrm>
                <a:off x="4296246" y="3774494"/>
                <a:ext cx="1614478" cy="34448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id-ID" altLang="en-US" sz="1800">
                  <a:latin typeface="Simplified Arabic" panose="02020603050405020304" pitchFamily="18" charset="-78"/>
                  <a:cs typeface="Simplified Arabic" panose="02020603050405020304" pitchFamily="18" charset="-78"/>
                </a:endParaRPr>
              </a:p>
            </p:txBody>
          </p:sp>
          <p:sp>
            <p:nvSpPr>
              <p:cNvPr id="31" name="Rectangle 14"/>
              <p:cNvSpPr>
                <a:spLocks noChangeArrowheads="1"/>
              </p:cNvSpPr>
              <p:nvPr/>
            </p:nvSpPr>
            <p:spPr bwMode="auto">
              <a:xfrm>
                <a:off x="4366209" y="4094248"/>
                <a:ext cx="1608114" cy="349777"/>
              </a:xfrm>
              <a:prstGeom prst="rect">
                <a:avLst/>
              </a:prstGeom>
              <a:solidFill>
                <a:schemeClr val="accent2">
                  <a:lumMod val="75000"/>
                </a:schemeClr>
              </a:solidFill>
              <a:ln>
                <a:noFill/>
              </a:ln>
            </p:spPr>
            <p:txBody>
              <a:bodyPr/>
              <a:lstStyle/>
              <a:p>
                <a:pPr>
                  <a:defRPr/>
                </a:pPr>
                <a:endParaRPr lang="id-ID">
                  <a:latin typeface="Simplified Arabic" panose="02020603050405020304" pitchFamily="18" charset="-78"/>
                  <a:cs typeface="Simplified Arabic" panose="02020603050405020304" pitchFamily="18" charset="-78"/>
                </a:endParaRPr>
              </a:p>
            </p:txBody>
          </p:sp>
        </p:grpSp>
        <p:grpSp>
          <p:nvGrpSpPr>
            <p:cNvPr id="13" name="Group 7"/>
            <p:cNvGrpSpPr/>
            <p:nvPr/>
          </p:nvGrpSpPr>
          <p:grpSpPr bwMode="auto">
            <a:xfrm rot="-2789196">
              <a:off x="5723642" y="3141846"/>
              <a:ext cx="1131793" cy="715341"/>
              <a:chOff x="5915175" y="2938134"/>
              <a:chExt cx="1627435" cy="1028606"/>
            </a:xfrm>
          </p:grpSpPr>
          <p:sp>
            <p:nvSpPr>
              <p:cNvPr id="26" name="Rectangle 15"/>
              <p:cNvSpPr>
                <a:spLocks noChangeArrowheads="1"/>
              </p:cNvSpPr>
              <p:nvPr/>
            </p:nvSpPr>
            <p:spPr bwMode="auto">
              <a:xfrm>
                <a:off x="5970428" y="2930400"/>
                <a:ext cx="1615125" cy="346276"/>
              </a:xfrm>
              <a:prstGeom prst="rect">
                <a:avLst/>
              </a:prstGeom>
              <a:solidFill>
                <a:schemeClr val="accent3">
                  <a:lumMod val="60000"/>
                  <a:lumOff val="40000"/>
                </a:schemeClr>
              </a:solidFill>
              <a:ln>
                <a:noFill/>
              </a:ln>
            </p:spPr>
            <p:txBody>
              <a:bodyPr/>
              <a:lstStyle/>
              <a:p>
                <a:pPr>
                  <a:defRPr/>
                </a:pPr>
                <a:endParaRPr lang="id-ID">
                  <a:latin typeface="Simplified Arabic" panose="02020603050405020304" pitchFamily="18" charset="-78"/>
                  <a:cs typeface="Simplified Arabic" panose="02020603050405020304" pitchFamily="18" charset="-78"/>
                </a:endParaRPr>
              </a:p>
            </p:txBody>
          </p:sp>
          <p:sp>
            <p:nvSpPr>
              <p:cNvPr id="27" name="Rectangle 16"/>
              <p:cNvSpPr>
                <a:spLocks noChangeArrowheads="1"/>
              </p:cNvSpPr>
              <p:nvPr/>
            </p:nvSpPr>
            <p:spPr bwMode="auto">
              <a:xfrm>
                <a:off x="5964018" y="3272779"/>
                <a:ext cx="1615127" cy="342780"/>
              </a:xfrm>
              <a:prstGeom prst="rect">
                <a:avLst/>
              </a:prstGeom>
              <a:solidFill>
                <a:schemeClr val="accent3"/>
              </a:solidFill>
              <a:ln>
                <a:noFill/>
              </a:ln>
            </p:spPr>
            <p:txBody>
              <a:bodyPr/>
              <a:lstStyle/>
              <a:p>
                <a:pPr>
                  <a:defRPr/>
                </a:pPr>
                <a:endParaRPr lang="id-ID">
                  <a:latin typeface="Simplified Arabic" panose="02020603050405020304" pitchFamily="18" charset="-78"/>
                  <a:cs typeface="Simplified Arabic" panose="02020603050405020304" pitchFamily="18" charset="-78"/>
                </a:endParaRPr>
              </a:p>
            </p:txBody>
          </p:sp>
          <p:sp>
            <p:nvSpPr>
              <p:cNvPr id="28" name="Rectangle 17"/>
              <p:cNvSpPr>
                <a:spLocks noChangeArrowheads="1"/>
              </p:cNvSpPr>
              <p:nvPr/>
            </p:nvSpPr>
            <p:spPr bwMode="auto">
              <a:xfrm>
                <a:off x="5968579" y="3602361"/>
                <a:ext cx="1618629" cy="346279"/>
              </a:xfrm>
              <a:prstGeom prst="rect">
                <a:avLst/>
              </a:prstGeom>
              <a:solidFill>
                <a:schemeClr val="accent3">
                  <a:lumMod val="75000"/>
                </a:schemeClr>
              </a:solidFill>
              <a:ln>
                <a:noFill/>
              </a:ln>
            </p:spPr>
            <p:txBody>
              <a:bodyPr/>
              <a:lstStyle/>
              <a:p>
                <a:pPr>
                  <a:defRPr/>
                </a:pPr>
                <a:endParaRPr lang="id-ID">
                  <a:latin typeface="Simplified Arabic" panose="02020603050405020304" pitchFamily="18" charset="-78"/>
                  <a:cs typeface="Simplified Arabic" panose="02020603050405020304" pitchFamily="18" charset="-78"/>
                </a:endParaRPr>
              </a:p>
            </p:txBody>
          </p:sp>
        </p:grpSp>
        <p:grpSp>
          <p:nvGrpSpPr>
            <p:cNvPr id="14" name="Group 8"/>
            <p:cNvGrpSpPr/>
            <p:nvPr/>
          </p:nvGrpSpPr>
          <p:grpSpPr bwMode="auto">
            <a:xfrm rot="-2789196">
              <a:off x="6457790" y="2281638"/>
              <a:ext cx="1291888" cy="721084"/>
              <a:chOff x="7513848" y="3429777"/>
              <a:chExt cx="1857647" cy="1036868"/>
            </a:xfrm>
          </p:grpSpPr>
          <p:sp>
            <p:nvSpPr>
              <p:cNvPr id="21" name="Freeform 7"/>
              <p:cNvSpPr/>
              <p:nvPr/>
            </p:nvSpPr>
            <p:spPr bwMode="auto">
              <a:xfrm>
                <a:off x="9039708" y="3430010"/>
                <a:ext cx="331787" cy="1036635"/>
              </a:xfrm>
              <a:custGeom>
                <a:avLst/>
                <a:gdLst>
                  <a:gd name="T0" fmla="*/ 0 w 209"/>
                  <a:gd name="T1" fmla="*/ 2147483646 h 653"/>
                  <a:gd name="T2" fmla="*/ 2147483646 w 209"/>
                  <a:gd name="T3" fmla="*/ 0 h 653"/>
                  <a:gd name="T4" fmla="*/ 2147483646 w 209"/>
                  <a:gd name="T5" fmla="*/ 2147483646 h 653"/>
                  <a:gd name="T6" fmla="*/ 2147483646 w 209"/>
                  <a:gd name="T7" fmla="*/ 2147483646 h 653"/>
                  <a:gd name="T8" fmla="*/ 2147483646 w 209"/>
                  <a:gd name="T9" fmla="*/ 2147483646 h 653"/>
                  <a:gd name="T10" fmla="*/ 0 w 209"/>
                  <a:gd name="T11" fmla="*/ 2147483646 h 653"/>
                  <a:gd name="T12" fmla="*/ 0 w 209"/>
                  <a:gd name="T13" fmla="*/ 2147483646 h 65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09" h="653">
                    <a:moveTo>
                      <a:pt x="0" y="162"/>
                    </a:moveTo>
                    <a:lnTo>
                      <a:pt x="135" y="0"/>
                    </a:lnTo>
                    <a:lnTo>
                      <a:pt x="209" y="210"/>
                    </a:lnTo>
                    <a:lnTo>
                      <a:pt x="209" y="443"/>
                    </a:lnTo>
                    <a:lnTo>
                      <a:pt x="135" y="653"/>
                    </a:lnTo>
                    <a:lnTo>
                      <a:pt x="0" y="488"/>
                    </a:lnTo>
                    <a:lnTo>
                      <a:pt x="0" y="162"/>
                    </a:lnTo>
                    <a:close/>
                  </a:path>
                </a:pathLst>
              </a:custGeom>
              <a:solidFill>
                <a:srgbClr val="BBA17C"/>
              </a:solidFill>
              <a:ln>
                <a:noFill/>
              </a:ln>
              <a:extLst>
                <a:ext uri="{91240B29-F687-4F45-9708-019B960494DF}">
                  <a14:hiddenLine xmlns:a14="http://schemas.microsoft.com/office/drawing/2010/main" w="9525">
                    <a:solidFill>
                      <a:srgbClr val="000000"/>
                    </a:solidFill>
                    <a:round/>
                  </a14:hiddenLine>
                </a:ext>
              </a:extLst>
            </p:spPr>
            <p:txBody>
              <a:bodyPr/>
              <a:lstStyle/>
              <a:p>
                <a:endParaRPr lang="en-US">
                  <a:latin typeface="Simplified Arabic" panose="02020603050405020304" pitchFamily="18" charset="-78"/>
                  <a:cs typeface="Simplified Arabic" panose="02020603050405020304" pitchFamily="18" charset="-78"/>
                </a:endParaRPr>
              </a:p>
            </p:txBody>
          </p:sp>
          <p:sp>
            <p:nvSpPr>
              <p:cNvPr id="22" name="Freeform 18"/>
              <p:cNvSpPr/>
              <p:nvPr/>
            </p:nvSpPr>
            <p:spPr bwMode="auto">
              <a:xfrm>
                <a:off x="7535500" y="3438426"/>
                <a:ext cx="1755273" cy="339284"/>
              </a:xfrm>
              <a:custGeom>
                <a:avLst/>
                <a:gdLst>
                  <a:gd name="T0" fmla="*/ 1020 w 1095"/>
                  <a:gd name="T1" fmla="*/ 217 h 217"/>
                  <a:gd name="T2" fmla="*/ 1095 w 1095"/>
                  <a:gd name="T3" fmla="*/ 0 h 217"/>
                  <a:gd name="T4" fmla="*/ 0 w 1095"/>
                  <a:gd name="T5" fmla="*/ 0 h 217"/>
                  <a:gd name="T6" fmla="*/ 0 w 1095"/>
                  <a:gd name="T7" fmla="*/ 217 h 217"/>
                  <a:gd name="T8" fmla="*/ 1020 w 1095"/>
                  <a:gd name="T9" fmla="*/ 217 h 217"/>
                </a:gdLst>
                <a:ahLst/>
                <a:cxnLst>
                  <a:cxn ang="0">
                    <a:pos x="T0" y="T1"/>
                  </a:cxn>
                  <a:cxn ang="0">
                    <a:pos x="T2" y="T3"/>
                  </a:cxn>
                  <a:cxn ang="0">
                    <a:pos x="T4" y="T5"/>
                  </a:cxn>
                  <a:cxn ang="0">
                    <a:pos x="T6" y="T7"/>
                  </a:cxn>
                  <a:cxn ang="0">
                    <a:pos x="T8" y="T9"/>
                  </a:cxn>
                </a:cxnLst>
                <a:rect l="0" t="0" r="r" b="b"/>
                <a:pathLst>
                  <a:path w="1095" h="217">
                    <a:moveTo>
                      <a:pt x="1020" y="217"/>
                    </a:moveTo>
                    <a:lnTo>
                      <a:pt x="1095" y="0"/>
                    </a:lnTo>
                    <a:lnTo>
                      <a:pt x="0" y="0"/>
                    </a:lnTo>
                    <a:lnTo>
                      <a:pt x="0" y="217"/>
                    </a:lnTo>
                    <a:lnTo>
                      <a:pt x="1020" y="217"/>
                    </a:lnTo>
                    <a:close/>
                  </a:path>
                </a:pathLst>
              </a:custGeom>
              <a:solidFill>
                <a:schemeClr val="accent4">
                  <a:lumMod val="60000"/>
                  <a:lumOff val="40000"/>
                </a:schemeClr>
              </a:solidFill>
              <a:ln>
                <a:noFill/>
              </a:ln>
            </p:spPr>
            <p:txBody>
              <a:bodyPr/>
              <a:lstStyle/>
              <a:p>
                <a:pPr>
                  <a:defRPr/>
                </a:pPr>
                <a:endParaRPr lang="id-ID">
                  <a:latin typeface="Simplified Arabic" panose="02020603050405020304" pitchFamily="18" charset="-78"/>
                  <a:cs typeface="Simplified Arabic" panose="02020603050405020304" pitchFamily="18" charset="-78"/>
                </a:endParaRPr>
              </a:p>
            </p:txBody>
          </p:sp>
          <p:sp>
            <p:nvSpPr>
              <p:cNvPr id="23" name="Rectangle 19"/>
              <p:cNvSpPr>
                <a:spLocks noChangeArrowheads="1"/>
              </p:cNvSpPr>
              <p:nvPr/>
            </p:nvSpPr>
            <p:spPr bwMode="auto">
              <a:xfrm>
                <a:off x="7553657" y="3769826"/>
                <a:ext cx="1622141" cy="349777"/>
              </a:xfrm>
              <a:prstGeom prst="rect">
                <a:avLst/>
              </a:prstGeom>
              <a:solidFill>
                <a:schemeClr val="accent4"/>
              </a:solidFill>
              <a:ln>
                <a:noFill/>
              </a:ln>
            </p:spPr>
            <p:txBody>
              <a:bodyPr/>
              <a:lstStyle/>
              <a:p>
                <a:pPr>
                  <a:defRPr/>
                </a:pPr>
                <a:endParaRPr lang="id-ID">
                  <a:latin typeface="Simplified Arabic" panose="02020603050405020304" pitchFamily="18" charset="-78"/>
                  <a:cs typeface="Simplified Arabic" panose="02020603050405020304" pitchFamily="18" charset="-78"/>
                </a:endParaRPr>
              </a:p>
            </p:txBody>
          </p:sp>
          <p:sp>
            <p:nvSpPr>
              <p:cNvPr id="24" name="Freeform 20"/>
              <p:cNvSpPr/>
              <p:nvPr/>
            </p:nvSpPr>
            <p:spPr bwMode="auto">
              <a:xfrm>
                <a:off x="7555462" y="4131120"/>
                <a:ext cx="1730749" cy="342781"/>
              </a:xfrm>
              <a:custGeom>
                <a:avLst/>
                <a:gdLst>
                  <a:gd name="T0" fmla="*/ 1095 w 1095"/>
                  <a:gd name="T1" fmla="*/ 219 h 219"/>
                  <a:gd name="T2" fmla="*/ 1020 w 1095"/>
                  <a:gd name="T3" fmla="*/ 0 h 219"/>
                  <a:gd name="T4" fmla="*/ 0 w 1095"/>
                  <a:gd name="T5" fmla="*/ 0 h 219"/>
                  <a:gd name="T6" fmla="*/ 0 w 1095"/>
                  <a:gd name="T7" fmla="*/ 219 h 219"/>
                  <a:gd name="T8" fmla="*/ 1095 w 1095"/>
                  <a:gd name="T9" fmla="*/ 219 h 219"/>
                </a:gdLst>
                <a:ahLst/>
                <a:cxnLst>
                  <a:cxn ang="0">
                    <a:pos x="T0" y="T1"/>
                  </a:cxn>
                  <a:cxn ang="0">
                    <a:pos x="T2" y="T3"/>
                  </a:cxn>
                  <a:cxn ang="0">
                    <a:pos x="T4" y="T5"/>
                  </a:cxn>
                  <a:cxn ang="0">
                    <a:pos x="T6" y="T7"/>
                  </a:cxn>
                  <a:cxn ang="0">
                    <a:pos x="T8" y="T9"/>
                  </a:cxn>
                </a:cxnLst>
                <a:rect l="0" t="0" r="r" b="b"/>
                <a:pathLst>
                  <a:path w="1095" h="219">
                    <a:moveTo>
                      <a:pt x="1095" y="219"/>
                    </a:moveTo>
                    <a:lnTo>
                      <a:pt x="1020" y="0"/>
                    </a:lnTo>
                    <a:lnTo>
                      <a:pt x="0" y="0"/>
                    </a:lnTo>
                    <a:lnTo>
                      <a:pt x="0" y="219"/>
                    </a:lnTo>
                    <a:lnTo>
                      <a:pt x="1095" y="219"/>
                    </a:lnTo>
                    <a:close/>
                  </a:path>
                </a:pathLst>
              </a:custGeom>
              <a:solidFill>
                <a:schemeClr val="accent4">
                  <a:lumMod val="75000"/>
                </a:schemeClr>
              </a:solidFill>
              <a:ln>
                <a:noFill/>
              </a:ln>
            </p:spPr>
            <p:txBody>
              <a:bodyPr/>
              <a:lstStyle/>
              <a:p>
                <a:pPr>
                  <a:defRPr/>
                </a:pPr>
                <a:endParaRPr lang="id-ID">
                  <a:latin typeface="Simplified Arabic" panose="02020603050405020304" pitchFamily="18" charset="-78"/>
                  <a:cs typeface="Simplified Arabic" panose="02020603050405020304" pitchFamily="18" charset="-78"/>
                </a:endParaRPr>
              </a:p>
            </p:txBody>
          </p:sp>
          <p:sp>
            <p:nvSpPr>
              <p:cNvPr id="25" name="Oval 21"/>
              <p:cNvSpPr>
                <a:spLocks noChangeArrowheads="1"/>
              </p:cNvSpPr>
              <p:nvPr/>
            </p:nvSpPr>
            <p:spPr bwMode="auto">
              <a:xfrm>
                <a:off x="9236547" y="3823081"/>
                <a:ext cx="84085" cy="290316"/>
              </a:xfrm>
              <a:prstGeom prst="ellipse">
                <a:avLst/>
              </a:prstGeom>
              <a:solidFill>
                <a:schemeClr val="tx1">
                  <a:lumMod val="75000"/>
                  <a:lumOff val="25000"/>
                </a:schemeClr>
              </a:solidFill>
              <a:ln>
                <a:noFill/>
              </a:ln>
            </p:spPr>
            <p:txBody>
              <a:bodyPr/>
              <a:lstStyle/>
              <a:p>
                <a:pPr>
                  <a:defRPr/>
                </a:pPr>
                <a:endParaRPr lang="id-ID">
                  <a:latin typeface="Simplified Arabic" panose="02020603050405020304" pitchFamily="18" charset="-78"/>
                  <a:cs typeface="Simplified Arabic" panose="02020603050405020304" pitchFamily="18" charset="-78"/>
                </a:endParaRPr>
              </a:p>
            </p:txBody>
          </p:sp>
        </p:grpSp>
        <p:grpSp>
          <p:nvGrpSpPr>
            <p:cNvPr id="15" name="Group 9"/>
            <p:cNvGrpSpPr/>
            <p:nvPr/>
          </p:nvGrpSpPr>
          <p:grpSpPr bwMode="auto">
            <a:xfrm rot="-2789196">
              <a:off x="3454929" y="5087369"/>
              <a:ext cx="1998270" cy="717614"/>
              <a:chOff x="1422870" y="2939467"/>
              <a:chExt cx="2873373" cy="1031877"/>
            </a:xfrm>
          </p:grpSpPr>
          <p:sp>
            <p:nvSpPr>
              <p:cNvPr id="16" name="Freeform 8"/>
              <p:cNvSpPr/>
              <p:nvPr/>
            </p:nvSpPr>
            <p:spPr bwMode="auto">
              <a:xfrm>
                <a:off x="1422870" y="2939467"/>
                <a:ext cx="1490658" cy="1031877"/>
              </a:xfrm>
              <a:custGeom>
                <a:avLst/>
                <a:gdLst>
                  <a:gd name="T0" fmla="*/ 2147483646 w 939"/>
                  <a:gd name="T1" fmla="*/ 2147483646 h 650"/>
                  <a:gd name="T2" fmla="*/ 0 w 939"/>
                  <a:gd name="T3" fmla="*/ 2147483646 h 650"/>
                  <a:gd name="T4" fmla="*/ 2147483646 w 939"/>
                  <a:gd name="T5" fmla="*/ 0 h 650"/>
                  <a:gd name="T6" fmla="*/ 2147483646 w 939"/>
                  <a:gd name="T7" fmla="*/ 0 h 650"/>
                  <a:gd name="T8" fmla="*/ 2147483646 w 939"/>
                  <a:gd name="T9" fmla="*/ 2147483646 h 650"/>
                  <a:gd name="T10" fmla="*/ 2147483646 w 939"/>
                  <a:gd name="T11" fmla="*/ 2147483646 h 65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39" h="650">
                    <a:moveTo>
                      <a:pt x="793" y="650"/>
                    </a:moveTo>
                    <a:lnTo>
                      <a:pt x="0" y="326"/>
                    </a:lnTo>
                    <a:lnTo>
                      <a:pt x="793" y="0"/>
                    </a:lnTo>
                    <a:lnTo>
                      <a:pt x="939" y="0"/>
                    </a:lnTo>
                    <a:lnTo>
                      <a:pt x="939" y="650"/>
                    </a:lnTo>
                    <a:lnTo>
                      <a:pt x="793" y="650"/>
                    </a:lnTo>
                    <a:close/>
                  </a:path>
                </a:pathLst>
              </a:custGeom>
              <a:solidFill>
                <a:srgbClr val="D4AC8C"/>
              </a:solidFill>
              <a:ln>
                <a:noFill/>
              </a:ln>
              <a:extLst>
                <a:ext uri="{91240B29-F687-4F45-9708-019B960494DF}">
                  <a14:hiddenLine xmlns:a14="http://schemas.microsoft.com/office/drawing/2010/main" w="9525">
                    <a:solidFill>
                      <a:srgbClr val="000000"/>
                    </a:solidFill>
                    <a:round/>
                  </a14:hiddenLine>
                </a:ext>
              </a:extLst>
            </p:spPr>
            <p:txBody>
              <a:bodyPr/>
              <a:lstStyle/>
              <a:p>
                <a:endParaRPr lang="en-US">
                  <a:latin typeface="Simplified Arabic" panose="02020603050405020304" pitchFamily="18" charset="-78"/>
                  <a:cs typeface="Simplified Arabic" panose="02020603050405020304" pitchFamily="18" charset="-78"/>
                </a:endParaRPr>
              </a:p>
            </p:txBody>
          </p:sp>
          <p:sp>
            <p:nvSpPr>
              <p:cNvPr id="17" name="Freeform 9"/>
              <p:cNvSpPr/>
              <p:nvPr/>
            </p:nvSpPr>
            <p:spPr bwMode="auto">
              <a:xfrm>
                <a:off x="2560725" y="2951949"/>
                <a:ext cx="1744762" cy="342781"/>
              </a:xfrm>
              <a:custGeom>
                <a:avLst/>
                <a:gdLst>
                  <a:gd name="T0" fmla="*/ 464 w 464"/>
                  <a:gd name="T1" fmla="*/ 0 h 91"/>
                  <a:gd name="T2" fmla="*/ 41 w 464"/>
                  <a:gd name="T3" fmla="*/ 0 h 91"/>
                  <a:gd name="T4" fmla="*/ 16 w 464"/>
                  <a:gd name="T5" fmla="*/ 14 h 91"/>
                  <a:gd name="T6" fmla="*/ 5 w 464"/>
                  <a:gd name="T7" fmla="*/ 31 h 91"/>
                  <a:gd name="T8" fmla="*/ 5 w 464"/>
                  <a:gd name="T9" fmla="*/ 59 h 91"/>
                  <a:gd name="T10" fmla="*/ 16 w 464"/>
                  <a:gd name="T11" fmla="*/ 77 h 91"/>
                  <a:gd name="T12" fmla="*/ 41 w 464"/>
                  <a:gd name="T13" fmla="*/ 91 h 91"/>
                  <a:gd name="T14" fmla="*/ 464 w 464"/>
                  <a:gd name="T15" fmla="*/ 91 h 91"/>
                  <a:gd name="T16" fmla="*/ 464 w 464"/>
                  <a:gd name="T17" fmla="*/ 0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64" h="91">
                    <a:moveTo>
                      <a:pt x="464" y="0"/>
                    </a:moveTo>
                    <a:cubicBezTo>
                      <a:pt x="41" y="0"/>
                      <a:pt x="41" y="0"/>
                      <a:pt x="41" y="0"/>
                    </a:cubicBezTo>
                    <a:cubicBezTo>
                      <a:pt x="32" y="0"/>
                      <a:pt x="21" y="6"/>
                      <a:pt x="16" y="14"/>
                    </a:cubicBezTo>
                    <a:cubicBezTo>
                      <a:pt x="5" y="31"/>
                      <a:pt x="5" y="31"/>
                      <a:pt x="5" y="31"/>
                    </a:cubicBezTo>
                    <a:cubicBezTo>
                      <a:pt x="0" y="39"/>
                      <a:pt x="0" y="52"/>
                      <a:pt x="5" y="59"/>
                    </a:cubicBezTo>
                    <a:cubicBezTo>
                      <a:pt x="16" y="77"/>
                      <a:pt x="16" y="77"/>
                      <a:pt x="16" y="77"/>
                    </a:cubicBezTo>
                    <a:cubicBezTo>
                      <a:pt x="21" y="85"/>
                      <a:pt x="32" y="91"/>
                      <a:pt x="41" y="91"/>
                    </a:cubicBezTo>
                    <a:cubicBezTo>
                      <a:pt x="464" y="91"/>
                      <a:pt x="464" y="91"/>
                      <a:pt x="464" y="91"/>
                    </a:cubicBezTo>
                    <a:lnTo>
                      <a:pt x="464" y="0"/>
                    </a:lnTo>
                    <a:close/>
                  </a:path>
                </a:pathLst>
              </a:custGeom>
              <a:solidFill>
                <a:schemeClr val="accent1">
                  <a:lumMod val="60000"/>
                  <a:lumOff val="40000"/>
                </a:schemeClr>
              </a:solidFill>
              <a:ln>
                <a:noFill/>
              </a:ln>
            </p:spPr>
            <p:txBody>
              <a:bodyPr/>
              <a:lstStyle/>
              <a:p>
                <a:pPr>
                  <a:defRPr/>
                </a:pPr>
                <a:endParaRPr lang="id-ID">
                  <a:latin typeface="Simplified Arabic" panose="02020603050405020304" pitchFamily="18" charset="-78"/>
                  <a:cs typeface="Simplified Arabic" panose="02020603050405020304" pitchFamily="18" charset="-78"/>
                </a:endParaRPr>
              </a:p>
            </p:txBody>
          </p:sp>
          <p:sp>
            <p:nvSpPr>
              <p:cNvPr id="18" name="Freeform 10"/>
              <p:cNvSpPr/>
              <p:nvPr/>
            </p:nvSpPr>
            <p:spPr bwMode="auto">
              <a:xfrm>
                <a:off x="2553168" y="3283956"/>
                <a:ext cx="1743075" cy="342903"/>
              </a:xfrm>
              <a:custGeom>
                <a:avLst/>
                <a:gdLst>
                  <a:gd name="T0" fmla="*/ 2147483646 w 464"/>
                  <a:gd name="T1" fmla="*/ 0 h 91"/>
                  <a:gd name="T2" fmla="*/ 2147483646 w 464"/>
                  <a:gd name="T3" fmla="*/ 0 h 91"/>
                  <a:gd name="T4" fmla="*/ 2147483646 w 464"/>
                  <a:gd name="T5" fmla="*/ 2147483646 h 91"/>
                  <a:gd name="T6" fmla="*/ 2147483646 w 464"/>
                  <a:gd name="T7" fmla="*/ 2147483646 h 91"/>
                  <a:gd name="T8" fmla="*/ 2147483646 w 464"/>
                  <a:gd name="T9" fmla="*/ 2147483646 h 91"/>
                  <a:gd name="T10" fmla="*/ 2147483646 w 464"/>
                  <a:gd name="T11" fmla="*/ 2147483646 h 91"/>
                  <a:gd name="T12" fmla="*/ 2147483646 w 464"/>
                  <a:gd name="T13" fmla="*/ 2147483646 h 91"/>
                  <a:gd name="T14" fmla="*/ 2147483646 w 464"/>
                  <a:gd name="T15" fmla="*/ 2147483646 h 91"/>
                  <a:gd name="T16" fmla="*/ 2147483646 w 464"/>
                  <a:gd name="T17" fmla="*/ 0 h 9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64" h="91">
                    <a:moveTo>
                      <a:pt x="464" y="0"/>
                    </a:moveTo>
                    <a:cubicBezTo>
                      <a:pt x="41" y="0"/>
                      <a:pt x="41" y="0"/>
                      <a:pt x="41" y="0"/>
                    </a:cubicBezTo>
                    <a:cubicBezTo>
                      <a:pt x="32" y="0"/>
                      <a:pt x="21" y="6"/>
                      <a:pt x="16" y="14"/>
                    </a:cubicBezTo>
                    <a:cubicBezTo>
                      <a:pt x="5" y="32"/>
                      <a:pt x="5" y="32"/>
                      <a:pt x="5" y="32"/>
                    </a:cubicBezTo>
                    <a:cubicBezTo>
                      <a:pt x="0" y="39"/>
                      <a:pt x="0" y="52"/>
                      <a:pt x="5" y="60"/>
                    </a:cubicBezTo>
                    <a:cubicBezTo>
                      <a:pt x="16" y="77"/>
                      <a:pt x="16" y="77"/>
                      <a:pt x="16" y="77"/>
                    </a:cubicBezTo>
                    <a:cubicBezTo>
                      <a:pt x="21" y="85"/>
                      <a:pt x="32" y="91"/>
                      <a:pt x="41" y="91"/>
                    </a:cubicBezTo>
                    <a:cubicBezTo>
                      <a:pt x="464" y="91"/>
                      <a:pt x="464" y="91"/>
                      <a:pt x="464" y="91"/>
                    </a:cubicBezTo>
                    <a:lnTo>
                      <a:pt x="464" y="0"/>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lstStyle/>
              <a:p>
                <a:endParaRPr lang="en-US">
                  <a:latin typeface="Simplified Arabic" panose="02020603050405020304" pitchFamily="18" charset="-78"/>
                  <a:cs typeface="Simplified Arabic" panose="02020603050405020304" pitchFamily="18" charset="-78"/>
                </a:endParaRPr>
              </a:p>
            </p:txBody>
          </p:sp>
          <p:sp>
            <p:nvSpPr>
              <p:cNvPr id="19" name="Freeform 11"/>
              <p:cNvSpPr/>
              <p:nvPr/>
            </p:nvSpPr>
            <p:spPr bwMode="auto">
              <a:xfrm>
                <a:off x="2606171" y="3622671"/>
                <a:ext cx="1741257" cy="346278"/>
              </a:xfrm>
              <a:custGeom>
                <a:avLst/>
                <a:gdLst>
                  <a:gd name="T0" fmla="*/ 464 w 464"/>
                  <a:gd name="T1" fmla="*/ 0 h 91"/>
                  <a:gd name="T2" fmla="*/ 41 w 464"/>
                  <a:gd name="T3" fmla="*/ 0 h 91"/>
                  <a:gd name="T4" fmla="*/ 16 w 464"/>
                  <a:gd name="T5" fmla="*/ 14 h 91"/>
                  <a:gd name="T6" fmla="*/ 5 w 464"/>
                  <a:gd name="T7" fmla="*/ 32 h 91"/>
                  <a:gd name="T8" fmla="*/ 5 w 464"/>
                  <a:gd name="T9" fmla="*/ 60 h 91"/>
                  <a:gd name="T10" fmla="*/ 16 w 464"/>
                  <a:gd name="T11" fmla="*/ 77 h 91"/>
                  <a:gd name="T12" fmla="*/ 41 w 464"/>
                  <a:gd name="T13" fmla="*/ 91 h 91"/>
                  <a:gd name="T14" fmla="*/ 464 w 464"/>
                  <a:gd name="T15" fmla="*/ 91 h 91"/>
                  <a:gd name="T16" fmla="*/ 464 w 464"/>
                  <a:gd name="T17" fmla="*/ 0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64" h="91">
                    <a:moveTo>
                      <a:pt x="464" y="0"/>
                    </a:moveTo>
                    <a:cubicBezTo>
                      <a:pt x="41" y="0"/>
                      <a:pt x="41" y="0"/>
                      <a:pt x="41" y="0"/>
                    </a:cubicBezTo>
                    <a:cubicBezTo>
                      <a:pt x="32" y="0"/>
                      <a:pt x="21" y="6"/>
                      <a:pt x="16" y="14"/>
                    </a:cubicBezTo>
                    <a:cubicBezTo>
                      <a:pt x="5" y="32"/>
                      <a:pt x="5" y="32"/>
                      <a:pt x="5" y="32"/>
                    </a:cubicBezTo>
                    <a:cubicBezTo>
                      <a:pt x="0" y="40"/>
                      <a:pt x="0" y="52"/>
                      <a:pt x="5" y="60"/>
                    </a:cubicBezTo>
                    <a:cubicBezTo>
                      <a:pt x="16" y="77"/>
                      <a:pt x="16" y="77"/>
                      <a:pt x="16" y="77"/>
                    </a:cubicBezTo>
                    <a:cubicBezTo>
                      <a:pt x="21" y="85"/>
                      <a:pt x="32" y="91"/>
                      <a:pt x="41" y="91"/>
                    </a:cubicBezTo>
                    <a:cubicBezTo>
                      <a:pt x="464" y="91"/>
                      <a:pt x="464" y="91"/>
                      <a:pt x="464" y="91"/>
                    </a:cubicBezTo>
                    <a:lnTo>
                      <a:pt x="464" y="0"/>
                    </a:lnTo>
                    <a:close/>
                  </a:path>
                </a:pathLst>
              </a:custGeom>
              <a:solidFill>
                <a:schemeClr val="accent1">
                  <a:lumMod val="75000"/>
                </a:schemeClr>
              </a:solidFill>
              <a:ln>
                <a:noFill/>
              </a:ln>
            </p:spPr>
            <p:txBody>
              <a:bodyPr/>
              <a:lstStyle/>
              <a:p>
                <a:pPr>
                  <a:defRPr/>
                </a:pPr>
                <a:endParaRPr lang="id-ID">
                  <a:latin typeface="Simplified Arabic" panose="02020603050405020304" pitchFamily="18" charset="-78"/>
                  <a:cs typeface="Simplified Arabic" panose="02020603050405020304" pitchFamily="18" charset="-78"/>
                </a:endParaRPr>
              </a:p>
            </p:txBody>
          </p:sp>
          <p:sp>
            <p:nvSpPr>
              <p:cNvPr id="20" name="Freeform 22"/>
              <p:cNvSpPr/>
              <p:nvPr/>
            </p:nvSpPr>
            <p:spPr bwMode="auto">
              <a:xfrm>
                <a:off x="1471677" y="3291656"/>
                <a:ext cx="427432" cy="332287"/>
              </a:xfrm>
              <a:custGeom>
                <a:avLst/>
                <a:gdLst>
                  <a:gd name="T0" fmla="*/ 114 w 114"/>
                  <a:gd name="T1" fmla="*/ 49 h 88"/>
                  <a:gd name="T2" fmla="*/ 107 w 114"/>
                  <a:gd name="T3" fmla="*/ 0 h 88"/>
                  <a:gd name="T4" fmla="*/ 0 w 114"/>
                  <a:gd name="T5" fmla="*/ 44 h 88"/>
                  <a:gd name="T6" fmla="*/ 109 w 114"/>
                  <a:gd name="T7" fmla="*/ 88 h 88"/>
                  <a:gd name="T8" fmla="*/ 114 w 114"/>
                  <a:gd name="T9" fmla="*/ 49 h 88"/>
                </a:gdLst>
                <a:ahLst/>
                <a:cxnLst>
                  <a:cxn ang="0">
                    <a:pos x="T0" y="T1"/>
                  </a:cxn>
                  <a:cxn ang="0">
                    <a:pos x="T2" y="T3"/>
                  </a:cxn>
                  <a:cxn ang="0">
                    <a:pos x="T4" y="T5"/>
                  </a:cxn>
                  <a:cxn ang="0">
                    <a:pos x="T6" y="T7"/>
                  </a:cxn>
                  <a:cxn ang="0">
                    <a:pos x="T8" y="T9"/>
                  </a:cxn>
                </a:cxnLst>
                <a:rect l="0" t="0" r="r" b="b"/>
                <a:pathLst>
                  <a:path w="114" h="88">
                    <a:moveTo>
                      <a:pt x="114" y="49"/>
                    </a:moveTo>
                    <a:cubicBezTo>
                      <a:pt x="114" y="32"/>
                      <a:pt x="111" y="15"/>
                      <a:pt x="107" y="0"/>
                    </a:cubicBezTo>
                    <a:cubicBezTo>
                      <a:pt x="0" y="44"/>
                      <a:pt x="0" y="44"/>
                      <a:pt x="0" y="44"/>
                    </a:cubicBezTo>
                    <a:cubicBezTo>
                      <a:pt x="109" y="88"/>
                      <a:pt x="109" y="88"/>
                      <a:pt x="109" y="88"/>
                    </a:cubicBezTo>
                    <a:cubicBezTo>
                      <a:pt x="112" y="76"/>
                      <a:pt x="114" y="63"/>
                      <a:pt x="114" y="49"/>
                    </a:cubicBezTo>
                    <a:close/>
                  </a:path>
                </a:pathLst>
              </a:custGeom>
              <a:solidFill>
                <a:schemeClr val="tx1">
                  <a:lumMod val="75000"/>
                  <a:lumOff val="25000"/>
                </a:schemeClr>
              </a:solidFill>
              <a:ln>
                <a:noFill/>
              </a:ln>
            </p:spPr>
            <p:txBody>
              <a:bodyPr/>
              <a:lstStyle/>
              <a:p>
                <a:pPr>
                  <a:defRPr/>
                </a:pPr>
                <a:endParaRPr lang="id-ID">
                  <a:latin typeface="Simplified Arabic" panose="02020603050405020304" pitchFamily="18" charset="-78"/>
                  <a:cs typeface="Simplified Arabic" panose="02020603050405020304" pitchFamily="18" charset="-78"/>
                </a:endParaRPr>
              </a:p>
            </p:txBody>
          </p:sp>
        </p:grpSp>
      </p:grpSp>
      <p:sp>
        <p:nvSpPr>
          <p:cNvPr id="32" name="Rectangle 29"/>
          <p:cNvSpPr>
            <a:spLocks noChangeArrowheads="1"/>
          </p:cNvSpPr>
          <p:nvPr/>
        </p:nvSpPr>
        <p:spPr bwMode="auto">
          <a:xfrm>
            <a:off x="2824271" y="1630921"/>
            <a:ext cx="7744580" cy="35086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285750" indent="-285750" algn="just" rtl="1">
              <a:lnSpc>
                <a:spcPct val="100000"/>
              </a:lnSpc>
              <a:spcBef>
                <a:spcPct val="0"/>
              </a:spcBef>
              <a:buFont typeface="Wingdings" panose="05000000000000000000" pitchFamily="2" charset="2"/>
              <a:buChar char="q"/>
            </a:pPr>
            <a:r>
              <a:rPr lang="ar-SA" sz="1600" b="1" dirty="0">
                <a:latin typeface="Simplified Arabic" panose="02020603050405020304" pitchFamily="18" charset="-78"/>
                <a:cs typeface="Simplified Arabic" panose="02020603050405020304" pitchFamily="18" charset="-78"/>
              </a:rPr>
              <a:t>الهدف الرئيسي لتقارير التوصية </a:t>
            </a:r>
            <a:r>
              <a:rPr lang="ar-SA" sz="1600" dirty="0">
                <a:latin typeface="Simplified Arabic" panose="02020603050405020304" pitchFamily="18" charset="-78"/>
                <a:cs typeface="Simplified Arabic" panose="02020603050405020304" pitchFamily="18" charset="-78"/>
              </a:rPr>
              <a:t>لا يكون مقصورا بصفة رئيسية على عملية التحليل وتقديم البيانات، بل يتعدى ذلك ليتضمن توصيات ومقترحات وحلولا معينة. </a:t>
            </a:r>
            <a:endParaRPr lang="ar-JO" sz="1600" dirty="0">
              <a:latin typeface="Simplified Arabic" panose="02020603050405020304" pitchFamily="18" charset="-78"/>
              <a:cs typeface="Simplified Arabic" panose="02020603050405020304" pitchFamily="18" charset="-78"/>
            </a:endParaRPr>
          </a:p>
          <a:p>
            <a:pPr marL="285750" indent="-285750" algn="just" rtl="1">
              <a:lnSpc>
                <a:spcPct val="100000"/>
              </a:lnSpc>
              <a:spcBef>
                <a:spcPct val="0"/>
              </a:spcBef>
              <a:buFont typeface="Wingdings" panose="05000000000000000000" pitchFamily="2" charset="2"/>
              <a:buChar char="q"/>
            </a:pPr>
            <a:endParaRPr lang="ar-SA" sz="1600" dirty="0">
              <a:latin typeface="Simplified Arabic" panose="02020603050405020304" pitchFamily="18" charset="-78"/>
              <a:cs typeface="Simplified Arabic" panose="02020603050405020304" pitchFamily="18" charset="-78"/>
            </a:endParaRPr>
          </a:p>
          <a:p>
            <a:pPr marL="457200" indent="-457200" algn="just" rtl="1">
              <a:lnSpc>
                <a:spcPct val="100000"/>
              </a:lnSpc>
              <a:spcBef>
                <a:spcPct val="0"/>
              </a:spcBef>
              <a:buFont typeface="Wingdings" panose="05000000000000000000" pitchFamily="2" charset="2"/>
              <a:buChar char="q"/>
            </a:pPr>
            <a:r>
              <a:rPr lang="ar-SA" sz="1600" dirty="0">
                <a:latin typeface="Simplified Arabic" panose="02020603050405020304" pitchFamily="18" charset="-78"/>
                <a:cs typeface="Simplified Arabic" panose="02020603050405020304" pitchFamily="18" charset="-78"/>
              </a:rPr>
              <a:t>تحسين خطة معينة أو نظام من نظم العمل أو تهيئة ظروف خاصة تساعد على رفع الكفاية أو حل مشكلة من المشكلات، ولذلك فإنه يميل إلى إبراز نواحي الضعف واقتراح الحلول لتغيير الموقف وتصحيح الوضع.</a:t>
            </a:r>
          </a:p>
          <a:p>
            <a:pPr algn="just" rtl="1">
              <a:lnSpc>
                <a:spcPct val="100000"/>
              </a:lnSpc>
              <a:spcBef>
                <a:spcPct val="0"/>
              </a:spcBef>
              <a:buNone/>
            </a:pPr>
            <a:endParaRPr lang="ar-SA" sz="1600" dirty="0">
              <a:latin typeface="Simplified Arabic" panose="02020603050405020304" pitchFamily="18" charset="-78"/>
              <a:cs typeface="Simplified Arabic" panose="02020603050405020304" pitchFamily="18" charset="-78"/>
            </a:endParaRPr>
          </a:p>
          <a:p>
            <a:pPr marL="285750" indent="-285750" algn="just" rtl="1">
              <a:lnSpc>
                <a:spcPct val="100000"/>
              </a:lnSpc>
              <a:spcBef>
                <a:spcPct val="0"/>
              </a:spcBef>
              <a:buFont typeface="Wingdings" panose="05000000000000000000" pitchFamily="2" charset="2"/>
              <a:buChar char="q"/>
            </a:pPr>
            <a:r>
              <a:rPr lang="ar-SA" sz="1600" dirty="0">
                <a:latin typeface="Simplified Arabic" panose="02020603050405020304" pitchFamily="18" charset="-78"/>
                <a:cs typeface="Simplified Arabic" panose="02020603050405020304" pitchFamily="18" charset="-78"/>
              </a:rPr>
              <a:t>هذا النوع من التقارير يجب </a:t>
            </a:r>
            <a:r>
              <a:rPr lang="ar-SA" sz="1600" b="1" u="sng" dirty="0">
                <a:latin typeface="Simplified Arabic" panose="02020603050405020304" pitchFamily="18" charset="-78"/>
                <a:cs typeface="Simplified Arabic" panose="02020603050405020304" pitchFamily="18" charset="-78"/>
              </a:rPr>
              <a:t>أن يتسم بالإقناع وتقديم الحجج والأدلة وبيان برنامج محدد ومقترحات محددة للعمل. </a:t>
            </a:r>
            <a:endParaRPr lang="ar-JO" sz="1600" b="1" u="sng" dirty="0">
              <a:latin typeface="Simplified Arabic" panose="02020603050405020304" pitchFamily="18" charset="-78"/>
              <a:cs typeface="Simplified Arabic" panose="02020603050405020304" pitchFamily="18" charset="-78"/>
            </a:endParaRPr>
          </a:p>
          <a:p>
            <a:pPr algn="just" rtl="1">
              <a:lnSpc>
                <a:spcPct val="100000"/>
              </a:lnSpc>
              <a:spcBef>
                <a:spcPct val="0"/>
              </a:spcBef>
              <a:buNone/>
            </a:pPr>
            <a:endParaRPr lang="ar-SA" sz="1600" b="1" dirty="0">
              <a:latin typeface="Simplified Arabic" panose="02020603050405020304" pitchFamily="18" charset="-78"/>
              <a:cs typeface="Simplified Arabic" panose="02020603050405020304" pitchFamily="18" charset="-78"/>
            </a:endParaRPr>
          </a:p>
          <a:p>
            <a:pPr marL="285750" indent="-285750" algn="just" rtl="1">
              <a:lnSpc>
                <a:spcPct val="100000"/>
              </a:lnSpc>
              <a:spcBef>
                <a:spcPct val="0"/>
              </a:spcBef>
              <a:buFont typeface="Wingdings" panose="05000000000000000000" pitchFamily="2" charset="2"/>
              <a:buChar char="q"/>
            </a:pPr>
            <a:r>
              <a:rPr lang="ar-SA" sz="1600" b="1" dirty="0">
                <a:latin typeface="Simplified Arabic" panose="02020603050405020304" pitchFamily="18" charset="-78"/>
                <a:cs typeface="Simplified Arabic" panose="02020603050405020304" pitchFamily="18" charset="-78"/>
              </a:rPr>
              <a:t>الإقناع </a:t>
            </a:r>
            <a:r>
              <a:rPr lang="ar-JO" sz="1600" b="1" dirty="0">
                <a:latin typeface="Simplified Arabic" panose="02020603050405020304" pitchFamily="18" charset="-78"/>
                <a:cs typeface="Simplified Arabic" panose="02020603050405020304" pitchFamily="18" charset="-78"/>
              </a:rPr>
              <a:t>هو </a:t>
            </a:r>
            <a:r>
              <a:rPr lang="ar-SA" sz="1600" u="sng" dirty="0">
                <a:latin typeface="Simplified Arabic" panose="02020603050405020304" pitchFamily="18" charset="-78"/>
                <a:cs typeface="Simplified Arabic" panose="02020603050405020304" pitchFamily="18" charset="-78"/>
              </a:rPr>
              <a:t>عرض البيانات بالطريقة التي تساعد تصديق القارئ لها ووثوقه بها، وإذا فشل التقرير في ذلك فإن مهمة مقدم التقرير في الاتصال ونقل المعنى إلى القارئ لا يتحقق</a:t>
            </a:r>
            <a:r>
              <a:rPr lang="ar-JO" sz="1600" u="sng" dirty="0">
                <a:latin typeface="Simplified Arabic" panose="02020603050405020304" pitchFamily="18" charset="-78"/>
                <a:cs typeface="Simplified Arabic" panose="02020603050405020304" pitchFamily="18" charset="-78"/>
              </a:rPr>
              <a:t>. </a:t>
            </a:r>
            <a:r>
              <a:rPr lang="ar-SA" sz="1600" u="sng" dirty="0">
                <a:latin typeface="Simplified Arabic" panose="02020603050405020304" pitchFamily="18" charset="-78"/>
                <a:cs typeface="Simplified Arabic" panose="02020603050405020304" pitchFamily="18" charset="-78"/>
              </a:rPr>
              <a:t>وعليه فإن من المبادئ الأساسية للإقناع كتابة الحقيقة فقط وتجنب ذكر بيانات غير حقيقية</a:t>
            </a:r>
            <a:r>
              <a:rPr lang="ar-JO" sz="1600" u="sng" dirty="0">
                <a:latin typeface="Simplified Arabic" panose="02020603050405020304" pitchFamily="18" charset="-78"/>
                <a:cs typeface="Simplified Arabic" panose="02020603050405020304" pitchFamily="18" charset="-78"/>
              </a:rPr>
              <a:t>.</a:t>
            </a:r>
            <a:endParaRPr lang="ar-SA" sz="1600" u="sng" dirty="0">
              <a:latin typeface="Simplified Arabic" panose="02020603050405020304" pitchFamily="18" charset="-78"/>
              <a:cs typeface="Simplified Arabic" panose="02020603050405020304" pitchFamily="18" charset="-78"/>
            </a:endParaRPr>
          </a:p>
          <a:p>
            <a:pPr marL="285750" indent="-285750" algn="just" rtl="1">
              <a:lnSpc>
                <a:spcPct val="100000"/>
              </a:lnSpc>
              <a:spcBef>
                <a:spcPct val="0"/>
              </a:spcBef>
              <a:buFont typeface="Wingdings" panose="05000000000000000000" pitchFamily="2" charset="2"/>
              <a:buChar char="q"/>
            </a:pPr>
            <a:r>
              <a:rPr lang="ar-SA" sz="1600" dirty="0">
                <a:latin typeface="Simplified Arabic" panose="02020603050405020304" pitchFamily="18" charset="-78"/>
                <a:cs typeface="Simplified Arabic" panose="02020603050405020304" pitchFamily="18" charset="-78"/>
              </a:rPr>
              <a:t> كما أن التقرير يجب أن يتضمن الأمانة وعدم التحيز في ذكر الحقائق والعرض اللغوي السليم للبيانات والموضوعية. </a:t>
            </a:r>
            <a:r>
              <a:rPr lang="ar-SA" sz="1400" dirty="0">
                <a:latin typeface="Simplified Arabic" panose="02020603050405020304" pitchFamily="18" charset="-78"/>
                <a:cs typeface="Simplified Arabic" panose="02020603050405020304" pitchFamily="18" charset="-78"/>
              </a:rPr>
              <a:t/>
            </a:r>
            <a:br>
              <a:rPr lang="ar-SA" sz="1400" dirty="0">
                <a:latin typeface="Simplified Arabic" panose="02020603050405020304" pitchFamily="18" charset="-78"/>
                <a:cs typeface="Simplified Arabic" panose="02020603050405020304" pitchFamily="18" charset="-78"/>
              </a:rPr>
            </a:br>
            <a:endParaRPr lang="ar-SA" altLang="en-US" sz="1400" dirty="0">
              <a:solidFill>
                <a:srgbClr val="002060"/>
              </a:solidFill>
              <a:latin typeface="Simplified Arabic" panose="02020603050405020304" pitchFamily="18" charset="-78"/>
              <a:cs typeface="Simplified Arabic" panose="02020603050405020304" pitchFamily="18" charset="-78"/>
            </a:endParaRPr>
          </a:p>
        </p:txBody>
      </p:sp>
      <p:sp>
        <p:nvSpPr>
          <p:cNvPr id="34" name="مستطيل 2"/>
          <p:cNvSpPr>
            <a:spLocks noChangeArrowheads="1"/>
          </p:cNvSpPr>
          <p:nvPr/>
        </p:nvSpPr>
        <p:spPr bwMode="auto">
          <a:xfrm>
            <a:off x="4545438" y="647414"/>
            <a:ext cx="3544395"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rtl="1">
              <a:lnSpc>
                <a:spcPct val="100000"/>
              </a:lnSpc>
              <a:spcBef>
                <a:spcPct val="0"/>
              </a:spcBef>
              <a:buFontTx/>
              <a:buNone/>
            </a:pPr>
            <a:r>
              <a:rPr lang="ar-SA" altLang="en-US" sz="3200" b="1" u="sng" dirty="0">
                <a:solidFill>
                  <a:srgbClr val="FF0000"/>
                </a:solidFill>
                <a:latin typeface="Simplified Arabic" panose="02020603050405020304" pitchFamily="18" charset="-78"/>
                <a:cs typeface="Simplified Arabic" panose="02020603050405020304" pitchFamily="18" charset="-78"/>
              </a:rPr>
              <a:t>5-تقارير التوصية</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مستطيل 2"/>
          <p:cNvSpPr>
            <a:spLocks noChangeArrowheads="1"/>
          </p:cNvSpPr>
          <p:nvPr/>
        </p:nvSpPr>
        <p:spPr bwMode="auto">
          <a:xfrm>
            <a:off x="4246563" y="227013"/>
            <a:ext cx="43180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rtl="1">
              <a:lnSpc>
                <a:spcPct val="100000"/>
              </a:lnSpc>
              <a:spcBef>
                <a:spcPct val="0"/>
              </a:spcBef>
              <a:buFontTx/>
              <a:buNone/>
            </a:pPr>
            <a:r>
              <a:rPr lang="ar-SA" sz="3200" b="1" u="sng" dirty="0">
                <a:solidFill>
                  <a:srgbClr val="FF0000"/>
                </a:solidFill>
                <a:latin typeface="Simplified Arabic" panose="02020603050405020304" pitchFamily="18" charset="-78"/>
                <a:cs typeface="Simplified Arabic" panose="02020603050405020304" pitchFamily="18" charset="-78"/>
              </a:rPr>
              <a:t>6-تقارير الكفاية </a:t>
            </a:r>
            <a:endParaRPr lang="ar-SA" altLang="en-US" sz="3200" b="1" u="sng" dirty="0">
              <a:solidFill>
                <a:srgbClr val="FF0000"/>
              </a:solidFill>
              <a:latin typeface="Simplified Arabic" panose="02020603050405020304" pitchFamily="18" charset="-78"/>
              <a:cs typeface="Simplified Arabic" panose="02020603050405020304" pitchFamily="18" charset="-78"/>
            </a:endParaRPr>
          </a:p>
        </p:txBody>
      </p:sp>
      <p:sp>
        <p:nvSpPr>
          <p:cNvPr id="55299" name="Rectangle 29"/>
          <p:cNvSpPr>
            <a:spLocks noChangeArrowheads="1"/>
          </p:cNvSpPr>
          <p:nvPr/>
        </p:nvSpPr>
        <p:spPr bwMode="auto">
          <a:xfrm>
            <a:off x="3095975" y="1126435"/>
            <a:ext cx="8262682" cy="67710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285750" indent="-285750" algn="just" rtl="1">
              <a:lnSpc>
                <a:spcPct val="100000"/>
              </a:lnSpc>
              <a:spcBef>
                <a:spcPct val="0"/>
              </a:spcBef>
              <a:buFont typeface="Wingdings" panose="05000000000000000000" pitchFamily="2" charset="2"/>
              <a:buChar char="q"/>
            </a:pPr>
            <a:r>
              <a:rPr lang="ar-SA" sz="1600" b="1" u="sng" dirty="0">
                <a:latin typeface="Simplified Arabic" panose="02020603050405020304" pitchFamily="18" charset="-78"/>
                <a:cs typeface="Simplified Arabic" panose="02020603050405020304" pitchFamily="18" charset="-78"/>
              </a:rPr>
              <a:t>وهي التقارير الدورية التي توضع كتابة بواسطة الرؤساء المباشرين بهدف قياس كفاية أداء مرؤوسيهم من أداء</a:t>
            </a:r>
            <a:r>
              <a:rPr lang="ar-JO" sz="1600" b="1" u="sng" dirty="0">
                <a:latin typeface="Simplified Arabic" panose="02020603050405020304" pitchFamily="18" charset="-78"/>
                <a:cs typeface="Simplified Arabic" panose="02020603050405020304" pitchFamily="18" charset="-78"/>
              </a:rPr>
              <a:t> ل</a:t>
            </a:r>
            <a:r>
              <a:rPr lang="ar-SA" sz="1600" b="1" u="sng" dirty="0">
                <a:latin typeface="Simplified Arabic" panose="02020603050405020304" pitchFamily="18" charset="-78"/>
                <a:cs typeface="Simplified Arabic" panose="02020603050405020304" pitchFamily="18" charset="-78"/>
              </a:rPr>
              <a:t>مهماتهم ونموهم وتقدمهم في وظائفهم وسلوكهم وتصرفاتهم أثناء العمل ومعاملتهم مع زملائهم ومرؤوسيهم.</a:t>
            </a:r>
          </a:p>
          <a:p>
            <a:pPr algn="just" rtl="1">
              <a:lnSpc>
                <a:spcPct val="100000"/>
              </a:lnSpc>
              <a:spcBef>
                <a:spcPct val="0"/>
              </a:spcBef>
              <a:buNone/>
            </a:pPr>
            <a:endParaRPr lang="ar-SA" sz="1600" dirty="0">
              <a:latin typeface="Simplified Arabic" panose="02020603050405020304" pitchFamily="18" charset="-78"/>
              <a:cs typeface="Simplified Arabic" panose="02020603050405020304" pitchFamily="18" charset="-78"/>
            </a:endParaRPr>
          </a:p>
          <a:p>
            <a:pPr marL="285750" indent="-285750" algn="just" rtl="1">
              <a:lnSpc>
                <a:spcPct val="100000"/>
              </a:lnSpc>
              <a:spcBef>
                <a:spcPct val="0"/>
              </a:spcBef>
              <a:buFont typeface="Wingdings" panose="05000000000000000000" pitchFamily="2" charset="2"/>
              <a:buChar char="q"/>
            </a:pPr>
            <a:r>
              <a:rPr lang="ar-SA" sz="1600" b="1" u="sng" dirty="0">
                <a:latin typeface="Simplified Arabic" panose="02020603050405020304" pitchFamily="18" charset="-78"/>
                <a:cs typeface="Simplified Arabic" panose="02020603050405020304" pitchFamily="18" charset="-78"/>
              </a:rPr>
              <a:t>وتكون هذه التقارير سرية أو علنية</a:t>
            </a:r>
            <a:r>
              <a:rPr lang="ar-SA" sz="1600" dirty="0">
                <a:latin typeface="Simplified Arabic" panose="02020603050405020304" pitchFamily="18" charset="-78"/>
                <a:cs typeface="Simplified Arabic" panose="02020603050405020304" pitchFamily="18" charset="-78"/>
              </a:rPr>
              <a:t> من شأنها حفز الموظفين على الأداء الجيد وبذل المزيد من الجهد</a:t>
            </a:r>
            <a:r>
              <a:rPr lang="ar-JO" sz="1600" dirty="0">
                <a:latin typeface="Simplified Arabic" panose="02020603050405020304" pitchFamily="18" charset="-78"/>
                <a:cs typeface="Simplified Arabic" panose="02020603050405020304" pitchFamily="18" charset="-78"/>
              </a:rPr>
              <a:t> في</a:t>
            </a:r>
            <a:r>
              <a:rPr lang="ar-SA" sz="1600" dirty="0">
                <a:latin typeface="Simplified Arabic" panose="02020603050405020304" pitchFamily="18" charset="-78"/>
                <a:cs typeface="Simplified Arabic" panose="02020603050405020304" pitchFamily="18" charset="-78"/>
              </a:rPr>
              <a:t> عملهم وتحسين مستوى </a:t>
            </a:r>
            <a:r>
              <a:rPr lang="ar-JO" sz="1600" dirty="0">
                <a:latin typeface="Simplified Arabic" panose="02020603050405020304" pitchFamily="18" charset="-78"/>
                <a:cs typeface="Simplified Arabic" panose="02020603050405020304" pitchFamily="18" charset="-78"/>
              </a:rPr>
              <a:t>ادائهم من </a:t>
            </a:r>
            <a:r>
              <a:rPr lang="ar-SA" sz="1600" dirty="0">
                <a:latin typeface="Simplified Arabic" panose="02020603050405020304" pitchFamily="18" charset="-78"/>
                <a:cs typeface="Simplified Arabic" panose="02020603050405020304" pitchFamily="18" charset="-78"/>
              </a:rPr>
              <a:t>أجل تحسين أنفسهم وبالتالي نموهم وتقدمهم، مع وضع نتائج هذه التقارير موضع الاعتبار عند النظر في شؤون الموظفين من ترقيات وتنقلات ومكافات.</a:t>
            </a:r>
          </a:p>
          <a:p>
            <a:pPr algn="just" rtl="1">
              <a:lnSpc>
                <a:spcPct val="100000"/>
              </a:lnSpc>
              <a:spcBef>
                <a:spcPct val="0"/>
              </a:spcBef>
              <a:buNone/>
            </a:pPr>
            <a:endParaRPr lang="en-US" sz="1600" dirty="0">
              <a:latin typeface="Simplified Arabic" panose="02020603050405020304" pitchFamily="18" charset="-78"/>
              <a:cs typeface="Simplified Arabic" panose="02020603050405020304" pitchFamily="18" charset="-78"/>
            </a:endParaRPr>
          </a:p>
          <a:p>
            <a:pPr marL="285750" indent="-285750" algn="just" rtl="1">
              <a:lnSpc>
                <a:spcPct val="100000"/>
              </a:lnSpc>
              <a:spcBef>
                <a:spcPct val="0"/>
              </a:spcBef>
              <a:buFont typeface="Wingdings" panose="05000000000000000000" pitchFamily="2" charset="2"/>
              <a:buChar char="q"/>
            </a:pPr>
            <a:r>
              <a:rPr lang="ar-SA" sz="1600" b="1" u="sng" dirty="0">
                <a:latin typeface="Simplified Arabic" panose="02020603050405020304" pitchFamily="18" charset="-78"/>
                <a:cs typeface="Simplified Arabic" panose="02020603050405020304" pitchFamily="18" charset="-78"/>
              </a:rPr>
              <a:t>لتقارير الكفاية أهمية رقابية واضحة </a:t>
            </a:r>
            <a:r>
              <a:rPr lang="ar-SA" sz="1600" dirty="0">
                <a:latin typeface="Simplified Arabic" panose="02020603050405020304" pitchFamily="18" charset="-78"/>
                <a:cs typeface="Simplified Arabic" panose="02020603050405020304" pitchFamily="18" charset="-78"/>
              </a:rPr>
              <a:t>إذ تدفع الموظفين إلى بذل المزيد من الجهود في أعمالهم وتحسين مستوى أدائهم واحترام واجباتهم الوظيفية، كما تدفع الرؤساء المباشرين إلى متابعة نشاط رؤوسين باستمرار. </a:t>
            </a:r>
            <a:endParaRPr lang="ar-JO" sz="1600" dirty="0">
              <a:latin typeface="Simplified Arabic" panose="02020603050405020304" pitchFamily="18" charset="-78"/>
              <a:cs typeface="Simplified Arabic" panose="02020603050405020304" pitchFamily="18" charset="-78"/>
            </a:endParaRPr>
          </a:p>
          <a:p>
            <a:pPr marL="285750" indent="-285750" algn="just" rtl="1">
              <a:lnSpc>
                <a:spcPct val="100000"/>
              </a:lnSpc>
              <a:spcBef>
                <a:spcPct val="0"/>
              </a:spcBef>
              <a:buFont typeface="Wingdings" panose="05000000000000000000" pitchFamily="2" charset="2"/>
              <a:buChar char="q"/>
            </a:pPr>
            <a:endParaRPr lang="ar-SA" sz="1600" dirty="0">
              <a:latin typeface="Simplified Arabic" panose="02020603050405020304" pitchFamily="18" charset="-78"/>
              <a:cs typeface="Simplified Arabic" panose="02020603050405020304" pitchFamily="18" charset="-78"/>
            </a:endParaRPr>
          </a:p>
          <a:p>
            <a:pPr marL="285750" indent="-285750" algn="just" rtl="1">
              <a:lnSpc>
                <a:spcPct val="100000"/>
              </a:lnSpc>
              <a:spcBef>
                <a:spcPct val="0"/>
              </a:spcBef>
              <a:buFont typeface="Wingdings" panose="05000000000000000000" pitchFamily="2" charset="2"/>
              <a:buChar char="q"/>
            </a:pPr>
            <a:r>
              <a:rPr lang="ar-SA" sz="1600" b="1" u="sng" dirty="0">
                <a:latin typeface="Simplified Arabic" panose="02020603050405020304" pitchFamily="18" charset="-78"/>
                <a:cs typeface="Simplified Arabic" panose="02020603050405020304" pitchFamily="18" charset="-78"/>
              </a:rPr>
              <a:t>أخذت المنظمات المتطورة اليوم تنظر إلى هذه العملية كاداة هامة تساعد في الكثير من المهمات التخطيطية والتنظيمية المتعلقة بشؤون الموظفين بهدف</a:t>
            </a:r>
            <a:r>
              <a:rPr lang="ar-SA" sz="1600" b="1" dirty="0">
                <a:latin typeface="Simplified Arabic" panose="02020603050405020304" pitchFamily="18" charset="-78"/>
                <a:cs typeface="Simplified Arabic" panose="02020603050405020304" pitchFamily="18" charset="-78"/>
              </a:rPr>
              <a:t>:</a:t>
            </a:r>
          </a:p>
          <a:p>
            <a:pPr algn="just" rtl="1">
              <a:lnSpc>
                <a:spcPct val="100000"/>
              </a:lnSpc>
              <a:spcBef>
                <a:spcPct val="0"/>
              </a:spcBef>
              <a:buNone/>
            </a:pPr>
            <a:endParaRPr lang="ar-SA" sz="1600" dirty="0">
              <a:latin typeface="Simplified Arabic" panose="02020603050405020304" pitchFamily="18" charset="-78"/>
              <a:cs typeface="Simplified Arabic" panose="02020603050405020304" pitchFamily="18" charset="-78"/>
            </a:endParaRPr>
          </a:p>
          <a:p>
            <a:pPr marL="285750" indent="-285750" algn="just" rtl="1">
              <a:lnSpc>
                <a:spcPct val="100000"/>
              </a:lnSpc>
              <a:spcBef>
                <a:spcPct val="0"/>
              </a:spcBef>
              <a:buFont typeface="Wingdings" panose="05000000000000000000" pitchFamily="2" charset="2"/>
              <a:buChar char="ü"/>
            </a:pPr>
            <a:r>
              <a:rPr lang="ar-SA" sz="1600" dirty="0">
                <a:latin typeface="Simplified Arabic" panose="02020603050405020304" pitchFamily="18" charset="-78"/>
                <a:cs typeface="Simplified Arabic" panose="02020603050405020304" pitchFamily="18" charset="-78"/>
              </a:rPr>
              <a:t>تحسين أداء الموظف وإنماء قدراته.</a:t>
            </a:r>
          </a:p>
          <a:p>
            <a:pPr marL="285750" indent="-285750" algn="just" rtl="1">
              <a:lnSpc>
                <a:spcPct val="100000"/>
              </a:lnSpc>
              <a:spcBef>
                <a:spcPct val="0"/>
              </a:spcBef>
              <a:buFont typeface="Wingdings" panose="05000000000000000000" pitchFamily="2" charset="2"/>
              <a:buChar char="ü"/>
            </a:pPr>
            <a:r>
              <a:rPr lang="ar-SA" sz="1600" dirty="0">
                <a:latin typeface="Simplified Arabic" panose="02020603050405020304" pitchFamily="18" charset="-78"/>
                <a:cs typeface="Simplified Arabic" panose="02020603050405020304" pitchFamily="18" charset="-78"/>
              </a:rPr>
              <a:t>تحسين عملية الإشراف.</a:t>
            </a:r>
          </a:p>
          <a:p>
            <a:pPr marL="285750" indent="-285750" algn="just" rtl="1">
              <a:lnSpc>
                <a:spcPct val="100000"/>
              </a:lnSpc>
              <a:spcBef>
                <a:spcPct val="0"/>
              </a:spcBef>
              <a:buFont typeface="Wingdings" panose="05000000000000000000" pitchFamily="2" charset="2"/>
              <a:buChar char="ü"/>
            </a:pPr>
            <a:r>
              <a:rPr lang="ar-SA" sz="1600" dirty="0">
                <a:latin typeface="Simplified Arabic" panose="02020603050405020304" pitchFamily="18" charset="-78"/>
                <a:cs typeface="Simplified Arabic" panose="02020603050405020304" pitchFamily="18" charset="-78"/>
              </a:rPr>
              <a:t>مساعدة الإدارة على التثبت من صدق بعض العمليات المتعلقة بشؤون الموظفين كعمليات الاختيار والتعيين والتدريب وسياسة التوظيف.</a:t>
            </a:r>
          </a:p>
          <a:p>
            <a:pPr marL="285750" indent="-285750" algn="just" rtl="1">
              <a:lnSpc>
                <a:spcPct val="100000"/>
              </a:lnSpc>
              <a:spcBef>
                <a:spcPct val="0"/>
              </a:spcBef>
              <a:buFont typeface="Wingdings" panose="05000000000000000000" pitchFamily="2" charset="2"/>
              <a:buChar char="ü"/>
            </a:pPr>
            <a:r>
              <a:rPr lang="ar-SA" sz="1600" dirty="0">
                <a:latin typeface="Simplified Arabic" panose="02020603050405020304" pitchFamily="18" charset="-78"/>
                <a:cs typeface="Simplified Arabic" panose="02020603050405020304" pitchFamily="18" charset="-78"/>
              </a:rPr>
              <a:t>مساعدة الإدارة في اتخاذ القرارات المتعلقة بالموظفين كتوزيع المكافآت والترقية والنقل والإثبات وعند الضرورة تخفيض المرتبة أو الصرف من الخدمة.</a:t>
            </a:r>
          </a:p>
          <a:p>
            <a:pPr marL="285750" indent="-285750" algn="just" rtl="1">
              <a:lnSpc>
                <a:spcPct val="100000"/>
              </a:lnSpc>
              <a:spcBef>
                <a:spcPct val="0"/>
              </a:spcBef>
              <a:buFont typeface="Wingdings" panose="05000000000000000000" pitchFamily="2" charset="2"/>
              <a:buChar char="ü"/>
            </a:pPr>
            <a:r>
              <a:rPr lang="ar-SA" sz="1600" dirty="0">
                <a:latin typeface="Simplified Arabic" panose="02020603050405020304" pitchFamily="18" charset="-78"/>
                <a:cs typeface="Simplified Arabic" panose="02020603050405020304" pitchFamily="18" charset="-78"/>
              </a:rPr>
              <a:t> مساعدة الإدارة على اكتشاف الصعوبات التي تعترض الأداء الجيد وتعرقله ونقاط الضعف في التنظيم والطرق والأساليب واتخاذ الإجراءات اللازمة لاصلاح ذلك.</a:t>
            </a:r>
          </a:p>
          <a:p>
            <a:pPr algn="just" rtl="1">
              <a:lnSpc>
                <a:spcPct val="100000"/>
              </a:lnSpc>
              <a:spcBef>
                <a:spcPct val="0"/>
              </a:spcBef>
              <a:buNone/>
            </a:pPr>
            <a:r>
              <a:rPr lang="ar-SA" sz="1400" dirty="0">
                <a:latin typeface="Simplified Arabic" panose="02020603050405020304" pitchFamily="18" charset="-78"/>
                <a:cs typeface="Simplified Arabic" panose="02020603050405020304" pitchFamily="18" charset="-78"/>
              </a:rPr>
              <a:t> </a:t>
            </a:r>
            <a:r>
              <a:rPr lang="ar-SA" sz="1400" dirty="0"/>
              <a:t/>
            </a:r>
            <a:br>
              <a:rPr lang="ar-SA" sz="1400" dirty="0"/>
            </a:br>
            <a:endParaRPr lang="ar-SA" sz="1400" dirty="0">
              <a:latin typeface="Simplified Arabic" panose="02020603050405020304" pitchFamily="18" charset="-78"/>
              <a:cs typeface="Simplified Arabic" panose="02020603050405020304" pitchFamily="18" charset="-78"/>
            </a:endParaRPr>
          </a:p>
          <a:p>
            <a:pPr algn="r" rtl="1">
              <a:lnSpc>
                <a:spcPct val="100000"/>
              </a:lnSpc>
              <a:spcBef>
                <a:spcPct val="0"/>
              </a:spcBef>
              <a:buNone/>
            </a:pPr>
            <a:endParaRPr lang="en-US" sz="1400" dirty="0">
              <a:latin typeface="Simplified Arabic" panose="02020603050405020304" pitchFamily="18" charset="-78"/>
              <a:cs typeface="Simplified Arabic" panose="02020603050405020304" pitchFamily="18" charset="-78"/>
            </a:endParaRPr>
          </a:p>
          <a:p>
            <a:pPr marL="285750" indent="-285750" algn="r" rtl="1">
              <a:lnSpc>
                <a:spcPct val="100000"/>
              </a:lnSpc>
              <a:spcBef>
                <a:spcPct val="0"/>
              </a:spcBef>
              <a:buFont typeface="Wingdings" panose="05000000000000000000" pitchFamily="2" charset="2"/>
              <a:buChar char="q"/>
            </a:pPr>
            <a:endParaRPr lang="en-US" sz="1400" dirty="0"/>
          </a:p>
          <a:p>
            <a:pPr marL="285750" indent="-285750" algn="r" rtl="1">
              <a:lnSpc>
                <a:spcPct val="100000"/>
              </a:lnSpc>
              <a:spcBef>
                <a:spcPct val="0"/>
              </a:spcBef>
              <a:buFont typeface="Wingdings" panose="05000000000000000000" pitchFamily="2" charset="2"/>
              <a:buChar char="q"/>
            </a:pPr>
            <a:endParaRPr lang="ar-SA" sz="1400" dirty="0"/>
          </a:p>
          <a:p>
            <a:pPr marL="285750" indent="-285750" algn="r" rtl="1">
              <a:lnSpc>
                <a:spcPct val="100000"/>
              </a:lnSpc>
              <a:spcBef>
                <a:spcPct val="0"/>
              </a:spcBef>
              <a:buFont typeface="Wingdings" panose="05000000000000000000" pitchFamily="2" charset="2"/>
              <a:buChar char="q"/>
            </a:pPr>
            <a:endParaRPr lang="ar-SA" sz="1400" dirty="0"/>
          </a:p>
          <a:p>
            <a:pPr marL="285750" indent="-285750" algn="r" rtl="1">
              <a:lnSpc>
                <a:spcPct val="100000"/>
              </a:lnSpc>
              <a:spcBef>
                <a:spcPct val="0"/>
              </a:spcBef>
              <a:buFont typeface="Wingdings" panose="05000000000000000000" pitchFamily="2" charset="2"/>
              <a:buChar char="q"/>
            </a:pPr>
            <a:endParaRPr lang="ar-SA" altLang="en-US" sz="1400" dirty="0">
              <a:solidFill>
                <a:srgbClr val="002060"/>
              </a:solidFill>
              <a:latin typeface="Simplified Arabic" panose="02020603050405020304" pitchFamily="18" charset="-78"/>
              <a:cs typeface="Simplified Arabic" panose="02020603050405020304" pitchFamily="18" charset="-78"/>
            </a:endParaRPr>
          </a:p>
        </p:txBody>
      </p:sp>
      <p:sp>
        <p:nvSpPr>
          <p:cNvPr id="12" name="Oval 173"/>
          <p:cNvSpPr/>
          <p:nvPr/>
        </p:nvSpPr>
        <p:spPr>
          <a:xfrm>
            <a:off x="217488" y="215900"/>
            <a:ext cx="627062" cy="627063"/>
          </a:xfrm>
          <a:prstGeom prst="ellipse">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ar-JO" dirty="0"/>
              <a:t>15</a:t>
            </a:r>
            <a:endParaRPr lang="en-US" dirty="0"/>
          </a:p>
        </p:txBody>
      </p:sp>
      <p:sp>
        <p:nvSpPr>
          <p:cNvPr id="8" name="Rectangle 5"/>
          <p:cNvSpPr>
            <a:spLocks noChangeArrowheads="1"/>
          </p:cNvSpPr>
          <p:nvPr/>
        </p:nvSpPr>
        <p:spPr bwMode="auto">
          <a:xfrm>
            <a:off x="10446239" y="173995"/>
            <a:ext cx="2050561"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ctr" latinLnBrk="0" hangingPunct="0">
              <a:lnSpc>
                <a:spcPct val="100000"/>
              </a:lnSpc>
              <a:spcBef>
                <a:spcPct val="0"/>
              </a:spcBef>
              <a:spcAft>
                <a:spcPct val="0"/>
              </a:spcAft>
              <a:buClrTx/>
              <a:buSzTx/>
              <a:buFontTx/>
              <a:buNone/>
            </a:pPr>
            <a:r>
              <a:rPr kumimoji="0" lang="ar-SA" altLang="en-US" sz="1100" b="0" i="0" u="none" strike="noStrike" cap="none" normalizeH="0" baseline="0" dirty="0">
                <a:ln>
                  <a:noFill/>
                </a:ln>
                <a:solidFill>
                  <a:srgbClr val="FFFFFF"/>
                </a:solidFill>
                <a:effectLst/>
                <a:latin typeface="Segoe UI Historic" panose="020B0502040204020203" pitchFamily="34" charset="0"/>
                <a:cs typeface="Arial" panose="020B0604020202020204" pitchFamily="34" charset="0"/>
              </a:rPr>
              <a:t>ينبغي أن </a:t>
            </a:r>
            <a:r>
              <a:rPr kumimoji="0" lang="ar-SA" altLang="en-US" sz="1100" b="0" i="0" u="none" strike="noStrike" cap="none" normalizeH="0" baseline="0" dirty="0">
                <a:ln>
                  <a:noFill/>
                </a:ln>
                <a:solidFill>
                  <a:srgbClr val="FFFFFF"/>
                </a:solidFill>
                <a:effectLst/>
                <a:latin typeface="Segoe UI Historic" panose="020B0502040204020203" pitchFamily="34" charset="0"/>
                <a:cs typeface="Segoe UI Historic" panose="020B0502040204020203" pitchFamily="34" charset="0"/>
              </a:rPr>
              <a:t>ن التقرير موجزا قدر المستطاع</a:t>
            </a:r>
            <a:r>
              <a:rPr kumimoji="0" lang="en-US" altLang="en-US" sz="1100" b="0" i="0" u="none" strike="noStrike" cap="none" normalizeH="0" baseline="0" dirty="0">
                <a:ln>
                  <a:noFill/>
                </a:ln>
                <a:solidFill>
                  <a:srgbClr val="FFFFFF"/>
                </a:solidFill>
                <a:effectLst/>
                <a:latin typeface="Segoe UI Historic" panose="020B0502040204020203" pitchFamily="34" charset="0"/>
                <a:cs typeface="Segoe UI Historic" panose="020B0502040204020203" pitchFamily="34" charset="0"/>
              </a:rPr>
              <a:t>.</a:t>
            </a:r>
            <a:r>
              <a:rPr kumimoji="0" lang="en-US" altLang="en-US" sz="800" b="0" i="0" u="none" strike="noStrike" cap="none" normalizeH="0" baseline="0" dirty="0">
                <a:ln>
                  <a:noFill/>
                </a:ln>
                <a:solidFill>
                  <a:schemeClr val="tx1"/>
                </a:solidFill>
                <a:effectLst/>
              </a:rPr>
              <a:t> </a:t>
            </a:r>
            <a:endParaRPr kumimoji="0" lang="en-US" altLang="en-US" sz="1100" b="0" i="0" u="none" strike="noStrike" cap="none" normalizeH="0" baseline="0" dirty="0">
              <a:ln>
                <a:noFill/>
              </a:ln>
              <a:solidFill>
                <a:srgbClr val="FFFFFF"/>
              </a:solidFill>
              <a:effectLst/>
              <a:latin typeface="Segoe UI Historic" panose="020B0502040204020203" pitchFamily="34" charset="0"/>
              <a:cs typeface="Segoe UI Historic" panose="020B0502040204020203" pitchFamily="34" charset="0"/>
            </a:endParaRPr>
          </a:p>
        </p:txBody>
      </p:sp>
      <p:grpSp>
        <p:nvGrpSpPr>
          <p:cNvPr id="10" name="Group 1"/>
          <p:cNvGrpSpPr/>
          <p:nvPr/>
        </p:nvGrpSpPr>
        <p:grpSpPr bwMode="auto">
          <a:xfrm rot="-5838478">
            <a:off x="695597" y="3771882"/>
            <a:ext cx="2198688" cy="2898775"/>
            <a:chOff x="4095257" y="1996236"/>
            <a:chExt cx="3369019" cy="4449075"/>
          </a:xfrm>
        </p:grpSpPr>
        <p:grpSp>
          <p:nvGrpSpPr>
            <p:cNvPr id="11" name="Group 6"/>
            <p:cNvGrpSpPr/>
            <p:nvPr/>
          </p:nvGrpSpPr>
          <p:grpSpPr bwMode="auto">
            <a:xfrm rot="-2789196">
              <a:off x="4950672" y="3955051"/>
              <a:ext cx="1131521" cy="717619"/>
              <a:chOff x="4296246" y="3428879"/>
              <a:chExt cx="1627039" cy="1031885"/>
            </a:xfrm>
          </p:grpSpPr>
          <p:sp>
            <p:nvSpPr>
              <p:cNvPr id="29" name="Rectangle 12"/>
              <p:cNvSpPr>
                <a:spLocks noChangeArrowheads="1"/>
              </p:cNvSpPr>
              <p:nvPr/>
            </p:nvSpPr>
            <p:spPr bwMode="auto">
              <a:xfrm>
                <a:off x="4372257" y="3427906"/>
                <a:ext cx="1601110" cy="339285"/>
              </a:xfrm>
              <a:prstGeom prst="rect">
                <a:avLst/>
              </a:prstGeom>
              <a:solidFill>
                <a:schemeClr val="accent2">
                  <a:lumMod val="60000"/>
                  <a:lumOff val="40000"/>
                </a:schemeClr>
              </a:solidFill>
              <a:ln>
                <a:noFill/>
              </a:ln>
            </p:spPr>
            <p:txBody>
              <a:bodyPr/>
              <a:lstStyle/>
              <a:p>
                <a:pPr>
                  <a:defRPr/>
                </a:pPr>
                <a:endParaRPr lang="id-ID"/>
              </a:p>
            </p:txBody>
          </p:sp>
          <p:sp>
            <p:nvSpPr>
              <p:cNvPr id="30" name="Rectangle 13"/>
              <p:cNvSpPr>
                <a:spLocks noChangeArrowheads="1"/>
              </p:cNvSpPr>
              <p:nvPr/>
            </p:nvSpPr>
            <p:spPr bwMode="auto">
              <a:xfrm>
                <a:off x="4296246" y="3774494"/>
                <a:ext cx="1614478" cy="34448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id-ID" altLang="en-US" sz="1800"/>
              </a:p>
            </p:txBody>
          </p:sp>
          <p:sp>
            <p:nvSpPr>
              <p:cNvPr id="31" name="Rectangle 14"/>
              <p:cNvSpPr>
                <a:spLocks noChangeArrowheads="1"/>
              </p:cNvSpPr>
              <p:nvPr/>
            </p:nvSpPr>
            <p:spPr bwMode="auto">
              <a:xfrm>
                <a:off x="4366209" y="4094248"/>
                <a:ext cx="1608114" cy="349777"/>
              </a:xfrm>
              <a:prstGeom prst="rect">
                <a:avLst/>
              </a:prstGeom>
              <a:solidFill>
                <a:schemeClr val="accent2">
                  <a:lumMod val="75000"/>
                </a:schemeClr>
              </a:solidFill>
              <a:ln>
                <a:noFill/>
              </a:ln>
            </p:spPr>
            <p:txBody>
              <a:bodyPr/>
              <a:lstStyle/>
              <a:p>
                <a:pPr>
                  <a:defRPr/>
                </a:pPr>
                <a:endParaRPr lang="id-ID"/>
              </a:p>
            </p:txBody>
          </p:sp>
        </p:grpSp>
        <p:grpSp>
          <p:nvGrpSpPr>
            <p:cNvPr id="13" name="Group 7"/>
            <p:cNvGrpSpPr/>
            <p:nvPr/>
          </p:nvGrpSpPr>
          <p:grpSpPr bwMode="auto">
            <a:xfrm rot="-2789196">
              <a:off x="5723642" y="3141846"/>
              <a:ext cx="1131793" cy="715341"/>
              <a:chOff x="5915175" y="2938134"/>
              <a:chExt cx="1627435" cy="1028606"/>
            </a:xfrm>
          </p:grpSpPr>
          <p:sp>
            <p:nvSpPr>
              <p:cNvPr id="26" name="Rectangle 15"/>
              <p:cNvSpPr>
                <a:spLocks noChangeArrowheads="1"/>
              </p:cNvSpPr>
              <p:nvPr/>
            </p:nvSpPr>
            <p:spPr bwMode="auto">
              <a:xfrm>
                <a:off x="5970428" y="2930400"/>
                <a:ext cx="1615125" cy="346276"/>
              </a:xfrm>
              <a:prstGeom prst="rect">
                <a:avLst/>
              </a:prstGeom>
              <a:solidFill>
                <a:schemeClr val="accent3">
                  <a:lumMod val="60000"/>
                  <a:lumOff val="40000"/>
                </a:schemeClr>
              </a:solidFill>
              <a:ln>
                <a:noFill/>
              </a:ln>
            </p:spPr>
            <p:txBody>
              <a:bodyPr/>
              <a:lstStyle/>
              <a:p>
                <a:pPr>
                  <a:defRPr/>
                </a:pPr>
                <a:endParaRPr lang="id-ID"/>
              </a:p>
            </p:txBody>
          </p:sp>
          <p:sp>
            <p:nvSpPr>
              <p:cNvPr id="27" name="Rectangle 16"/>
              <p:cNvSpPr>
                <a:spLocks noChangeArrowheads="1"/>
              </p:cNvSpPr>
              <p:nvPr/>
            </p:nvSpPr>
            <p:spPr bwMode="auto">
              <a:xfrm>
                <a:off x="5964018" y="3272779"/>
                <a:ext cx="1615127" cy="342780"/>
              </a:xfrm>
              <a:prstGeom prst="rect">
                <a:avLst/>
              </a:prstGeom>
              <a:solidFill>
                <a:schemeClr val="accent3"/>
              </a:solidFill>
              <a:ln>
                <a:noFill/>
              </a:ln>
            </p:spPr>
            <p:txBody>
              <a:bodyPr/>
              <a:lstStyle/>
              <a:p>
                <a:pPr>
                  <a:defRPr/>
                </a:pPr>
                <a:endParaRPr lang="id-ID"/>
              </a:p>
            </p:txBody>
          </p:sp>
          <p:sp>
            <p:nvSpPr>
              <p:cNvPr id="28" name="Rectangle 17"/>
              <p:cNvSpPr>
                <a:spLocks noChangeArrowheads="1"/>
              </p:cNvSpPr>
              <p:nvPr/>
            </p:nvSpPr>
            <p:spPr bwMode="auto">
              <a:xfrm>
                <a:off x="5968579" y="3602361"/>
                <a:ext cx="1618629" cy="346279"/>
              </a:xfrm>
              <a:prstGeom prst="rect">
                <a:avLst/>
              </a:prstGeom>
              <a:solidFill>
                <a:schemeClr val="accent3">
                  <a:lumMod val="75000"/>
                </a:schemeClr>
              </a:solidFill>
              <a:ln>
                <a:noFill/>
              </a:ln>
            </p:spPr>
            <p:txBody>
              <a:bodyPr/>
              <a:lstStyle/>
              <a:p>
                <a:pPr>
                  <a:defRPr/>
                </a:pPr>
                <a:endParaRPr lang="id-ID"/>
              </a:p>
            </p:txBody>
          </p:sp>
        </p:grpSp>
        <p:grpSp>
          <p:nvGrpSpPr>
            <p:cNvPr id="14" name="Group 8"/>
            <p:cNvGrpSpPr/>
            <p:nvPr/>
          </p:nvGrpSpPr>
          <p:grpSpPr bwMode="auto">
            <a:xfrm rot="-2789196">
              <a:off x="6457790" y="2281638"/>
              <a:ext cx="1291888" cy="721084"/>
              <a:chOff x="7513848" y="3429777"/>
              <a:chExt cx="1857647" cy="1036868"/>
            </a:xfrm>
          </p:grpSpPr>
          <p:sp>
            <p:nvSpPr>
              <p:cNvPr id="21" name="Freeform 7"/>
              <p:cNvSpPr/>
              <p:nvPr/>
            </p:nvSpPr>
            <p:spPr bwMode="auto">
              <a:xfrm>
                <a:off x="9039708" y="3430010"/>
                <a:ext cx="331787" cy="1036635"/>
              </a:xfrm>
              <a:custGeom>
                <a:avLst/>
                <a:gdLst>
                  <a:gd name="T0" fmla="*/ 0 w 209"/>
                  <a:gd name="T1" fmla="*/ 2147483646 h 653"/>
                  <a:gd name="T2" fmla="*/ 2147483646 w 209"/>
                  <a:gd name="T3" fmla="*/ 0 h 653"/>
                  <a:gd name="T4" fmla="*/ 2147483646 w 209"/>
                  <a:gd name="T5" fmla="*/ 2147483646 h 653"/>
                  <a:gd name="T6" fmla="*/ 2147483646 w 209"/>
                  <a:gd name="T7" fmla="*/ 2147483646 h 653"/>
                  <a:gd name="T8" fmla="*/ 2147483646 w 209"/>
                  <a:gd name="T9" fmla="*/ 2147483646 h 653"/>
                  <a:gd name="T10" fmla="*/ 0 w 209"/>
                  <a:gd name="T11" fmla="*/ 2147483646 h 653"/>
                  <a:gd name="T12" fmla="*/ 0 w 209"/>
                  <a:gd name="T13" fmla="*/ 2147483646 h 65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09" h="653">
                    <a:moveTo>
                      <a:pt x="0" y="162"/>
                    </a:moveTo>
                    <a:lnTo>
                      <a:pt x="135" y="0"/>
                    </a:lnTo>
                    <a:lnTo>
                      <a:pt x="209" y="210"/>
                    </a:lnTo>
                    <a:lnTo>
                      <a:pt x="209" y="443"/>
                    </a:lnTo>
                    <a:lnTo>
                      <a:pt x="135" y="653"/>
                    </a:lnTo>
                    <a:lnTo>
                      <a:pt x="0" y="488"/>
                    </a:lnTo>
                    <a:lnTo>
                      <a:pt x="0" y="162"/>
                    </a:lnTo>
                    <a:close/>
                  </a:path>
                </a:pathLst>
              </a:custGeom>
              <a:solidFill>
                <a:srgbClr val="BBA17C"/>
              </a:solidFill>
              <a:ln>
                <a:noFill/>
              </a:ln>
              <a:extLst>
                <a:ext uri="{91240B29-F687-4F45-9708-019B960494DF}">
                  <a14:hiddenLine xmlns:a14="http://schemas.microsoft.com/office/drawing/2010/main" w="9525">
                    <a:solidFill>
                      <a:srgbClr val="000000"/>
                    </a:solidFill>
                    <a:round/>
                  </a14:hiddenLine>
                </a:ext>
              </a:extLst>
            </p:spPr>
            <p:txBody>
              <a:bodyPr/>
              <a:lstStyle/>
              <a:p>
                <a:endParaRPr lang="en-US"/>
              </a:p>
            </p:txBody>
          </p:sp>
          <p:sp>
            <p:nvSpPr>
              <p:cNvPr id="22" name="Freeform 18"/>
              <p:cNvSpPr/>
              <p:nvPr/>
            </p:nvSpPr>
            <p:spPr bwMode="auto">
              <a:xfrm>
                <a:off x="7535500" y="3438426"/>
                <a:ext cx="1755273" cy="339284"/>
              </a:xfrm>
              <a:custGeom>
                <a:avLst/>
                <a:gdLst>
                  <a:gd name="T0" fmla="*/ 1020 w 1095"/>
                  <a:gd name="T1" fmla="*/ 217 h 217"/>
                  <a:gd name="T2" fmla="*/ 1095 w 1095"/>
                  <a:gd name="T3" fmla="*/ 0 h 217"/>
                  <a:gd name="T4" fmla="*/ 0 w 1095"/>
                  <a:gd name="T5" fmla="*/ 0 h 217"/>
                  <a:gd name="T6" fmla="*/ 0 w 1095"/>
                  <a:gd name="T7" fmla="*/ 217 h 217"/>
                  <a:gd name="T8" fmla="*/ 1020 w 1095"/>
                  <a:gd name="T9" fmla="*/ 217 h 217"/>
                </a:gdLst>
                <a:ahLst/>
                <a:cxnLst>
                  <a:cxn ang="0">
                    <a:pos x="T0" y="T1"/>
                  </a:cxn>
                  <a:cxn ang="0">
                    <a:pos x="T2" y="T3"/>
                  </a:cxn>
                  <a:cxn ang="0">
                    <a:pos x="T4" y="T5"/>
                  </a:cxn>
                  <a:cxn ang="0">
                    <a:pos x="T6" y="T7"/>
                  </a:cxn>
                  <a:cxn ang="0">
                    <a:pos x="T8" y="T9"/>
                  </a:cxn>
                </a:cxnLst>
                <a:rect l="0" t="0" r="r" b="b"/>
                <a:pathLst>
                  <a:path w="1095" h="217">
                    <a:moveTo>
                      <a:pt x="1020" y="217"/>
                    </a:moveTo>
                    <a:lnTo>
                      <a:pt x="1095" y="0"/>
                    </a:lnTo>
                    <a:lnTo>
                      <a:pt x="0" y="0"/>
                    </a:lnTo>
                    <a:lnTo>
                      <a:pt x="0" y="217"/>
                    </a:lnTo>
                    <a:lnTo>
                      <a:pt x="1020" y="217"/>
                    </a:lnTo>
                    <a:close/>
                  </a:path>
                </a:pathLst>
              </a:custGeom>
              <a:solidFill>
                <a:schemeClr val="accent4">
                  <a:lumMod val="60000"/>
                  <a:lumOff val="40000"/>
                </a:schemeClr>
              </a:solidFill>
              <a:ln>
                <a:noFill/>
              </a:ln>
            </p:spPr>
            <p:txBody>
              <a:bodyPr/>
              <a:lstStyle/>
              <a:p>
                <a:pPr>
                  <a:defRPr/>
                </a:pPr>
                <a:endParaRPr lang="id-ID"/>
              </a:p>
            </p:txBody>
          </p:sp>
          <p:sp>
            <p:nvSpPr>
              <p:cNvPr id="23" name="Rectangle 19"/>
              <p:cNvSpPr>
                <a:spLocks noChangeArrowheads="1"/>
              </p:cNvSpPr>
              <p:nvPr/>
            </p:nvSpPr>
            <p:spPr bwMode="auto">
              <a:xfrm>
                <a:off x="7553657" y="3769826"/>
                <a:ext cx="1622141" cy="349777"/>
              </a:xfrm>
              <a:prstGeom prst="rect">
                <a:avLst/>
              </a:prstGeom>
              <a:solidFill>
                <a:schemeClr val="accent4"/>
              </a:solidFill>
              <a:ln>
                <a:noFill/>
              </a:ln>
            </p:spPr>
            <p:txBody>
              <a:bodyPr/>
              <a:lstStyle/>
              <a:p>
                <a:pPr>
                  <a:defRPr/>
                </a:pPr>
                <a:endParaRPr lang="id-ID"/>
              </a:p>
            </p:txBody>
          </p:sp>
          <p:sp>
            <p:nvSpPr>
              <p:cNvPr id="24" name="Freeform 20"/>
              <p:cNvSpPr/>
              <p:nvPr/>
            </p:nvSpPr>
            <p:spPr bwMode="auto">
              <a:xfrm>
                <a:off x="7555462" y="4131120"/>
                <a:ext cx="1730749" cy="342781"/>
              </a:xfrm>
              <a:custGeom>
                <a:avLst/>
                <a:gdLst>
                  <a:gd name="T0" fmla="*/ 1095 w 1095"/>
                  <a:gd name="T1" fmla="*/ 219 h 219"/>
                  <a:gd name="T2" fmla="*/ 1020 w 1095"/>
                  <a:gd name="T3" fmla="*/ 0 h 219"/>
                  <a:gd name="T4" fmla="*/ 0 w 1095"/>
                  <a:gd name="T5" fmla="*/ 0 h 219"/>
                  <a:gd name="T6" fmla="*/ 0 w 1095"/>
                  <a:gd name="T7" fmla="*/ 219 h 219"/>
                  <a:gd name="T8" fmla="*/ 1095 w 1095"/>
                  <a:gd name="T9" fmla="*/ 219 h 219"/>
                </a:gdLst>
                <a:ahLst/>
                <a:cxnLst>
                  <a:cxn ang="0">
                    <a:pos x="T0" y="T1"/>
                  </a:cxn>
                  <a:cxn ang="0">
                    <a:pos x="T2" y="T3"/>
                  </a:cxn>
                  <a:cxn ang="0">
                    <a:pos x="T4" y="T5"/>
                  </a:cxn>
                  <a:cxn ang="0">
                    <a:pos x="T6" y="T7"/>
                  </a:cxn>
                  <a:cxn ang="0">
                    <a:pos x="T8" y="T9"/>
                  </a:cxn>
                </a:cxnLst>
                <a:rect l="0" t="0" r="r" b="b"/>
                <a:pathLst>
                  <a:path w="1095" h="219">
                    <a:moveTo>
                      <a:pt x="1095" y="219"/>
                    </a:moveTo>
                    <a:lnTo>
                      <a:pt x="1020" y="0"/>
                    </a:lnTo>
                    <a:lnTo>
                      <a:pt x="0" y="0"/>
                    </a:lnTo>
                    <a:lnTo>
                      <a:pt x="0" y="219"/>
                    </a:lnTo>
                    <a:lnTo>
                      <a:pt x="1095" y="219"/>
                    </a:lnTo>
                    <a:close/>
                  </a:path>
                </a:pathLst>
              </a:custGeom>
              <a:solidFill>
                <a:schemeClr val="accent4">
                  <a:lumMod val="75000"/>
                </a:schemeClr>
              </a:solidFill>
              <a:ln>
                <a:noFill/>
              </a:ln>
            </p:spPr>
            <p:txBody>
              <a:bodyPr/>
              <a:lstStyle/>
              <a:p>
                <a:pPr>
                  <a:defRPr/>
                </a:pPr>
                <a:endParaRPr lang="id-ID"/>
              </a:p>
            </p:txBody>
          </p:sp>
          <p:sp>
            <p:nvSpPr>
              <p:cNvPr id="25" name="Oval 21"/>
              <p:cNvSpPr>
                <a:spLocks noChangeArrowheads="1"/>
              </p:cNvSpPr>
              <p:nvPr/>
            </p:nvSpPr>
            <p:spPr bwMode="auto">
              <a:xfrm>
                <a:off x="9236547" y="3823081"/>
                <a:ext cx="84085" cy="290316"/>
              </a:xfrm>
              <a:prstGeom prst="ellipse">
                <a:avLst/>
              </a:prstGeom>
              <a:solidFill>
                <a:schemeClr val="tx1">
                  <a:lumMod val="75000"/>
                  <a:lumOff val="25000"/>
                </a:schemeClr>
              </a:solidFill>
              <a:ln>
                <a:noFill/>
              </a:ln>
            </p:spPr>
            <p:txBody>
              <a:bodyPr/>
              <a:lstStyle/>
              <a:p>
                <a:pPr>
                  <a:defRPr/>
                </a:pPr>
                <a:endParaRPr lang="id-ID"/>
              </a:p>
            </p:txBody>
          </p:sp>
        </p:grpSp>
        <p:grpSp>
          <p:nvGrpSpPr>
            <p:cNvPr id="15" name="Group 9"/>
            <p:cNvGrpSpPr/>
            <p:nvPr/>
          </p:nvGrpSpPr>
          <p:grpSpPr bwMode="auto">
            <a:xfrm rot="-2789196">
              <a:off x="3454929" y="5087369"/>
              <a:ext cx="1998270" cy="717614"/>
              <a:chOff x="1422870" y="2939467"/>
              <a:chExt cx="2873373" cy="1031877"/>
            </a:xfrm>
          </p:grpSpPr>
          <p:sp>
            <p:nvSpPr>
              <p:cNvPr id="16" name="Freeform 8"/>
              <p:cNvSpPr/>
              <p:nvPr/>
            </p:nvSpPr>
            <p:spPr bwMode="auto">
              <a:xfrm>
                <a:off x="1422870" y="2939467"/>
                <a:ext cx="1490658" cy="1031877"/>
              </a:xfrm>
              <a:custGeom>
                <a:avLst/>
                <a:gdLst>
                  <a:gd name="T0" fmla="*/ 2147483646 w 939"/>
                  <a:gd name="T1" fmla="*/ 2147483646 h 650"/>
                  <a:gd name="T2" fmla="*/ 0 w 939"/>
                  <a:gd name="T3" fmla="*/ 2147483646 h 650"/>
                  <a:gd name="T4" fmla="*/ 2147483646 w 939"/>
                  <a:gd name="T5" fmla="*/ 0 h 650"/>
                  <a:gd name="T6" fmla="*/ 2147483646 w 939"/>
                  <a:gd name="T7" fmla="*/ 0 h 650"/>
                  <a:gd name="T8" fmla="*/ 2147483646 w 939"/>
                  <a:gd name="T9" fmla="*/ 2147483646 h 650"/>
                  <a:gd name="T10" fmla="*/ 2147483646 w 939"/>
                  <a:gd name="T11" fmla="*/ 2147483646 h 65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39" h="650">
                    <a:moveTo>
                      <a:pt x="793" y="650"/>
                    </a:moveTo>
                    <a:lnTo>
                      <a:pt x="0" y="326"/>
                    </a:lnTo>
                    <a:lnTo>
                      <a:pt x="793" y="0"/>
                    </a:lnTo>
                    <a:lnTo>
                      <a:pt x="939" y="0"/>
                    </a:lnTo>
                    <a:lnTo>
                      <a:pt x="939" y="650"/>
                    </a:lnTo>
                    <a:lnTo>
                      <a:pt x="793" y="650"/>
                    </a:lnTo>
                    <a:close/>
                  </a:path>
                </a:pathLst>
              </a:custGeom>
              <a:solidFill>
                <a:srgbClr val="D4AC8C"/>
              </a:solidFill>
              <a:ln>
                <a:noFill/>
              </a:ln>
              <a:extLst>
                <a:ext uri="{91240B29-F687-4F45-9708-019B960494DF}">
                  <a14:hiddenLine xmlns:a14="http://schemas.microsoft.com/office/drawing/2010/main" w="9525">
                    <a:solidFill>
                      <a:srgbClr val="000000"/>
                    </a:solidFill>
                    <a:round/>
                  </a14:hiddenLine>
                </a:ext>
              </a:extLst>
            </p:spPr>
            <p:txBody>
              <a:bodyPr/>
              <a:lstStyle/>
              <a:p>
                <a:endParaRPr lang="en-US"/>
              </a:p>
            </p:txBody>
          </p:sp>
          <p:sp>
            <p:nvSpPr>
              <p:cNvPr id="17" name="Freeform 9"/>
              <p:cNvSpPr/>
              <p:nvPr/>
            </p:nvSpPr>
            <p:spPr bwMode="auto">
              <a:xfrm>
                <a:off x="2560725" y="2951949"/>
                <a:ext cx="1744762" cy="342781"/>
              </a:xfrm>
              <a:custGeom>
                <a:avLst/>
                <a:gdLst>
                  <a:gd name="T0" fmla="*/ 464 w 464"/>
                  <a:gd name="T1" fmla="*/ 0 h 91"/>
                  <a:gd name="T2" fmla="*/ 41 w 464"/>
                  <a:gd name="T3" fmla="*/ 0 h 91"/>
                  <a:gd name="T4" fmla="*/ 16 w 464"/>
                  <a:gd name="T5" fmla="*/ 14 h 91"/>
                  <a:gd name="T6" fmla="*/ 5 w 464"/>
                  <a:gd name="T7" fmla="*/ 31 h 91"/>
                  <a:gd name="T8" fmla="*/ 5 w 464"/>
                  <a:gd name="T9" fmla="*/ 59 h 91"/>
                  <a:gd name="T10" fmla="*/ 16 w 464"/>
                  <a:gd name="T11" fmla="*/ 77 h 91"/>
                  <a:gd name="T12" fmla="*/ 41 w 464"/>
                  <a:gd name="T13" fmla="*/ 91 h 91"/>
                  <a:gd name="T14" fmla="*/ 464 w 464"/>
                  <a:gd name="T15" fmla="*/ 91 h 91"/>
                  <a:gd name="T16" fmla="*/ 464 w 464"/>
                  <a:gd name="T17" fmla="*/ 0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64" h="91">
                    <a:moveTo>
                      <a:pt x="464" y="0"/>
                    </a:moveTo>
                    <a:cubicBezTo>
                      <a:pt x="41" y="0"/>
                      <a:pt x="41" y="0"/>
                      <a:pt x="41" y="0"/>
                    </a:cubicBezTo>
                    <a:cubicBezTo>
                      <a:pt x="32" y="0"/>
                      <a:pt x="21" y="6"/>
                      <a:pt x="16" y="14"/>
                    </a:cubicBezTo>
                    <a:cubicBezTo>
                      <a:pt x="5" y="31"/>
                      <a:pt x="5" y="31"/>
                      <a:pt x="5" y="31"/>
                    </a:cubicBezTo>
                    <a:cubicBezTo>
                      <a:pt x="0" y="39"/>
                      <a:pt x="0" y="52"/>
                      <a:pt x="5" y="59"/>
                    </a:cubicBezTo>
                    <a:cubicBezTo>
                      <a:pt x="16" y="77"/>
                      <a:pt x="16" y="77"/>
                      <a:pt x="16" y="77"/>
                    </a:cubicBezTo>
                    <a:cubicBezTo>
                      <a:pt x="21" y="85"/>
                      <a:pt x="32" y="91"/>
                      <a:pt x="41" y="91"/>
                    </a:cubicBezTo>
                    <a:cubicBezTo>
                      <a:pt x="464" y="91"/>
                      <a:pt x="464" y="91"/>
                      <a:pt x="464" y="91"/>
                    </a:cubicBezTo>
                    <a:lnTo>
                      <a:pt x="464" y="0"/>
                    </a:lnTo>
                    <a:close/>
                  </a:path>
                </a:pathLst>
              </a:custGeom>
              <a:solidFill>
                <a:schemeClr val="accent1">
                  <a:lumMod val="60000"/>
                  <a:lumOff val="40000"/>
                </a:schemeClr>
              </a:solidFill>
              <a:ln>
                <a:noFill/>
              </a:ln>
            </p:spPr>
            <p:txBody>
              <a:bodyPr/>
              <a:lstStyle/>
              <a:p>
                <a:pPr>
                  <a:defRPr/>
                </a:pPr>
                <a:endParaRPr lang="id-ID"/>
              </a:p>
            </p:txBody>
          </p:sp>
          <p:sp>
            <p:nvSpPr>
              <p:cNvPr id="18" name="Freeform 10"/>
              <p:cNvSpPr/>
              <p:nvPr/>
            </p:nvSpPr>
            <p:spPr bwMode="auto">
              <a:xfrm>
                <a:off x="2553168" y="3283956"/>
                <a:ext cx="1743075" cy="342903"/>
              </a:xfrm>
              <a:custGeom>
                <a:avLst/>
                <a:gdLst>
                  <a:gd name="T0" fmla="*/ 2147483646 w 464"/>
                  <a:gd name="T1" fmla="*/ 0 h 91"/>
                  <a:gd name="T2" fmla="*/ 2147483646 w 464"/>
                  <a:gd name="T3" fmla="*/ 0 h 91"/>
                  <a:gd name="T4" fmla="*/ 2147483646 w 464"/>
                  <a:gd name="T5" fmla="*/ 2147483646 h 91"/>
                  <a:gd name="T6" fmla="*/ 2147483646 w 464"/>
                  <a:gd name="T7" fmla="*/ 2147483646 h 91"/>
                  <a:gd name="T8" fmla="*/ 2147483646 w 464"/>
                  <a:gd name="T9" fmla="*/ 2147483646 h 91"/>
                  <a:gd name="T10" fmla="*/ 2147483646 w 464"/>
                  <a:gd name="T11" fmla="*/ 2147483646 h 91"/>
                  <a:gd name="T12" fmla="*/ 2147483646 w 464"/>
                  <a:gd name="T13" fmla="*/ 2147483646 h 91"/>
                  <a:gd name="T14" fmla="*/ 2147483646 w 464"/>
                  <a:gd name="T15" fmla="*/ 2147483646 h 91"/>
                  <a:gd name="T16" fmla="*/ 2147483646 w 464"/>
                  <a:gd name="T17" fmla="*/ 0 h 9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64" h="91">
                    <a:moveTo>
                      <a:pt x="464" y="0"/>
                    </a:moveTo>
                    <a:cubicBezTo>
                      <a:pt x="41" y="0"/>
                      <a:pt x="41" y="0"/>
                      <a:pt x="41" y="0"/>
                    </a:cubicBezTo>
                    <a:cubicBezTo>
                      <a:pt x="32" y="0"/>
                      <a:pt x="21" y="6"/>
                      <a:pt x="16" y="14"/>
                    </a:cubicBezTo>
                    <a:cubicBezTo>
                      <a:pt x="5" y="32"/>
                      <a:pt x="5" y="32"/>
                      <a:pt x="5" y="32"/>
                    </a:cubicBezTo>
                    <a:cubicBezTo>
                      <a:pt x="0" y="39"/>
                      <a:pt x="0" y="52"/>
                      <a:pt x="5" y="60"/>
                    </a:cubicBezTo>
                    <a:cubicBezTo>
                      <a:pt x="16" y="77"/>
                      <a:pt x="16" y="77"/>
                      <a:pt x="16" y="77"/>
                    </a:cubicBezTo>
                    <a:cubicBezTo>
                      <a:pt x="21" y="85"/>
                      <a:pt x="32" y="91"/>
                      <a:pt x="41" y="91"/>
                    </a:cubicBezTo>
                    <a:cubicBezTo>
                      <a:pt x="464" y="91"/>
                      <a:pt x="464" y="91"/>
                      <a:pt x="464" y="91"/>
                    </a:cubicBezTo>
                    <a:lnTo>
                      <a:pt x="464" y="0"/>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lstStyle/>
              <a:p>
                <a:endParaRPr lang="en-US"/>
              </a:p>
            </p:txBody>
          </p:sp>
          <p:sp>
            <p:nvSpPr>
              <p:cNvPr id="19" name="Freeform 11"/>
              <p:cNvSpPr/>
              <p:nvPr/>
            </p:nvSpPr>
            <p:spPr bwMode="auto">
              <a:xfrm>
                <a:off x="2606171" y="3622671"/>
                <a:ext cx="1741257" cy="346278"/>
              </a:xfrm>
              <a:custGeom>
                <a:avLst/>
                <a:gdLst>
                  <a:gd name="T0" fmla="*/ 464 w 464"/>
                  <a:gd name="T1" fmla="*/ 0 h 91"/>
                  <a:gd name="T2" fmla="*/ 41 w 464"/>
                  <a:gd name="T3" fmla="*/ 0 h 91"/>
                  <a:gd name="T4" fmla="*/ 16 w 464"/>
                  <a:gd name="T5" fmla="*/ 14 h 91"/>
                  <a:gd name="T6" fmla="*/ 5 w 464"/>
                  <a:gd name="T7" fmla="*/ 32 h 91"/>
                  <a:gd name="T8" fmla="*/ 5 w 464"/>
                  <a:gd name="T9" fmla="*/ 60 h 91"/>
                  <a:gd name="T10" fmla="*/ 16 w 464"/>
                  <a:gd name="T11" fmla="*/ 77 h 91"/>
                  <a:gd name="T12" fmla="*/ 41 w 464"/>
                  <a:gd name="T13" fmla="*/ 91 h 91"/>
                  <a:gd name="T14" fmla="*/ 464 w 464"/>
                  <a:gd name="T15" fmla="*/ 91 h 91"/>
                  <a:gd name="T16" fmla="*/ 464 w 464"/>
                  <a:gd name="T17" fmla="*/ 0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64" h="91">
                    <a:moveTo>
                      <a:pt x="464" y="0"/>
                    </a:moveTo>
                    <a:cubicBezTo>
                      <a:pt x="41" y="0"/>
                      <a:pt x="41" y="0"/>
                      <a:pt x="41" y="0"/>
                    </a:cubicBezTo>
                    <a:cubicBezTo>
                      <a:pt x="32" y="0"/>
                      <a:pt x="21" y="6"/>
                      <a:pt x="16" y="14"/>
                    </a:cubicBezTo>
                    <a:cubicBezTo>
                      <a:pt x="5" y="32"/>
                      <a:pt x="5" y="32"/>
                      <a:pt x="5" y="32"/>
                    </a:cubicBezTo>
                    <a:cubicBezTo>
                      <a:pt x="0" y="40"/>
                      <a:pt x="0" y="52"/>
                      <a:pt x="5" y="60"/>
                    </a:cubicBezTo>
                    <a:cubicBezTo>
                      <a:pt x="16" y="77"/>
                      <a:pt x="16" y="77"/>
                      <a:pt x="16" y="77"/>
                    </a:cubicBezTo>
                    <a:cubicBezTo>
                      <a:pt x="21" y="85"/>
                      <a:pt x="32" y="91"/>
                      <a:pt x="41" y="91"/>
                    </a:cubicBezTo>
                    <a:cubicBezTo>
                      <a:pt x="464" y="91"/>
                      <a:pt x="464" y="91"/>
                      <a:pt x="464" y="91"/>
                    </a:cubicBezTo>
                    <a:lnTo>
                      <a:pt x="464" y="0"/>
                    </a:lnTo>
                    <a:close/>
                  </a:path>
                </a:pathLst>
              </a:custGeom>
              <a:solidFill>
                <a:schemeClr val="accent1">
                  <a:lumMod val="75000"/>
                </a:schemeClr>
              </a:solidFill>
              <a:ln>
                <a:noFill/>
              </a:ln>
            </p:spPr>
            <p:txBody>
              <a:bodyPr/>
              <a:lstStyle/>
              <a:p>
                <a:pPr>
                  <a:defRPr/>
                </a:pPr>
                <a:endParaRPr lang="id-ID"/>
              </a:p>
            </p:txBody>
          </p:sp>
          <p:sp>
            <p:nvSpPr>
              <p:cNvPr id="20" name="Freeform 22"/>
              <p:cNvSpPr/>
              <p:nvPr/>
            </p:nvSpPr>
            <p:spPr bwMode="auto">
              <a:xfrm>
                <a:off x="1471677" y="3291656"/>
                <a:ext cx="427432" cy="332287"/>
              </a:xfrm>
              <a:custGeom>
                <a:avLst/>
                <a:gdLst>
                  <a:gd name="T0" fmla="*/ 114 w 114"/>
                  <a:gd name="T1" fmla="*/ 49 h 88"/>
                  <a:gd name="T2" fmla="*/ 107 w 114"/>
                  <a:gd name="T3" fmla="*/ 0 h 88"/>
                  <a:gd name="T4" fmla="*/ 0 w 114"/>
                  <a:gd name="T5" fmla="*/ 44 h 88"/>
                  <a:gd name="T6" fmla="*/ 109 w 114"/>
                  <a:gd name="T7" fmla="*/ 88 h 88"/>
                  <a:gd name="T8" fmla="*/ 114 w 114"/>
                  <a:gd name="T9" fmla="*/ 49 h 88"/>
                </a:gdLst>
                <a:ahLst/>
                <a:cxnLst>
                  <a:cxn ang="0">
                    <a:pos x="T0" y="T1"/>
                  </a:cxn>
                  <a:cxn ang="0">
                    <a:pos x="T2" y="T3"/>
                  </a:cxn>
                  <a:cxn ang="0">
                    <a:pos x="T4" y="T5"/>
                  </a:cxn>
                  <a:cxn ang="0">
                    <a:pos x="T6" y="T7"/>
                  </a:cxn>
                  <a:cxn ang="0">
                    <a:pos x="T8" y="T9"/>
                  </a:cxn>
                </a:cxnLst>
                <a:rect l="0" t="0" r="r" b="b"/>
                <a:pathLst>
                  <a:path w="114" h="88">
                    <a:moveTo>
                      <a:pt x="114" y="49"/>
                    </a:moveTo>
                    <a:cubicBezTo>
                      <a:pt x="114" y="32"/>
                      <a:pt x="111" y="15"/>
                      <a:pt x="107" y="0"/>
                    </a:cubicBezTo>
                    <a:cubicBezTo>
                      <a:pt x="0" y="44"/>
                      <a:pt x="0" y="44"/>
                      <a:pt x="0" y="44"/>
                    </a:cubicBezTo>
                    <a:cubicBezTo>
                      <a:pt x="109" y="88"/>
                      <a:pt x="109" y="88"/>
                      <a:pt x="109" y="88"/>
                    </a:cubicBezTo>
                    <a:cubicBezTo>
                      <a:pt x="112" y="76"/>
                      <a:pt x="114" y="63"/>
                      <a:pt x="114" y="49"/>
                    </a:cubicBezTo>
                    <a:close/>
                  </a:path>
                </a:pathLst>
              </a:custGeom>
              <a:solidFill>
                <a:schemeClr val="tx1">
                  <a:lumMod val="75000"/>
                  <a:lumOff val="25000"/>
                </a:schemeClr>
              </a:solidFill>
              <a:ln>
                <a:noFill/>
              </a:ln>
            </p:spPr>
            <p:txBody>
              <a:bodyPr/>
              <a:lstStyle/>
              <a:p>
                <a:pPr>
                  <a:defRPr/>
                </a:pPr>
                <a:endParaRPr lang="id-ID"/>
              </a:p>
            </p:txBody>
          </p:sp>
        </p:grpSp>
      </p:gr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مستطيل 2"/>
          <p:cNvSpPr>
            <a:spLocks noChangeArrowheads="1"/>
          </p:cNvSpPr>
          <p:nvPr/>
        </p:nvSpPr>
        <p:spPr bwMode="auto">
          <a:xfrm>
            <a:off x="4246563" y="227013"/>
            <a:ext cx="43180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rtl="1">
              <a:lnSpc>
                <a:spcPct val="100000"/>
              </a:lnSpc>
              <a:spcBef>
                <a:spcPct val="0"/>
              </a:spcBef>
              <a:buFontTx/>
              <a:buNone/>
            </a:pPr>
            <a:r>
              <a:rPr lang="ar-SA" sz="3200" b="1" dirty="0">
                <a:solidFill>
                  <a:srgbClr val="FF0000"/>
                </a:solidFill>
                <a:latin typeface="Simplified Arabic" panose="02020603050405020304" pitchFamily="18" charset="-78"/>
                <a:cs typeface="Simplified Arabic" panose="02020603050405020304" pitchFamily="18" charset="-78"/>
              </a:rPr>
              <a:t>تقارير الكفاية </a:t>
            </a:r>
            <a:endParaRPr lang="ar-SA" altLang="en-US" sz="3200" b="1" dirty="0">
              <a:solidFill>
                <a:srgbClr val="FF0000"/>
              </a:solidFill>
              <a:latin typeface="Simplified Arabic" panose="02020603050405020304" pitchFamily="18" charset="-78"/>
              <a:cs typeface="Simplified Arabic" panose="02020603050405020304" pitchFamily="18" charset="-78"/>
            </a:endParaRPr>
          </a:p>
        </p:txBody>
      </p:sp>
      <p:sp>
        <p:nvSpPr>
          <p:cNvPr id="55299" name="Rectangle 29"/>
          <p:cNvSpPr>
            <a:spLocks noChangeArrowheads="1"/>
          </p:cNvSpPr>
          <p:nvPr/>
        </p:nvSpPr>
        <p:spPr bwMode="auto">
          <a:xfrm>
            <a:off x="954157" y="1087286"/>
            <a:ext cx="10404500" cy="63401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285750" indent="-285750" algn="just" rtl="1">
              <a:lnSpc>
                <a:spcPct val="100000"/>
              </a:lnSpc>
              <a:spcBef>
                <a:spcPct val="0"/>
              </a:spcBef>
              <a:buFont typeface="Wingdings" panose="05000000000000000000" pitchFamily="2" charset="2"/>
              <a:buChar char="Ø"/>
            </a:pPr>
            <a:r>
              <a:rPr lang="ar-SA" sz="1600" b="1" dirty="0">
                <a:latin typeface="Simplified Arabic" panose="02020603050405020304" pitchFamily="18" charset="-78"/>
                <a:cs typeface="Simplified Arabic" panose="02020603050405020304" pitchFamily="18" charset="-78"/>
              </a:rPr>
              <a:t>عملية تقييم كفاية أداء الموظفين في الخدمة المدنية </a:t>
            </a:r>
            <a:r>
              <a:rPr lang="ar-SA" sz="1600" dirty="0">
                <a:latin typeface="Simplified Arabic" panose="02020603050405020304" pitchFamily="18" charset="-78"/>
                <a:cs typeface="Simplified Arabic" panose="02020603050405020304" pitchFamily="18" charset="-78"/>
              </a:rPr>
              <a:t>عملية معقدة وغير محببة من الرؤساء والمرؤوسين على حد سواء، وذلك لعدم التوصل إلى إيجاد نظام منتظم لتقارير الكفاية يجعل العملية موضوعية ويسيره للرؤوساء المشرفين، </a:t>
            </a:r>
            <a:r>
              <a:rPr lang="ar-JO" sz="1600" dirty="0">
                <a:latin typeface="Simplified Arabic" panose="02020603050405020304" pitchFamily="18" charset="-78"/>
                <a:cs typeface="Simplified Arabic" panose="02020603050405020304" pitchFamily="18" charset="-78"/>
              </a:rPr>
              <a:t>وفي نفس الوقت </a:t>
            </a:r>
            <a:r>
              <a:rPr lang="ar-SA" sz="1600" dirty="0">
                <a:latin typeface="Simplified Arabic" panose="02020603050405020304" pitchFamily="18" charset="-78"/>
                <a:cs typeface="Simplified Arabic" panose="02020603050405020304" pitchFamily="18" charset="-78"/>
              </a:rPr>
              <a:t>يحقق قبولا ورضا لدى الموظف ليشعره بمضمون الموضوعية وبمعيار العدالة فيه.</a:t>
            </a:r>
          </a:p>
          <a:p>
            <a:pPr marL="285750" indent="-285750" algn="just" rtl="1">
              <a:lnSpc>
                <a:spcPct val="100000"/>
              </a:lnSpc>
              <a:spcBef>
                <a:spcPct val="0"/>
              </a:spcBef>
              <a:buFont typeface="Wingdings" panose="05000000000000000000" pitchFamily="2" charset="2"/>
              <a:buChar char="Ø"/>
            </a:pPr>
            <a:endParaRPr lang="ar-SA" sz="1600" dirty="0">
              <a:latin typeface="Simplified Arabic" panose="02020603050405020304" pitchFamily="18" charset="-78"/>
              <a:cs typeface="Simplified Arabic" panose="02020603050405020304" pitchFamily="18" charset="-78"/>
            </a:endParaRPr>
          </a:p>
          <a:p>
            <a:pPr marL="285750" indent="-285750" algn="just" rtl="1">
              <a:lnSpc>
                <a:spcPct val="100000"/>
              </a:lnSpc>
              <a:spcBef>
                <a:spcPct val="0"/>
              </a:spcBef>
              <a:buFont typeface="Wingdings" panose="05000000000000000000" pitchFamily="2" charset="2"/>
              <a:buChar char="Ø"/>
            </a:pPr>
            <a:r>
              <a:rPr lang="ar-JO" sz="1600" dirty="0">
                <a:latin typeface="Simplified Arabic" panose="02020603050405020304" pitchFamily="18" charset="-78"/>
                <a:cs typeface="Simplified Arabic" panose="02020603050405020304" pitchFamily="18" charset="-78"/>
              </a:rPr>
              <a:t>لكن عملية </a:t>
            </a:r>
            <a:r>
              <a:rPr lang="ar-SA" sz="1600" dirty="0">
                <a:latin typeface="Simplified Arabic" panose="02020603050405020304" pitchFamily="18" charset="-78"/>
                <a:cs typeface="Simplified Arabic" panose="02020603050405020304" pitchFamily="18" charset="-78"/>
              </a:rPr>
              <a:t>التوصل إلى معايير تقييم موضوعية وفعالة تقتضي تحليلا مبدئيا شاملا لمتطلبات الوظيفة وواجباتها والأهداف التي تعمل على تحقيقها من جهة والإدراك الكامل لبيئة الأداء وما يحيط بها من مؤثرات مما دفع بالبعض إلى التقليل من أهمية تقارير الكفاية </a:t>
            </a:r>
            <a:br>
              <a:rPr lang="ar-SA" sz="1600" dirty="0">
                <a:latin typeface="Simplified Arabic" panose="02020603050405020304" pitchFamily="18" charset="-78"/>
                <a:cs typeface="Simplified Arabic" panose="02020603050405020304" pitchFamily="18" charset="-78"/>
              </a:rPr>
            </a:br>
            <a:r>
              <a:rPr lang="ar-SA" sz="1600" dirty="0">
                <a:latin typeface="Simplified Arabic" panose="02020603050405020304" pitchFamily="18" charset="-78"/>
                <a:cs typeface="Simplified Arabic" panose="02020603050405020304" pitchFamily="18" charset="-78"/>
              </a:rPr>
              <a:t>لان وضع تلك التقارير يفتقر إلى الأسس الموضوعية نظرا لاعتمادها على مقاييس فردية من جانب الرؤوساء، مما يجعلها تتأثر بالاعتبارات الشخصية والأهواء الذاتية مما يؤثر على حسن العلاقات الوظيفية بين الرئيس والمرؤوس.</a:t>
            </a:r>
          </a:p>
          <a:p>
            <a:pPr algn="just" rtl="1">
              <a:lnSpc>
                <a:spcPct val="100000"/>
              </a:lnSpc>
              <a:spcBef>
                <a:spcPct val="0"/>
              </a:spcBef>
              <a:buNone/>
            </a:pPr>
            <a:endParaRPr lang="ar-SA" sz="1600" dirty="0">
              <a:latin typeface="Simplified Arabic" panose="02020603050405020304" pitchFamily="18" charset="-78"/>
              <a:cs typeface="Simplified Arabic" panose="02020603050405020304" pitchFamily="18" charset="-78"/>
            </a:endParaRPr>
          </a:p>
          <a:p>
            <a:pPr marL="285750" indent="-285750" algn="ctr" rtl="1">
              <a:lnSpc>
                <a:spcPct val="100000"/>
              </a:lnSpc>
              <a:spcBef>
                <a:spcPct val="0"/>
              </a:spcBef>
              <a:buFont typeface="Wingdings" panose="05000000000000000000" pitchFamily="2" charset="2"/>
              <a:buChar char="Ø"/>
            </a:pPr>
            <a:r>
              <a:rPr lang="ar-SA" sz="1600" dirty="0">
                <a:latin typeface="Simplified Arabic" panose="02020603050405020304" pitchFamily="18" charset="-78"/>
                <a:cs typeface="Simplified Arabic" panose="02020603050405020304" pitchFamily="18" charset="-78"/>
              </a:rPr>
              <a:t> ذهب فريق من الكتاب إلى القول </a:t>
            </a:r>
            <a:r>
              <a:rPr lang="ar-SA" sz="1600" b="1" dirty="0">
                <a:latin typeface="Simplified Arabic" panose="02020603050405020304" pitchFamily="18" charset="-78"/>
                <a:cs typeface="Simplified Arabic" panose="02020603050405020304" pitchFamily="18" charset="-78"/>
              </a:rPr>
              <a:t>بضرورة إلغاء نظام تقارير كفاية الأداء </a:t>
            </a:r>
            <a:r>
              <a:rPr lang="ar-SA" sz="1600" dirty="0">
                <a:latin typeface="Simplified Arabic" panose="02020603050405020304" pitchFamily="18" charset="-78"/>
                <a:cs typeface="Simplified Arabic" panose="02020603050405020304" pitchFamily="18" charset="-78"/>
              </a:rPr>
              <a:t>على أن تقدر هذه الكفاية على أسس موضوعية</a:t>
            </a:r>
            <a:r>
              <a:rPr lang="ar-JO" sz="1600" dirty="0">
                <a:latin typeface="Simplified Arabic" panose="02020603050405020304" pitchFamily="18" charset="-78"/>
                <a:cs typeface="Simplified Arabic" panose="02020603050405020304" pitchFamily="18" charset="-78"/>
              </a:rPr>
              <a:t>،</a:t>
            </a:r>
            <a:r>
              <a:rPr lang="ar-SA" sz="1600" dirty="0">
                <a:latin typeface="Simplified Arabic" panose="02020603050405020304" pitchFamily="18" charset="-78"/>
                <a:cs typeface="Simplified Arabic" panose="02020603050405020304" pitchFamily="18" charset="-78"/>
              </a:rPr>
              <a:t> ومنها في رأيهم ثبوت خلو الملف المتعلق بكل موظف من الجزاءات التأديبية، ومنها كذلك اجتياز الموظفين امتحانات دورية تعقد لهم لتحديد درجة الكفاية الوظيفية . </a:t>
            </a:r>
          </a:p>
          <a:p>
            <a:pPr algn="ctr" rtl="1">
              <a:lnSpc>
                <a:spcPct val="100000"/>
              </a:lnSpc>
              <a:spcBef>
                <a:spcPct val="0"/>
              </a:spcBef>
              <a:buNone/>
            </a:pPr>
            <a:r>
              <a:rPr lang="ar-SA" sz="1600" u="sng" dirty="0"/>
              <a:t/>
            </a:r>
            <a:br>
              <a:rPr lang="ar-SA" sz="1600" u="sng" dirty="0"/>
            </a:br>
            <a:r>
              <a:rPr lang="ar-SA" sz="1600" b="1" u="sng" dirty="0">
                <a:solidFill>
                  <a:schemeClr val="tx1">
                    <a:lumMod val="95000"/>
                    <a:lumOff val="5000"/>
                  </a:schemeClr>
                </a:solidFill>
              </a:rPr>
              <a:t>تتلخص اهمية </a:t>
            </a:r>
            <a:r>
              <a:rPr lang="ar-SA" sz="1600" b="1" u="sng" dirty="0">
                <a:solidFill>
                  <a:schemeClr val="tx1">
                    <a:lumMod val="95000"/>
                    <a:lumOff val="5000"/>
                  </a:schemeClr>
                </a:solidFill>
                <a:latin typeface="Simplified Arabic" panose="02020603050405020304" pitchFamily="18" charset="-78"/>
                <a:cs typeface="Simplified Arabic" panose="02020603050405020304" pitchFamily="18" charset="-78"/>
              </a:rPr>
              <a:t>عملية تقييم أداء الموظفين في الخدمة المدنية بما يلي:</a:t>
            </a:r>
          </a:p>
          <a:p>
            <a:pPr algn="ctr" rtl="1">
              <a:lnSpc>
                <a:spcPct val="100000"/>
              </a:lnSpc>
              <a:spcBef>
                <a:spcPct val="0"/>
              </a:spcBef>
              <a:buNone/>
            </a:pPr>
            <a:endParaRPr lang="ar-SA" sz="1600" b="1" u="sng" dirty="0">
              <a:solidFill>
                <a:schemeClr val="tx1">
                  <a:lumMod val="95000"/>
                  <a:lumOff val="5000"/>
                </a:schemeClr>
              </a:solidFill>
              <a:latin typeface="Simplified Arabic" panose="02020603050405020304" pitchFamily="18" charset="-78"/>
              <a:cs typeface="Simplified Arabic" panose="02020603050405020304" pitchFamily="18" charset="-78"/>
            </a:endParaRPr>
          </a:p>
          <a:p>
            <a:pPr marL="285750" indent="-285750" algn="just" rtl="1">
              <a:lnSpc>
                <a:spcPct val="100000"/>
              </a:lnSpc>
              <a:spcBef>
                <a:spcPct val="0"/>
              </a:spcBef>
              <a:buFont typeface="Wingdings" panose="05000000000000000000" pitchFamily="2" charset="2"/>
              <a:buChar char="Ø"/>
            </a:pPr>
            <a:r>
              <a:rPr lang="ar-SA" sz="1600" dirty="0">
                <a:latin typeface="Simplified Arabic" panose="02020603050405020304" pitchFamily="18" charset="-78"/>
                <a:cs typeface="Simplified Arabic" panose="02020603050405020304" pitchFamily="18" charset="-78"/>
              </a:rPr>
              <a:t>1- </a:t>
            </a:r>
            <a:r>
              <a:rPr lang="ar-SA" sz="1600" b="1" dirty="0">
                <a:latin typeface="Simplified Arabic" panose="02020603050405020304" pitchFamily="18" charset="-78"/>
                <a:cs typeface="Simplified Arabic" panose="02020603050405020304" pitchFamily="18" charset="-78"/>
              </a:rPr>
              <a:t>إن تقييم الأداء في الخدمة المدنية يمثل أحد أدوات الرقابة </a:t>
            </a:r>
            <a:r>
              <a:rPr lang="ar-SA" sz="1600" dirty="0">
                <a:latin typeface="Simplified Arabic" panose="02020603050405020304" pitchFamily="18" charset="-78"/>
                <a:cs typeface="Simplified Arabic" panose="02020603050405020304" pitchFamily="18" charset="-78"/>
              </a:rPr>
              <a:t>على كفاية الأداء الوظيفي من خلال قياس مدى تطابق الإنجازات الفعلية مع معدلات الأداء الموضوعة. فقد يكشف التقييم عن قصور الأداء أو مطابقته أو تجاوزه لهذه المعدلات، ومن ثم يتخذ التقييم أساسا للتشجيع والحفز أو العقاب، وبذا فإن التقييم كأداة رقابة يتكامل في هدفه مع أدوات الرقابة الداخلية والخارجية والإدارية والمالية .</a:t>
            </a:r>
          </a:p>
          <a:p>
            <a:pPr marL="285750" indent="-285750" algn="just" rtl="1">
              <a:lnSpc>
                <a:spcPct val="100000"/>
              </a:lnSpc>
              <a:spcBef>
                <a:spcPct val="0"/>
              </a:spcBef>
              <a:buFont typeface="Wingdings" panose="05000000000000000000" pitchFamily="2" charset="2"/>
              <a:buChar char="Ø"/>
            </a:pPr>
            <a:endParaRPr lang="ar-SA" sz="1600" dirty="0">
              <a:latin typeface="Simplified Arabic" panose="02020603050405020304" pitchFamily="18" charset="-78"/>
              <a:cs typeface="Simplified Arabic" panose="02020603050405020304" pitchFamily="18" charset="-78"/>
            </a:endParaRPr>
          </a:p>
          <a:p>
            <a:pPr marL="285750" indent="-285750" algn="just" rtl="1">
              <a:lnSpc>
                <a:spcPct val="100000"/>
              </a:lnSpc>
              <a:spcBef>
                <a:spcPct val="0"/>
              </a:spcBef>
              <a:buFont typeface="Wingdings" panose="05000000000000000000" pitchFamily="2" charset="2"/>
              <a:buChar char="Ø"/>
            </a:pPr>
            <a:r>
              <a:rPr lang="ar-SA" sz="1600" b="1" dirty="0">
                <a:latin typeface="Simplified Arabic" panose="02020603050405020304" pitchFamily="18" charset="-78"/>
                <a:cs typeface="Simplified Arabic" panose="02020603050405020304" pitchFamily="18" charset="-78"/>
              </a:rPr>
              <a:t>2- إن التقييم يجرد عملية التصعيد في مراكز السلطة والمسؤولية </a:t>
            </a:r>
            <a:r>
              <a:rPr lang="ar-SA" sz="1600" dirty="0">
                <a:latin typeface="Simplified Arabic" panose="02020603050405020304" pitchFamily="18" charset="-78"/>
                <a:cs typeface="Simplified Arabic" panose="02020603050405020304" pitchFamily="18" charset="-78"/>
              </a:rPr>
              <a:t>داخل الجهاز الإداري من المؤثرات والتحيزات الشخصية والعاطفية، ويجعل الكفاية والاستحقاق هى الأساس للمفاضلة والاختيار، ومن شأن ذلك يحفز العاملين على مضاعفة جهودهم كوسيلة للارتقاء بمستواهم الوظيفي داخل التنظيم.</a:t>
            </a:r>
            <a:r>
              <a:rPr lang="ar-SA" sz="1600" dirty="0"/>
              <a:t/>
            </a:r>
            <a:br>
              <a:rPr lang="ar-SA" sz="1600" dirty="0"/>
            </a:br>
            <a:endParaRPr lang="ar-SA" sz="1600" dirty="0">
              <a:latin typeface="Simplified Arabic" panose="02020603050405020304" pitchFamily="18" charset="-78"/>
              <a:cs typeface="Simplified Arabic" panose="02020603050405020304" pitchFamily="18" charset="-78"/>
            </a:endParaRPr>
          </a:p>
          <a:p>
            <a:pPr algn="r" rtl="1">
              <a:lnSpc>
                <a:spcPct val="100000"/>
              </a:lnSpc>
              <a:spcBef>
                <a:spcPct val="0"/>
              </a:spcBef>
              <a:buNone/>
            </a:pPr>
            <a:endParaRPr lang="en-US" sz="1400" dirty="0">
              <a:latin typeface="Simplified Arabic" panose="02020603050405020304" pitchFamily="18" charset="-78"/>
              <a:cs typeface="Simplified Arabic" panose="02020603050405020304" pitchFamily="18" charset="-78"/>
            </a:endParaRPr>
          </a:p>
          <a:p>
            <a:pPr marL="285750" indent="-285750" algn="r" rtl="1">
              <a:lnSpc>
                <a:spcPct val="100000"/>
              </a:lnSpc>
              <a:spcBef>
                <a:spcPct val="0"/>
              </a:spcBef>
              <a:buFont typeface="Wingdings" panose="05000000000000000000" pitchFamily="2" charset="2"/>
              <a:buChar char="q"/>
            </a:pPr>
            <a:endParaRPr lang="en-US" sz="1400" dirty="0"/>
          </a:p>
          <a:p>
            <a:pPr marL="285750" indent="-285750" algn="r" rtl="1">
              <a:lnSpc>
                <a:spcPct val="100000"/>
              </a:lnSpc>
              <a:spcBef>
                <a:spcPct val="0"/>
              </a:spcBef>
              <a:buFont typeface="Wingdings" panose="05000000000000000000" pitchFamily="2" charset="2"/>
              <a:buChar char="q"/>
            </a:pPr>
            <a:endParaRPr lang="ar-SA" sz="1400" dirty="0"/>
          </a:p>
          <a:p>
            <a:pPr marL="285750" indent="-285750" algn="r" rtl="1">
              <a:lnSpc>
                <a:spcPct val="100000"/>
              </a:lnSpc>
              <a:spcBef>
                <a:spcPct val="0"/>
              </a:spcBef>
              <a:buFont typeface="Wingdings" panose="05000000000000000000" pitchFamily="2" charset="2"/>
              <a:buChar char="q"/>
            </a:pPr>
            <a:endParaRPr lang="ar-SA" sz="1400" dirty="0"/>
          </a:p>
          <a:p>
            <a:pPr marL="285750" indent="-285750" algn="r" rtl="1">
              <a:lnSpc>
                <a:spcPct val="100000"/>
              </a:lnSpc>
              <a:spcBef>
                <a:spcPct val="0"/>
              </a:spcBef>
              <a:buFont typeface="Wingdings" panose="05000000000000000000" pitchFamily="2" charset="2"/>
              <a:buChar char="q"/>
            </a:pPr>
            <a:endParaRPr lang="ar-SA" altLang="en-US" sz="1400" dirty="0">
              <a:solidFill>
                <a:srgbClr val="002060"/>
              </a:solidFill>
              <a:latin typeface="Simplified Arabic" panose="02020603050405020304" pitchFamily="18" charset="-78"/>
              <a:cs typeface="Simplified Arabic" panose="02020603050405020304" pitchFamily="18" charset="-78"/>
            </a:endParaRPr>
          </a:p>
        </p:txBody>
      </p:sp>
      <p:sp>
        <p:nvSpPr>
          <p:cNvPr id="12" name="Oval 173"/>
          <p:cNvSpPr/>
          <p:nvPr/>
        </p:nvSpPr>
        <p:spPr>
          <a:xfrm>
            <a:off x="217488" y="215900"/>
            <a:ext cx="627062" cy="627063"/>
          </a:xfrm>
          <a:prstGeom prst="ellipse">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ar-JO" dirty="0"/>
              <a:t>16</a:t>
            </a:r>
            <a:endParaRPr lang="en-US" dirty="0"/>
          </a:p>
        </p:txBody>
      </p:sp>
      <p:sp>
        <p:nvSpPr>
          <p:cNvPr id="8" name="Rectangle 5"/>
          <p:cNvSpPr>
            <a:spLocks noChangeArrowheads="1"/>
          </p:cNvSpPr>
          <p:nvPr/>
        </p:nvSpPr>
        <p:spPr bwMode="auto">
          <a:xfrm>
            <a:off x="10446239" y="173995"/>
            <a:ext cx="2050561"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ctr" latinLnBrk="0" hangingPunct="0">
              <a:lnSpc>
                <a:spcPct val="100000"/>
              </a:lnSpc>
              <a:spcBef>
                <a:spcPct val="0"/>
              </a:spcBef>
              <a:spcAft>
                <a:spcPct val="0"/>
              </a:spcAft>
              <a:buClrTx/>
              <a:buSzTx/>
              <a:buFontTx/>
              <a:buNone/>
            </a:pPr>
            <a:r>
              <a:rPr kumimoji="0" lang="ar-SA" altLang="en-US" sz="1100" b="0" i="0" u="none" strike="noStrike" cap="none" normalizeH="0" baseline="0" dirty="0">
                <a:ln>
                  <a:noFill/>
                </a:ln>
                <a:solidFill>
                  <a:srgbClr val="FFFFFF"/>
                </a:solidFill>
                <a:effectLst/>
                <a:latin typeface="Segoe UI Historic" panose="020B0502040204020203" pitchFamily="34" charset="0"/>
                <a:cs typeface="Arial" panose="020B0604020202020204" pitchFamily="34" charset="0"/>
              </a:rPr>
              <a:t>ينبغي أن </a:t>
            </a:r>
            <a:r>
              <a:rPr kumimoji="0" lang="ar-SA" altLang="en-US" sz="1100" b="0" i="0" u="none" strike="noStrike" cap="none" normalizeH="0" baseline="0" dirty="0">
                <a:ln>
                  <a:noFill/>
                </a:ln>
                <a:solidFill>
                  <a:srgbClr val="FFFFFF"/>
                </a:solidFill>
                <a:effectLst/>
                <a:latin typeface="Segoe UI Historic" panose="020B0502040204020203" pitchFamily="34" charset="0"/>
                <a:cs typeface="Segoe UI Historic" panose="020B0502040204020203" pitchFamily="34" charset="0"/>
              </a:rPr>
              <a:t>ن التقرير موجزا قدر المستطاع</a:t>
            </a:r>
            <a:r>
              <a:rPr kumimoji="0" lang="en-US" altLang="en-US" sz="1100" b="0" i="0" u="none" strike="noStrike" cap="none" normalizeH="0" baseline="0" dirty="0">
                <a:ln>
                  <a:noFill/>
                </a:ln>
                <a:solidFill>
                  <a:srgbClr val="FFFFFF"/>
                </a:solidFill>
                <a:effectLst/>
                <a:latin typeface="Segoe UI Historic" panose="020B0502040204020203" pitchFamily="34" charset="0"/>
                <a:cs typeface="Segoe UI Historic" panose="020B0502040204020203" pitchFamily="34" charset="0"/>
              </a:rPr>
              <a:t>.</a:t>
            </a:r>
            <a:r>
              <a:rPr kumimoji="0" lang="en-US" altLang="en-US" sz="800" b="0" i="0" u="none" strike="noStrike" cap="none" normalizeH="0" baseline="0" dirty="0">
                <a:ln>
                  <a:noFill/>
                </a:ln>
                <a:solidFill>
                  <a:schemeClr val="tx1"/>
                </a:solidFill>
                <a:effectLst/>
              </a:rPr>
              <a:t> </a:t>
            </a:r>
            <a:endParaRPr kumimoji="0" lang="en-US" altLang="en-US" sz="1100" b="0" i="0" u="none" strike="noStrike" cap="none" normalizeH="0" baseline="0" dirty="0">
              <a:ln>
                <a:noFill/>
              </a:ln>
              <a:solidFill>
                <a:srgbClr val="FFFFFF"/>
              </a:solidFill>
              <a:effectLst/>
              <a:latin typeface="Segoe UI Historic" panose="020B0502040204020203" pitchFamily="34" charset="0"/>
              <a:cs typeface="Segoe UI Historic" panose="020B0502040204020203" pitchFamily="34" charset="0"/>
            </a:endParaRPr>
          </a:p>
        </p:txBody>
      </p:sp>
      <p:sp>
        <p:nvSpPr>
          <p:cNvPr id="2" name="Arrow: Left 1"/>
          <p:cNvSpPr/>
          <p:nvPr/>
        </p:nvSpPr>
        <p:spPr>
          <a:xfrm>
            <a:off x="7779026" y="227013"/>
            <a:ext cx="978408" cy="693224"/>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مستطيل 2"/>
          <p:cNvSpPr>
            <a:spLocks noChangeArrowheads="1"/>
          </p:cNvSpPr>
          <p:nvPr/>
        </p:nvSpPr>
        <p:spPr bwMode="auto">
          <a:xfrm>
            <a:off x="4246563" y="636104"/>
            <a:ext cx="4340846"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rtl="1">
              <a:lnSpc>
                <a:spcPct val="100000"/>
              </a:lnSpc>
              <a:spcBef>
                <a:spcPct val="0"/>
              </a:spcBef>
              <a:buFontTx/>
              <a:buNone/>
            </a:pPr>
            <a:r>
              <a:rPr lang="ar-SA" altLang="en-US" sz="3200" b="1" dirty="0">
                <a:solidFill>
                  <a:srgbClr val="FF0000"/>
                </a:solidFill>
                <a:latin typeface="Simplified Arabic" panose="02020603050405020304" pitchFamily="18" charset="-78"/>
                <a:cs typeface="Simplified Arabic" panose="02020603050405020304" pitchFamily="18" charset="-78"/>
              </a:rPr>
              <a:t>ثانياً </a:t>
            </a:r>
            <a:r>
              <a:rPr lang="ar-JO" altLang="en-US" sz="3200" b="1" dirty="0">
                <a:solidFill>
                  <a:srgbClr val="FF0000"/>
                </a:solidFill>
                <a:latin typeface="Simplified Arabic" panose="02020603050405020304" pitchFamily="18" charset="-78"/>
                <a:cs typeface="Simplified Arabic" panose="02020603050405020304" pitchFamily="18" charset="-78"/>
              </a:rPr>
              <a:t>-</a:t>
            </a:r>
            <a:r>
              <a:rPr lang="ar-SA" altLang="en-US" sz="3200" b="1" dirty="0">
                <a:solidFill>
                  <a:srgbClr val="FF0000"/>
                </a:solidFill>
                <a:latin typeface="Simplified Arabic" panose="02020603050405020304" pitchFamily="18" charset="-78"/>
                <a:cs typeface="Simplified Arabic" panose="02020603050405020304" pitchFamily="18" charset="-78"/>
              </a:rPr>
              <a:t>الاشراف الاداري</a:t>
            </a:r>
          </a:p>
        </p:txBody>
      </p:sp>
      <p:sp>
        <p:nvSpPr>
          <p:cNvPr id="55299" name="Rectangle 29"/>
          <p:cNvSpPr>
            <a:spLocks noChangeArrowheads="1"/>
          </p:cNvSpPr>
          <p:nvPr/>
        </p:nvSpPr>
        <p:spPr bwMode="auto">
          <a:xfrm>
            <a:off x="1643270" y="1828800"/>
            <a:ext cx="9263029" cy="4339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285750" indent="-285750" algn="just" rtl="1">
              <a:lnSpc>
                <a:spcPct val="100000"/>
              </a:lnSpc>
              <a:spcBef>
                <a:spcPct val="0"/>
              </a:spcBef>
              <a:buFont typeface="Wingdings" panose="05000000000000000000" pitchFamily="2" charset="2"/>
              <a:buChar char="v"/>
            </a:pPr>
            <a:r>
              <a:rPr lang="ar-SA" sz="1600" b="1" dirty="0">
                <a:latin typeface="Simplified Arabic" panose="02020603050405020304" pitchFamily="18" charset="-78"/>
                <a:cs typeface="Simplified Arabic" panose="02020603050405020304" pitchFamily="18" charset="-78"/>
              </a:rPr>
              <a:t>الإشراف الإداري يعتبر أحد وظائف الرقابة الإداري</a:t>
            </a:r>
            <a:r>
              <a:rPr lang="ar-JO" sz="1600" b="1" dirty="0">
                <a:latin typeface="Simplified Arabic" panose="02020603050405020304" pitchFamily="18" charset="-78"/>
                <a:cs typeface="Simplified Arabic" panose="02020603050405020304" pitchFamily="18" charset="-78"/>
              </a:rPr>
              <a:t>ة</a:t>
            </a:r>
            <a:r>
              <a:rPr lang="ar-SA" sz="1600" b="1" dirty="0">
                <a:latin typeface="Simplified Arabic" panose="02020603050405020304" pitchFamily="18" charset="-78"/>
                <a:cs typeface="Simplified Arabic" panose="02020603050405020304" pitchFamily="18" charset="-78"/>
              </a:rPr>
              <a:t> </a:t>
            </a:r>
            <a:r>
              <a:rPr lang="ar-SA" sz="1600" dirty="0">
                <a:latin typeface="Simplified Arabic" panose="02020603050405020304" pitchFamily="18" charset="-78"/>
                <a:cs typeface="Simplified Arabic" panose="02020603050405020304" pitchFamily="18" charset="-78"/>
              </a:rPr>
              <a:t>التي تعمل على ضمان تنفيذ الأعمال وفقا للخطة والتعليمات المتصلة بالعمل الذي يؤدى.</a:t>
            </a:r>
            <a:endParaRPr lang="ar-JO" sz="1600" dirty="0">
              <a:latin typeface="Simplified Arabic" panose="02020603050405020304" pitchFamily="18" charset="-78"/>
              <a:cs typeface="Simplified Arabic" panose="02020603050405020304" pitchFamily="18" charset="-78"/>
            </a:endParaRPr>
          </a:p>
          <a:p>
            <a:pPr marL="285750" indent="-285750" algn="just" rtl="1">
              <a:lnSpc>
                <a:spcPct val="100000"/>
              </a:lnSpc>
              <a:spcBef>
                <a:spcPct val="0"/>
              </a:spcBef>
              <a:buFont typeface="Wingdings" panose="05000000000000000000" pitchFamily="2" charset="2"/>
              <a:buChar char="v"/>
            </a:pPr>
            <a:endParaRPr lang="ar-SA" sz="1600" dirty="0">
              <a:latin typeface="Simplified Arabic" panose="02020603050405020304" pitchFamily="18" charset="-78"/>
              <a:cs typeface="Simplified Arabic" panose="02020603050405020304" pitchFamily="18" charset="-78"/>
            </a:endParaRPr>
          </a:p>
          <a:p>
            <a:pPr marL="285750" indent="-285750" algn="just" rtl="1">
              <a:lnSpc>
                <a:spcPct val="100000"/>
              </a:lnSpc>
              <a:spcBef>
                <a:spcPct val="0"/>
              </a:spcBef>
              <a:buFont typeface="Wingdings" panose="05000000000000000000" pitchFamily="2" charset="2"/>
              <a:buChar char="v"/>
            </a:pPr>
            <a:r>
              <a:rPr lang="ar-SA" sz="1600" b="1" dirty="0">
                <a:latin typeface="Simplified Arabic" panose="02020603050405020304" pitchFamily="18" charset="-78"/>
                <a:cs typeface="Simplified Arabic" panose="02020603050405020304" pitchFamily="18" charset="-78"/>
              </a:rPr>
              <a:t>الإشراف الإداري يعني</a:t>
            </a:r>
            <a:r>
              <a:rPr lang="ar-SA" sz="1600" dirty="0">
                <a:latin typeface="Simplified Arabic" panose="02020603050405020304" pitchFamily="18" charset="-78"/>
                <a:cs typeface="Simplified Arabic" panose="02020603050405020304" pitchFamily="18" charset="-78"/>
              </a:rPr>
              <a:t> ملاحظة جهود الموظفين بغية توجيهها الوجهة السليمة عن طريق الأوامر والتعليمات والإرشادات الشفهية أو الكتابية في القيام بالعمل على النحو المطلوب</a:t>
            </a:r>
            <a:r>
              <a:rPr lang="ar-JO" sz="1600" dirty="0">
                <a:latin typeface="Simplified Arabic" panose="02020603050405020304" pitchFamily="18" charset="-78"/>
                <a:cs typeface="Simplified Arabic" panose="02020603050405020304" pitchFamily="18" charset="-78"/>
              </a:rPr>
              <a:t>،</a:t>
            </a:r>
            <a:r>
              <a:rPr lang="ar-SA" sz="1600" dirty="0">
                <a:latin typeface="Simplified Arabic" panose="02020603050405020304" pitchFamily="18" charset="-78"/>
                <a:cs typeface="Simplified Arabic" panose="02020603050405020304" pitchFamily="18" charset="-78"/>
              </a:rPr>
              <a:t> وهو الأمر الذي يجعل الإشراف الإداري في مقدمة الوسائل الرقابية نظرا لقيامه على التوجيه واستعمال السلطة والاتصال الدائم المستمر مع القدرة على تقديم الثناء وتوقيع الجزاء عند</a:t>
            </a:r>
            <a:r>
              <a:rPr lang="ar-JO" sz="1600" dirty="0">
                <a:latin typeface="Simplified Arabic" panose="02020603050405020304" pitchFamily="18" charset="-78"/>
                <a:cs typeface="Simplified Arabic" panose="02020603050405020304" pitchFamily="18" charset="-78"/>
              </a:rPr>
              <a:t> </a:t>
            </a:r>
            <a:r>
              <a:rPr lang="ar-SA" sz="1600" dirty="0">
                <a:latin typeface="Simplified Arabic" panose="02020603050405020304" pitchFamily="18" charset="-78"/>
                <a:cs typeface="Simplified Arabic" panose="02020603050405020304" pitchFamily="18" charset="-78"/>
              </a:rPr>
              <a:t>الإقتداء . </a:t>
            </a:r>
            <a:r>
              <a:rPr lang="ar-JO" sz="1600" dirty="0">
                <a:latin typeface="Simplified Arabic" panose="02020603050405020304" pitchFamily="18" charset="-78"/>
                <a:cs typeface="Simplified Arabic" panose="02020603050405020304" pitchFamily="18" charset="-78"/>
              </a:rPr>
              <a:t>وبالتالي </a:t>
            </a:r>
            <a:r>
              <a:rPr lang="ar-SA" sz="1600" dirty="0">
                <a:latin typeface="Simplified Arabic" panose="02020603050405020304" pitchFamily="18" charset="-78"/>
                <a:cs typeface="Simplified Arabic" panose="02020603050405020304" pitchFamily="18" charset="-78"/>
              </a:rPr>
              <a:t>تصبح عملية الإشراف الإداري بمثابة عملية تعليمية قبل أن تكون وسيلة للكشف وتصيد الأخطاء لتوقيع الجزاء على المخطئين.</a:t>
            </a:r>
            <a:endParaRPr lang="ar-JO" sz="1600" dirty="0">
              <a:latin typeface="Simplified Arabic" panose="02020603050405020304" pitchFamily="18" charset="-78"/>
              <a:cs typeface="Simplified Arabic" panose="02020603050405020304" pitchFamily="18" charset="-78"/>
            </a:endParaRPr>
          </a:p>
          <a:p>
            <a:pPr marL="285750" indent="-285750" algn="just" rtl="1">
              <a:lnSpc>
                <a:spcPct val="100000"/>
              </a:lnSpc>
              <a:spcBef>
                <a:spcPct val="0"/>
              </a:spcBef>
              <a:buFont typeface="Wingdings" panose="05000000000000000000" pitchFamily="2" charset="2"/>
              <a:buChar char="v"/>
            </a:pPr>
            <a:endParaRPr lang="ar-SA" sz="1600" dirty="0">
              <a:latin typeface="Simplified Arabic" panose="02020603050405020304" pitchFamily="18" charset="-78"/>
              <a:cs typeface="Simplified Arabic" panose="02020603050405020304" pitchFamily="18" charset="-78"/>
            </a:endParaRPr>
          </a:p>
          <a:p>
            <a:pPr marL="285750" indent="-285750" algn="just" rtl="1">
              <a:lnSpc>
                <a:spcPct val="100000"/>
              </a:lnSpc>
              <a:spcBef>
                <a:spcPct val="0"/>
              </a:spcBef>
              <a:buFont typeface="Wingdings" panose="05000000000000000000" pitchFamily="2" charset="2"/>
              <a:buChar char="v"/>
            </a:pPr>
            <a:r>
              <a:rPr lang="ar-SA" sz="1600" dirty="0">
                <a:latin typeface="Simplified Arabic" panose="02020603050405020304" pitchFamily="18" charset="-78"/>
                <a:cs typeface="Simplified Arabic" panose="02020603050405020304" pitchFamily="18" charset="-78"/>
              </a:rPr>
              <a:t> </a:t>
            </a:r>
            <a:r>
              <a:rPr lang="ar-SA" sz="1600" b="1" dirty="0">
                <a:latin typeface="Simplified Arabic" panose="02020603050405020304" pitchFamily="18" charset="-78"/>
                <a:cs typeface="Simplified Arabic" panose="02020603050405020304" pitchFamily="18" charset="-78"/>
              </a:rPr>
              <a:t>ولكي يكون الإشراف فعالا ومجديا</a:t>
            </a:r>
            <a:r>
              <a:rPr lang="ar-SA" sz="1600" dirty="0">
                <a:latin typeface="Simplified Arabic" panose="02020603050405020304" pitchFamily="18" charset="-78"/>
                <a:cs typeface="Simplified Arabic" panose="02020603050405020304" pitchFamily="18" charset="-78"/>
              </a:rPr>
              <a:t> فإنه لا بد من </a:t>
            </a:r>
            <a:r>
              <a:rPr lang="ar-SA" sz="1600" b="1" dirty="0">
                <a:latin typeface="Simplified Arabic" panose="02020603050405020304" pitchFamily="18" charset="-78"/>
                <a:cs typeface="Simplified Arabic" panose="02020603050405020304" pitchFamily="18" charset="-78"/>
              </a:rPr>
              <a:t>إتباع أسلوب الجدارة والاستحقاق عند اختيار المشرفين </a:t>
            </a:r>
            <a:r>
              <a:rPr lang="ar-SA" sz="1600" dirty="0">
                <a:latin typeface="Simplified Arabic" panose="02020603050405020304" pitchFamily="18" charset="-78"/>
                <a:cs typeface="Simplified Arabic" panose="02020603050405020304" pitchFamily="18" charset="-78"/>
              </a:rPr>
              <a:t>ثم </a:t>
            </a:r>
            <a:r>
              <a:rPr lang="ar-SA" sz="1600" b="1" dirty="0">
                <a:latin typeface="Simplified Arabic" panose="02020603050405020304" pitchFamily="18" charset="-78"/>
                <a:cs typeface="Simplified Arabic" panose="02020603050405020304" pitchFamily="18" charset="-78"/>
              </a:rPr>
              <a:t>تدريبهم وتنمية قدراتهم ومهاراتهم وتغيير اتجاهاتهم </a:t>
            </a:r>
            <a:r>
              <a:rPr lang="ar-SA" sz="1600" dirty="0">
                <a:latin typeface="Simplified Arabic" panose="02020603050405020304" pitchFamily="18" charset="-78"/>
                <a:cs typeface="Simplified Arabic" panose="02020603050405020304" pitchFamily="18" charset="-78"/>
              </a:rPr>
              <a:t>لرفع كفاءاتهم واحترامهم للمبادئ الأخلاقية العامة والمبادئ العادلة والمساواة والحياد والمامهم بالعمل الذي يقومون به وتحت إشرافهم مما يؤدي بالتالي إلى رفع مستوى الأداء والكفاءة الإنتاجية بما يعود بالنفع على المنظمة وأفرادها العاملين فيها.</a:t>
            </a:r>
          </a:p>
          <a:p>
            <a:pPr algn="just" rtl="1">
              <a:lnSpc>
                <a:spcPct val="100000"/>
              </a:lnSpc>
              <a:spcBef>
                <a:spcPct val="0"/>
              </a:spcBef>
              <a:buNone/>
            </a:pPr>
            <a:r>
              <a:rPr lang="ar-SA" sz="1600" b="1" u="sng" dirty="0"/>
              <a:t/>
            </a:r>
            <a:br>
              <a:rPr lang="ar-SA" sz="1600" b="1" u="sng" dirty="0"/>
            </a:br>
            <a:r>
              <a:rPr lang="ar-SA" sz="1400" dirty="0"/>
              <a:t/>
            </a:r>
            <a:br>
              <a:rPr lang="ar-SA" sz="1400" dirty="0"/>
            </a:br>
            <a:endParaRPr lang="en-US" sz="1400" dirty="0">
              <a:latin typeface="Simplified Arabic" panose="02020603050405020304" pitchFamily="18" charset="-78"/>
              <a:cs typeface="Simplified Arabic" panose="02020603050405020304" pitchFamily="18" charset="-78"/>
            </a:endParaRPr>
          </a:p>
          <a:p>
            <a:pPr marL="285750" indent="-285750" algn="r" rtl="1">
              <a:lnSpc>
                <a:spcPct val="100000"/>
              </a:lnSpc>
              <a:spcBef>
                <a:spcPct val="0"/>
              </a:spcBef>
              <a:buFont typeface="Wingdings" panose="05000000000000000000" pitchFamily="2" charset="2"/>
              <a:buChar char="q"/>
            </a:pPr>
            <a:endParaRPr lang="en-US" sz="1400" dirty="0"/>
          </a:p>
          <a:p>
            <a:pPr marL="285750" indent="-285750" algn="r" rtl="1">
              <a:lnSpc>
                <a:spcPct val="100000"/>
              </a:lnSpc>
              <a:spcBef>
                <a:spcPct val="0"/>
              </a:spcBef>
              <a:buFont typeface="Wingdings" panose="05000000000000000000" pitchFamily="2" charset="2"/>
              <a:buChar char="q"/>
            </a:pPr>
            <a:endParaRPr lang="ar-SA" sz="1400" dirty="0"/>
          </a:p>
          <a:p>
            <a:pPr marL="285750" indent="-285750" algn="r" rtl="1">
              <a:lnSpc>
                <a:spcPct val="100000"/>
              </a:lnSpc>
              <a:spcBef>
                <a:spcPct val="0"/>
              </a:spcBef>
              <a:buFont typeface="Wingdings" panose="05000000000000000000" pitchFamily="2" charset="2"/>
              <a:buChar char="q"/>
            </a:pPr>
            <a:endParaRPr lang="ar-SA" sz="1400" dirty="0"/>
          </a:p>
          <a:p>
            <a:pPr marL="285750" indent="-285750" algn="r" rtl="1">
              <a:lnSpc>
                <a:spcPct val="100000"/>
              </a:lnSpc>
              <a:spcBef>
                <a:spcPct val="0"/>
              </a:spcBef>
              <a:buFont typeface="Wingdings" panose="05000000000000000000" pitchFamily="2" charset="2"/>
              <a:buChar char="q"/>
            </a:pPr>
            <a:endParaRPr lang="ar-SA" altLang="en-US" sz="1400" dirty="0">
              <a:solidFill>
                <a:srgbClr val="002060"/>
              </a:solidFill>
              <a:latin typeface="Simplified Arabic" panose="02020603050405020304" pitchFamily="18" charset="-78"/>
              <a:cs typeface="Simplified Arabic" panose="02020603050405020304" pitchFamily="18" charset="-78"/>
            </a:endParaRPr>
          </a:p>
        </p:txBody>
      </p:sp>
      <p:sp>
        <p:nvSpPr>
          <p:cNvPr id="12" name="Oval 173"/>
          <p:cNvSpPr/>
          <p:nvPr/>
        </p:nvSpPr>
        <p:spPr>
          <a:xfrm>
            <a:off x="217488" y="215900"/>
            <a:ext cx="627062" cy="627063"/>
          </a:xfrm>
          <a:prstGeom prst="ellipse">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ar-JO" dirty="0"/>
              <a:t>17</a:t>
            </a:r>
            <a:endParaRPr lang="en-US" dirty="0"/>
          </a:p>
        </p:txBody>
      </p:sp>
      <p:sp>
        <p:nvSpPr>
          <p:cNvPr id="8" name="Rectangle 5"/>
          <p:cNvSpPr>
            <a:spLocks noChangeArrowheads="1"/>
          </p:cNvSpPr>
          <p:nvPr/>
        </p:nvSpPr>
        <p:spPr bwMode="auto">
          <a:xfrm>
            <a:off x="10446239" y="173995"/>
            <a:ext cx="2050561"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ctr" latinLnBrk="0" hangingPunct="0">
              <a:lnSpc>
                <a:spcPct val="100000"/>
              </a:lnSpc>
              <a:spcBef>
                <a:spcPct val="0"/>
              </a:spcBef>
              <a:spcAft>
                <a:spcPct val="0"/>
              </a:spcAft>
              <a:buClrTx/>
              <a:buSzTx/>
              <a:buFontTx/>
              <a:buNone/>
            </a:pPr>
            <a:r>
              <a:rPr kumimoji="0" lang="ar-SA" altLang="en-US" sz="1100" b="0" i="0" u="none" strike="noStrike" cap="none" normalizeH="0" baseline="0" dirty="0">
                <a:ln>
                  <a:noFill/>
                </a:ln>
                <a:solidFill>
                  <a:srgbClr val="FFFFFF"/>
                </a:solidFill>
                <a:effectLst/>
                <a:latin typeface="Segoe UI Historic" panose="020B0502040204020203" pitchFamily="34" charset="0"/>
                <a:cs typeface="Arial" panose="020B0604020202020204" pitchFamily="34" charset="0"/>
              </a:rPr>
              <a:t>ينبغي أن </a:t>
            </a:r>
            <a:r>
              <a:rPr kumimoji="0" lang="ar-SA" altLang="en-US" sz="1100" b="0" i="0" u="none" strike="noStrike" cap="none" normalizeH="0" baseline="0" dirty="0">
                <a:ln>
                  <a:noFill/>
                </a:ln>
                <a:solidFill>
                  <a:srgbClr val="FFFFFF"/>
                </a:solidFill>
                <a:effectLst/>
                <a:latin typeface="Segoe UI Historic" panose="020B0502040204020203" pitchFamily="34" charset="0"/>
                <a:cs typeface="Segoe UI Historic" panose="020B0502040204020203" pitchFamily="34" charset="0"/>
              </a:rPr>
              <a:t>ن التقرير موجزا قدر المستطاع</a:t>
            </a:r>
            <a:r>
              <a:rPr kumimoji="0" lang="en-US" altLang="en-US" sz="1100" b="0" i="0" u="none" strike="noStrike" cap="none" normalizeH="0" baseline="0" dirty="0">
                <a:ln>
                  <a:noFill/>
                </a:ln>
                <a:solidFill>
                  <a:srgbClr val="FFFFFF"/>
                </a:solidFill>
                <a:effectLst/>
                <a:latin typeface="Segoe UI Historic" panose="020B0502040204020203" pitchFamily="34" charset="0"/>
                <a:cs typeface="Segoe UI Historic" panose="020B0502040204020203" pitchFamily="34" charset="0"/>
              </a:rPr>
              <a:t>.</a:t>
            </a:r>
            <a:r>
              <a:rPr kumimoji="0" lang="en-US" altLang="en-US" sz="800" b="0" i="0" u="none" strike="noStrike" cap="none" normalizeH="0" baseline="0" dirty="0">
                <a:ln>
                  <a:noFill/>
                </a:ln>
                <a:solidFill>
                  <a:schemeClr val="tx1"/>
                </a:solidFill>
                <a:effectLst/>
              </a:rPr>
              <a:t> </a:t>
            </a:r>
            <a:endParaRPr kumimoji="0" lang="en-US" altLang="en-US" sz="1100" b="0" i="0" u="none" strike="noStrike" cap="none" normalizeH="0" baseline="0" dirty="0">
              <a:ln>
                <a:noFill/>
              </a:ln>
              <a:solidFill>
                <a:srgbClr val="FFFFFF"/>
              </a:solidFill>
              <a:effectLst/>
              <a:latin typeface="Segoe UI Historic" panose="020B0502040204020203" pitchFamily="34" charset="0"/>
              <a:cs typeface="Segoe UI Historic" panose="020B0502040204020203" pitchFamily="34" charset="0"/>
            </a:endParaRPr>
          </a:p>
        </p:txBody>
      </p:sp>
      <p:pic>
        <p:nvPicPr>
          <p:cNvPr id="7" name="Picture 4"/>
          <p:cNvPicPr>
            <a:picLocks noChangeAspect="1"/>
          </p:cNvPicPr>
          <p:nvPr/>
        </p:nvPicPr>
        <p:blipFill>
          <a:blip r:embed="rId2"/>
          <a:stretch>
            <a:fillRect/>
          </a:stretch>
        </p:blipFill>
        <p:spPr>
          <a:xfrm>
            <a:off x="387980" y="4810540"/>
            <a:ext cx="1685925" cy="1736034"/>
          </a:xfrm>
          <a:prstGeom prst="rect">
            <a:avLst/>
          </a:prstGeom>
          <a:noFill/>
          <a:ln w="9525">
            <a:noFill/>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مستطيل 2"/>
          <p:cNvSpPr>
            <a:spLocks noChangeArrowheads="1"/>
          </p:cNvSpPr>
          <p:nvPr/>
        </p:nvSpPr>
        <p:spPr bwMode="auto">
          <a:xfrm>
            <a:off x="4246563" y="227013"/>
            <a:ext cx="43180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rtl="1">
              <a:lnSpc>
                <a:spcPct val="100000"/>
              </a:lnSpc>
              <a:spcBef>
                <a:spcPct val="0"/>
              </a:spcBef>
              <a:buFontTx/>
              <a:buNone/>
            </a:pPr>
            <a:r>
              <a:rPr lang="ar-SA" altLang="en-US" sz="3200" b="1" dirty="0">
                <a:solidFill>
                  <a:srgbClr val="FF0000"/>
                </a:solidFill>
                <a:latin typeface="Simplified Arabic" panose="02020603050405020304" pitchFamily="18" charset="-78"/>
                <a:cs typeface="Simplified Arabic" panose="02020603050405020304" pitchFamily="18" charset="-78"/>
              </a:rPr>
              <a:t>الاشراف الاداري</a:t>
            </a:r>
          </a:p>
        </p:txBody>
      </p:sp>
      <p:sp>
        <p:nvSpPr>
          <p:cNvPr id="55299" name="Rectangle 29"/>
          <p:cNvSpPr>
            <a:spLocks noChangeArrowheads="1"/>
          </p:cNvSpPr>
          <p:nvPr/>
        </p:nvSpPr>
        <p:spPr bwMode="auto">
          <a:xfrm>
            <a:off x="1578752" y="1238250"/>
            <a:ext cx="9327547" cy="52014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rtl="1">
              <a:lnSpc>
                <a:spcPct val="100000"/>
              </a:lnSpc>
              <a:spcBef>
                <a:spcPct val="0"/>
              </a:spcBef>
              <a:buNone/>
            </a:pPr>
            <a:r>
              <a:rPr lang="ar-SA" sz="2000" b="1" u="sng" dirty="0">
                <a:solidFill>
                  <a:srgbClr val="FF0000"/>
                </a:solidFill>
                <a:latin typeface="Simplified Arabic" panose="02020603050405020304" pitchFamily="18" charset="-78"/>
                <a:cs typeface="Simplified Arabic" panose="02020603050405020304" pitchFamily="18" charset="-78"/>
              </a:rPr>
              <a:t>اهم الأغراض المستهدفة من الإشراف الإداري</a:t>
            </a:r>
            <a:endParaRPr lang="ar-JO" sz="2000" b="1" u="sng" dirty="0">
              <a:solidFill>
                <a:srgbClr val="FF0000"/>
              </a:solidFill>
              <a:latin typeface="Simplified Arabic" panose="02020603050405020304" pitchFamily="18" charset="-78"/>
              <a:cs typeface="Simplified Arabic" panose="02020603050405020304" pitchFamily="18" charset="-78"/>
            </a:endParaRPr>
          </a:p>
          <a:p>
            <a:pPr algn="ctr" rtl="1">
              <a:lnSpc>
                <a:spcPct val="100000"/>
              </a:lnSpc>
              <a:spcBef>
                <a:spcPct val="0"/>
              </a:spcBef>
              <a:buNone/>
            </a:pPr>
            <a:r>
              <a:rPr lang="ar-SA" sz="2000" b="1" u="sng" dirty="0">
                <a:solidFill>
                  <a:srgbClr val="FF0000"/>
                </a:solidFill>
                <a:latin typeface="Simplified Arabic" panose="02020603050405020304" pitchFamily="18" charset="-78"/>
                <a:cs typeface="Simplified Arabic" panose="02020603050405020304" pitchFamily="18" charset="-78"/>
              </a:rPr>
              <a:t> </a:t>
            </a:r>
          </a:p>
          <a:p>
            <a:pPr marL="342900" indent="-342900" algn="just" rtl="1">
              <a:lnSpc>
                <a:spcPct val="100000"/>
              </a:lnSpc>
              <a:spcBef>
                <a:spcPct val="0"/>
              </a:spcBef>
              <a:buFont typeface="+mj-lt"/>
              <a:buAutoNum type="arabicPeriod"/>
            </a:pPr>
            <a:r>
              <a:rPr lang="ar-SA" sz="1600" dirty="0">
                <a:latin typeface="Simplified Arabic" panose="02020603050405020304" pitchFamily="18" charset="-78"/>
                <a:cs typeface="Simplified Arabic" panose="02020603050405020304" pitchFamily="18" charset="-78"/>
              </a:rPr>
              <a:t>التأكد من أن العمل ينقذ وفقا لمبادئ وأصول الإدارة، ووفقا للخطة والتنظيم والبرامج والتعليمات المقررة بالمنظمة. </a:t>
            </a:r>
          </a:p>
          <a:p>
            <a:pPr marL="342900" indent="-342900" algn="just" rtl="1">
              <a:lnSpc>
                <a:spcPct val="100000"/>
              </a:lnSpc>
              <a:spcBef>
                <a:spcPct val="0"/>
              </a:spcBef>
              <a:buFont typeface="+mj-lt"/>
              <a:buAutoNum type="arabicPeriod"/>
            </a:pPr>
            <a:r>
              <a:rPr lang="ar-SA" sz="1600" dirty="0">
                <a:latin typeface="Simplified Arabic" panose="02020603050405020304" pitchFamily="18" charset="-78"/>
                <a:cs typeface="Simplified Arabic" panose="02020603050405020304" pitchFamily="18" charset="-78"/>
              </a:rPr>
              <a:t>مساعدة الموظفين على إتقان أعمالهم بأقصى ما تسمح به كفاءته</a:t>
            </a:r>
            <a:r>
              <a:rPr lang="ar-JO" sz="1600" dirty="0">
                <a:latin typeface="Simplified Arabic" panose="02020603050405020304" pitchFamily="18" charset="-78"/>
                <a:cs typeface="Simplified Arabic" panose="02020603050405020304" pitchFamily="18" charset="-78"/>
              </a:rPr>
              <a:t>م</a:t>
            </a:r>
            <a:r>
              <a:rPr lang="ar-SA" sz="1600" dirty="0">
                <a:latin typeface="Simplified Arabic" panose="02020603050405020304" pitchFamily="18" charset="-78"/>
                <a:cs typeface="Simplified Arabic" panose="02020603050405020304" pitchFamily="18" charset="-78"/>
              </a:rPr>
              <a:t> وبما يتفق مع مستوى الإتقان المقرر ومعدلات الأداء المقررة. </a:t>
            </a:r>
          </a:p>
          <a:p>
            <a:pPr marL="342900" indent="-342900" algn="just" rtl="1">
              <a:lnSpc>
                <a:spcPct val="100000"/>
              </a:lnSpc>
              <a:spcBef>
                <a:spcPct val="0"/>
              </a:spcBef>
              <a:buFont typeface="+mj-lt"/>
              <a:buAutoNum type="arabicPeriod"/>
            </a:pPr>
            <a:r>
              <a:rPr lang="ar-SA" sz="1600" dirty="0">
                <a:latin typeface="Simplified Arabic" panose="02020603050405020304" pitchFamily="18" charset="-78"/>
                <a:cs typeface="Simplified Arabic" panose="02020603050405020304" pitchFamily="18" charset="-78"/>
              </a:rPr>
              <a:t>إلمام المشرف بالأعمال التي تمت مع اكتشاف ما قد يكون هناك من صعوبات تعترض التنفيذ وبحث وسائل التغلب عليها.</a:t>
            </a:r>
          </a:p>
          <a:p>
            <a:pPr marL="342900" indent="-342900" algn="just" rtl="1">
              <a:lnSpc>
                <a:spcPct val="100000"/>
              </a:lnSpc>
              <a:spcBef>
                <a:spcPct val="0"/>
              </a:spcBef>
              <a:buFont typeface="+mj-lt"/>
              <a:buAutoNum type="arabicPeriod"/>
            </a:pPr>
            <a:r>
              <a:rPr lang="ar-SA" sz="1600" dirty="0">
                <a:latin typeface="Simplified Arabic" panose="02020603050405020304" pitchFamily="18" charset="-78"/>
                <a:cs typeface="Simplified Arabic" panose="02020603050405020304" pitchFamily="18" charset="-78"/>
              </a:rPr>
              <a:t>توجيه وتعليم الموظفين بما يجعلهم أقل احتياجاً للإشراف في المستقبل.</a:t>
            </a:r>
          </a:p>
          <a:p>
            <a:pPr marL="342900" indent="-342900" algn="just" rtl="1">
              <a:lnSpc>
                <a:spcPct val="100000"/>
              </a:lnSpc>
              <a:spcBef>
                <a:spcPct val="0"/>
              </a:spcBef>
              <a:buFont typeface="+mj-lt"/>
              <a:buAutoNum type="arabicPeriod"/>
            </a:pPr>
            <a:r>
              <a:rPr lang="ar-SA" sz="1600" dirty="0">
                <a:latin typeface="Simplified Arabic" panose="02020603050405020304" pitchFamily="18" charset="-78"/>
                <a:cs typeface="Simplified Arabic" panose="02020603050405020304" pitchFamily="18" charset="-78"/>
              </a:rPr>
              <a:t>تقييم قدرة ودرجة إتقان الموظفين لأعمالهم - ومع استخدام معايير مقننة كلما كان ذلك ممكنا - وذلك بهدف بحث حاجة الموظفين إلى تدريب أو مدى صلاحيتهم للوظائف المسندة إليهم، أو صلاحيتهم لوظائف أخرى، بالمنظمة أو لمكافاة المجد ومحاسبة المقصر.</a:t>
            </a:r>
          </a:p>
          <a:p>
            <a:pPr marL="342900" indent="-342900" algn="just" rtl="1">
              <a:lnSpc>
                <a:spcPct val="100000"/>
              </a:lnSpc>
              <a:spcBef>
                <a:spcPct val="0"/>
              </a:spcBef>
              <a:buFont typeface="+mj-lt"/>
              <a:buAutoNum type="arabicPeriod"/>
            </a:pPr>
            <a:r>
              <a:rPr lang="ar-SA" sz="1600" dirty="0">
                <a:latin typeface="Simplified Arabic" panose="02020603050405020304" pitchFamily="18" charset="-78"/>
                <a:cs typeface="Simplified Arabic" panose="02020603050405020304" pitchFamily="18" charset="-78"/>
              </a:rPr>
              <a:t> إيجاد التوافق والتنسيق بين جهود الموظفين، وإثارة الوعي الجماعي بينهم.</a:t>
            </a:r>
          </a:p>
          <a:p>
            <a:pPr marL="342900" indent="-342900" algn="just" rtl="1">
              <a:lnSpc>
                <a:spcPct val="100000"/>
              </a:lnSpc>
              <a:spcBef>
                <a:spcPct val="0"/>
              </a:spcBef>
              <a:buFont typeface="+mj-lt"/>
              <a:buAutoNum type="arabicPeriod"/>
            </a:pPr>
            <a:r>
              <a:rPr lang="ar-SA" sz="1600" dirty="0">
                <a:latin typeface="Simplified Arabic" panose="02020603050405020304" pitchFamily="18" charset="-78"/>
                <a:cs typeface="Simplified Arabic" panose="02020603050405020304" pitchFamily="18" charset="-78"/>
              </a:rPr>
              <a:t>من خلال عمليات الإشراف يمكن وضع مستويات إتقان الأعمال المختلفة، وكذلك معدلات الأداء، مما يساعد على تقييم نشاط الموظفين كما يساعد في وضع الخطط والبرامج والتعليمات.</a:t>
            </a:r>
            <a:endParaRPr lang="ar-JO" sz="1600" dirty="0">
              <a:latin typeface="Simplified Arabic" panose="02020603050405020304" pitchFamily="18" charset="-78"/>
              <a:cs typeface="Simplified Arabic" panose="02020603050405020304" pitchFamily="18" charset="-78"/>
            </a:endParaRPr>
          </a:p>
          <a:p>
            <a:pPr algn="just" rtl="1">
              <a:lnSpc>
                <a:spcPct val="100000"/>
              </a:lnSpc>
              <a:spcBef>
                <a:spcPct val="0"/>
              </a:spcBef>
              <a:buNone/>
            </a:pPr>
            <a:endParaRPr lang="ar-JO" sz="1600" dirty="0">
              <a:latin typeface="Simplified Arabic" panose="02020603050405020304" pitchFamily="18" charset="-78"/>
              <a:cs typeface="Simplified Arabic" panose="02020603050405020304" pitchFamily="18" charset="-78"/>
            </a:endParaRPr>
          </a:p>
          <a:p>
            <a:pPr algn="just" rtl="1">
              <a:lnSpc>
                <a:spcPct val="100000"/>
              </a:lnSpc>
              <a:spcBef>
                <a:spcPct val="0"/>
              </a:spcBef>
              <a:buNone/>
            </a:pPr>
            <a:endParaRPr lang="ar-SA" sz="1600" dirty="0">
              <a:latin typeface="Simplified Arabic" panose="02020603050405020304" pitchFamily="18" charset="-78"/>
              <a:cs typeface="Simplified Arabic" panose="02020603050405020304" pitchFamily="18" charset="-78"/>
            </a:endParaRPr>
          </a:p>
          <a:p>
            <a:pPr marL="342900" indent="-342900" algn="just" rtl="1">
              <a:lnSpc>
                <a:spcPct val="100000"/>
              </a:lnSpc>
              <a:spcBef>
                <a:spcPct val="0"/>
              </a:spcBef>
              <a:buFont typeface="Wingdings" panose="05000000000000000000" pitchFamily="2" charset="2"/>
              <a:buChar char="Ø"/>
            </a:pPr>
            <a:r>
              <a:rPr lang="ar-SA" sz="1600" dirty="0">
                <a:latin typeface="Simplified Arabic" panose="02020603050405020304" pitchFamily="18" charset="-78"/>
                <a:cs typeface="Simplified Arabic" panose="02020603050405020304" pitchFamily="18" charset="-78"/>
              </a:rPr>
              <a:t> </a:t>
            </a:r>
            <a:r>
              <a:rPr lang="ar-SA" sz="1600" b="1" u="sng" dirty="0">
                <a:latin typeface="Simplified Arabic" panose="02020603050405020304" pitchFamily="18" charset="-78"/>
                <a:cs typeface="Simplified Arabic" panose="02020603050405020304" pitchFamily="18" charset="-78"/>
              </a:rPr>
              <a:t>هذه الاغراض السابقة ضمانات كفيلة للتأكد من أن سير العمل يتم في الإطار الصحيح، كما أن بواسطتها يمكن تحديد مسؤولية التقصير في الإنجاز وكشف الانحرافات الناتجة عن الخروج على القواعد المقررة للأداء، واتخاذ الإجراءات التصحيحية</a:t>
            </a:r>
            <a:r>
              <a:rPr lang="ar-SA" sz="1600" b="1" u="sng" dirty="0"/>
              <a:t/>
            </a:r>
            <a:br>
              <a:rPr lang="ar-SA" sz="1600" b="1" u="sng" dirty="0"/>
            </a:br>
            <a:r>
              <a:rPr lang="ar-SA" sz="1400" dirty="0"/>
              <a:t/>
            </a:r>
            <a:br>
              <a:rPr lang="ar-SA" sz="1400" dirty="0"/>
            </a:br>
            <a:endParaRPr lang="en-US" sz="1400" dirty="0">
              <a:latin typeface="Simplified Arabic" panose="02020603050405020304" pitchFamily="18" charset="-78"/>
              <a:cs typeface="Simplified Arabic" panose="02020603050405020304" pitchFamily="18" charset="-78"/>
            </a:endParaRPr>
          </a:p>
          <a:p>
            <a:pPr marL="285750" indent="-285750" algn="r" rtl="1">
              <a:lnSpc>
                <a:spcPct val="100000"/>
              </a:lnSpc>
              <a:spcBef>
                <a:spcPct val="0"/>
              </a:spcBef>
              <a:buFont typeface="Wingdings" panose="05000000000000000000" pitchFamily="2" charset="2"/>
              <a:buChar char="q"/>
            </a:pPr>
            <a:endParaRPr lang="en-US" sz="1400" dirty="0"/>
          </a:p>
          <a:p>
            <a:pPr marL="285750" indent="-285750" algn="r" rtl="1">
              <a:lnSpc>
                <a:spcPct val="100000"/>
              </a:lnSpc>
              <a:spcBef>
                <a:spcPct val="0"/>
              </a:spcBef>
              <a:buFont typeface="Wingdings" panose="05000000000000000000" pitchFamily="2" charset="2"/>
              <a:buChar char="q"/>
            </a:pPr>
            <a:endParaRPr lang="ar-SA" sz="1400" dirty="0"/>
          </a:p>
          <a:p>
            <a:pPr marL="285750" indent="-285750" algn="r" rtl="1">
              <a:lnSpc>
                <a:spcPct val="100000"/>
              </a:lnSpc>
              <a:spcBef>
                <a:spcPct val="0"/>
              </a:spcBef>
              <a:buFont typeface="Wingdings" panose="05000000000000000000" pitchFamily="2" charset="2"/>
              <a:buChar char="q"/>
            </a:pPr>
            <a:endParaRPr lang="ar-SA" sz="1400" dirty="0"/>
          </a:p>
          <a:p>
            <a:pPr marL="285750" indent="-285750" algn="r" rtl="1">
              <a:lnSpc>
                <a:spcPct val="100000"/>
              </a:lnSpc>
              <a:spcBef>
                <a:spcPct val="0"/>
              </a:spcBef>
              <a:buFont typeface="Wingdings" panose="05000000000000000000" pitchFamily="2" charset="2"/>
              <a:buChar char="q"/>
            </a:pPr>
            <a:endParaRPr lang="ar-SA" altLang="en-US" sz="1400" dirty="0">
              <a:solidFill>
                <a:srgbClr val="002060"/>
              </a:solidFill>
              <a:latin typeface="Simplified Arabic" panose="02020603050405020304" pitchFamily="18" charset="-78"/>
              <a:cs typeface="Simplified Arabic" panose="02020603050405020304" pitchFamily="18" charset="-78"/>
            </a:endParaRPr>
          </a:p>
        </p:txBody>
      </p:sp>
      <p:sp>
        <p:nvSpPr>
          <p:cNvPr id="12" name="Oval 173"/>
          <p:cNvSpPr/>
          <p:nvPr/>
        </p:nvSpPr>
        <p:spPr>
          <a:xfrm>
            <a:off x="217488" y="215900"/>
            <a:ext cx="627062" cy="627063"/>
          </a:xfrm>
          <a:prstGeom prst="ellipse">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ar-JO" dirty="0"/>
              <a:t>18</a:t>
            </a:r>
            <a:endParaRPr lang="en-US" dirty="0"/>
          </a:p>
        </p:txBody>
      </p:sp>
      <p:sp>
        <p:nvSpPr>
          <p:cNvPr id="8" name="Rectangle 5"/>
          <p:cNvSpPr>
            <a:spLocks noChangeArrowheads="1"/>
          </p:cNvSpPr>
          <p:nvPr/>
        </p:nvSpPr>
        <p:spPr bwMode="auto">
          <a:xfrm>
            <a:off x="10446239" y="173995"/>
            <a:ext cx="2050561"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ctr" latinLnBrk="0" hangingPunct="0">
              <a:lnSpc>
                <a:spcPct val="100000"/>
              </a:lnSpc>
              <a:spcBef>
                <a:spcPct val="0"/>
              </a:spcBef>
              <a:spcAft>
                <a:spcPct val="0"/>
              </a:spcAft>
              <a:buClrTx/>
              <a:buSzTx/>
              <a:buFontTx/>
              <a:buNone/>
            </a:pPr>
            <a:r>
              <a:rPr kumimoji="0" lang="ar-SA" altLang="en-US" sz="1100" b="0" i="0" u="none" strike="noStrike" cap="none" normalizeH="0" baseline="0" dirty="0">
                <a:ln>
                  <a:noFill/>
                </a:ln>
                <a:solidFill>
                  <a:srgbClr val="FFFFFF"/>
                </a:solidFill>
                <a:effectLst/>
                <a:latin typeface="Segoe UI Historic" panose="020B0502040204020203" pitchFamily="34" charset="0"/>
                <a:cs typeface="Arial" panose="020B0604020202020204" pitchFamily="34" charset="0"/>
              </a:rPr>
              <a:t>ينبغي أن </a:t>
            </a:r>
            <a:r>
              <a:rPr kumimoji="0" lang="ar-SA" altLang="en-US" sz="1100" b="0" i="0" u="none" strike="noStrike" cap="none" normalizeH="0" baseline="0" dirty="0">
                <a:ln>
                  <a:noFill/>
                </a:ln>
                <a:solidFill>
                  <a:srgbClr val="FFFFFF"/>
                </a:solidFill>
                <a:effectLst/>
                <a:latin typeface="Segoe UI Historic" panose="020B0502040204020203" pitchFamily="34" charset="0"/>
                <a:cs typeface="Segoe UI Historic" panose="020B0502040204020203" pitchFamily="34" charset="0"/>
              </a:rPr>
              <a:t>ن التقرير موجزا قدر المستطاع</a:t>
            </a:r>
            <a:r>
              <a:rPr kumimoji="0" lang="en-US" altLang="en-US" sz="1100" b="0" i="0" u="none" strike="noStrike" cap="none" normalizeH="0" baseline="0" dirty="0">
                <a:ln>
                  <a:noFill/>
                </a:ln>
                <a:solidFill>
                  <a:srgbClr val="FFFFFF"/>
                </a:solidFill>
                <a:effectLst/>
                <a:latin typeface="Segoe UI Historic" panose="020B0502040204020203" pitchFamily="34" charset="0"/>
                <a:cs typeface="Segoe UI Historic" panose="020B0502040204020203" pitchFamily="34" charset="0"/>
              </a:rPr>
              <a:t>.</a:t>
            </a:r>
            <a:r>
              <a:rPr kumimoji="0" lang="en-US" altLang="en-US" sz="800" b="0" i="0" u="none" strike="noStrike" cap="none" normalizeH="0" baseline="0" dirty="0">
                <a:ln>
                  <a:noFill/>
                </a:ln>
                <a:solidFill>
                  <a:schemeClr val="tx1"/>
                </a:solidFill>
                <a:effectLst/>
              </a:rPr>
              <a:t> </a:t>
            </a:r>
            <a:endParaRPr kumimoji="0" lang="en-US" altLang="en-US" sz="1100" b="0" i="0" u="none" strike="noStrike" cap="none" normalizeH="0" baseline="0" dirty="0">
              <a:ln>
                <a:noFill/>
              </a:ln>
              <a:solidFill>
                <a:srgbClr val="FFFFFF"/>
              </a:solidFill>
              <a:effectLst/>
              <a:latin typeface="Segoe UI Historic" panose="020B0502040204020203" pitchFamily="34" charset="0"/>
              <a:cs typeface="Segoe UI Historic" panose="020B0502040204020203" pitchFamily="34" charset="0"/>
            </a:endParaRPr>
          </a:p>
        </p:txBody>
      </p:sp>
      <p:sp>
        <p:nvSpPr>
          <p:cNvPr id="2" name="Arrow: Left 1"/>
          <p:cNvSpPr/>
          <p:nvPr/>
        </p:nvSpPr>
        <p:spPr>
          <a:xfrm>
            <a:off x="7686261" y="173995"/>
            <a:ext cx="978408" cy="74624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9" name="Rectangle 29"/>
          <p:cNvSpPr>
            <a:spLocks noChangeArrowheads="1"/>
          </p:cNvSpPr>
          <p:nvPr/>
        </p:nvSpPr>
        <p:spPr bwMode="auto">
          <a:xfrm>
            <a:off x="2139852" y="606829"/>
            <a:ext cx="8076490" cy="56938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rtl="1">
              <a:lnSpc>
                <a:spcPct val="100000"/>
              </a:lnSpc>
              <a:spcBef>
                <a:spcPct val="0"/>
              </a:spcBef>
              <a:buNone/>
            </a:pPr>
            <a:r>
              <a:rPr lang="ar-SA" sz="2400" b="1" u="sng" dirty="0">
                <a:solidFill>
                  <a:srgbClr val="FF0000"/>
                </a:solidFill>
                <a:latin typeface="Simplified Arabic" panose="02020603050405020304" pitchFamily="18" charset="-78"/>
                <a:cs typeface="Simplified Arabic" panose="02020603050405020304" pitchFamily="18" charset="-78"/>
              </a:rPr>
              <a:t>طرق تنفيذ(كيفية) عملية الاشراف الاداري </a:t>
            </a:r>
          </a:p>
          <a:p>
            <a:pPr algn="ctr" rtl="1">
              <a:lnSpc>
                <a:spcPct val="100000"/>
              </a:lnSpc>
              <a:spcBef>
                <a:spcPct val="0"/>
              </a:spcBef>
              <a:buNone/>
            </a:pPr>
            <a:endParaRPr lang="ar-SA" sz="1600" b="1" u="sng" dirty="0">
              <a:solidFill>
                <a:schemeClr val="tx1">
                  <a:lumMod val="95000"/>
                  <a:lumOff val="5000"/>
                </a:schemeClr>
              </a:solidFill>
              <a:latin typeface="Simplified Arabic" panose="02020603050405020304" pitchFamily="18" charset="-78"/>
              <a:cs typeface="Simplified Arabic" panose="02020603050405020304" pitchFamily="18" charset="-78"/>
            </a:endParaRPr>
          </a:p>
          <a:p>
            <a:pPr marL="342900" indent="-342900" algn="just" rtl="1">
              <a:lnSpc>
                <a:spcPct val="100000"/>
              </a:lnSpc>
              <a:spcBef>
                <a:spcPct val="0"/>
              </a:spcBef>
              <a:buFont typeface="+mj-lt"/>
              <a:buAutoNum type="arabicPeriod"/>
            </a:pPr>
            <a:r>
              <a:rPr lang="ar-SA" sz="1600" b="1" u="sng" dirty="0">
                <a:latin typeface="Simplified Arabic" panose="02020603050405020304" pitchFamily="18" charset="-78"/>
                <a:cs typeface="Simplified Arabic" panose="02020603050405020304" pitchFamily="18" charset="-78"/>
              </a:rPr>
              <a:t>الملاحظة أثناء العمل</a:t>
            </a:r>
            <a:r>
              <a:rPr lang="ar-JO" sz="1600" b="1" u="sng" dirty="0">
                <a:latin typeface="Simplified Arabic" panose="02020603050405020304" pitchFamily="18" charset="-78"/>
                <a:cs typeface="Simplified Arabic" panose="02020603050405020304" pitchFamily="18" charset="-78"/>
              </a:rPr>
              <a:t>:</a:t>
            </a:r>
            <a:r>
              <a:rPr lang="ar-SA" sz="1600" b="1" u="sng" dirty="0">
                <a:latin typeface="Simplified Arabic" panose="02020603050405020304" pitchFamily="18" charset="-78"/>
                <a:cs typeface="Simplified Arabic" panose="02020603050405020304" pitchFamily="18" charset="-78"/>
              </a:rPr>
              <a:t> </a:t>
            </a:r>
            <a:r>
              <a:rPr lang="ar-SA" sz="1600" dirty="0">
                <a:latin typeface="Simplified Arabic" panose="02020603050405020304" pitchFamily="18" charset="-78"/>
                <a:cs typeface="Simplified Arabic" panose="02020603050405020304" pitchFamily="18" charset="-78"/>
              </a:rPr>
              <a:t>وتعني ملاحظة الموظف أثناء العمل وذلك للتحقق من سلامة أدائه لواجبات وظيفته مع معاونته على النهوض بمستوى الأداء</a:t>
            </a:r>
            <a:r>
              <a:rPr lang="ar-JO" sz="1600" dirty="0">
                <a:latin typeface="Simplified Arabic" panose="02020603050405020304" pitchFamily="18" charset="-78"/>
                <a:cs typeface="Simplified Arabic" panose="02020603050405020304" pitchFamily="18" charset="-78"/>
              </a:rPr>
              <a:t>،</a:t>
            </a:r>
            <a:r>
              <a:rPr lang="ar-SA" sz="1600" dirty="0">
                <a:latin typeface="Simplified Arabic" panose="02020603050405020304" pitchFamily="18" charset="-78"/>
                <a:cs typeface="Simplified Arabic" panose="02020603050405020304" pitchFamily="18" charset="-78"/>
              </a:rPr>
              <a:t> وهناك بعض الوظائف تبلغ درجة الملاحظة حد المراجعة الفعلية لما يؤديه الموظف.</a:t>
            </a:r>
            <a:endParaRPr lang="ar-JO" sz="1600" dirty="0">
              <a:latin typeface="Simplified Arabic" panose="02020603050405020304" pitchFamily="18" charset="-78"/>
              <a:cs typeface="Simplified Arabic" panose="02020603050405020304" pitchFamily="18" charset="-78"/>
            </a:endParaRPr>
          </a:p>
          <a:p>
            <a:pPr marL="342900" indent="-342900" algn="just" rtl="1">
              <a:lnSpc>
                <a:spcPct val="100000"/>
              </a:lnSpc>
              <a:spcBef>
                <a:spcPct val="0"/>
              </a:spcBef>
              <a:buFont typeface="+mj-lt"/>
              <a:buAutoNum type="arabicPeriod"/>
            </a:pPr>
            <a:endParaRPr lang="ar-SA" sz="1600" dirty="0">
              <a:latin typeface="Simplified Arabic" panose="02020603050405020304" pitchFamily="18" charset="-78"/>
              <a:cs typeface="Simplified Arabic" panose="02020603050405020304" pitchFamily="18" charset="-78"/>
            </a:endParaRPr>
          </a:p>
          <a:p>
            <a:pPr marL="342900" indent="-342900" algn="just" rtl="1">
              <a:lnSpc>
                <a:spcPct val="100000"/>
              </a:lnSpc>
              <a:spcBef>
                <a:spcPct val="0"/>
              </a:spcBef>
              <a:buFont typeface="+mj-lt"/>
              <a:buAutoNum type="arabicPeriod"/>
            </a:pPr>
            <a:r>
              <a:rPr lang="ar-SA" sz="1600" b="1" u="sng" dirty="0">
                <a:latin typeface="Simplified Arabic" panose="02020603050405020304" pitchFamily="18" charset="-78"/>
                <a:cs typeface="Simplified Arabic" panose="02020603050405020304" pitchFamily="18" charset="-78"/>
              </a:rPr>
              <a:t>تبادل وجهات النظر </a:t>
            </a:r>
            <a:r>
              <a:rPr lang="en-US" sz="1600" dirty="0">
                <a:latin typeface="Simplified Arabic" panose="02020603050405020304" pitchFamily="18" charset="-78"/>
                <a:cs typeface="Simplified Arabic" panose="02020603050405020304" pitchFamily="18" charset="-78"/>
              </a:rPr>
              <a:t>Exchange of Views</a:t>
            </a:r>
            <a:r>
              <a:rPr lang="ar-SA" sz="1600" dirty="0">
                <a:latin typeface="Simplified Arabic" panose="02020603050405020304" pitchFamily="18" charset="-78"/>
                <a:cs typeface="Simplified Arabic" panose="02020603050405020304" pitchFamily="18" charset="-78"/>
              </a:rPr>
              <a:t>:</a:t>
            </a:r>
            <a:r>
              <a:rPr lang="ar-JO" sz="1600" dirty="0">
                <a:latin typeface="Simplified Arabic" panose="02020603050405020304" pitchFamily="18" charset="-78"/>
                <a:cs typeface="Simplified Arabic" panose="02020603050405020304" pitchFamily="18" charset="-78"/>
              </a:rPr>
              <a:t> </a:t>
            </a:r>
            <a:r>
              <a:rPr lang="ar-SA" sz="1600" dirty="0">
                <a:latin typeface="Simplified Arabic" panose="02020603050405020304" pitchFamily="18" charset="-78"/>
                <a:cs typeface="Simplified Arabic" panose="02020603050405020304" pitchFamily="18" charset="-78"/>
              </a:rPr>
              <a:t>حيث يقوم المشرفون بتوضيح ما تعنيه القرارات والتعليمات التي يصدرها الرؤوساء </a:t>
            </a:r>
            <a:r>
              <a:rPr lang="ar-JO" sz="1600" dirty="0">
                <a:latin typeface="Simplified Arabic" panose="02020603050405020304" pitchFamily="18" charset="-78"/>
                <a:cs typeface="Simplified Arabic" panose="02020603050405020304" pitchFamily="18" charset="-78"/>
              </a:rPr>
              <a:t>،</a:t>
            </a:r>
            <a:r>
              <a:rPr lang="ar-SA" sz="1600" dirty="0">
                <a:latin typeface="Simplified Arabic" panose="02020603050405020304" pitchFamily="18" charset="-78"/>
                <a:cs typeface="Simplified Arabic" panose="02020603050405020304" pitchFamily="18" charset="-78"/>
              </a:rPr>
              <a:t>وكذلك الكيفية التي يجب أن تطبق بها هذه القرارات وتنق</a:t>
            </a:r>
            <a:r>
              <a:rPr lang="ar-JO" sz="1600" dirty="0">
                <a:latin typeface="Simplified Arabic" panose="02020603050405020304" pitchFamily="18" charset="-78"/>
                <a:cs typeface="Simplified Arabic" panose="02020603050405020304" pitchFamily="18" charset="-78"/>
              </a:rPr>
              <a:t>ذ،</a:t>
            </a:r>
            <a:r>
              <a:rPr lang="ar-SA" sz="1600" dirty="0">
                <a:latin typeface="Simplified Arabic" panose="02020603050405020304" pitchFamily="18" charset="-78"/>
                <a:cs typeface="Simplified Arabic" panose="02020603050405020304" pitchFamily="18" charset="-78"/>
              </a:rPr>
              <a:t> حقيقة ما تهدف إليه في جو من الحوار والتفاعل وبعيدا عن أي مظهر من مظاهر الإملاء أو التعجرف استناداً إلى السلطة الرسمية وحدها </a:t>
            </a:r>
            <a:r>
              <a:rPr lang="ar-JO" sz="1600" dirty="0">
                <a:latin typeface="Simplified Arabic" panose="02020603050405020304" pitchFamily="18" charset="-78"/>
                <a:cs typeface="Simplified Arabic" panose="02020603050405020304" pitchFamily="18" charset="-78"/>
              </a:rPr>
              <a:t>،</a:t>
            </a:r>
            <a:r>
              <a:rPr lang="ar-SA" sz="1600" dirty="0">
                <a:latin typeface="Simplified Arabic" panose="02020603050405020304" pitchFamily="18" charset="-78"/>
                <a:cs typeface="Simplified Arabic" panose="02020603050405020304" pitchFamily="18" charset="-78"/>
              </a:rPr>
              <a:t>كما يتم هنا شرح المبررات والدوا</a:t>
            </a:r>
            <a:r>
              <a:rPr lang="ar-JO" sz="1600" dirty="0">
                <a:latin typeface="Simplified Arabic" panose="02020603050405020304" pitchFamily="18" charset="-78"/>
                <a:cs typeface="Simplified Arabic" panose="02020603050405020304" pitchFamily="18" charset="-78"/>
              </a:rPr>
              <a:t>ف</a:t>
            </a:r>
            <a:r>
              <a:rPr lang="ar-SA" sz="1600" dirty="0">
                <a:latin typeface="Simplified Arabic" panose="02020603050405020304" pitchFamily="18" charset="-78"/>
                <a:cs typeface="Simplified Arabic" panose="02020603050405020304" pitchFamily="18" charset="-78"/>
              </a:rPr>
              <a:t>ع الكامنة خلف التغييرات المقترح إدخالها على مضمون السياسات التي تنفذها المنظمة حتى يستوعب المرؤوسون اسباب التغيير ويقتنعوا به.</a:t>
            </a:r>
            <a:endParaRPr lang="ar-JO" sz="1600" dirty="0">
              <a:latin typeface="Simplified Arabic" panose="02020603050405020304" pitchFamily="18" charset="-78"/>
              <a:cs typeface="Simplified Arabic" panose="02020603050405020304" pitchFamily="18" charset="-78"/>
            </a:endParaRPr>
          </a:p>
          <a:p>
            <a:pPr marL="342900" indent="-342900" algn="just" rtl="1">
              <a:lnSpc>
                <a:spcPct val="100000"/>
              </a:lnSpc>
              <a:spcBef>
                <a:spcPct val="0"/>
              </a:spcBef>
              <a:buFont typeface="+mj-lt"/>
              <a:buAutoNum type="arabicPeriod"/>
            </a:pPr>
            <a:endParaRPr lang="ar-SA" sz="1600" dirty="0">
              <a:latin typeface="Simplified Arabic" panose="02020603050405020304" pitchFamily="18" charset="-78"/>
              <a:cs typeface="Simplified Arabic" panose="02020603050405020304" pitchFamily="18" charset="-78"/>
            </a:endParaRPr>
          </a:p>
          <a:p>
            <a:pPr marL="342900" indent="-342900" algn="just" rtl="1">
              <a:lnSpc>
                <a:spcPct val="100000"/>
              </a:lnSpc>
              <a:spcBef>
                <a:spcPct val="0"/>
              </a:spcBef>
              <a:buFont typeface="+mj-lt"/>
              <a:buAutoNum type="arabicPeriod"/>
            </a:pPr>
            <a:r>
              <a:rPr lang="ar-SA" sz="1600" b="1" dirty="0">
                <a:latin typeface="Simplified Arabic" panose="02020603050405020304" pitchFamily="18" charset="-78"/>
                <a:cs typeface="Simplified Arabic" panose="02020603050405020304" pitchFamily="18" charset="-78"/>
              </a:rPr>
              <a:t> </a:t>
            </a:r>
            <a:r>
              <a:rPr lang="ar-SA" sz="1600" b="1" u="sng" dirty="0">
                <a:latin typeface="Simplified Arabic" panose="02020603050405020304" pitchFamily="18" charset="-78"/>
                <a:cs typeface="Simplified Arabic" panose="02020603050405020304" pitchFamily="18" charset="-78"/>
              </a:rPr>
              <a:t>تخطيط العمل</a:t>
            </a:r>
            <a:r>
              <a:rPr lang="en-US" sz="1600" dirty="0">
                <a:latin typeface="Simplified Arabic" panose="02020603050405020304" pitchFamily="18" charset="-78"/>
                <a:cs typeface="Simplified Arabic" panose="02020603050405020304" pitchFamily="18" charset="-78"/>
              </a:rPr>
              <a:t>Work Planning</a:t>
            </a:r>
            <a:r>
              <a:rPr lang="ar-SA" sz="1600" dirty="0">
                <a:latin typeface="Simplified Arabic" panose="02020603050405020304" pitchFamily="18" charset="-78"/>
                <a:cs typeface="Simplified Arabic" panose="02020603050405020304" pitchFamily="18" charset="-78"/>
              </a:rPr>
              <a:t>:أي وضع خطط عملية وشاملة لسير العمل في المنظمة </a:t>
            </a:r>
            <a:r>
              <a:rPr lang="ar-JO" sz="1600" dirty="0">
                <a:latin typeface="Simplified Arabic" panose="02020603050405020304" pitchFamily="18" charset="-78"/>
                <a:cs typeface="Simplified Arabic" panose="02020603050405020304" pitchFamily="18" charset="-78"/>
              </a:rPr>
              <a:t>،</a:t>
            </a:r>
            <a:r>
              <a:rPr lang="ar-SA" sz="1600" dirty="0">
                <a:latin typeface="Simplified Arabic" panose="02020603050405020304" pitchFamily="18" charset="-78"/>
                <a:cs typeface="Simplified Arabic" panose="02020603050405020304" pitchFamily="18" charset="-78"/>
              </a:rPr>
              <a:t>و</a:t>
            </a:r>
            <a:r>
              <a:rPr lang="ar-JO" sz="1600" dirty="0">
                <a:latin typeface="Simplified Arabic" panose="02020603050405020304" pitchFamily="18" charset="-78"/>
                <a:cs typeface="Simplified Arabic" panose="02020603050405020304" pitchFamily="18" charset="-78"/>
              </a:rPr>
              <a:t>خ</a:t>
            </a:r>
            <a:r>
              <a:rPr lang="ar-SA" sz="1600" dirty="0">
                <a:latin typeface="Simplified Arabic" panose="02020603050405020304" pitchFamily="18" charset="-78"/>
                <a:cs typeface="Simplified Arabic" panose="02020603050405020304" pitchFamily="18" charset="-78"/>
              </a:rPr>
              <a:t>طة العمل بوجه عام</a:t>
            </a:r>
            <a:r>
              <a:rPr lang="ar-JO" sz="1600" dirty="0">
                <a:latin typeface="Simplified Arabic" panose="02020603050405020304" pitchFamily="18" charset="-78"/>
                <a:cs typeface="Simplified Arabic" panose="02020603050405020304" pitchFamily="18" charset="-78"/>
              </a:rPr>
              <a:t>،</a:t>
            </a:r>
            <a:r>
              <a:rPr lang="ar-SA" sz="1600" dirty="0">
                <a:latin typeface="Simplified Arabic" panose="02020603050405020304" pitchFamily="18" charset="-78"/>
                <a:cs typeface="Simplified Arabic" panose="02020603050405020304" pitchFamily="18" charset="-78"/>
              </a:rPr>
              <a:t> تع</a:t>
            </a:r>
            <a:r>
              <a:rPr lang="ar-JO" sz="1600" dirty="0">
                <a:latin typeface="Simplified Arabic" panose="02020603050405020304" pitchFamily="18" charset="-78"/>
                <a:cs typeface="Simplified Arabic" panose="02020603050405020304" pitchFamily="18" charset="-78"/>
              </a:rPr>
              <a:t>ني</a:t>
            </a:r>
            <a:r>
              <a:rPr lang="ar-SA" sz="1600" dirty="0">
                <a:latin typeface="Simplified Arabic" panose="02020603050405020304" pitchFamily="18" charset="-78"/>
                <a:cs typeface="Simplified Arabic" panose="02020603050405020304" pitchFamily="18" charset="-78"/>
              </a:rPr>
              <a:t> تعيين خطوات التنفيذ وتحديد دور كل موظف فيها</a:t>
            </a:r>
            <a:r>
              <a:rPr lang="ar-JO" sz="1600" dirty="0">
                <a:latin typeface="Simplified Arabic" panose="02020603050405020304" pitchFamily="18" charset="-78"/>
                <a:cs typeface="Simplified Arabic" panose="02020603050405020304" pitchFamily="18" charset="-78"/>
              </a:rPr>
              <a:t>،</a:t>
            </a:r>
            <a:r>
              <a:rPr lang="ar-SA" sz="1600" dirty="0">
                <a:latin typeface="Simplified Arabic" panose="02020603050405020304" pitchFamily="18" charset="-78"/>
                <a:cs typeface="Simplified Arabic" panose="02020603050405020304" pitchFamily="18" charset="-78"/>
              </a:rPr>
              <a:t> وتنبني هذه الخطة على أساس الحقائق المتوفرة عن العمل موضع التنفيذ، وعلى الخ</a:t>
            </a:r>
            <a:r>
              <a:rPr lang="ar-JO" sz="1600" dirty="0">
                <a:latin typeface="Simplified Arabic" panose="02020603050405020304" pitchFamily="18" charset="-78"/>
                <a:cs typeface="Simplified Arabic" panose="02020603050405020304" pitchFamily="18" charset="-78"/>
              </a:rPr>
              <a:t>ب</a:t>
            </a:r>
            <a:r>
              <a:rPr lang="ar-SA" sz="1600" dirty="0">
                <a:latin typeface="Simplified Arabic" panose="02020603050405020304" pitchFamily="18" charset="-78"/>
                <a:cs typeface="Simplified Arabic" panose="02020603050405020304" pitchFamily="18" charset="-78"/>
              </a:rPr>
              <a:t>رات السابقة وطرق الأداء وا</a:t>
            </a:r>
            <a:r>
              <a:rPr lang="ar-JO" sz="1600" dirty="0">
                <a:latin typeface="Simplified Arabic" panose="02020603050405020304" pitchFamily="18" charset="-78"/>
                <a:cs typeface="Simplified Arabic" panose="02020603050405020304" pitchFamily="18" charset="-78"/>
              </a:rPr>
              <a:t>ت</a:t>
            </a:r>
            <a:r>
              <a:rPr lang="ar-SA" sz="1600" dirty="0">
                <a:latin typeface="Simplified Arabic" panose="02020603050405020304" pitchFamily="18" charset="-78"/>
                <a:cs typeface="Simplified Arabic" panose="02020603050405020304" pitchFamily="18" charset="-78"/>
              </a:rPr>
              <a:t>جاهات التخطيط في مجالات العمل المماثلة، </a:t>
            </a:r>
            <a:r>
              <a:rPr lang="ar-JO" sz="1600" dirty="0">
                <a:latin typeface="Simplified Arabic" panose="02020603050405020304" pitchFamily="18" charset="-78"/>
                <a:cs typeface="Simplified Arabic" panose="02020603050405020304" pitchFamily="18" charset="-78"/>
              </a:rPr>
              <a:t>وكذلك </a:t>
            </a:r>
            <a:r>
              <a:rPr lang="ar-SA" sz="1600" dirty="0">
                <a:latin typeface="Simplified Arabic" panose="02020603050405020304" pitchFamily="18" charset="-78"/>
                <a:cs typeface="Simplified Arabic" panose="02020603050405020304" pitchFamily="18" charset="-78"/>
              </a:rPr>
              <a:t>تحديد الأهداف والتخطيط لطرق الأداء يمكن أن تكون من العوامل الهامة التي تسهل على المشرفين التأكد مما إذا كان العمل يسير وفقا للخطة المتفق عليها وأنه يحقق الأهداف في نطاق التوقعات التي بنيت عليها الخطة وأخيرا فلا رقابة بدون تخطيط ولا تخطيط بدون رقابة.</a:t>
            </a:r>
          </a:p>
          <a:p>
            <a:pPr marL="342900" indent="-342900" algn="just" rtl="1">
              <a:lnSpc>
                <a:spcPct val="100000"/>
              </a:lnSpc>
              <a:spcBef>
                <a:spcPct val="0"/>
              </a:spcBef>
              <a:buFont typeface="+mj-lt"/>
              <a:buAutoNum type="arabicPeriod"/>
            </a:pPr>
            <a:r>
              <a:rPr lang="ar-SA" sz="1400" dirty="0"/>
              <a:t/>
            </a:r>
            <a:br>
              <a:rPr lang="ar-SA" sz="1400" dirty="0"/>
            </a:br>
            <a:r>
              <a:rPr lang="ar-SA" sz="1400" dirty="0"/>
              <a:t/>
            </a:r>
            <a:br>
              <a:rPr lang="ar-SA" sz="1400" dirty="0"/>
            </a:br>
            <a:endParaRPr lang="ar-SA" sz="1400" dirty="0">
              <a:latin typeface="Simplified Arabic" panose="02020603050405020304" pitchFamily="18" charset="-78"/>
              <a:cs typeface="Simplified Arabic" panose="02020603050405020304" pitchFamily="18" charset="-78"/>
            </a:endParaRPr>
          </a:p>
          <a:p>
            <a:pPr algn="r" rtl="1">
              <a:lnSpc>
                <a:spcPct val="100000"/>
              </a:lnSpc>
              <a:spcBef>
                <a:spcPct val="0"/>
              </a:spcBef>
              <a:buNone/>
            </a:pPr>
            <a:endParaRPr lang="en-US" sz="1400" dirty="0">
              <a:latin typeface="Simplified Arabic" panose="02020603050405020304" pitchFamily="18" charset="-78"/>
              <a:cs typeface="Simplified Arabic" panose="02020603050405020304" pitchFamily="18" charset="-78"/>
            </a:endParaRPr>
          </a:p>
          <a:p>
            <a:pPr algn="r" rtl="1">
              <a:lnSpc>
                <a:spcPct val="100000"/>
              </a:lnSpc>
              <a:spcBef>
                <a:spcPct val="0"/>
              </a:spcBef>
              <a:buNone/>
            </a:pPr>
            <a:endParaRPr lang="ar-SA" sz="1400" dirty="0"/>
          </a:p>
          <a:p>
            <a:pPr marL="285750" indent="-285750" algn="r" rtl="1">
              <a:lnSpc>
                <a:spcPct val="100000"/>
              </a:lnSpc>
              <a:spcBef>
                <a:spcPct val="0"/>
              </a:spcBef>
              <a:buFont typeface="Wingdings" panose="05000000000000000000" pitchFamily="2" charset="2"/>
              <a:buChar char="q"/>
            </a:pPr>
            <a:endParaRPr lang="ar-SA" altLang="en-US" sz="1400" dirty="0">
              <a:solidFill>
                <a:srgbClr val="002060"/>
              </a:solidFill>
              <a:latin typeface="Simplified Arabic" panose="02020603050405020304" pitchFamily="18" charset="-78"/>
              <a:cs typeface="Simplified Arabic" panose="02020603050405020304" pitchFamily="18" charset="-78"/>
            </a:endParaRPr>
          </a:p>
        </p:txBody>
      </p:sp>
      <p:sp>
        <p:nvSpPr>
          <p:cNvPr id="12" name="Oval 173"/>
          <p:cNvSpPr/>
          <p:nvPr/>
        </p:nvSpPr>
        <p:spPr>
          <a:xfrm>
            <a:off x="217488" y="215900"/>
            <a:ext cx="627062" cy="627063"/>
          </a:xfrm>
          <a:prstGeom prst="ellipse">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ar-JO" dirty="0"/>
              <a:t>19</a:t>
            </a:r>
            <a:endParaRPr lang="en-US" dirty="0"/>
          </a:p>
        </p:txBody>
      </p:sp>
      <p:sp>
        <p:nvSpPr>
          <p:cNvPr id="8" name="Rectangle 5"/>
          <p:cNvSpPr>
            <a:spLocks noChangeArrowheads="1"/>
          </p:cNvSpPr>
          <p:nvPr/>
        </p:nvSpPr>
        <p:spPr bwMode="auto">
          <a:xfrm>
            <a:off x="10446239" y="173995"/>
            <a:ext cx="2050561"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ctr" latinLnBrk="0" hangingPunct="0">
              <a:lnSpc>
                <a:spcPct val="100000"/>
              </a:lnSpc>
              <a:spcBef>
                <a:spcPct val="0"/>
              </a:spcBef>
              <a:spcAft>
                <a:spcPct val="0"/>
              </a:spcAft>
              <a:buClrTx/>
              <a:buSzTx/>
              <a:buFontTx/>
              <a:buNone/>
            </a:pPr>
            <a:r>
              <a:rPr kumimoji="0" lang="ar-SA" altLang="en-US" sz="1100" b="0" i="0" u="none" strike="noStrike" cap="none" normalizeH="0" baseline="0" dirty="0">
                <a:ln>
                  <a:noFill/>
                </a:ln>
                <a:solidFill>
                  <a:srgbClr val="FFFFFF"/>
                </a:solidFill>
                <a:effectLst/>
                <a:latin typeface="Segoe UI Historic" panose="020B0502040204020203" pitchFamily="34" charset="0"/>
                <a:cs typeface="Arial" panose="020B0604020202020204" pitchFamily="34" charset="0"/>
              </a:rPr>
              <a:t>ينبغي أن </a:t>
            </a:r>
            <a:r>
              <a:rPr kumimoji="0" lang="ar-SA" altLang="en-US" sz="1100" b="0" i="0" u="none" strike="noStrike" cap="none" normalizeH="0" baseline="0" dirty="0">
                <a:ln>
                  <a:noFill/>
                </a:ln>
                <a:solidFill>
                  <a:srgbClr val="FFFFFF"/>
                </a:solidFill>
                <a:effectLst/>
                <a:latin typeface="Segoe UI Historic" panose="020B0502040204020203" pitchFamily="34" charset="0"/>
                <a:cs typeface="Segoe UI Historic" panose="020B0502040204020203" pitchFamily="34" charset="0"/>
              </a:rPr>
              <a:t>ن التقرير موجزا قدر المستطاع</a:t>
            </a:r>
            <a:r>
              <a:rPr kumimoji="0" lang="en-US" altLang="en-US" sz="1100" b="0" i="0" u="none" strike="noStrike" cap="none" normalizeH="0" baseline="0" dirty="0">
                <a:ln>
                  <a:noFill/>
                </a:ln>
                <a:solidFill>
                  <a:srgbClr val="FFFFFF"/>
                </a:solidFill>
                <a:effectLst/>
                <a:latin typeface="Segoe UI Historic" panose="020B0502040204020203" pitchFamily="34" charset="0"/>
                <a:cs typeface="Segoe UI Historic" panose="020B0502040204020203" pitchFamily="34" charset="0"/>
              </a:rPr>
              <a:t>.</a:t>
            </a:r>
            <a:r>
              <a:rPr kumimoji="0" lang="en-US" altLang="en-US" sz="800" b="0" i="0" u="none" strike="noStrike" cap="none" normalizeH="0" baseline="0" dirty="0">
                <a:ln>
                  <a:noFill/>
                </a:ln>
                <a:solidFill>
                  <a:schemeClr val="tx1"/>
                </a:solidFill>
                <a:effectLst/>
              </a:rPr>
              <a:t> </a:t>
            </a:r>
            <a:endParaRPr kumimoji="0" lang="en-US" altLang="en-US" sz="1100" b="0" i="0" u="none" strike="noStrike" cap="none" normalizeH="0" baseline="0" dirty="0">
              <a:ln>
                <a:noFill/>
              </a:ln>
              <a:solidFill>
                <a:srgbClr val="FFFFFF"/>
              </a:solidFill>
              <a:effectLst/>
              <a:latin typeface="Segoe UI Historic" panose="020B0502040204020203" pitchFamily="34" charset="0"/>
              <a:cs typeface="Segoe UI Historic" panose="020B0502040204020203" pitchFamily="34" charset="0"/>
            </a:endParaRPr>
          </a:p>
        </p:txBody>
      </p:sp>
      <p:pic>
        <p:nvPicPr>
          <p:cNvPr id="32" name="Picture 4"/>
          <p:cNvPicPr>
            <a:picLocks noChangeAspect="1"/>
          </p:cNvPicPr>
          <p:nvPr/>
        </p:nvPicPr>
        <p:blipFill>
          <a:blip r:embed="rId2"/>
          <a:stretch>
            <a:fillRect/>
          </a:stretch>
        </p:blipFill>
        <p:spPr>
          <a:xfrm>
            <a:off x="217488" y="1019607"/>
            <a:ext cx="1611313" cy="2982550"/>
          </a:xfrm>
          <a:prstGeom prst="rect">
            <a:avLst/>
          </a:prstGeom>
          <a:noFill/>
          <a:ln w="9525">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ستطيل 7"/>
          <p:cNvSpPr/>
          <p:nvPr/>
        </p:nvSpPr>
        <p:spPr bwMode="auto">
          <a:xfrm>
            <a:off x="10136188" y="0"/>
            <a:ext cx="2054225" cy="6858000"/>
          </a:xfrm>
          <a:prstGeom prst="rect">
            <a:avLst/>
          </a:prstGeom>
          <a:solidFill>
            <a:srgbClr val="87833D"/>
          </a:solidFill>
          <a:ln>
            <a:noFill/>
          </a:ln>
        </p:spPr>
        <p:style>
          <a:lnRef idx="1">
            <a:schemeClr val="accent3"/>
          </a:lnRef>
          <a:fillRef idx="3">
            <a:schemeClr val="accent3"/>
          </a:fillRef>
          <a:effectRef idx="2">
            <a:schemeClr val="accent3"/>
          </a:effectRef>
          <a:fontRef idx="minor">
            <a:schemeClr val="lt1"/>
          </a:fontRef>
        </p:style>
        <p:txBody>
          <a:bodyPr rtlCol="1" anchor="ctr"/>
          <a:lstStyle>
            <a:defPPr>
              <a:defRPr lang="en-US"/>
            </a:defPPr>
            <a:lvl1pPr algn="r" rtl="1" fontAlgn="base">
              <a:spcBef>
                <a:spcPct val="0"/>
              </a:spcBef>
              <a:spcAft>
                <a:spcPct val="0"/>
              </a:spcAft>
              <a:defRPr kern="1200">
                <a:solidFill>
                  <a:schemeClr val="lt1"/>
                </a:solidFill>
                <a:latin typeface="+mn-lt"/>
                <a:ea typeface="+mn-ea"/>
                <a:cs typeface="+mn-cs"/>
              </a:defRPr>
            </a:lvl1pPr>
            <a:lvl2pPr marL="457200" algn="r" rtl="1" fontAlgn="base">
              <a:spcBef>
                <a:spcPct val="0"/>
              </a:spcBef>
              <a:spcAft>
                <a:spcPct val="0"/>
              </a:spcAft>
              <a:defRPr kern="1200">
                <a:solidFill>
                  <a:schemeClr val="lt1"/>
                </a:solidFill>
                <a:latin typeface="+mn-lt"/>
                <a:ea typeface="+mn-ea"/>
                <a:cs typeface="+mn-cs"/>
              </a:defRPr>
            </a:lvl2pPr>
            <a:lvl3pPr marL="914400" algn="r" rtl="1" fontAlgn="base">
              <a:spcBef>
                <a:spcPct val="0"/>
              </a:spcBef>
              <a:spcAft>
                <a:spcPct val="0"/>
              </a:spcAft>
              <a:defRPr kern="1200">
                <a:solidFill>
                  <a:schemeClr val="lt1"/>
                </a:solidFill>
                <a:latin typeface="+mn-lt"/>
                <a:ea typeface="+mn-ea"/>
                <a:cs typeface="+mn-cs"/>
              </a:defRPr>
            </a:lvl3pPr>
            <a:lvl4pPr marL="1371600" algn="r" rtl="1" fontAlgn="base">
              <a:spcBef>
                <a:spcPct val="0"/>
              </a:spcBef>
              <a:spcAft>
                <a:spcPct val="0"/>
              </a:spcAft>
              <a:defRPr kern="1200">
                <a:solidFill>
                  <a:schemeClr val="lt1"/>
                </a:solidFill>
                <a:latin typeface="+mn-lt"/>
                <a:ea typeface="+mn-ea"/>
                <a:cs typeface="+mn-cs"/>
              </a:defRPr>
            </a:lvl4pPr>
            <a:lvl5pPr marL="1828800" algn="r" rtl="1" fontAlgn="base">
              <a:spcBef>
                <a:spcPct val="0"/>
              </a:spcBef>
              <a:spcAft>
                <a:spcPct val="0"/>
              </a:spcAft>
              <a:defRPr kern="1200">
                <a:solidFill>
                  <a:schemeClr val="lt1"/>
                </a:solidFill>
                <a:latin typeface="+mn-lt"/>
                <a:ea typeface="+mn-ea"/>
                <a:cs typeface="+mn-cs"/>
              </a:defRPr>
            </a:lvl5pPr>
            <a:lvl6pPr marL="2286000" algn="r" defTabSz="914400" rtl="1" eaLnBrk="1" latinLnBrk="0" hangingPunct="1">
              <a:defRPr kern="1200">
                <a:solidFill>
                  <a:schemeClr val="lt1"/>
                </a:solidFill>
                <a:latin typeface="+mn-lt"/>
                <a:ea typeface="+mn-ea"/>
                <a:cs typeface="+mn-cs"/>
              </a:defRPr>
            </a:lvl6pPr>
            <a:lvl7pPr marL="2743200" algn="r" defTabSz="914400" rtl="1" eaLnBrk="1" latinLnBrk="0" hangingPunct="1">
              <a:defRPr kern="1200">
                <a:solidFill>
                  <a:schemeClr val="lt1"/>
                </a:solidFill>
                <a:latin typeface="+mn-lt"/>
                <a:ea typeface="+mn-ea"/>
                <a:cs typeface="+mn-cs"/>
              </a:defRPr>
            </a:lvl7pPr>
            <a:lvl8pPr marL="3200400" algn="r" defTabSz="914400" rtl="1" eaLnBrk="1" latinLnBrk="0" hangingPunct="1">
              <a:defRPr kern="1200">
                <a:solidFill>
                  <a:schemeClr val="lt1"/>
                </a:solidFill>
                <a:latin typeface="+mn-lt"/>
                <a:ea typeface="+mn-ea"/>
                <a:cs typeface="+mn-cs"/>
              </a:defRPr>
            </a:lvl8pPr>
            <a:lvl9pPr marL="3657600" algn="r" defTabSz="914400" rtl="1" eaLnBrk="1" latinLnBrk="0" hangingPunct="1">
              <a:defRPr kern="1200">
                <a:solidFill>
                  <a:schemeClr val="lt1"/>
                </a:solidFill>
                <a:latin typeface="+mn-lt"/>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ar-SA" sz="1800" b="0" i="0" u="none" strike="noStrike" kern="1200" cap="none" spc="0" normalizeH="0" baseline="0" noProof="0" dirty="0">
              <a:ln>
                <a:noFill/>
              </a:ln>
              <a:solidFill>
                <a:schemeClr val="lt1"/>
              </a:solidFill>
              <a:effectLst/>
              <a:uLnTx/>
              <a:uFillTx/>
              <a:latin typeface="+mn-lt"/>
              <a:ea typeface="+mn-ea"/>
              <a:cs typeface="+mn-cs"/>
            </a:endParaRPr>
          </a:p>
        </p:txBody>
      </p:sp>
      <p:sp>
        <p:nvSpPr>
          <p:cNvPr id="6" name="Oval 173"/>
          <p:cNvSpPr/>
          <p:nvPr/>
        </p:nvSpPr>
        <p:spPr>
          <a:xfrm>
            <a:off x="269875" y="215900"/>
            <a:ext cx="627063" cy="627063"/>
          </a:xfrm>
          <a:prstGeom prst="ellipse">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eaLnBrk="1" hangingPunct="1">
              <a:buNone/>
            </a:pPr>
            <a:r>
              <a:rPr lang="ar-SA" altLang="x-none" dirty="0">
                <a:solidFill>
                  <a:srgbClr val="FFFFFF"/>
                </a:solidFill>
                <a:latin typeface="Calibri" panose="020F0502020204030204" pitchFamily="34" charset="0"/>
                <a:cs typeface="Arial" panose="020B0604020202020204" pitchFamily="34" charset="0"/>
              </a:rPr>
              <a:t>2</a:t>
            </a:r>
            <a:endParaRPr dirty="0">
              <a:solidFill>
                <a:srgbClr val="FFFFFF"/>
              </a:solidFill>
              <a:latin typeface="Calibri" panose="020F0502020204030204" pitchFamily="34" charset="0"/>
            </a:endParaRPr>
          </a:p>
        </p:txBody>
      </p:sp>
      <p:sp>
        <p:nvSpPr>
          <p:cNvPr id="7" name="Rectangle 6"/>
          <p:cNvSpPr/>
          <p:nvPr/>
        </p:nvSpPr>
        <p:spPr>
          <a:xfrm>
            <a:off x="622853" y="1288473"/>
            <a:ext cx="8333188" cy="4197927"/>
          </a:xfrm>
          <a:prstGeom prst="rect">
            <a:avLst/>
          </a:prstGeom>
          <a:noFill/>
        </p:spPr>
        <p:txBody>
          <a:bodyPr wrap="none" anchor="t" anchorCtr="0">
            <a:noAutofit/>
            <a:scene3d>
              <a:camera prst="orthographicFront"/>
              <a:lightRig rig="soft" dir="t">
                <a:rot lat="0" lon="0" rev="15600000"/>
              </a:lightRig>
            </a:scene3d>
            <a:sp3d extrusionH="57150" prstMaterial="softEdge">
              <a:bevelT w="25400" h="38100"/>
            </a:sp3d>
          </a:bodyPr>
          <a:lstStyle/>
          <a:p>
            <a:pPr marL="0" marR="0" lvl="0" indent="0" algn="ctr" defTabSz="914400" rtl="1" eaLnBrk="0" fontAlgn="base" latinLnBrk="0" hangingPunct="0">
              <a:lnSpc>
                <a:spcPct val="100000"/>
              </a:lnSpc>
              <a:spcBef>
                <a:spcPct val="0"/>
              </a:spcBef>
              <a:spcAft>
                <a:spcPct val="0"/>
              </a:spcAft>
              <a:buClrTx/>
              <a:buSzTx/>
              <a:buFontTx/>
              <a:buNone/>
              <a:defRPr/>
            </a:pPr>
            <a:r>
              <a:rPr kumimoji="0" lang="ar-SA" sz="3600" b="0" i="0" u="none" strike="noStrike" kern="1200" cap="none" spc="0" normalizeH="0" baseline="0" noProof="0" dirty="0">
                <a:solidFill>
                  <a:schemeClr val="accent4"/>
                </a:solidFill>
                <a:effectLst/>
                <a:uLnTx/>
                <a:uFillTx/>
                <a:latin typeface="Segoe UI Semibold" panose="020B0702040204020203" pitchFamily="34" charset="0"/>
                <a:cs typeface="Segoe UI Semibold" panose="020B0702040204020203" pitchFamily="34" charset="0"/>
              </a:rPr>
              <a:t>مقدمة</a:t>
            </a:r>
          </a:p>
          <a:p>
            <a:pPr marL="0" marR="0" lvl="0" indent="0" algn="justLow" defTabSz="914400" rtl="1" eaLnBrk="0" fontAlgn="base" latinLnBrk="0" hangingPunct="0">
              <a:lnSpc>
                <a:spcPct val="100000"/>
              </a:lnSpc>
              <a:spcBef>
                <a:spcPct val="0"/>
              </a:spcBef>
              <a:spcAft>
                <a:spcPct val="0"/>
              </a:spcAft>
              <a:buClrTx/>
              <a:buSzTx/>
              <a:buFontTx/>
              <a:buNone/>
              <a:defRPr/>
            </a:pPr>
            <a:endParaRPr kumimoji="0" lang="ar-SA" b="0" i="0" u="none" strike="noStrike" kern="1200" cap="none" spc="0" normalizeH="0" baseline="0" noProof="0" dirty="0">
              <a:effectLst/>
              <a:uLnTx/>
              <a:uFillTx/>
              <a:latin typeface="Simplified Arabic" panose="02020603050405020304" charset="0"/>
              <a:ea typeface="+mn-ea"/>
              <a:cs typeface="Simplified Arabic" panose="02020603050405020304" charset="0"/>
            </a:endParaRPr>
          </a:p>
          <a:p>
            <a:pPr marL="285750" marR="0" lvl="0" indent="-285750" algn="r" defTabSz="914400" rtl="1" eaLnBrk="0" fontAlgn="base" latinLnBrk="0" hangingPunct="0">
              <a:lnSpc>
                <a:spcPct val="150000"/>
              </a:lnSpc>
              <a:spcBef>
                <a:spcPct val="0"/>
              </a:spcBef>
              <a:spcAft>
                <a:spcPct val="0"/>
              </a:spcAft>
              <a:buClrTx/>
              <a:buSzTx/>
              <a:buFont typeface="Wingdings" panose="05000000000000000000" pitchFamily="2" charset="2"/>
              <a:buChar char="v"/>
              <a:defRPr/>
            </a:pPr>
            <a:r>
              <a:rPr kumimoji="0" lang="ar-SA" i="0" u="none" strike="noStrike" kern="1200" cap="none" spc="0" normalizeH="0" baseline="0" noProof="0" dirty="0">
                <a:solidFill>
                  <a:schemeClr val="tx1">
                    <a:lumMod val="95000"/>
                    <a:lumOff val="5000"/>
                  </a:schemeClr>
                </a:solidFill>
                <a:effectLst/>
                <a:uLnTx/>
                <a:uFillTx/>
                <a:latin typeface="Simplified Arabic" panose="02020603050405020304" pitchFamily="18" charset="-78"/>
                <a:cs typeface="Simplified Arabic" panose="02020603050405020304" pitchFamily="18" charset="-78"/>
              </a:rPr>
              <a:t>هناك ثمة وسائل أو أدوات رئيسية يتعين استعمالها إذا ما أريد لنظام الرقابة الإدارية أن يثبت مقدرته</a:t>
            </a:r>
            <a:r>
              <a:rPr kumimoji="0" lang="ar-JO" i="0" u="none" strike="noStrike" kern="1200" cap="none" spc="0" normalizeH="0" baseline="0" noProof="0" dirty="0">
                <a:solidFill>
                  <a:schemeClr val="tx1">
                    <a:lumMod val="95000"/>
                    <a:lumOff val="5000"/>
                  </a:schemeClr>
                </a:solidFill>
                <a:effectLst/>
                <a:uLnTx/>
                <a:uFillTx/>
                <a:latin typeface="Simplified Arabic" panose="02020603050405020304" pitchFamily="18" charset="-78"/>
                <a:cs typeface="Simplified Arabic" panose="02020603050405020304" pitchFamily="18" charset="-78"/>
              </a:rPr>
              <a:t> </a:t>
            </a:r>
            <a:r>
              <a:rPr kumimoji="0" lang="ar-SA" i="0" u="none" strike="noStrike" kern="1200" cap="none" spc="0" normalizeH="0" baseline="0" noProof="0" dirty="0">
                <a:solidFill>
                  <a:schemeClr val="tx1">
                    <a:lumMod val="95000"/>
                    <a:lumOff val="5000"/>
                  </a:schemeClr>
                </a:solidFill>
                <a:effectLst/>
                <a:uLnTx/>
                <a:uFillTx/>
                <a:latin typeface="Simplified Arabic" panose="02020603050405020304" pitchFamily="18" charset="-78"/>
                <a:cs typeface="Simplified Arabic" panose="02020603050405020304" pitchFamily="18" charset="-78"/>
              </a:rPr>
              <a:t>وفعاليته </a:t>
            </a:r>
          </a:p>
          <a:p>
            <a:pPr marR="0" lvl="0" algn="r" defTabSz="914400" rtl="1" eaLnBrk="0" fontAlgn="base" latinLnBrk="0" hangingPunct="0">
              <a:lnSpc>
                <a:spcPct val="150000"/>
              </a:lnSpc>
              <a:spcBef>
                <a:spcPct val="0"/>
              </a:spcBef>
              <a:spcAft>
                <a:spcPct val="0"/>
              </a:spcAft>
              <a:buClrTx/>
              <a:buSzTx/>
              <a:defRPr/>
            </a:pPr>
            <a:r>
              <a:rPr kumimoji="0" lang="ar-SA" i="0" u="none" strike="noStrike" kern="1200" cap="none" spc="0" normalizeH="0" baseline="0" noProof="0" dirty="0">
                <a:solidFill>
                  <a:schemeClr val="tx1">
                    <a:lumMod val="95000"/>
                    <a:lumOff val="5000"/>
                  </a:schemeClr>
                </a:solidFill>
                <a:effectLst/>
                <a:uLnTx/>
                <a:uFillTx/>
                <a:latin typeface="Simplified Arabic" panose="02020603050405020304" pitchFamily="18" charset="-78"/>
                <a:cs typeface="Simplified Arabic" panose="02020603050405020304" pitchFamily="18" charset="-78"/>
              </a:rPr>
              <a:t>     في تقييم الأداء</a:t>
            </a:r>
            <a:r>
              <a:rPr kumimoji="0" lang="ar-SA" i="0" u="none" strike="noStrike" kern="1200" cap="none" spc="0" normalizeH="0" noProof="0" dirty="0">
                <a:solidFill>
                  <a:schemeClr val="tx1">
                    <a:lumMod val="95000"/>
                    <a:lumOff val="5000"/>
                  </a:schemeClr>
                </a:solidFill>
                <a:effectLst/>
                <a:uLnTx/>
                <a:uFillTx/>
                <a:latin typeface="Simplified Arabic" panose="02020603050405020304" pitchFamily="18" charset="-78"/>
                <a:cs typeface="Simplified Arabic" panose="02020603050405020304" pitchFamily="18" charset="-78"/>
              </a:rPr>
              <a:t> </a:t>
            </a:r>
            <a:r>
              <a:rPr kumimoji="0" lang="ar-SA" i="0" u="none" strike="noStrike" kern="1200" cap="none" spc="0" normalizeH="0" baseline="0" noProof="0" dirty="0">
                <a:solidFill>
                  <a:schemeClr val="tx1">
                    <a:lumMod val="95000"/>
                    <a:lumOff val="5000"/>
                  </a:schemeClr>
                </a:solidFill>
                <a:effectLst/>
                <a:uLnTx/>
                <a:uFillTx/>
                <a:latin typeface="Simplified Arabic" panose="02020603050405020304" pitchFamily="18" charset="-78"/>
                <a:cs typeface="Simplified Arabic" panose="02020603050405020304" pitchFamily="18" charset="-78"/>
              </a:rPr>
              <a:t>الفعلي ونتائجه تقييما موضوعيا .</a:t>
            </a:r>
            <a:endParaRPr lang="en-US" altLang="ar-SA" dirty="0">
              <a:solidFill>
                <a:schemeClr val="tx1">
                  <a:lumMod val="95000"/>
                  <a:lumOff val="5000"/>
                </a:schemeClr>
              </a:solidFill>
              <a:latin typeface="Simplified Arabic" panose="02020603050405020304" pitchFamily="18" charset="-78"/>
              <a:cs typeface="Simplified Arabic" panose="02020603050405020304" pitchFamily="18" charset="-78"/>
            </a:endParaRPr>
          </a:p>
          <a:p>
            <a:pPr marL="285750" lvl="0" indent="-285750" algn="r" rtl="1" eaLnBrk="0" fontAlgn="base" hangingPunct="0">
              <a:lnSpc>
                <a:spcPct val="150000"/>
              </a:lnSpc>
              <a:spcBef>
                <a:spcPct val="0"/>
              </a:spcBef>
              <a:spcAft>
                <a:spcPct val="0"/>
              </a:spcAft>
              <a:buFont typeface="Wingdings" panose="05000000000000000000" pitchFamily="2" charset="2"/>
              <a:buChar char="v"/>
              <a:defRPr/>
            </a:pPr>
            <a:r>
              <a:rPr lang="ar-SA" dirty="0">
                <a:solidFill>
                  <a:schemeClr val="tx1">
                    <a:lumMod val="95000"/>
                    <a:lumOff val="5000"/>
                  </a:schemeClr>
                </a:solidFill>
                <a:latin typeface="Simplified Arabic" panose="02020603050405020304" pitchFamily="18" charset="-78"/>
                <a:cs typeface="Simplified Arabic" panose="02020603050405020304" pitchFamily="18" charset="-78"/>
              </a:rPr>
              <a:t>وسائل الرقابة الإدارية في مجال العلوم الإدارية ينصرف إلى الوسائل الإدارية، فلا يمتد إلى الوسائل المالية</a:t>
            </a:r>
          </a:p>
          <a:p>
            <a:pPr lvl="0" algn="r" rtl="1" eaLnBrk="0" fontAlgn="base" hangingPunct="0">
              <a:lnSpc>
                <a:spcPct val="150000"/>
              </a:lnSpc>
              <a:spcBef>
                <a:spcPct val="0"/>
              </a:spcBef>
              <a:spcAft>
                <a:spcPct val="0"/>
              </a:spcAft>
              <a:defRPr/>
            </a:pPr>
            <a:r>
              <a:rPr lang="ar-SA" dirty="0">
                <a:solidFill>
                  <a:schemeClr val="tx1">
                    <a:lumMod val="95000"/>
                    <a:lumOff val="5000"/>
                  </a:schemeClr>
                </a:solidFill>
                <a:latin typeface="Simplified Arabic" panose="02020603050405020304" pitchFamily="18" charset="-78"/>
                <a:cs typeface="Simplified Arabic" panose="02020603050405020304" pitchFamily="18" charset="-78"/>
              </a:rPr>
              <a:t>      التي تعني بها العلوم المالية ومثالها الميزانيات التقديرية والحسابات الختامية والتكاليف النمطية.</a:t>
            </a:r>
          </a:p>
          <a:p>
            <a:pPr marL="285750" lvl="0" indent="-285750" algn="r" rtl="1" eaLnBrk="0" fontAlgn="base" hangingPunct="0">
              <a:lnSpc>
                <a:spcPct val="150000"/>
              </a:lnSpc>
              <a:spcBef>
                <a:spcPct val="0"/>
              </a:spcBef>
              <a:spcAft>
                <a:spcPct val="0"/>
              </a:spcAft>
              <a:buFont typeface="Wingdings" panose="05000000000000000000" pitchFamily="2" charset="2"/>
              <a:buChar char="v"/>
              <a:defRPr/>
            </a:pPr>
            <a:r>
              <a:rPr lang="ar-SA" dirty="0">
                <a:solidFill>
                  <a:schemeClr val="tx1">
                    <a:lumMod val="95000"/>
                    <a:lumOff val="5000"/>
                  </a:schemeClr>
                </a:solidFill>
                <a:latin typeface="Simplified Arabic" panose="02020603050405020304" pitchFamily="18" charset="-78"/>
                <a:cs typeface="Simplified Arabic" panose="02020603050405020304" pitchFamily="18" charset="-78"/>
              </a:rPr>
              <a:t>وسائل الرقابة على الإدارة العامة </a:t>
            </a:r>
            <a:r>
              <a:rPr lang="ar-JO" dirty="0">
                <a:solidFill>
                  <a:schemeClr val="tx1">
                    <a:lumMod val="95000"/>
                    <a:lumOff val="5000"/>
                  </a:schemeClr>
                </a:solidFill>
                <a:latin typeface="Simplified Arabic" panose="02020603050405020304" pitchFamily="18" charset="-78"/>
                <a:cs typeface="Simplified Arabic" panose="02020603050405020304" pitchFamily="18" charset="-78"/>
              </a:rPr>
              <a:t>ت</a:t>
            </a:r>
            <a:r>
              <a:rPr lang="ar-SA" dirty="0">
                <a:solidFill>
                  <a:schemeClr val="tx1">
                    <a:lumMod val="95000"/>
                    <a:lumOff val="5000"/>
                  </a:schemeClr>
                </a:solidFill>
                <a:latin typeface="Simplified Arabic" panose="02020603050405020304" pitchFamily="18" charset="-78"/>
                <a:cs typeface="Simplified Arabic" panose="02020603050405020304" pitchFamily="18" charset="-78"/>
              </a:rPr>
              <a:t>نصرف إلى وسائل القانون العام فلا </a:t>
            </a:r>
            <a:r>
              <a:rPr lang="ar-JO" dirty="0">
                <a:solidFill>
                  <a:schemeClr val="tx1">
                    <a:lumMod val="95000"/>
                    <a:lumOff val="5000"/>
                  </a:schemeClr>
                </a:solidFill>
                <a:latin typeface="Simplified Arabic" panose="02020603050405020304" pitchFamily="18" charset="-78"/>
                <a:cs typeface="Simplified Arabic" panose="02020603050405020304" pitchFamily="18" charset="-78"/>
              </a:rPr>
              <a:t>ت</a:t>
            </a:r>
            <a:r>
              <a:rPr lang="ar-SA" dirty="0">
                <a:solidFill>
                  <a:schemeClr val="tx1">
                    <a:lumMod val="95000"/>
                    <a:lumOff val="5000"/>
                  </a:schemeClr>
                </a:solidFill>
                <a:latin typeface="Simplified Arabic" panose="02020603050405020304" pitchFamily="18" charset="-78"/>
                <a:cs typeface="Simplified Arabic" panose="02020603050405020304" pitchFamily="18" charset="-78"/>
              </a:rPr>
              <a:t>متد إلى وسائل القانون الخاص</a:t>
            </a:r>
          </a:p>
          <a:p>
            <a:pPr lvl="0" algn="r" rtl="1" eaLnBrk="0" fontAlgn="base" hangingPunct="0">
              <a:lnSpc>
                <a:spcPct val="150000"/>
              </a:lnSpc>
              <a:spcBef>
                <a:spcPct val="0"/>
              </a:spcBef>
              <a:spcAft>
                <a:spcPct val="0"/>
              </a:spcAft>
              <a:defRPr/>
            </a:pPr>
            <a:r>
              <a:rPr lang="ar-SA" dirty="0">
                <a:solidFill>
                  <a:schemeClr val="tx1">
                    <a:lumMod val="95000"/>
                    <a:lumOff val="5000"/>
                  </a:schemeClr>
                </a:solidFill>
                <a:latin typeface="Simplified Arabic" panose="02020603050405020304" pitchFamily="18" charset="-78"/>
                <a:cs typeface="Simplified Arabic" panose="02020603050405020304" pitchFamily="18" charset="-78"/>
              </a:rPr>
              <a:t>     المتبعة بالنسبة للمراقبة في الإدارات الخاصة.</a:t>
            </a:r>
          </a:p>
          <a:p>
            <a:pPr lvl="0" algn="r" rtl="1" eaLnBrk="0" fontAlgn="base" hangingPunct="0">
              <a:spcBef>
                <a:spcPct val="0"/>
              </a:spcBef>
              <a:spcAft>
                <a:spcPct val="0"/>
              </a:spcAft>
              <a:defRPr/>
            </a:pPr>
            <a:endParaRPr kumimoji="0" lang="en-US" altLang="ar-SA" sz="1400" b="0" i="0" u="none" strike="noStrike" kern="1200" cap="none" spc="0" normalizeH="0" baseline="0" noProof="0" dirty="0">
              <a:solidFill>
                <a:schemeClr val="tx1"/>
              </a:solidFill>
              <a:effectLst/>
              <a:uLnTx/>
              <a:uFillTx/>
              <a:latin typeface="Simplified Arabic" panose="02020603050405020304" charset="0"/>
              <a:ea typeface="+mn-ea"/>
              <a:cs typeface="Simplified Arabic" panose="02020603050405020304" charset="0"/>
            </a:endParaRPr>
          </a:p>
          <a:p>
            <a:pPr marR="0" lvl="0" algn="r" defTabSz="914400" rtl="1" eaLnBrk="0" fontAlgn="base" latinLnBrk="0" hangingPunct="0">
              <a:lnSpc>
                <a:spcPct val="100000"/>
              </a:lnSpc>
              <a:spcBef>
                <a:spcPct val="0"/>
              </a:spcBef>
              <a:spcAft>
                <a:spcPct val="0"/>
              </a:spcAft>
              <a:buClrTx/>
              <a:buSzTx/>
              <a:defRPr/>
            </a:pPr>
            <a:endParaRPr kumimoji="0" lang="en-US" altLang="ar-SA" sz="1400" b="0" i="0" u="none" strike="noStrike" kern="1200" cap="none" spc="0" normalizeH="0" baseline="0" noProof="0" dirty="0">
              <a:solidFill>
                <a:schemeClr val="tx1"/>
              </a:solidFill>
              <a:effectLst/>
              <a:uLnTx/>
              <a:uFillTx/>
              <a:latin typeface="Simplified Arabic" panose="02020603050405020304" charset="0"/>
              <a:ea typeface="+mn-ea"/>
              <a:cs typeface="Simplified Arabic" panose="02020603050405020304" charset="0"/>
            </a:endParaRPr>
          </a:p>
          <a:p>
            <a:pPr marR="0" lvl="0" algn="r" defTabSz="914400" rtl="1" eaLnBrk="0" fontAlgn="base" latinLnBrk="0" hangingPunct="0">
              <a:lnSpc>
                <a:spcPct val="100000"/>
              </a:lnSpc>
              <a:spcBef>
                <a:spcPct val="0"/>
              </a:spcBef>
              <a:spcAft>
                <a:spcPct val="0"/>
              </a:spcAft>
              <a:buClrTx/>
              <a:buSzTx/>
              <a:defRPr/>
            </a:pPr>
            <a:endParaRPr kumimoji="0" lang="ar-SA" altLang="ar-SA" sz="1400" b="0" i="0" u="none" strike="noStrike" kern="1200" cap="none" spc="0" normalizeH="0" baseline="0" noProof="0" dirty="0">
              <a:solidFill>
                <a:schemeClr val="tx1"/>
              </a:solidFill>
              <a:effectLst/>
              <a:uLnTx/>
              <a:uFillTx/>
              <a:latin typeface="Simplified Arabic" panose="02020603050405020304" charset="0"/>
              <a:ea typeface="+mn-ea"/>
              <a:cs typeface="Simplified Arabic" panose="02020603050405020304" charset="0"/>
            </a:endParaRPr>
          </a:p>
          <a:p>
            <a:pPr marR="0" lvl="1" algn="r" defTabSz="914400" rtl="1" eaLnBrk="0" fontAlgn="base" latinLnBrk="0" hangingPunct="0">
              <a:lnSpc>
                <a:spcPct val="100000"/>
              </a:lnSpc>
              <a:spcBef>
                <a:spcPct val="0"/>
              </a:spcBef>
              <a:spcAft>
                <a:spcPct val="0"/>
              </a:spcAft>
              <a:buClrTx/>
              <a:buSzTx/>
              <a:defRPr/>
            </a:pPr>
            <a:endParaRPr kumimoji="0" lang="ar-SA" altLang="ar-SA" sz="1400" b="0" i="0" u="none" strike="noStrike" kern="1200" cap="none" spc="0" normalizeH="0" baseline="0" noProof="0" dirty="0">
              <a:solidFill>
                <a:schemeClr val="tx1"/>
              </a:solidFill>
              <a:effectLst/>
              <a:uLnTx/>
              <a:uFillTx/>
              <a:latin typeface="Simplified Arabic" panose="02020603050405020304" charset="0"/>
              <a:ea typeface="+mn-ea"/>
              <a:cs typeface="Simplified Arabic" panose="02020603050405020304" charset="0"/>
            </a:endParaRPr>
          </a:p>
          <a:p>
            <a:pPr marR="0" lvl="0" algn="r" defTabSz="914400" rtl="1" eaLnBrk="0" fontAlgn="base" latinLnBrk="0" hangingPunct="0">
              <a:lnSpc>
                <a:spcPct val="100000"/>
              </a:lnSpc>
              <a:spcBef>
                <a:spcPct val="0"/>
              </a:spcBef>
              <a:spcAft>
                <a:spcPct val="0"/>
              </a:spcAft>
              <a:buClrTx/>
              <a:buSzTx/>
              <a:defRPr/>
            </a:pPr>
            <a:endParaRPr kumimoji="0" lang="ar-SA" sz="1400" b="0" i="0" u="none" strike="noStrike" kern="1200" cap="none" spc="0" normalizeH="0" baseline="0" noProof="0" dirty="0">
              <a:solidFill>
                <a:schemeClr val="tx1"/>
              </a:solidFill>
              <a:effectLst/>
              <a:uLnTx/>
              <a:uFillTx/>
              <a:latin typeface="Simplified Arabic" panose="02020603050405020304" charset="0"/>
              <a:ea typeface="+mn-ea"/>
              <a:cs typeface="Simplified Arabic" panose="02020603050405020304" charset="0"/>
            </a:endParaRPr>
          </a:p>
          <a:p>
            <a:pPr marL="571500" marR="0" lvl="0" indent="-571500" algn="ctr" defTabSz="914400" rtl="1" eaLnBrk="0" fontAlgn="base" latinLnBrk="0" hangingPunct="0">
              <a:lnSpc>
                <a:spcPct val="100000"/>
              </a:lnSpc>
              <a:spcBef>
                <a:spcPct val="0"/>
              </a:spcBef>
              <a:spcAft>
                <a:spcPct val="0"/>
              </a:spcAft>
              <a:buClrTx/>
              <a:buSzTx/>
              <a:buFont typeface="Wingdings" panose="05000000000000000000" charset="0"/>
              <a:buChar char="v"/>
              <a:defRPr/>
            </a:pPr>
            <a:endParaRPr kumimoji="0" lang="ar-SA" sz="1400" b="0" i="0" u="none" strike="noStrike" kern="1200" cap="none" spc="0" normalizeH="0" baseline="0" noProof="0" dirty="0">
              <a:solidFill>
                <a:schemeClr val="tx1"/>
              </a:solidFill>
              <a:effectLst/>
              <a:uLnTx/>
              <a:uFillTx/>
              <a:latin typeface="Simplified Arabic" panose="02020603050405020304" charset="0"/>
              <a:ea typeface="+mn-ea"/>
              <a:cs typeface="Simplified Arabic" panose="02020603050405020304" charset="0"/>
            </a:endParaRPr>
          </a:p>
          <a:p>
            <a:pPr marR="0" lvl="0" algn="ctr" defTabSz="914400" rtl="1" eaLnBrk="0" fontAlgn="base" latinLnBrk="0" hangingPunct="0">
              <a:lnSpc>
                <a:spcPct val="100000"/>
              </a:lnSpc>
              <a:spcBef>
                <a:spcPct val="0"/>
              </a:spcBef>
              <a:spcAft>
                <a:spcPct val="0"/>
              </a:spcAft>
              <a:buClrTx/>
              <a:buSzTx/>
              <a:buFont typeface="Wingdings" panose="05000000000000000000" charset="0"/>
              <a:defRPr/>
            </a:pPr>
            <a:endParaRPr kumimoji="0" lang="en-US" sz="5400" b="1" i="0" u="none" strike="noStrike" kern="1200" cap="none" spc="0" normalizeH="0" baseline="0" noProof="0" dirty="0">
              <a:solidFill>
                <a:schemeClr val="accent4"/>
              </a:solidFill>
              <a:effectLst/>
              <a:uLnTx/>
              <a:uFillTx/>
              <a:latin typeface="Simplified Arabic" panose="02020603050405020304" charset="0"/>
              <a:ea typeface="+mn-ea"/>
              <a:cs typeface="Simplified Arabic" panose="0202060305040502030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9" name="Rectangle 29"/>
          <p:cNvSpPr>
            <a:spLocks noChangeArrowheads="1"/>
          </p:cNvSpPr>
          <p:nvPr/>
        </p:nvSpPr>
        <p:spPr bwMode="auto">
          <a:xfrm>
            <a:off x="2139852" y="606829"/>
            <a:ext cx="8076490" cy="6370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rtl="1">
              <a:lnSpc>
                <a:spcPct val="100000"/>
              </a:lnSpc>
              <a:spcBef>
                <a:spcPct val="0"/>
              </a:spcBef>
              <a:buNone/>
            </a:pPr>
            <a:r>
              <a:rPr lang="ar-SA" sz="2400" b="1" u="sng" dirty="0">
                <a:solidFill>
                  <a:srgbClr val="FF0000"/>
                </a:solidFill>
                <a:latin typeface="Simplified Arabic" panose="02020603050405020304" pitchFamily="18" charset="-78"/>
                <a:cs typeface="Simplified Arabic" panose="02020603050405020304" pitchFamily="18" charset="-78"/>
              </a:rPr>
              <a:t>طرق تنفيذ(كيفية) عملية الاشراف الاداري </a:t>
            </a:r>
          </a:p>
          <a:p>
            <a:pPr algn="ctr" rtl="1">
              <a:lnSpc>
                <a:spcPct val="100000"/>
              </a:lnSpc>
              <a:spcBef>
                <a:spcPct val="0"/>
              </a:spcBef>
              <a:buNone/>
            </a:pPr>
            <a:endParaRPr lang="ar-SA" sz="1600" b="1" u="sng" dirty="0">
              <a:solidFill>
                <a:schemeClr val="tx1">
                  <a:lumMod val="95000"/>
                  <a:lumOff val="5000"/>
                </a:schemeClr>
              </a:solidFill>
              <a:latin typeface="Simplified Arabic" panose="02020603050405020304" pitchFamily="18" charset="-78"/>
              <a:cs typeface="Simplified Arabic" panose="02020603050405020304" pitchFamily="18" charset="-78"/>
            </a:endParaRPr>
          </a:p>
          <a:p>
            <a:pPr marL="342900" indent="-342900" algn="just" rtl="1">
              <a:lnSpc>
                <a:spcPct val="100000"/>
              </a:lnSpc>
              <a:spcBef>
                <a:spcPct val="0"/>
              </a:spcBef>
              <a:buFont typeface="+mj-lt"/>
              <a:buAutoNum type="arabicPeriod" startAt="4"/>
            </a:pPr>
            <a:r>
              <a:rPr lang="ar-SA" sz="1600" dirty="0">
                <a:latin typeface="Simplified Arabic" panose="02020603050405020304" pitchFamily="18" charset="-78"/>
                <a:cs typeface="Simplified Arabic" panose="02020603050405020304" pitchFamily="18" charset="-78"/>
              </a:rPr>
              <a:t>ا</a:t>
            </a:r>
            <a:r>
              <a:rPr lang="ar-SA" sz="1600" b="1" u="sng" dirty="0">
                <a:latin typeface="Simplified Arabic" panose="02020603050405020304" pitchFamily="18" charset="-78"/>
                <a:cs typeface="Simplified Arabic" panose="02020603050405020304" pitchFamily="18" charset="-78"/>
              </a:rPr>
              <a:t>لاجتماعات</a:t>
            </a:r>
            <a:r>
              <a:rPr lang="ar-SA" sz="1600" dirty="0">
                <a:latin typeface="Simplified Arabic" panose="02020603050405020304" pitchFamily="18" charset="-78"/>
                <a:cs typeface="Simplified Arabic" panose="02020603050405020304" pitchFamily="18" charset="-78"/>
              </a:rPr>
              <a:t> </a:t>
            </a:r>
            <a:r>
              <a:rPr lang="en-US" sz="1600" dirty="0">
                <a:latin typeface="Simplified Arabic" panose="02020603050405020304" pitchFamily="18" charset="-78"/>
                <a:cs typeface="Simplified Arabic" panose="02020603050405020304" pitchFamily="18" charset="-78"/>
              </a:rPr>
              <a:t>Staff Meeting </a:t>
            </a:r>
            <a:r>
              <a:rPr lang="ar-JO" sz="1600" dirty="0">
                <a:latin typeface="Simplified Arabic" panose="02020603050405020304" pitchFamily="18" charset="-78"/>
                <a:cs typeface="Simplified Arabic" panose="02020603050405020304" pitchFamily="18" charset="-78"/>
              </a:rPr>
              <a:t>: </a:t>
            </a:r>
            <a:r>
              <a:rPr lang="ar-SA" sz="1600" dirty="0">
                <a:latin typeface="Simplified Arabic" panose="02020603050405020304" pitchFamily="18" charset="-78"/>
                <a:cs typeface="Simplified Arabic" panose="02020603050405020304" pitchFamily="18" charset="-78"/>
              </a:rPr>
              <a:t>بين المشرفين والقائمين بالعمل حيث يستعرض المشرفون والقائمون بالعمل سير العمل. فمن خلال هذه الاجتماعات يمكن التوصل إلى فهم متبادل </a:t>
            </a:r>
            <a:r>
              <a:rPr lang="ar-JO" sz="1600" dirty="0">
                <a:latin typeface="Simplified Arabic" panose="02020603050405020304" pitchFamily="18" charset="-78"/>
                <a:cs typeface="Simplified Arabic" panose="02020603050405020304" pitchFamily="18" charset="-78"/>
              </a:rPr>
              <a:t>ل</a:t>
            </a:r>
            <a:r>
              <a:rPr lang="ar-SA" sz="1600" dirty="0">
                <a:latin typeface="Simplified Arabic" panose="02020603050405020304" pitchFamily="18" charset="-78"/>
                <a:cs typeface="Simplified Arabic" panose="02020603050405020304" pitchFamily="18" charset="-78"/>
              </a:rPr>
              <a:t>وجهات النظر المختلفة فيما يتصل بسير العمل داخل المنظمة والاجتماعات التي تتم على كافة المستويات الإدارية تضمن التنسيق بين مختلف جوانب الأداء وبالتالي تحقيق عمل المنظمة كوحدة عضوية متكاملة. </a:t>
            </a:r>
            <a:endParaRPr lang="ar-JO" sz="1600" dirty="0">
              <a:latin typeface="Simplified Arabic" panose="02020603050405020304" pitchFamily="18" charset="-78"/>
              <a:cs typeface="Simplified Arabic" panose="02020603050405020304" pitchFamily="18" charset="-78"/>
            </a:endParaRPr>
          </a:p>
          <a:p>
            <a:pPr marL="342900" indent="-342900" algn="just" rtl="1">
              <a:lnSpc>
                <a:spcPct val="100000"/>
              </a:lnSpc>
              <a:spcBef>
                <a:spcPct val="0"/>
              </a:spcBef>
              <a:buFont typeface="+mj-lt"/>
              <a:buAutoNum type="arabicPeriod" startAt="4"/>
            </a:pPr>
            <a:endParaRPr lang="ar-SA" sz="1600" dirty="0">
              <a:latin typeface="Simplified Arabic" panose="02020603050405020304" pitchFamily="18" charset="-78"/>
              <a:cs typeface="Simplified Arabic" panose="02020603050405020304" pitchFamily="18" charset="-78"/>
            </a:endParaRPr>
          </a:p>
          <a:p>
            <a:pPr marL="342900" indent="-342900" algn="just" rtl="1">
              <a:lnSpc>
                <a:spcPct val="100000"/>
              </a:lnSpc>
              <a:spcBef>
                <a:spcPct val="0"/>
              </a:spcBef>
              <a:buFont typeface="+mj-lt"/>
              <a:buAutoNum type="arabicPeriod" startAt="4"/>
            </a:pPr>
            <a:r>
              <a:rPr lang="ar-SA" sz="1600" dirty="0">
                <a:latin typeface="Simplified Arabic" panose="02020603050405020304" pitchFamily="18" charset="-78"/>
                <a:cs typeface="Simplified Arabic" panose="02020603050405020304" pitchFamily="18" charset="-78"/>
              </a:rPr>
              <a:t> </a:t>
            </a:r>
            <a:r>
              <a:rPr lang="ar-SA" sz="1600" b="1" u="sng" dirty="0">
                <a:latin typeface="Simplified Arabic" panose="02020603050405020304" pitchFamily="18" charset="-78"/>
                <a:cs typeface="Simplified Arabic" panose="02020603050405020304" pitchFamily="18" charset="-78"/>
              </a:rPr>
              <a:t>المتابعة الإدارية</a:t>
            </a:r>
            <a:r>
              <a:rPr lang="ar-SA" sz="1600" b="1" dirty="0">
                <a:latin typeface="Simplified Arabic" panose="02020603050405020304" pitchFamily="18" charset="-78"/>
                <a:cs typeface="Simplified Arabic" panose="02020603050405020304" pitchFamily="18" charset="-78"/>
              </a:rPr>
              <a:t> </a:t>
            </a:r>
            <a:r>
              <a:rPr lang="en-US" sz="1600" b="1" dirty="0">
                <a:latin typeface="Simplified Arabic" panose="02020603050405020304" pitchFamily="18" charset="-78"/>
                <a:cs typeface="Simplified Arabic" panose="02020603050405020304" pitchFamily="18" charset="-78"/>
              </a:rPr>
              <a:t>Administrative Follow-up </a:t>
            </a:r>
            <a:r>
              <a:rPr lang="ar-SA" sz="1600" b="1" dirty="0">
                <a:latin typeface="Simplified Arabic" panose="02020603050405020304" pitchFamily="18" charset="-78"/>
                <a:cs typeface="Simplified Arabic" panose="02020603050405020304" pitchFamily="18" charset="-78"/>
              </a:rPr>
              <a:t> </a:t>
            </a:r>
            <a:r>
              <a:rPr lang="ar-SA" sz="1600" dirty="0">
                <a:latin typeface="Simplified Arabic" panose="02020603050405020304" pitchFamily="18" charset="-78"/>
                <a:cs typeface="Simplified Arabic" panose="02020603050405020304" pitchFamily="18" charset="-78"/>
              </a:rPr>
              <a:t>بهدف التحقق من أن العمل يسير وفقا للخطط المرسومة</a:t>
            </a:r>
            <a:r>
              <a:rPr lang="ar-JO" sz="1600" dirty="0">
                <a:latin typeface="Simplified Arabic" panose="02020603050405020304" pitchFamily="18" charset="-78"/>
                <a:cs typeface="Simplified Arabic" panose="02020603050405020304" pitchFamily="18" charset="-78"/>
              </a:rPr>
              <a:t>،</a:t>
            </a:r>
            <a:r>
              <a:rPr lang="ar-SA" sz="1600" dirty="0">
                <a:latin typeface="Simplified Arabic" panose="02020603050405020304" pitchFamily="18" charset="-78"/>
                <a:cs typeface="Simplified Arabic" panose="02020603050405020304" pitchFamily="18" charset="-78"/>
              </a:rPr>
              <a:t> ويقوم الرئيس الإداري المسؤول بعملية التحقق هذه عن طريق تقارير سير العمل ونتائجه التي يتلقاها من القائمين بالعمل ومن ثم تقييمها وتوجيه الموظفين في ضو</a:t>
            </a:r>
            <a:r>
              <a:rPr lang="ar-JO" sz="1600" dirty="0">
                <a:latin typeface="Simplified Arabic" panose="02020603050405020304" pitchFamily="18" charset="-78"/>
                <a:cs typeface="Simplified Arabic" panose="02020603050405020304" pitchFamily="18" charset="-78"/>
              </a:rPr>
              <a:t>ئ</a:t>
            </a:r>
            <a:r>
              <a:rPr lang="ar-SA" sz="1600" dirty="0">
                <a:latin typeface="Simplified Arabic" panose="02020603050405020304" pitchFamily="18" charset="-78"/>
                <a:cs typeface="Simplified Arabic" panose="02020603050405020304" pitchFamily="18" charset="-78"/>
              </a:rPr>
              <a:t>ها.</a:t>
            </a:r>
            <a:endParaRPr lang="ar-JO" sz="1600" dirty="0">
              <a:latin typeface="Simplified Arabic" panose="02020603050405020304" pitchFamily="18" charset="-78"/>
              <a:cs typeface="Simplified Arabic" panose="02020603050405020304" pitchFamily="18" charset="-78"/>
            </a:endParaRPr>
          </a:p>
          <a:p>
            <a:pPr marL="342900" indent="-342900" algn="just" rtl="1">
              <a:lnSpc>
                <a:spcPct val="100000"/>
              </a:lnSpc>
              <a:spcBef>
                <a:spcPct val="0"/>
              </a:spcBef>
              <a:buFont typeface="+mj-lt"/>
              <a:buAutoNum type="arabicPeriod" startAt="4"/>
            </a:pPr>
            <a:endParaRPr lang="ar-SA" sz="1600" dirty="0">
              <a:latin typeface="Simplified Arabic" panose="02020603050405020304" pitchFamily="18" charset="-78"/>
              <a:cs typeface="Simplified Arabic" panose="02020603050405020304" pitchFamily="18" charset="-78"/>
            </a:endParaRPr>
          </a:p>
          <a:p>
            <a:pPr marL="342900" indent="-342900" algn="just" rtl="1">
              <a:lnSpc>
                <a:spcPct val="100000"/>
              </a:lnSpc>
              <a:spcBef>
                <a:spcPct val="0"/>
              </a:spcBef>
              <a:buFont typeface="+mj-lt"/>
              <a:buAutoNum type="arabicPeriod" startAt="4"/>
            </a:pPr>
            <a:r>
              <a:rPr lang="ar-SA" sz="1600" b="1" u="sng" dirty="0">
                <a:latin typeface="Simplified Arabic" panose="02020603050405020304" pitchFamily="18" charset="-78"/>
                <a:cs typeface="Simplified Arabic" panose="02020603050405020304" pitchFamily="18" charset="-78"/>
              </a:rPr>
              <a:t>التفتيش الدوري والتفتيش المفاجئ </a:t>
            </a:r>
            <a:r>
              <a:rPr lang="en-US" sz="1600" dirty="0">
                <a:latin typeface="Simplified Arabic" panose="02020603050405020304" pitchFamily="18" charset="-78"/>
                <a:cs typeface="Simplified Arabic" panose="02020603050405020304" pitchFamily="18" charset="-78"/>
              </a:rPr>
              <a:t>Inspection </a:t>
            </a:r>
            <a:r>
              <a:rPr lang="ar-SA" sz="1600" dirty="0">
                <a:latin typeface="Simplified Arabic" panose="02020603050405020304" pitchFamily="18" charset="-78"/>
                <a:cs typeface="Simplified Arabic" panose="02020603050405020304" pitchFamily="18" charset="-78"/>
              </a:rPr>
              <a:t>في تواريخ مختلفة وعلى مختلف المديريات وأقسامها وشعبها بهدف التحقق من سلامة التنفيذ والتأكد من إتقانها مع إحكام القوانين واللوائح والأنظمة، وتقرير ما قد يحتاجه نظام العمل من تطوير أو إصلاح وكذلك كشف ما قد يوجد من اهمال او انحراف.</a:t>
            </a:r>
          </a:p>
          <a:p>
            <a:pPr algn="just" rtl="1">
              <a:lnSpc>
                <a:spcPct val="100000"/>
              </a:lnSpc>
              <a:spcBef>
                <a:spcPct val="0"/>
              </a:spcBef>
              <a:buNone/>
            </a:pPr>
            <a:endParaRPr lang="ar-SA" sz="1600" dirty="0">
              <a:latin typeface="Simplified Arabic" panose="02020603050405020304" pitchFamily="18" charset="-78"/>
              <a:cs typeface="Simplified Arabic" panose="02020603050405020304" pitchFamily="18" charset="-78"/>
            </a:endParaRPr>
          </a:p>
          <a:p>
            <a:pPr marL="285750" indent="-285750" algn="just" rtl="1">
              <a:lnSpc>
                <a:spcPct val="100000"/>
              </a:lnSpc>
              <a:spcBef>
                <a:spcPct val="0"/>
              </a:spcBef>
              <a:buFont typeface="Wingdings" panose="05000000000000000000" pitchFamily="2" charset="2"/>
              <a:buChar char="v"/>
            </a:pPr>
            <a:r>
              <a:rPr lang="ar-SA" sz="1600" b="1" u="sng" dirty="0">
                <a:latin typeface="Simplified Arabic" panose="02020603050405020304" pitchFamily="18" charset="-78"/>
                <a:cs typeface="Simplified Arabic" panose="02020603050405020304" pitchFamily="18" charset="-78"/>
              </a:rPr>
              <a:t>على الرغم من تداخل وتكامل تلك الوسائل مع بعضها في كثير من الأحيان، إلا أنه يتضح من تحليلها أنها تحقق الرقابة فعلا</a:t>
            </a:r>
            <a:r>
              <a:rPr lang="ar-JO" sz="1600" b="1" u="sng" dirty="0">
                <a:latin typeface="Simplified Arabic" panose="02020603050405020304" pitchFamily="18" charset="-78"/>
                <a:cs typeface="Simplified Arabic" panose="02020603050405020304" pitchFamily="18" charset="-78"/>
              </a:rPr>
              <a:t>،</a:t>
            </a:r>
            <a:r>
              <a:rPr lang="ar-SA" sz="1600" b="1" u="sng" dirty="0">
                <a:latin typeface="Simplified Arabic" panose="02020603050405020304" pitchFamily="18" charset="-78"/>
                <a:cs typeface="Simplified Arabic" panose="02020603050405020304" pitchFamily="18" charset="-78"/>
              </a:rPr>
              <a:t> التي يمكن من خلالها التأكد من أن سير العمل يتم في الإطار الصحيح</a:t>
            </a:r>
            <a:r>
              <a:rPr lang="ar-JO" sz="1600" b="1" u="sng" dirty="0">
                <a:latin typeface="Simplified Arabic" panose="02020603050405020304" pitchFamily="18" charset="-78"/>
                <a:cs typeface="Simplified Arabic" panose="02020603050405020304" pitchFamily="18" charset="-78"/>
              </a:rPr>
              <a:t> ،</a:t>
            </a:r>
            <a:r>
              <a:rPr lang="ar-SA" sz="1600" b="1" u="sng" dirty="0">
                <a:latin typeface="Simplified Arabic" panose="02020603050405020304" pitchFamily="18" charset="-78"/>
                <a:cs typeface="Simplified Arabic" panose="02020603050405020304" pitchFamily="18" charset="-78"/>
              </a:rPr>
              <a:t>كما أنها تحدد مسؤولية التقصير، وتكشف الانحرافات الناتجة عن الخروج على القواعد المقررة للأداء تلك وأخيرا الإجراءات التصحيحية عند اللزوم. </a:t>
            </a:r>
            <a:r>
              <a:rPr lang="ar-SA" sz="1400" dirty="0"/>
              <a:t/>
            </a:r>
            <a:br>
              <a:rPr lang="ar-SA" sz="1400" dirty="0"/>
            </a:br>
            <a:r>
              <a:rPr lang="ar-SA" sz="1400" dirty="0">
                <a:latin typeface="Simplified Arabic" panose="02020603050405020304" pitchFamily="18" charset="-78"/>
                <a:cs typeface="Simplified Arabic" panose="02020603050405020304" pitchFamily="18" charset="-78"/>
              </a:rPr>
              <a:t/>
            </a:r>
            <a:br>
              <a:rPr lang="ar-SA" sz="1400" dirty="0">
                <a:latin typeface="Simplified Arabic" panose="02020603050405020304" pitchFamily="18" charset="-78"/>
                <a:cs typeface="Simplified Arabic" panose="02020603050405020304" pitchFamily="18" charset="-78"/>
              </a:rPr>
            </a:br>
            <a:r>
              <a:rPr lang="ar-SA" sz="1400" dirty="0"/>
              <a:t/>
            </a:r>
            <a:br>
              <a:rPr lang="ar-SA" sz="1400" dirty="0"/>
            </a:br>
            <a:r>
              <a:rPr lang="ar-SA" sz="1400" dirty="0"/>
              <a:t/>
            </a:r>
            <a:br>
              <a:rPr lang="ar-SA" sz="1400" dirty="0"/>
            </a:br>
            <a:endParaRPr lang="ar-SA" sz="1400" dirty="0">
              <a:latin typeface="Simplified Arabic" panose="02020603050405020304" pitchFamily="18" charset="-78"/>
              <a:cs typeface="Simplified Arabic" panose="02020603050405020304" pitchFamily="18" charset="-78"/>
            </a:endParaRPr>
          </a:p>
          <a:p>
            <a:pPr algn="r" rtl="1">
              <a:lnSpc>
                <a:spcPct val="100000"/>
              </a:lnSpc>
              <a:spcBef>
                <a:spcPct val="0"/>
              </a:spcBef>
              <a:buNone/>
            </a:pPr>
            <a:endParaRPr lang="en-US" sz="1400" dirty="0">
              <a:latin typeface="Simplified Arabic" panose="02020603050405020304" pitchFamily="18" charset="-78"/>
              <a:cs typeface="Simplified Arabic" panose="02020603050405020304" pitchFamily="18" charset="-78"/>
            </a:endParaRPr>
          </a:p>
          <a:p>
            <a:pPr algn="r" rtl="1">
              <a:lnSpc>
                <a:spcPct val="100000"/>
              </a:lnSpc>
              <a:spcBef>
                <a:spcPct val="0"/>
              </a:spcBef>
              <a:buNone/>
            </a:pPr>
            <a:endParaRPr lang="ar-SA" sz="1400" dirty="0"/>
          </a:p>
          <a:p>
            <a:pPr marL="285750" indent="-285750" algn="r" rtl="1">
              <a:lnSpc>
                <a:spcPct val="100000"/>
              </a:lnSpc>
              <a:spcBef>
                <a:spcPct val="0"/>
              </a:spcBef>
              <a:buFont typeface="Wingdings" panose="05000000000000000000" pitchFamily="2" charset="2"/>
              <a:buChar char="q"/>
            </a:pPr>
            <a:endParaRPr lang="ar-SA" altLang="en-US" sz="1400" dirty="0">
              <a:solidFill>
                <a:srgbClr val="002060"/>
              </a:solidFill>
              <a:latin typeface="Simplified Arabic" panose="02020603050405020304" pitchFamily="18" charset="-78"/>
              <a:cs typeface="Simplified Arabic" panose="02020603050405020304" pitchFamily="18" charset="-78"/>
            </a:endParaRPr>
          </a:p>
        </p:txBody>
      </p:sp>
      <p:sp>
        <p:nvSpPr>
          <p:cNvPr id="12" name="Oval 173"/>
          <p:cNvSpPr/>
          <p:nvPr/>
        </p:nvSpPr>
        <p:spPr>
          <a:xfrm>
            <a:off x="217488" y="215900"/>
            <a:ext cx="627062" cy="627063"/>
          </a:xfrm>
          <a:prstGeom prst="ellipse">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ar-JO" dirty="0"/>
              <a:t>20</a:t>
            </a:r>
            <a:endParaRPr lang="en-US" dirty="0"/>
          </a:p>
        </p:txBody>
      </p:sp>
      <p:sp>
        <p:nvSpPr>
          <p:cNvPr id="8" name="Rectangle 5"/>
          <p:cNvSpPr>
            <a:spLocks noChangeArrowheads="1"/>
          </p:cNvSpPr>
          <p:nvPr/>
        </p:nvSpPr>
        <p:spPr bwMode="auto">
          <a:xfrm>
            <a:off x="10446239" y="173995"/>
            <a:ext cx="2050561"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ctr" latinLnBrk="0" hangingPunct="0">
              <a:lnSpc>
                <a:spcPct val="100000"/>
              </a:lnSpc>
              <a:spcBef>
                <a:spcPct val="0"/>
              </a:spcBef>
              <a:spcAft>
                <a:spcPct val="0"/>
              </a:spcAft>
              <a:buClrTx/>
              <a:buSzTx/>
              <a:buFontTx/>
              <a:buNone/>
            </a:pPr>
            <a:r>
              <a:rPr kumimoji="0" lang="ar-SA" altLang="en-US" sz="1100" b="0" i="0" u="none" strike="noStrike" cap="none" normalizeH="0" baseline="0" dirty="0">
                <a:ln>
                  <a:noFill/>
                </a:ln>
                <a:solidFill>
                  <a:srgbClr val="FFFFFF"/>
                </a:solidFill>
                <a:effectLst/>
                <a:latin typeface="Segoe UI Historic" panose="020B0502040204020203" pitchFamily="34" charset="0"/>
                <a:cs typeface="Arial" panose="020B0604020202020204" pitchFamily="34" charset="0"/>
              </a:rPr>
              <a:t>ينبغي أن </a:t>
            </a:r>
            <a:r>
              <a:rPr kumimoji="0" lang="ar-SA" altLang="en-US" sz="1100" b="0" i="0" u="none" strike="noStrike" cap="none" normalizeH="0" baseline="0" dirty="0">
                <a:ln>
                  <a:noFill/>
                </a:ln>
                <a:solidFill>
                  <a:srgbClr val="FFFFFF"/>
                </a:solidFill>
                <a:effectLst/>
                <a:latin typeface="Segoe UI Historic" panose="020B0502040204020203" pitchFamily="34" charset="0"/>
                <a:cs typeface="Segoe UI Historic" panose="020B0502040204020203" pitchFamily="34" charset="0"/>
              </a:rPr>
              <a:t>ن التقرير موجزا قدر المستطاع</a:t>
            </a:r>
            <a:r>
              <a:rPr kumimoji="0" lang="en-US" altLang="en-US" sz="1100" b="0" i="0" u="none" strike="noStrike" cap="none" normalizeH="0" baseline="0" dirty="0">
                <a:ln>
                  <a:noFill/>
                </a:ln>
                <a:solidFill>
                  <a:srgbClr val="FFFFFF"/>
                </a:solidFill>
                <a:effectLst/>
                <a:latin typeface="Segoe UI Historic" panose="020B0502040204020203" pitchFamily="34" charset="0"/>
                <a:cs typeface="Segoe UI Historic" panose="020B0502040204020203" pitchFamily="34" charset="0"/>
              </a:rPr>
              <a:t>.</a:t>
            </a:r>
            <a:r>
              <a:rPr kumimoji="0" lang="en-US" altLang="en-US" sz="800" b="0" i="0" u="none" strike="noStrike" cap="none" normalizeH="0" baseline="0" dirty="0">
                <a:ln>
                  <a:noFill/>
                </a:ln>
                <a:solidFill>
                  <a:schemeClr val="tx1"/>
                </a:solidFill>
                <a:effectLst/>
              </a:rPr>
              <a:t> </a:t>
            </a:r>
            <a:endParaRPr kumimoji="0" lang="en-US" altLang="en-US" sz="1100" b="0" i="0" u="none" strike="noStrike" cap="none" normalizeH="0" baseline="0" dirty="0">
              <a:ln>
                <a:noFill/>
              </a:ln>
              <a:solidFill>
                <a:srgbClr val="FFFFFF"/>
              </a:solidFill>
              <a:effectLst/>
              <a:latin typeface="Segoe UI Historic" panose="020B0502040204020203" pitchFamily="34" charset="0"/>
              <a:cs typeface="Segoe UI Historic" panose="020B0502040204020203" pitchFamily="34" charset="0"/>
            </a:endParaRPr>
          </a:p>
        </p:txBody>
      </p:sp>
      <p:pic>
        <p:nvPicPr>
          <p:cNvPr id="32" name="Picture 4"/>
          <p:cNvPicPr>
            <a:picLocks noChangeAspect="1"/>
          </p:cNvPicPr>
          <p:nvPr/>
        </p:nvPicPr>
        <p:blipFill>
          <a:blip r:embed="rId2"/>
          <a:stretch>
            <a:fillRect/>
          </a:stretch>
        </p:blipFill>
        <p:spPr>
          <a:xfrm>
            <a:off x="217488" y="1019607"/>
            <a:ext cx="1611313" cy="2982550"/>
          </a:xfrm>
          <a:prstGeom prst="rect">
            <a:avLst/>
          </a:prstGeom>
          <a:noFill/>
          <a:ln w="9525">
            <a:noFill/>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مستطيل 2"/>
          <p:cNvSpPr>
            <a:spLocks noChangeArrowheads="1"/>
          </p:cNvSpPr>
          <p:nvPr/>
        </p:nvSpPr>
        <p:spPr bwMode="auto">
          <a:xfrm>
            <a:off x="4246563" y="227013"/>
            <a:ext cx="4318000" cy="892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rtl="1">
              <a:lnSpc>
                <a:spcPct val="100000"/>
              </a:lnSpc>
              <a:spcBef>
                <a:spcPct val="0"/>
              </a:spcBef>
              <a:buFontTx/>
              <a:buNone/>
            </a:pPr>
            <a:r>
              <a:rPr lang="ar-SA" sz="3200" b="1" u="sng" dirty="0">
                <a:solidFill>
                  <a:srgbClr val="FF0000"/>
                </a:solidFill>
                <a:latin typeface="Simplified Arabic" panose="02020603050405020304" pitchFamily="18" charset="-78"/>
                <a:cs typeface="Simplified Arabic" panose="02020603050405020304" pitchFamily="18" charset="-78"/>
              </a:rPr>
              <a:t>ثالثاً</a:t>
            </a:r>
            <a:r>
              <a:rPr lang="ar-JO" sz="3200" b="1" u="sng" dirty="0">
                <a:solidFill>
                  <a:srgbClr val="FF0000"/>
                </a:solidFill>
                <a:latin typeface="Simplified Arabic" panose="02020603050405020304" pitchFamily="18" charset="-78"/>
                <a:cs typeface="Simplified Arabic" panose="02020603050405020304" pitchFamily="18" charset="-78"/>
              </a:rPr>
              <a:t>-</a:t>
            </a:r>
            <a:r>
              <a:rPr lang="ar-SA" sz="3200" b="1" u="sng" dirty="0">
                <a:solidFill>
                  <a:srgbClr val="FF0000"/>
                </a:solidFill>
                <a:latin typeface="Simplified Arabic" panose="02020603050405020304" pitchFamily="18" charset="-78"/>
                <a:cs typeface="Simplified Arabic" panose="02020603050405020304" pitchFamily="18" charset="-78"/>
              </a:rPr>
              <a:t>الملاحظة الشخصية</a:t>
            </a:r>
            <a:r>
              <a:rPr lang="en-US" sz="3200" u="sng" dirty="0">
                <a:latin typeface="Simplified Arabic" panose="02020603050405020304" pitchFamily="18" charset="-78"/>
                <a:cs typeface="Simplified Arabic" panose="02020603050405020304" pitchFamily="18" charset="-78"/>
              </a:rPr>
              <a:t> </a:t>
            </a:r>
            <a:r>
              <a:rPr lang="en-US" sz="2000" dirty="0">
                <a:solidFill>
                  <a:srgbClr val="FF0000"/>
                </a:solidFill>
                <a:latin typeface="Simplified Arabic" panose="02020603050405020304" pitchFamily="18" charset="-78"/>
                <a:cs typeface="Simplified Arabic" panose="02020603050405020304" pitchFamily="18" charset="-78"/>
              </a:rPr>
              <a:t>Observation</a:t>
            </a:r>
            <a:endParaRPr lang="ar-SA" altLang="en-US" sz="2000" b="1" dirty="0">
              <a:solidFill>
                <a:srgbClr val="FF0000"/>
              </a:solidFill>
              <a:latin typeface="Simplified Arabic" panose="02020603050405020304" pitchFamily="18" charset="-78"/>
              <a:cs typeface="Simplified Arabic" panose="02020603050405020304" pitchFamily="18" charset="-78"/>
            </a:endParaRPr>
          </a:p>
        </p:txBody>
      </p:sp>
      <p:sp>
        <p:nvSpPr>
          <p:cNvPr id="55299" name="Rectangle 29"/>
          <p:cNvSpPr>
            <a:spLocks noChangeArrowheads="1"/>
          </p:cNvSpPr>
          <p:nvPr/>
        </p:nvSpPr>
        <p:spPr bwMode="auto">
          <a:xfrm>
            <a:off x="1953491" y="1238250"/>
            <a:ext cx="8952808" cy="695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285750" indent="-285750" algn="just" rtl="1">
              <a:lnSpc>
                <a:spcPct val="100000"/>
              </a:lnSpc>
              <a:spcBef>
                <a:spcPct val="0"/>
              </a:spcBef>
              <a:buFont typeface="Wingdings" panose="05000000000000000000" pitchFamily="2" charset="2"/>
              <a:buChar char="Ø"/>
            </a:pPr>
            <a:r>
              <a:rPr lang="ar-SA" sz="1600" dirty="0">
                <a:latin typeface="Simplified Arabic" panose="02020603050405020304" pitchFamily="18" charset="-78"/>
                <a:cs typeface="Simplified Arabic" panose="02020603050405020304" pitchFamily="18" charset="-78"/>
              </a:rPr>
              <a:t>تعتبر الملاحظة الشخصية من </a:t>
            </a:r>
            <a:r>
              <a:rPr lang="ar-SA" sz="1600" b="1" dirty="0">
                <a:latin typeface="Simplified Arabic" panose="02020603050405020304" pitchFamily="18" charset="-78"/>
                <a:cs typeface="Simplified Arabic" panose="02020603050405020304" pitchFamily="18" charset="-78"/>
              </a:rPr>
              <a:t>أقدم أدوات الرقابة ومن أحسن الوسائل لجمع المعلومات عن الأعمال قيد البحث </a:t>
            </a:r>
            <a:r>
              <a:rPr lang="ar-SA" sz="1600" dirty="0">
                <a:latin typeface="Simplified Arabic" panose="02020603050405020304" pitchFamily="18" charset="-78"/>
                <a:cs typeface="Simplified Arabic" panose="02020603050405020304" pitchFamily="18" charset="-78"/>
              </a:rPr>
              <a:t>وهي ما تعرف بالتفتيش إذا استخدمها شخص مختص بهذا العمل.</a:t>
            </a:r>
            <a:endParaRPr lang="ar-JO" sz="1600" dirty="0">
              <a:latin typeface="Simplified Arabic" panose="02020603050405020304" pitchFamily="18" charset="-78"/>
              <a:cs typeface="Simplified Arabic" panose="02020603050405020304" pitchFamily="18" charset="-78"/>
            </a:endParaRPr>
          </a:p>
          <a:p>
            <a:pPr marL="285750" indent="-285750" algn="just" rtl="1">
              <a:lnSpc>
                <a:spcPct val="100000"/>
              </a:lnSpc>
              <a:spcBef>
                <a:spcPct val="0"/>
              </a:spcBef>
              <a:buFont typeface="Wingdings" panose="05000000000000000000" pitchFamily="2" charset="2"/>
              <a:buChar char="Ø"/>
            </a:pPr>
            <a:endParaRPr lang="ar-SA" sz="1600" dirty="0">
              <a:latin typeface="Simplified Arabic" panose="02020603050405020304" pitchFamily="18" charset="-78"/>
              <a:cs typeface="Simplified Arabic" panose="02020603050405020304" pitchFamily="18" charset="-78"/>
            </a:endParaRPr>
          </a:p>
          <a:p>
            <a:pPr marL="285750" indent="-285750" algn="just" rtl="1">
              <a:lnSpc>
                <a:spcPct val="100000"/>
              </a:lnSpc>
              <a:spcBef>
                <a:spcPct val="0"/>
              </a:spcBef>
              <a:buFont typeface="Wingdings" panose="05000000000000000000" pitchFamily="2" charset="2"/>
              <a:buChar char="Ø"/>
            </a:pPr>
            <a:r>
              <a:rPr lang="ar-JO" sz="1600" b="1" u="sng" dirty="0">
                <a:latin typeface="Simplified Arabic" panose="02020603050405020304" pitchFamily="18" charset="-78"/>
                <a:cs typeface="Simplified Arabic" panose="02020603050405020304" pitchFamily="18" charset="-78"/>
              </a:rPr>
              <a:t>ا</a:t>
            </a:r>
            <a:r>
              <a:rPr lang="ar-SA" sz="1600" b="1" u="sng" dirty="0">
                <a:latin typeface="Simplified Arabic" panose="02020603050405020304" pitchFamily="18" charset="-78"/>
                <a:cs typeface="Simplified Arabic" panose="02020603050405020304" pitchFamily="18" charset="-78"/>
              </a:rPr>
              <a:t>لتفتيش هو </a:t>
            </a:r>
            <a:r>
              <a:rPr lang="ar-SA" sz="1600" dirty="0">
                <a:latin typeface="Simplified Arabic" panose="02020603050405020304" pitchFamily="18" charset="-78"/>
                <a:cs typeface="Simplified Arabic" panose="02020603050405020304" pitchFamily="18" charset="-78"/>
              </a:rPr>
              <a:t>فحص سلامة الأعمال شكلا وموضوعا ورفع نتائجه </a:t>
            </a:r>
            <a:r>
              <a:rPr lang="ar-JO" sz="1600" dirty="0">
                <a:latin typeface="Simplified Arabic" panose="02020603050405020304" pitchFamily="18" charset="-78"/>
                <a:cs typeface="Simplified Arabic" panose="02020603050405020304" pitchFamily="18" charset="-78"/>
              </a:rPr>
              <a:t>ب</a:t>
            </a:r>
            <a:r>
              <a:rPr lang="ar-SA" sz="1600" dirty="0">
                <a:latin typeface="Simplified Arabic" panose="02020603050405020304" pitchFamily="18" charset="-78"/>
                <a:cs typeface="Simplified Arabic" panose="02020603050405020304" pitchFamily="18" charset="-78"/>
              </a:rPr>
              <a:t>تقارير إلى الجهات المسؤولة </a:t>
            </a:r>
            <a:r>
              <a:rPr lang="ar-JO" sz="1600" dirty="0">
                <a:latin typeface="Simplified Arabic" panose="02020603050405020304" pitchFamily="18" charset="-78"/>
                <a:cs typeface="Simplified Arabic" panose="02020603050405020304" pitchFamily="18" charset="-78"/>
              </a:rPr>
              <a:t>.</a:t>
            </a:r>
          </a:p>
          <a:p>
            <a:pPr marL="285750" indent="-285750" algn="just" rtl="1">
              <a:lnSpc>
                <a:spcPct val="100000"/>
              </a:lnSpc>
              <a:spcBef>
                <a:spcPct val="0"/>
              </a:spcBef>
              <a:buFont typeface="Wingdings" panose="05000000000000000000" pitchFamily="2" charset="2"/>
              <a:buChar char="Ø"/>
            </a:pPr>
            <a:endParaRPr lang="ar-JO" sz="1600" dirty="0">
              <a:latin typeface="Simplified Arabic" panose="02020603050405020304" pitchFamily="18" charset="-78"/>
              <a:cs typeface="Simplified Arabic" panose="02020603050405020304" pitchFamily="18" charset="-78"/>
            </a:endParaRPr>
          </a:p>
          <a:p>
            <a:pPr marL="285750" indent="-285750" algn="just" rtl="1">
              <a:lnSpc>
                <a:spcPct val="100000"/>
              </a:lnSpc>
              <a:spcBef>
                <a:spcPct val="0"/>
              </a:spcBef>
              <a:buFont typeface="Wingdings" panose="05000000000000000000" pitchFamily="2" charset="2"/>
              <a:buChar char="Ø"/>
            </a:pPr>
            <a:r>
              <a:rPr lang="ar-SA" sz="1600" b="1" u="sng" dirty="0">
                <a:latin typeface="Simplified Arabic" panose="02020603050405020304" pitchFamily="18" charset="-78"/>
                <a:cs typeface="Simplified Arabic" panose="02020603050405020304" pitchFamily="18" charset="-78"/>
              </a:rPr>
              <a:t>الملاحظة الشخصية</a:t>
            </a:r>
            <a:r>
              <a:rPr lang="ar-JO" sz="1600" b="1" u="sng" dirty="0">
                <a:latin typeface="Simplified Arabic" panose="02020603050405020304" pitchFamily="18" charset="-78"/>
                <a:cs typeface="Simplified Arabic" panose="02020603050405020304" pitchFamily="18" charset="-78"/>
              </a:rPr>
              <a:t> </a:t>
            </a:r>
            <a:r>
              <a:rPr lang="ar-JO" sz="1600" b="1" dirty="0">
                <a:latin typeface="Simplified Arabic" panose="02020603050405020304" pitchFamily="18" charset="-78"/>
                <a:cs typeface="Simplified Arabic" panose="02020603050405020304" pitchFamily="18" charset="-78"/>
              </a:rPr>
              <a:t>هي</a:t>
            </a:r>
            <a:r>
              <a:rPr lang="ar-SA" sz="1600" b="1" dirty="0">
                <a:latin typeface="Simplified Arabic" panose="02020603050405020304" pitchFamily="18" charset="-78"/>
                <a:cs typeface="Simplified Arabic" panose="02020603050405020304" pitchFamily="18" charset="-78"/>
              </a:rPr>
              <a:t> </a:t>
            </a:r>
            <a:r>
              <a:rPr lang="ar-SA" sz="1600" dirty="0">
                <a:latin typeface="Simplified Arabic" panose="02020603050405020304" pitchFamily="18" charset="-78"/>
                <a:cs typeface="Simplified Arabic" panose="02020603050405020304" pitchFamily="18" charset="-78"/>
              </a:rPr>
              <a:t>اتصال مباشر بين الملاحظ </a:t>
            </a:r>
            <a:r>
              <a:rPr lang="ar-JO" sz="1600" dirty="0">
                <a:latin typeface="Simplified Arabic" panose="02020603050405020304" pitchFamily="18" charset="-78"/>
                <a:cs typeface="Simplified Arabic" panose="02020603050405020304" pitchFamily="18" charset="-78"/>
              </a:rPr>
              <a:t>(</a:t>
            </a:r>
            <a:r>
              <a:rPr lang="ar-SA" sz="1600" dirty="0">
                <a:latin typeface="Simplified Arabic" panose="02020603050405020304" pitchFamily="18" charset="-78"/>
                <a:cs typeface="Simplified Arabic" panose="02020603050405020304" pitchFamily="18" charset="-78"/>
              </a:rPr>
              <a:t>أو الملاحظون) والقائمين بالعمل، أي رؤية ما يفعله المنفذون عن ك</a:t>
            </a:r>
            <a:r>
              <a:rPr lang="ar-JO" sz="1600">
                <a:latin typeface="Simplified Arabic" panose="02020603050405020304" pitchFamily="18" charset="-78"/>
                <a:cs typeface="Simplified Arabic" panose="02020603050405020304" pitchFamily="18" charset="-78"/>
              </a:rPr>
              <a:t>ث</a:t>
            </a:r>
            <a:r>
              <a:rPr lang="ar-SA" sz="1600">
                <a:latin typeface="Simplified Arabic" panose="02020603050405020304" pitchFamily="18" charset="-78"/>
                <a:cs typeface="Simplified Arabic" panose="02020603050405020304" pitchFamily="18" charset="-78"/>
              </a:rPr>
              <a:t>ب </a:t>
            </a:r>
            <a:r>
              <a:rPr lang="ar-SA" sz="1600" dirty="0">
                <a:latin typeface="Simplified Arabic" panose="02020603050405020304" pitchFamily="18" charset="-78"/>
                <a:cs typeface="Simplified Arabic" panose="02020603050405020304" pitchFamily="18" charset="-78"/>
              </a:rPr>
              <a:t>والاستماع إلى وجهات نظرهم.</a:t>
            </a:r>
            <a:endParaRPr lang="ar-JO" sz="1600" dirty="0">
              <a:latin typeface="Simplified Arabic" panose="02020603050405020304" pitchFamily="18" charset="-78"/>
              <a:cs typeface="Simplified Arabic" panose="02020603050405020304" pitchFamily="18" charset="-78"/>
            </a:endParaRPr>
          </a:p>
          <a:p>
            <a:pPr marL="285750" indent="-285750" algn="just" rtl="1">
              <a:lnSpc>
                <a:spcPct val="100000"/>
              </a:lnSpc>
              <a:spcBef>
                <a:spcPct val="0"/>
              </a:spcBef>
              <a:buFont typeface="Wingdings" panose="05000000000000000000" pitchFamily="2" charset="2"/>
              <a:buChar char="Ø"/>
            </a:pPr>
            <a:endParaRPr lang="ar-SA" sz="1600" dirty="0">
              <a:latin typeface="Simplified Arabic" panose="02020603050405020304" pitchFamily="18" charset="-78"/>
              <a:cs typeface="Simplified Arabic" panose="02020603050405020304" pitchFamily="18" charset="-78"/>
            </a:endParaRPr>
          </a:p>
          <a:p>
            <a:pPr marL="285750" indent="-285750" algn="just" rtl="1">
              <a:lnSpc>
                <a:spcPct val="100000"/>
              </a:lnSpc>
              <a:spcBef>
                <a:spcPct val="0"/>
              </a:spcBef>
              <a:buFont typeface="Wingdings" panose="05000000000000000000" pitchFamily="2" charset="2"/>
              <a:buChar char="Ø"/>
            </a:pPr>
            <a:r>
              <a:rPr lang="ar-SA" sz="1600" dirty="0">
                <a:latin typeface="Simplified Arabic" panose="02020603050405020304" pitchFamily="18" charset="-78"/>
                <a:cs typeface="Simplified Arabic" panose="02020603050405020304" pitchFamily="18" charset="-78"/>
              </a:rPr>
              <a:t>إ</a:t>
            </a:r>
            <a:r>
              <a:rPr lang="ar-JO" sz="1600" dirty="0">
                <a:latin typeface="Simplified Arabic" panose="02020603050405020304" pitchFamily="18" charset="-78"/>
                <a:cs typeface="Simplified Arabic" panose="02020603050405020304" pitchFamily="18" charset="-78"/>
              </a:rPr>
              <a:t>ذ</a:t>
            </a:r>
            <a:r>
              <a:rPr lang="en-US" sz="1600" dirty="0">
                <a:latin typeface="Simplified Arabic" panose="02020603050405020304" pitchFamily="18" charset="-78"/>
                <a:cs typeface="Simplified Arabic" panose="02020603050405020304" pitchFamily="18" charset="-78"/>
              </a:rPr>
              <a:t> </a:t>
            </a:r>
            <a:r>
              <a:rPr lang="ar-SA" sz="1600" dirty="0">
                <a:latin typeface="Simplified Arabic" panose="02020603050405020304" pitchFamily="18" charset="-78"/>
                <a:cs typeface="Simplified Arabic" panose="02020603050405020304" pitchFamily="18" charset="-78"/>
              </a:rPr>
              <a:t>يقوم الملاحظ بنفسه بمشاهد ما يجري، وتسجيل ملاحظاته الشخصية عن النواحي الإيجابية والسلبية التي يلاحظها عن العمل أثناء قيام الموظفين بأعمالهم.</a:t>
            </a:r>
            <a:endParaRPr lang="ar-JO" sz="1600" dirty="0">
              <a:latin typeface="Simplified Arabic" panose="02020603050405020304" pitchFamily="18" charset="-78"/>
              <a:cs typeface="Simplified Arabic" panose="02020603050405020304" pitchFamily="18" charset="-78"/>
            </a:endParaRPr>
          </a:p>
          <a:p>
            <a:pPr marL="285750" indent="-285750" algn="just" rtl="1">
              <a:lnSpc>
                <a:spcPct val="100000"/>
              </a:lnSpc>
              <a:spcBef>
                <a:spcPct val="0"/>
              </a:spcBef>
              <a:buFont typeface="Wingdings" panose="05000000000000000000" pitchFamily="2" charset="2"/>
              <a:buChar char="Ø"/>
            </a:pPr>
            <a:endParaRPr lang="ar-SA" sz="1600" dirty="0">
              <a:latin typeface="Simplified Arabic" panose="02020603050405020304" pitchFamily="18" charset="-78"/>
              <a:cs typeface="Simplified Arabic" panose="02020603050405020304" pitchFamily="18" charset="-78"/>
            </a:endParaRPr>
          </a:p>
          <a:p>
            <a:pPr marL="285750" indent="-285750" algn="just" rtl="1">
              <a:lnSpc>
                <a:spcPct val="100000"/>
              </a:lnSpc>
              <a:spcBef>
                <a:spcPct val="0"/>
              </a:spcBef>
              <a:buFont typeface="Wingdings" panose="05000000000000000000" pitchFamily="2" charset="2"/>
              <a:buChar char="Ø"/>
            </a:pPr>
            <a:r>
              <a:rPr lang="ar-SA" sz="1600" dirty="0">
                <a:latin typeface="Simplified Arabic" panose="02020603050405020304" pitchFamily="18" charset="-78"/>
                <a:cs typeface="Simplified Arabic" panose="02020603050405020304" pitchFamily="18" charset="-78"/>
              </a:rPr>
              <a:t> </a:t>
            </a:r>
            <a:r>
              <a:rPr lang="ar-SA" sz="1600" u="sng" dirty="0">
                <a:latin typeface="Simplified Arabic" panose="02020603050405020304" pitchFamily="18" charset="-78"/>
                <a:cs typeface="Simplified Arabic" panose="02020603050405020304" pitchFamily="18" charset="-78"/>
              </a:rPr>
              <a:t>وهناك وسائل أخرى للملاحظة الشخصية بالإضافة إلى السمع والبصر البشريين وهي الأدوات الكهربائية والالكترونية كالعيون السحرية والتلفزيونية والفيديوتيب وغيرها. </a:t>
            </a:r>
            <a:endParaRPr lang="ar-JO" sz="1600" u="sng" dirty="0">
              <a:latin typeface="Simplified Arabic" panose="02020603050405020304" pitchFamily="18" charset="-78"/>
              <a:cs typeface="Simplified Arabic" panose="02020603050405020304" pitchFamily="18" charset="-78"/>
            </a:endParaRPr>
          </a:p>
          <a:p>
            <a:pPr marL="285750" indent="-285750" algn="ctr" rtl="1">
              <a:lnSpc>
                <a:spcPct val="100000"/>
              </a:lnSpc>
              <a:spcBef>
                <a:spcPct val="0"/>
              </a:spcBef>
              <a:buFont typeface="Wingdings" panose="05000000000000000000" pitchFamily="2" charset="2"/>
              <a:buChar char="Ø"/>
            </a:pPr>
            <a:endParaRPr lang="ar-SA" sz="1600" u="sng" dirty="0">
              <a:latin typeface="Simplified Arabic" panose="02020603050405020304" pitchFamily="18" charset="-78"/>
              <a:cs typeface="Simplified Arabic" panose="02020603050405020304" pitchFamily="18" charset="-78"/>
            </a:endParaRPr>
          </a:p>
          <a:p>
            <a:pPr marL="285750" indent="-285750" algn="just" rtl="1">
              <a:lnSpc>
                <a:spcPct val="100000"/>
              </a:lnSpc>
              <a:spcBef>
                <a:spcPct val="0"/>
              </a:spcBef>
              <a:buFont typeface="Wingdings" panose="05000000000000000000" pitchFamily="2" charset="2"/>
              <a:buChar char="Ø"/>
            </a:pPr>
            <a:r>
              <a:rPr lang="ar-SA" sz="1600" u="sng" dirty="0">
                <a:latin typeface="Simplified Arabic" panose="02020603050405020304" pitchFamily="18" charset="-78"/>
                <a:cs typeface="Simplified Arabic" panose="02020603050405020304" pitchFamily="18" charset="-78"/>
              </a:rPr>
              <a:t>وتستهدف الملاحظة الشخصية الوقوف على مدى انجاز الأعمال وسلامتها وقانونيتها وكشف مواطن الخطأ فيها وتحديد مسؤولية مرتكبيها من أجل تصحيح أخطائهم وتقويم أعوجاجهم، وتوجيه النصح لهم بكيفية التنفيذ المثلى.</a:t>
            </a:r>
            <a:endParaRPr lang="ar-JO" sz="1600" u="sng" dirty="0">
              <a:latin typeface="Simplified Arabic" panose="02020603050405020304" pitchFamily="18" charset="-78"/>
              <a:cs typeface="Simplified Arabic" panose="02020603050405020304" pitchFamily="18" charset="-78"/>
            </a:endParaRPr>
          </a:p>
          <a:p>
            <a:pPr marL="285750" indent="-285750" algn="ctr" rtl="1">
              <a:lnSpc>
                <a:spcPct val="100000"/>
              </a:lnSpc>
              <a:spcBef>
                <a:spcPct val="0"/>
              </a:spcBef>
              <a:buFont typeface="Wingdings" panose="05000000000000000000" pitchFamily="2" charset="2"/>
              <a:buChar char="Ø"/>
            </a:pPr>
            <a:endParaRPr lang="ar-SA" sz="1600" u="sng" dirty="0">
              <a:latin typeface="Simplified Arabic" panose="02020603050405020304" pitchFamily="18" charset="-78"/>
              <a:cs typeface="Simplified Arabic" panose="02020603050405020304" pitchFamily="18" charset="-78"/>
            </a:endParaRPr>
          </a:p>
          <a:p>
            <a:pPr marL="285750" indent="-285750" algn="ctr" rtl="1">
              <a:lnSpc>
                <a:spcPct val="100000"/>
              </a:lnSpc>
              <a:spcBef>
                <a:spcPct val="0"/>
              </a:spcBef>
              <a:buFont typeface="Wingdings" panose="05000000000000000000" pitchFamily="2" charset="2"/>
              <a:buChar char="Ø"/>
            </a:pPr>
            <a:r>
              <a:rPr lang="ar-SA" sz="1600" dirty="0">
                <a:latin typeface="Simplified Arabic" panose="02020603050405020304" pitchFamily="18" charset="-78"/>
                <a:cs typeface="Simplified Arabic" panose="02020603050405020304" pitchFamily="18" charset="-78"/>
              </a:rPr>
              <a:t> </a:t>
            </a:r>
            <a:r>
              <a:rPr lang="ar-SA" sz="1600" b="1" dirty="0">
                <a:latin typeface="Simplified Arabic" panose="02020603050405020304" pitchFamily="18" charset="-78"/>
                <a:cs typeface="Simplified Arabic" panose="02020603050405020304" pitchFamily="18" charset="-78"/>
              </a:rPr>
              <a:t>وتنتهي عملية الملاحظة الشخصية</a:t>
            </a:r>
            <a:r>
              <a:rPr lang="ar-SA" sz="1600" dirty="0">
                <a:latin typeface="Simplified Arabic" panose="02020603050405020304" pitchFamily="18" charset="-78"/>
                <a:cs typeface="Simplified Arabic" panose="02020603050405020304" pitchFamily="18" charset="-78"/>
              </a:rPr>
              <a:t> بوضع تقارير تحتوي على الوقائع والتوصيات والمقترحات ترفع إلى المديرين المعنيين لاعتمادها وإشعار ذوي الشأن بمضمونها </a:t>
            </a:r>
            <a:r>
              <a:rPr lang="ar-JO" sz="1600" dirty="0">
                <a:latin typeface="Simplified Arabic" panose="02020603050405020304" pitchFamily="18" charset="-78"/>
                <a:cs typeface="Simplified Arabic" panose="02020603050405020304" pitchFamily="18" charset="-78"/>
              </a:rPr>
              <a:t>،</a:t>
            </a:r>
            <a:r>
              <a:rPr lang="ar-SA" sz="1600" dirty="0">
                <a:latin typeface="Simplified Arabic" panose="02020603050405020304" pitchFamily="18" charset="-78"/>
                <a:cs typeface="Simplified Arabic" panose="02020603050405020304" pitchFamily="18" charset="-78"/>
              </a:rPr>
              <a:t>مع تحليل نتائجها واستخلاص الاتجاهات الإدارية من واقعها والاستفادة من نتائجها في تحسين سير العمل وتنمية الموظفين.</a:t>
            </a:r>
            <a:r>
              <a:rPr lang="ar-SA" sz="1400" dirty="0"/>
              <a:t/>
            </a:r>
            <a:br>
              <a:rPr lang="ar-SA" sz="1400" dirty="0"/>
            </a:br>
            <a:endParaRPr lang="ar-SA" sz="1400" dirty="0">
              <a:latin typeface="Simplified Arabic" panose="02020603050405020304" pitchFamily="18" charset="-78"/>
              <a:cs typeface="Simplified Arabic" panose="02020603050405020304" pitchFamily="18" charset="-78"/>
            </a:endParaRPr>
          </a:p>
          <a:p>
            <a:pPr algn="ctr" rtl="1">
              <a:lnSpc>
                <a:spcPct val="100000"/>
              </a:lnSpc>
              <a:spcBef>
                <a:spcPct val="0"/>
              </a:spcBef>
              <a:buNone/>
            </a:pPr>
            <a:r>
              <a:rPr lang="ar-SA" sz="1400" u="sng" dirty="0"/>
              <a:t/>
            </a:r>
            <a:br>
              <a:rPr lang="ar-SA" sz="1400" u="sng" dirty="0"/>
            </a:br>
            <a:r>
              <a:rPr lang="ar-SA" sz="1400" dirty="0"/>
              <a:t/>
            </a:r>
            <a:br>
              <a:rPr lang="ar-SA" sz="1400" dirty="0"/>
            </a:br>
            <a:endParaRPr lang="ar-SA" sz="1400" dirty="0">
              <a:latin typeface="Simplified Arabic" panose="02020603050405020304" pitchFamily="18" charset="-78"/>
              <a:cs typeface="Simplified Arabic" panose="02020603050405020304" pitchFamily="18" charset="-78"/>
            </a:endParaRPr>
          </a:p>
          <a:p>
            <a:pPr algn="r" rtl="1">
              <a:lnSpc>
                <a:spcPct val="100000"/>
              </a:lnSpc>
              <a:spcBef>
                <a:spcPct val="0"/>
              </a:spcBef>
              <a:buNone/>
            </a:pPr>
            <a:endParaRPr lang="en-US" sz="1400" dirty="0">
              <a:latin typeface="Simplified Arabic" panose="02020603050405020304" pitchFamily="18" charset="-78"/>
              <a:cs typeface="Simplified Arabic" panose="02020603050405020304" pitchFamily="18" charset="-78"/>
            </a:endParaRPr>
          </a:p>
          <a:p>
            <a:pPr marL="285750" indent="-285750" algn="r" rtl="1">
              <a:lnSpc>
                <a:spcPct val="100000"/>
              </a:lnSpc>
              <a:spcBef>
                <a:spcPct val="0"/>
              </a:spcBef>
              <a:buFont typeface="Wingdings" panose="05000000000000000000" pitchFamily="2" charset="2"/>
              <a:buChar char="q"/>
            </a:pPr>
            <a:endParaRPr lang="en-US" sz="1400" dirty="0"/>
          </a:p>
          <a:p>
            <a:pPr marL="285750" indent="-285750" algn="r" rtl="1">
              <a:lnSpc>
                <a:spcPct val="100000"/>
              </a:lnSpc>
              <a:spcBef>
                <a:spcPct val="0"/>
              </a:spcBef>
              <a:buFont typeface="Wingdings" panose="05000000000000000000" pitchFamily="2" charset="2"/>
              <a:buChar char="q"/>
            </a:pPr>
            <a:endParaRPr lang="ar-SA" sz="1400" dirty="0"/>
          </a:p>
          <a:p>
            <a:pPr marL="285750" indent="-285750" algn="r" rtl="1">
              <a:lnSpc>
                <a:spcPct val="100000"/>
              </a:lnSpc>
              <a:spcBef>
                <a:spcPct val="0"/>
              </a:spcBef>
              <a:buFont typeface="Wingdings" panose="05000000000000000000" pitchFamily="2" charset="2"/>
              <a:buChar char="q"/>
            </a:pPr>
            <a:endParaRPr lang="ar-SA" sz="1400" dirty="0"/>
          </a:p>
          <a:p>
            <a:pPr marL="285750" indent="-285750" algn="r" rtl="1">
              <a:lnSpc>
                <a:spcPct val="100000"/>
              </a:lnSpc>
              <a:spcBef>
                <a:spcPct val="0"/>
              </a:spcBef>
              <a:buFont typeface="Wingdings" panose="05000000000000000000" pitchFamily="2" charset="2"/>
              <a:buChar char="q"/>
            </a:pPr>
            <a:endParaRPr lang="ar-SA" altLang="en-US" sz="1400" dirty="0">
              <a:solidFill>
                <a:srgbClr val="002060"/>
              </a:solidFill>
              <a:latin typeface="Simplified Arabic" panose="02020603050405020304" pitchFamily="18" charset="-78"/>
              <a:cs typeface="Simplified Arabic" panose="02020603050405020304" pitchFamily="18" charset="-78"/>
            </a:endParaRPr>
          </a:p>
        </p:txBody>
      </p:sp>
      <p:sp>
        <p:nvSpPr>
          <p:cNvPr id="12" name="Oval 173"/>
          <p:cNvSpPr/>
          <p:nvPr/>
        </p:nvSpPr>
        <p:spPr>
          <a:xfrm>
            <a:off x="217488" y="215900"/>
            <a:ext cx="627062" cy="627063"/>
          </a:xfrm>
          <a:prstGeom prst="ellipse">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ar-JO" dirty="0"/>
              <a:t>21</a:t>
            </a:r>
            <a:endParaRPr lang="en-US" dirty="0"/>
          </a:p>
        </p:txBody>
      </p:sp>
      <p:sp>
        <p:nvSpPr>
          <p:cNvPr id="8" name="Rectangle 5"/>
          <p:cNvSpPr>
            <a:spLocks noChangeArrowheads="1"/>
          </p:cNvSpPr>
          <p:nvPr/>
        </p:nvSpPr>
        <p:spPr bwMode="auto">
          <a:xfrm>
            <a:off x="10446239" y="173995"/>
            <a:ext cx="2050561"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ctr" latinLnBrk="0" hangingPunct="0">
              <a:lnSpc>
                <a:spcPct val="100000"/>
              </a:lnSpc>
              <a:spcBef>
                <a:spcPct val="0"/>
              </a:spcBef>
              <a:spcAft>
                <a:spcPct val="0"/>
              </a:spcAft>
              <a:buClrTx/>
              <a:buSzTx/>
              <a:buFontTx/>
              <a:buNone/>
            </a:pPr>
            <a:r>
              <a:rPr kumimoji="0" lang="ar-SA" altLang="en-US" sz="1100" b="0" i="0" u="none" strike="noStrike" cap="none" normalizeH="0" baseline="0" dirty="0">
                <a:ln>
                  <a:noFill/>
                </a:ln>
                <a:solidFill>
                  <a:srgbClr val="FFFFFF"/>
                </a:solidFill>
                <a:effectLst/>
                <a:latin typeface="Segoe UI Historic" panose="020B0502040204020203" pitchFamily="34" charset="0"/>
                <a:cs typeface="Arial" panose="020B0604020202020204" pitchFamily="34" charset="0"/>
              </a:rPr>
              <a:t>ينبغي أن </a:t>
            </a:r>
            <a:r>
              <a:rPr kumimoji="0" lang="ar-SA" altLang="en-US" sz="1100" b="0" i="0" u="none" strike="noStrike" cap="none" normalizeH="0" baseline="0" dirty="0">
                <a:ln>
                  <a:noFill/>
                </a:ln>
                <a:solidFill>
                  <a:srgbClr val="FFFFFF"/>
                </a:solidFill>
                <a:effectLst/>
                <a:latin typeface="Segoe UI Historic" panose="020B0502040204020203" pitchFamily="34" charset="0"/>
                <a:cs typeface="Segoe UI Historic" panose="020B0502040204020203" pitchFamily="34" charset="0"/>
              </a:rPr>
              <a:t>ن التقرير موجزا قدر المستطاع</a:t>
            </a:r>
            <a:r>
              <a:rPr kumimoji="0" lang="en-US" altLang="en-US" sz="1100" b="0" i="0" u="none" strike="noStrike" cap="none" normalizeH="0" baseline="0" dirty="0">
                <a:ln>
                  <a:noFill/>
                </a:ln>
                <a:solidFill>
                  <a:srgbClr val="FFFFFF"/>
                </a:solidFill>
                <a:effectLst/>
                <a:latin typeface="Segoe UI Historic" panose="020B0502040204020203" pitchFamily="34" charset="0"/>
                <a:cs typeface="Segoe UI Historic" panose="020B0502040204020203" pitchFamily="34" charset="0"/>
              </a:rPr>
              <a:t>.</a:t>
            </a:r>
            <a:r>
              <a:rPr kumimoji="0" lang="en-US" altLang="en-US" sz="800" b="0" i="0" u="none" strike="noStrike" cap="none" normalizeH="0" baseline="0" dirty="0">
                <a:ln>
                  <a:noFill/>
                </a:ln>
                <a:solidFill>
                  <a:schemeClr val="tx1"/>
                </a:solidFill>
                <a:effectLst/>
              </a:rPr>
              <a:t> </a:t>
            </a:r>
            <a:endParaRPr kumimoji="0" lang="en-US" altLang="en-US" sz="1100" b="0" i="0" u="none" strike="noStrike" cap="none" normalizeH="0" baseline="0" dirty="0">
              <a:ln>
                <a:noFill/>
              </a:ln>
              <a:solidFill>
                <a:srgbClr val="FFFFFF"/>
              </a:solidFill>
              <a:effectLst/>
              <a:latin typeface="Segoe UI Historic" panose="020B0502040204020203" pitchFamily="34" charset="0"/>
              <a:cs typeface="Segoe UI Historic" panose="020B0502040204020203" pitchFamily="34" charset="0"/>
            </a:endParaRPr>
          </a:p>
        </p:txBody>
      </p:sp>
      <p:pic>
        <p:nvPicPr>
          <p:cNvPr id="6" name="Picture 4"/>
          <p:cNvPicPr>
            <a:picLocks noChangeAspect="1"/>
          </p:cNvPicPr>
          <p:nvPr/>
        </p:nvPicPr>
        <p:blipFill>
          <a:blip r:embed="rId2"/>
          <a:stretch>
            <a:fillRect/>
          </a:stretch>
        </p:blipFill>
        <p:spPr>
          <a:xfrm>
            <a:off x="217488" y="1019607"/>
            <a:ext cx="1492043" cy="2982550"/>
          </a:xfrm>
          <a:prstGeom prst="rect">
            <a:avLst/>
          </a:prstGeom>
          <a:noFill/>
          <a:ln w="9525">
            <a:noFill/>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مستطيل 2"/>
          <p:cNvSpPr>
            <a:spLocks noChangeArrowheads="1"/>
          </p:cNvSpPr>
          <p:nvPr/>
        </p:nvSpPr>
        <p:spPr bwMode="auto">
          <a:xfrm>
            <a:off x="4246563" y="227013"/>
            <a:ext cx="4318000" cy="892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rtl="1">
              <a:lnSpc>
                <a:spcPct val="100000"/>
              </a:lnSpc>
              <a:spcBef>
                <a:spcPct val="0"/>
              </a:spcBef>
              <a:buFontTx/>
              <a:buNone/>
            </a:pPr>
            <a:r>
              <a:rPr lang="ar-SA" sz="3200" b="1" u="sng" dirty="0">
                <a:solidFill>
                  <a:srgbClr val="FF0000"/>
                </a:solidFill>
                <a:latin typeface="Simplified Arabic" panose="02020603050405020304" pitchFamily="18" charset="-78"/>
                <a:cs typeface="Simplified Arabic" panose="02020603050405020304" pitchFamily="18" charset="-78"/>
              </a:rPr>
              <a:t>الملاحظة الشخصية</a:t>
            </a:r>
            <a:r>
              <a:rPr lang="ar-JO" sz="3200" b="1" u="sng" dirty="0">
                <a:solidFill>
                  <a:srgbClr val="FF0000"/>
                </a:solidFill>
                <a:latin typeface="Simplified Arabic" panose="02020603050405020304" pitchFamily="18" charset="-78"/>
                <a:cs typeface="Simplified Arabic" panose="02020603050405020304" pitchFamily="18" charset="-78"/>
              </a:rPr>
              <a:t> </a:t>
            </a:r>
          </a:p>
          <a:p>
            <a:pPr algn="ctr" rtl="1">
              <a:lnSpc>
                <a:spcPct val="100000"/>
              </a:lnSpc>
              <a:spcBef>
                <a:spcPct val="0"/>
              </a:spcBef>
              <a:buFontTx/>
              <a:buNone/>
            </a:pPr>
            <a:r>
              <a:rPr lang="en-US" sz="2000" b="1" dirty="0">
                <a:solidFill>
                  <a:srgbClr val="FF0000"/>
                </a:solidFill>
                <a:latin typeface="Simplified Arabic" panose="02020603050405020304" pitchFamily="18" charset="-78"/>
                <a:cs typeface="Simplified Arabic" panose="02020603050405020304" pitchFamily="18" charset="-78"/>
              </a:rPr>
              <a:t>Observation</a:t>
            </a:r>
            <a:endParaRPr lang="ar-SA" altLang="en-US" sz="2000" b="1" dirty="0">
              <a:solidFill>
                <a:srgbClr val="FF0000"/>
              </a:solidFill>
              <a:latin typeface="Simplified Arabic" panose="02020603050405020304" pitchFamily="18" charset="-78"/>
              <a:cs typeface="Simplified Arabic" panose="02020603050405020304" pitchFamily="18" charset="-78"/>
            </a:endParaRPr>
          </a:p>
        </p:txBody>
      </p:sp>
      <p:sp>
        <p:nvSpPr>
          <p:cNvPr id="55299" name="Rectangle 29"/>
          <p:cNvSpPr>
            <a:spLocks noChangeArrowheads="1"/>
          </p:cNvSpPr>
          <p:nvPr/>
        </p:nvSpPr>
        <p:spPr bwMode="auto">
          <a:xfrm>
            <a:off x="1953491" y="1238250"/>
            <a:ext cx="8952808" cy="46166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285750" indent="-285750" algn="ctr" rtl="1">
              <a:lnSpc>
                <a:spcPct val="100000"/>
              </a:lnSpc>
              <a:spcBef>
                <a:spcPct val="0"/>
              </a:spcBef>
              <a:buFont typeface="Wingdings" panose="05000000000000000000" pitchFamily="2" charset="2"/>
              <a:buChar char="Ø"/>
            </a:pPr>
            <a:endParaRPr lang="ar-JO" sz="2000" b="1" u="sng" dirty="0">
              <a:latin typeface="Simplified Arabic" panose="02020603050405020304" pitchFamily="18" charset="-78"/>
              <a:cs typeface="Simplified Arabic" panose="02020603050405020304" pitchFamily="18" charset="-78"/>
            </a:endParaRPr>
          </a:p>
          <a:p>
            <a:pPr marL="285750" indent="-285750" algn="ctr" rtl="1">
              <a:lnSpc>
                <a:spcPct val="100000"/>
              </a:lnSpc>
              <a:spcBef>
                <a:spcPct val="0"/>
              </a:spcBef>
              <a:buFont typeface="Wingdings" panose="05000000000000000000" pitchFamily="2" charset="2"/>
              <a:buChar char="Ø"/>
            </a:pPr>
            <a:r>
              <a:rPr lang="ar-SA" sz="2000" b="1" u="sng" dirty="0">
                <a:latin typeface="Simplified Arabic" panose="02020603050405020304" pitchFamily="18" charset="-78"/>
                <a:cs typeface="Simplified Arabic" panose="02020603050405020304" pitchFamily="18" charset="-78"/>
              </a:rPr>
              <a:t>أهم مزايا الملاحظة الشخصية</a:t>
            </a:r>
            <a:endParaRPr lang="ar-JO" sz="2000" b="1" u="sng" dirty="0">
              <a:latin typeface="Simplified Arabic" panose="02020603050405020304" pitchFamily="18" charset="-78"/>
              <a:cs typeface="Simplified Arabic" panose="02020603050405020304" pitchFamily="18" charset="-78"/>
            </a:endParaRPr>
          </a:p>
          <a:p>
            <a:pPr marL="285750" indent="-285750" algn="ctr" rtl="1">
              <a:lnSpc>
                <a:spcPct val="100000"/>
              </a:lnSpc>
              <a:spcBef>
                <a:spcPct val="0"/>
              </a:spcBef>
              <a:buFont typeface="Wingdings" panose="05000000000000000000" pitchFamily="2" charset="2"/>
              <a:buChar char="Ø"/>
            </a:pPr>
            <a:endParaRPr lang="ar-SA" sz="1600" b="1" u="sng" dirty="0">
              <a:latin typeface="Simplified Arabic" panose="02020603050405020304" pitchFamily="18" charset="-78"/>
              <a:cs typeface="Simplified Arabic" panose="02020603050405020304" pitchFamily="18" charset="-78"/>
            </a:endParaRPr>
          </a:p>
          <a:p>
            <a:pPr marL="285750" indent="-285750" algn="just" rtl="1">
              <a:lnSpc>
                <a:spcPct val="100000"/>
              </a:lnSpc>
              <a:spcBef>
                <a:spcPct val="0"/>
              </a:spcBef>
              <a:buFont typeface="Wingdings" panose="05000000000000000000" pitchFamily="2" charset="2"/>
              <a:buChar char="Ø"/>
            </a:pPr>
            <a:r>
              <a:rPr lang="ar-SA" sz="1600" dirty="0">
                <a:latin typeface="Simplified Arabic" panose="02020603050405020304" pitchFamily="18" charset="-78"/>
                <a:cs typeface="Simplified Arabic" panose="02020603050405020304" pitchFamily="18" charset="-78"/>
              </a:rPr>
              <a:t> </a:t>
            </a:r>
            <a:r>
              <a:rPr lang="ar-SA" sz="1600" b="1" dirty="0">
                <a:latin typeface="Simplified Arabic" panose="02020603050405020304" pitchFamily="18" charset="-78"/>
                <a:cs typeface="Simplified Arabic" panose="02020603050405020304" pitchFamily="18" charset="-78"/>
              </a:rPr>
              <a:t>أداة للرقابة </a:t>
            </a:r>
            <a:r>
              <a:rPr lang="ar-SA" sz="1600" dirty="0">
                <a:latin typeface="Simplified Arabic" panose="02020603050405020304" pitchFamily="18" charset="-78"/>
                <a:cs typeface="Simplified Arabic" panose="02020603050405020304" pitchFamily="18" charset="-78"/>
              </a:rPr>
              <a:t>التي يقوم بها الإداري حصوله على صورة حقيقية من مواقف العمل وظروف العمل عند التنفيذ، كما تؤدي إلى تعرفه على الأفراد الذين يقومون بالعمل، وآراء ومقترحات هؤلاء الأفراد وبذلك يكون في استطاعته الحصول على بيانات لا يمكن أن تتضمنها التقارير الإدارية التي توضع من قبل المشرفين وترفع للمسؤولين المعنيين. </a:t>
            </a:r>
            <a:endParaRPr lang="ar-JO" sz="1600" dirty="0">
              <a:latin typeface="Simplified Arabic" panose="02020603050405020304" pitchFamily="18" charset="-78"/>
              <a:cs typeface="Simplified Arabic" panose="02020603050405020304" pitchFamily="18" charset="-78"/>
            </a:endParaRPr>
          </a:p>
          <a:p>
            <a:pPr marL="285750" indent="-285750" algn="just" rtl="1">
              <a:lnSpc>
                <a:spcPct val="100000"/>
              </a:lnSpc>
              <a:spcBef>
                <a:spcPct val="0"/>
              </a:spcBef>
              <a:buFont typeface="Wingdings" panose="05000000000000000000" pitchFamily="2" charset="2"/>
              <a:buChar char="Ø"/>
            </a:pPr>
            <a:endParaRPr lang="ar-SA" sz="1600" dirty="0">
              <a:latin typeface="Simplified Arabic" panose="02020603050405020304" pitchFamily="18" charset="-78"/>
              <a:cs typeface="Simplified Arabic" panose="02020603050405020304" pitchFamily="18" charset="-78"/>
            </a:endParaRPr>
          </a:p>
          <a:p>
            <a:pPr marL="285750" indent="-285750" algn="r" rtl="1">
              <a:lnSpc>
                <a:spcPct val="100000"/>
              </a:lnSpc>
              <a:spcBef>
                <a:spcPct val="0"/>
              </a:spcBef>
              <a:buFont typeface="Wingdings" panose="05000000000000000000" pitchFamily="2" charset="2"/>
              <a:buChar char="Ø"/>
            </a:pPr>
            <a:r>
              <a:rPr lang="ar-SA" sz="1600" b="1" dirty="0">
                <a:latin typeface="Simplified Arabic" panose="02020603050405020304" pitchFamily="18" charset="-78"/>
                <a:cs typeface="Simplified Arabic" panose="02020603050405020304" pitchFamily="18" charset="-78"/>
              </a:rPr>
              <a:t>إنها تجعل المسؤولين أكثر قدرة على فهم وتقدير التقارير الأخرى </a:t>
            </a:r>
            <a:r>
              <a:rPr lang="ar-SA" sz="1600" dirty="0">
                <a:latin typeface="Simplified Arabic" panose="02020603050405020304" pitchFamily="18" charset="-78"/>
                <a:cs typeface="Simplified Arabic" panose="02020603050405020304" pitchFamily="18" charset="-78"/>
              </a:rPr>
              <a:t>التي تصلهم </a:t>
            </a:r>
            <a:r>
              <a:rPr lang="ar-JO" sz="1600" dirty="0">
                <a:latin typeface="Simplified Arabic" panose="02020603050405020304" pitchFamily="18" charset="-78"/>
                <a:cs typeface="Simplified Arabic" panose="02020603050405020304" pitchFamily="18" charset="-78"/>
              </a:rPr>
              <a:t>ع</a:t>
            </a:r>
            <a:r>
              <a:rPr lang="ar-SA" sz="1600" dirty="0">
                <a:latin typeface="Simplified Arabic" panose="02020603050405020304" pitchFamily="18" charset="-78"/>
                <a:cs typeface="Simplified Arabic" panose="02020603050405020304" pitchFamily="18" charset="-78"/>
              </a:rPr>
              <a:t>ن سير الأمور في المنظمة لمعرفتهم الوثيقة بظروف العمل والأفراد القائمين به </a:t>
            </a:r>
            <a:r>
              <a:rPr lang="ar-JO" sz="1600" dirty="0">
                <a:latin typeface="Simplified Arabic" panose="02020603050405020304" pitchFamily="18" charset="-78"/>
                <a:cs typeface="Simplified Arabic" panose="02020603050405020304" pitchFamily="18" charset="-78"/>
              </a:rPr>
              <a:t>،</a:t>
            </a:r>
            <a:r>
              <a:rPr lang="ar-SA" sz="1600" dirty="0">
                <a:latin typeface="Simplified Arabic" panose="02020603050405020304" pitchFamily="18" charset="-78"/>
                <a:cs typeface="Simplified Arabic" panose="02020603050405020304" pitchFamily="18" charset="-78"/>
              </a:rPr>
              <a:t>كما أن الاتصال الشخصي بالمرؤوسين القائمين بالعمل يرفع من معنوياتهم ويوجد لديهم الباعث على الاجتهاد في</a:t>
            </a:r>
            <a:r>
              <a:rPr lang="ar-JO" sz="1600" dirty="0">
                <a:latin typeface="Simplified Arabic" panose="02020603050405020304" pitchFamily="18" charset="-78"/>
                <a:cs typeface="Simplified Arabic" panose="02020603050405020304" pitchFamily="18" charset="-78"/>
              </a:rPr>
              <a:t> </a:t>
            </a:r>
            <a:r>
              <a:rPr lang="ar-SA" sz="1600" dirty="0">
                <a:latin typeface="Simplified Arabic" panose="02020603050405020304" pitchFamily="18" charset="-78"/>
                <a:cs typeface="Simplified Arabic" panose="02020603050405020304" pitchFamily="18" charset="-78"/>
              </a:rPr>
              <a:t>العمل والأداء الجيد. </a:t>
            </a:r>
            <a:r>
              <a:rPr lang="ar-SA" sz="1400" dirty="0"/>
              <a:t/>
            </a:r>
            <a:br>
              <a:rPr lang="ar-SA" sz="1400" dirty="0"/>
            </a:br>
            <a:endParaRPr lang="ar-SA" sz="1400" dirty="0">
              <a:latin typeface="Simplified Arabic" panose="02020603050405020304" pitchFamily="18" charset="-78"/>
              <a:cs typeface="Simplified Arabic" panose="02020603050405020304" pitchFamily="18" charset="-78"/>
            </a:endParaRPr>
          </a:p>
          <a:p>
            <a:pPr algn="ctr" rtl="1">
              <a:lnSpc>
                <a:spcPct val="100000"/>
              </a:lnSpc>
              <a:spcBef>
                <a:spcPct val="0"/>
              </a:spcBef>
              <a:buNone/>
            </a:pPr>
            <a:r>
              <a:rPr lang="ar-SA" sz="1400" u="sng" dirty="0"/>
              <a:t/>
            </a:r>
            <a:br>
              <a:rPr lang="ar-SA" sz="1400" u="sng" dirty="0"/>
            </a:br>
            <a:r>
              <a:rPr lang="ar-SA" sz="1400" dirty="0"/>
              <a:t/>
            </a:r>
            <a:br>
              <a:rPr lang="ar-SA" sz="1400" dirty="0"/>
            </a:br>
            <a:endParaRPr lang="ar-SA" sz="1400" dirty="0">
              <a:latin typeface="Simplified Arabic" panose="02020603050405020304" pitchFamily="18" charset="-78"/>
              <a:cs typeface="Simplified Arabic" panose="02020603050405020304" pitchFamily="18" charset="-78"/>
            </a:endParaRPr>
          </a:p>
          <a:p>
            <a:pPr algn="r" rtl="1">
              <a:lnSpc>
                <a:spcPct val="100000"/>
              </a:lnSpc>
              <a:spcBef>
                <a:spcPct val="0"/>
              </a:spcBef>
              <a:buNone/>
            </a:pPr>
            <a:endParaRPr lang="en-US" sz="1400" dirty="0">
              <a:latin typeface="Simplified Arabic" panose="02020603050405020304" pitchFamily="18" charset="-78"/>
              <a:cs typeface="Simplified Arabic" panose="02020603050405020304" pitchFamily="18" charset="-78"/>
            </a:endParaRPr>
          </a:p>
          <a:p>
            <a:pPr marL="285750" indent="-285750" algn="r" rtl="1">
              <a:lnSpc>
                <a:spcPct val="100000"/>
              </a:lnSpc>
              <a:spcBef>
                <a:spcPct val="0"/>
              </a:spcBef>
              <a:buFont typeface="Wingdings" panose="05000000000000000000" pitchFamily="2" charset="2"/>
              <a:buChar char="q"/>
            </a:pPr>
            <a:endParaRPr lang="en-US" sz="1400" dirty="0"/>
          </a:p>
          <a:p>
            <a:pPr marL="285750" indent="-285750" algn="r" rtl="1">
              <a:lnSpc>
                <a:spcPct val="100000"/>
              </a:lnSpc>
              <a:spcBef>
                <a:spcPct val="0"/>
              </a:spcBef>
              <a:buFont typeface="Wingdings" panose="05000000000000000000" pitchFamily="2" charset="2"/>
              <a:buChar char="q"/>
            </a:pPr>
            <a:endParaRPr lang="ar-SA" sz="1400" dirty="0"/>
          </a:p>
          <a:p>
            <a:pPr marL="285750" indent="-285750" algn="r" rtl="1">
              <a:lnSpc>
                <a:spcPct val="100000"/>
              </a:lnSpc>
              <a:spcBef>
                <a:spcPct val="0"/>
              </a:spcBef>
              <a:buFont typeface="Wingdings" panose="05000000000000000000" pitchFamily="2" charset="2"/>
              <a:buChar char="q"/>
            </a:pPr>
            <a:endParaRPr lang="ar-SA" sz="1400" dirty="0"/>
          </a:p>
          <a:p>
            <a:pPr marL="285750" indent="-285750" algn="r" rtl="1">
              <a:lnSpc>
                <a:spcPct val="100000"/>
              </a:lnSpc>
              <a:spcBef>
                <a:spcPct val="0"/>
              </a:spcBef>
              <a:buFont typeface="Wingdings" panose="05000000000000000000" pitchFamily="2" charset="2"/>
              <a:buChar char="q"/>
            </a:pPr>
            <a:endParaRPr lang="ar-SA" altLang="en-US" sz="1400" dirty="0">
              <a:solidFill>
                <a:srgbClr val="002060"/>
              </a:solidFill>
              <a:latin typeface="Simplified Arabic" panose="02020603050405020304" pitchFamily="18" charset="-78"/>
              <a:cs typeface="Simplified Arabic" panose="02020603050405020304" pitchFamily="18" charset="-78"/>
            </a:endParaRPr>
          </a:p>
        </p:txBody>
      </p:sp>
      <p:sp>
        <p:nvSpPr>
          <p:cNvPr id="12" name="Oval 173"/>
          <p:cNvSpPr/>
          <p:nvPr/>
        </p:nvSpPr>
        <p:spPr>
          <a:xfrm>
            <a:off x="217488" y="215900"/>
            <a:ext cx="627062" cy="627063"/>
          </a:xfrm>
          <a:prstGeom prst="ellipse">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ar-JO" dirty="0"/>
              <a:t>22</a:t>
            </a:r>
            <a:endParaRPr lang="en-US" dirty="0"/>
          </a:p>
        </p:txBody>
      </p:sp>
      <p:sp>
        <p:nvSpPr>
          <p:cNvPr id="8" name="Rectangle 5"/>
          <p:cNvSpPr>
            <a:spLocks noChangeArrowheads="1"/>
          </p:cNvSpPr>
          <p:nvPr/>
        </p:nvSpPr>
        <p:spPr bwMode="auto">
          <a:xfrm>
            <a:off x="10446239" y="173995"/>
            <a:ext cx="2050561"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ctr" latinLnBrk="0" hangingPunct="0">
              <a:lnSpc>
                <a:spcPct val="100000"/>
              </a:lnSpc>
              <a:spcBef>
                <a:spcPct val="0"/>
              </a:spcBef>
              <a:spcAft>
                <a:spcPct val="0"/>
              </a:spcAft>
              <a:buClrTx/>
              <a:buSzTx/>
              <a:buFontTx/>
              <a:buNone/>
            </a:pPr>
            <a:r>
              <a:rPr kumimoji="0" lang="ar-SA" altLang="en-US" sz="1100" b="0" i="0" u="none" strike="noStrike" cap="none" normalizeH="0" baseline="0" dirty="0">
                <a:ln>
                  <a:noFill/>
                </a:ln>
                <a:solidFill>
                  <a:srgbClr val="FFFFFF"/>
                </a:solidFill>
                <a:effectLst/>
                <a:latin typeface="Segoe UI Historic" panose="020B0502040204020203" pitchFamily="34" charset="0"/>
                <a:cs typeface="Arial" panose="020B0604020202020204" pitchFamily="34" charset="0"/>
              </a:rPr>
              <a:t>ينبغي أن </a:t>
            </a:r>
            <a:r>
              <a:rPr kumimoji="0" lang="ar-SA" altLang="en-US" sz="1100" b="0" i="0" u="none" strike="noStrike" cap="none" normalizeH="0" baseline="0" dirty="0">
                <a:ln>
                  <a:noFill/>
                </a:ln>
                <a:solidFill>
                  <a:srgbClr val="FFFFFF"/>
                </a:solidFill>
                <a:effectLst/>
                <a:latin typeface="Segoe UI Historic" panose="020B0502040204020203" pitchFamily="34" charset="0"/>
                <a:cs typeface="Segoe UI Historic" panose="020B0502040204020203" pitchFamily="34" charset="0"/>
              </a:rPr>
              <a:t>ن التقرير موجزا قدر المستطاع</a:t>
            </a:r>
            <a:r>
              <a:rPr kumimoji="0" lang="en-US" altLang="en-US" sz="1100" b="0" i="0" u="none" strike="noStrike" cap="none" normalizeH="0" baseline="0" dirty="0">
                <a:ln>
                  <a:noFill/>
                </a:ln>
                <a:solidFill>
                  <a:srgbClr val="FFFFFF"/>
                </a:solidFill>
                <a:effectLst/>
                <a:latin typeface="Segoe UI Historic" panose="020B0502040204020203" pitchFamily="34" charset="0"/>
                <a:cs typeface="Segoe UI Historic" panose="020B0502040204020203" pitchFamily="34" charset="0"/>
              </a:rPr>
              <a:t>.</a:t>
            </a:r>
            <a:r>
              <a:rPr kumimoji="0" lang="en-US" altLang="en-US" sz="800" b="0" i="0" u="none" strike="noStrike" cap="none" normalizeH="0" baseline="0" dirty="0">
                <a:ln>
                  <a:noFill/>
                </a:ln>
                <a:solidFill>
                  <a:schemeClr val="tx1"/>
                </a:solidFill>
                <a:effectLst/>
              </a:rPr>
              <a:t> </a:t>
            </a:r>
            <a:endParaRPr kumimoji="0" lang="en-US" altLang="en-US" sz="1100" b="0" i="0" u="none" strike="noStrike" cap="none" normalizeH="0" baseline="0" dirty="0">
              <a:ln>
                <a:noFill/>
              </a:ln>
              <a:solidFill>
                <a:srgbClr val="FFFFFF"/>
              </a:solidFill>
              <a:effectLst/>
              <a:latin typeface="Segoe UI Historic" panose="020B0502040204020203" pitchFamily="34" charset="0"/>
              <a:cs typeface="Segoe UI Historic" panose="020B0502040204020203" pitchFamily="34" charset="0"/>
            </a:endParaRPr>
          </a:p>
        </p:txBody>
      </p:sp>
      <p:pic>
        <p:nvPicPr>
          <p:cNvPr id="6" name="Picture 4"/>
          <p:cNvPicPr>
            <a:picLocks noChangeAspect="1"/>
          </p:cNvPicPr>
          <p:nvPr/>
        </p:nvPicPr>
        <p:blipFill>
          <a:blip r:embed="rId2"/>
          <a:stretch>
            <a:fillRect/>
          </a:stretch>
        </p:blipFill>
        <p:spPr>
          <a:xfrm>
            <a:off x="217488" y="1019607"/>
            <a:ext cx="1492043" cy="2982550"/>
          </a:xfrm>
          <a:prstGeom prst="rect">
            <a:avLst/>
          </a:prstGeom>
          <a:noFill/>
          <a:ln w="9525">
            <a:noFill/>
          </a:ln>
        </p:spPr>
      </p:pic>
      <p:sp>
        <p:nvSpPr>
          <p:cNvPr id="7" name="Arrow: Left 6"/>
          <p:cNvSpPr/>
          <p:nvPr/>
        </p:nvSpPr>
        <p:spPr>
          <a:xfrm>
            <a:off x="8759687" y="173995"/>
            <a:ext cx="978408" cy="74624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مستطيل 2"/>
          <p:cNvSpPr>
            <a:spLocks noChangeArrowheads="1"/>
          </p:cNvSpPr>
          <p:nvPr/>
        </p:nvSpPr>
        <p:spPr bwMode="auto">
          <a:xfrm rot="10800000" flipV="1">
            <a:off x="3249532" y="811788"/>
            <a:ext cx="5377633"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rtl="1">
              <a:lnSpc>
                <a:spcPct val="100000"/>
              </a:lnSpc>
              <a:spcBef>
                <a:spcPct val="0"/>
              </a:spcBef>
              <a:buFontTx/>
              <a:buNone/>
            </a:pPr>
            <a:r>
              <a:rPr lang="ar-SA" sz="3200" b="1" u="sng" dirty="0">
                <a:solidFill>
                  <a:srgbClr val="FF0000"/>
                </a:solidFill>
                <a:latin typeface="Simplified Arabic" panose="02020603050405020304" pitchFamily="18" charset="-78"/>
                <a:cs typeface="Simplified Arabic" panose="02020603050405020304" pitchFamily="18" charset="-78"/>
              </a:rPr>
              <a:t>رابعاً - المتابعة </a:t>
            </a:r>
            <a:r>
              <a:rPr lang="en-US" sz="3200" b="1" u="sng" dirty="0">
                <a:solidFill>
                  <a:srgbClr val="FF0000"/>
                </a:solidFill>
                <a:latin typeface="Simplified Arabic" panose="02020603050405020304" pitchFamily="18" charset="-78"/>
                <a:cs typeface="Simplified Arabic" panose="02020603050405020304" pitchFamily="18" charset="-78"/>
              </a:rPr>
              <a:t>Follow - up</a:t>
            </a:r>
            <a:endParaRPr lang="ar-SA" altLang="en-US" sz="3200" b="1" u="sng" dirty="0">
              <a:solidFill>
                <a:srgbClr val="FF0000"/>
              </a:solidFill>
              <a:latin typeface="Simplified Arabic" panose="02020603050405020304" pitchFamily="18" charset="-78"/>
              <a:cs typeface="Simplified Arabic" panose="02020603050405020304" pitchFamily="18" charset="-78"/>
            </a:endParaRPr>
          </a:p>
        </p:txBody>
      </p:sp>
      <p:sp>
        <p:nvSpPr>
          <p:cNvPr id="55299" name="Rectangle 29"/>
          <p:cNvSpPr>
            <a:spLocks noChangeArrowheads="1"/>
          </p:cNvSpPr>
          <p:nvPr/>
        </p:nvSpPr>
        <p:spPr bwMode="auto">
          <a:xfrm>
            <a:off x="2398190" y="1818331"/>
            <a:ext cx="7830589" cy="27084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285750" indent="-285750" algn="just" rtl="1">
              <a:lnSpc>
                <a:spcPct val="100000"/>
              </a:lnSpc>
              <a:spcBef>
                <a:spcPct val="0"/>
              </a:spcBef>
              <a:buFont typeface="Wingdings" panose="05000000000000000000" pitchFamily="2" charset="2"/>
              <a:buChar char="Ø"/>
            </a:pPr>
            <a:r>
              <a:rPr lang="ar-SA" sz="1600" b="1" dirty="0">
                <a:latin typeface="Simplified Arabic" panose="02020603050405020304" pitchFamily="18" charset="-78"/>
                <a:cs typeface="Simplified Arabic" panose="02020603050405020304" pitchFamily="18" charset="-78"/>
              </a:rPr>
              <a:t>المتابعة هي </a:t>
            </a:r>
            <a:r>
              <a:rPr lang="ar-SA" sz="1600" dirty="0">
                <a:latin typeface="Simplified Arabic" panose="02020603050405020304" pitchFamily="18" charset="-78"/>
                <a:cs typeface="Simplified Arabic" panose="02020603050405020304" pitchFamily="18" charset="-78"/>
              </a:rPr>
              <a:t>التعرف ال</a:t>
            </a:r>
            <a:r>
              <a:rPr lang="ar-JO" sz="1600" dirty="0">
                <a:latin typeface="Simplified Arabic" panose="02020603050405020304" pitchFamily="18" charset="-78"/>
                <a:cs typeface="Simplified Arabic" panose="02020603050405020304" pitchFamily="18" charset="-78"/>
              </a:rPr>
              <a:t>د</a:t>
            </a:r>
            <a:r>
              <a:rPr lang="ar-SA" sz="1600" dirty="0">
                <a:latin typeface="Simplified Arabic" panose="02020603050405020304" pitchFamily="18" charset="-78"/>
                <a:cs typeface="Simplified Arabic" panose="02020603050405020304" pitchFamily="18" charset="-78"/>
              </a:rPr>
              <a:t>ائم المستمر على كيفية سير العمل على ضوء الخطة الموضوعة ومدى التقدم في تحقيق أهدافها المرسومة وهو الأمر الذي يفرض على جهة المتابعة الحصول على البيانات والمعلومات اللازمة بصفة دورية منتظمة حتى تستطيع اكتشاف الأخطاء فور حصولها والعمل على تداركها وعدم تكرارها .</a:t>
            </a:r>
            <a:endParaRPr lang="ar-JO" sz="1600" dirty="0">
              <a:latin typeface="Simplified Arabic" panose="02020603050405020304" pitchFamily="18" charset="-78"/>
              <a:cs typeface="Simplified Arabic" panose="02020603050405020304" pitchFamily="18" charset="-78"/>
            </a:endParaRPr>
          </a:p>
          <a:p>
            <a:pPr algn="just" rtl="1">
              <a:lnSpc>
                <a:spcPct val="100000"/>
              </a:lnSpc>
              <a:spcBef>
                <a:spcPct val="0"/>
              </a:spcBef>
              <a:buNone/>
            </a:pPr>
            <a:endParaRPr lang="ar-SA" sz="1600" dirty="0">
              <a:latin typeface="Simplified Arabic" panose="02020603050405020304" pitchFamily="18" charset="-78"/>
              <a:cs typeface="Simplified Arabic" panose="02020603050405020304" pitchFamily="18" charset="-78"/>
            </a:endParaRPr>
          </a:p>
          <a:p>
            <a:pPr marL="285750" indent="-285750" algn="r" rtl="1">
              <a:lnSpc>
                <a:spcPct val="100000"/>
              </a:lnSpc>
              <a:spcBef>
                <a:spcPct val="0"/>
              </a:spcBef>
              <a:buFont typeface="Wingdings" panose="05000000000000000000" pitchFamily="2" charset="2"/>
              <a:buChar char="Ø"/>
            </a:pPr>
            <a:r>
              <a:rPr lang="ar-SA" sz="1600" b="1" dirty="0">
                <a:latin typeface="Simplified Arabic" panose="02020603050405020304" pitchFamily="18" charset="-78"/>
                <a:cs typeface="Simplified Arabic" panose="02020603050405020304" pitchFamily="18" charset="-78"/>
              </a:rPr>
              <a:t>لكي تتم الرقابة على خير وجه، لا بد من متابعة الأداء </a:t>
            </a:r>
            <a:r>
              <a:rPr lang="ar-JO" sz="1600" b="1" dirty="0">
                <a:latin typeface="Simplified Arabic" panose="02020603050405020304" pitchFamily="18" charset="-78"/>
                <a:cs typeface="Simplified Arabic" panose="02020603050405020304" pitchFamily="18" charset="-78"/>
              </a:rPr>
              <a:t>لمع</a:t>
            </a:r>
            <a:r>
              <a:rPr lang="ar-SA" sz="1600" b="1" dirty="0">
                <a:latin typeface="Simplified Arabic" panose="02020603050405020304" pitchFamily="18" charset="-78"/>
                <a:cs typeface="Simplified Arabic" panose="02020603050405020304" pitchFamily="18" charset="-78"/>
              </a:rPr>
              <a:t>ر</a:t>
            </a:r>
            <a:r>
              <a:rPr lang="ar-JO" sz="1600" b="1" dirty="0">
                <a:latin typeface="Simplified Arabic" panose="02020603050405020304" pitchFamily="18" charset="-78"/>
                <a:cs typeface="Simplified Arabic" panose="02020603050405020304" pitchFamily="18" charset="-78"/>
              </a:rPr>
              <a:t>ف</a:t>
            </a:r>
            <a:r>
              <a:rPr lang="ar-SA" sz="1600" b="1" dirty="0">
                <a:latin typeface="Simplified Arabic" panose="02020603050405020304" pitchFamily="18" charset="-78"/>
                <a:cs typeface="Simplified Arabic" panose="02020603050405020304" pitchFamily="18" charset="-78"/>
              </a:rPr>
              <a:t>ة </a:t>
            </a:r>
            <a:r>
              <a:rPr lang="ar-SA" sz="1600" dirty="0">
                <a:latin typeface="Simplified Arabic" panose="02020603050405020304" pitchFamily="18" charset="-78"/>
                <a:cs typeface="Simplified Arabic" panose="02020603050405020304" pitchFamily="18" charset="-78"/>
              </a:rPr>
              <a:t>إن كان هناك تقدما أو تحسنا فيه أو أن الأمور ما زالت على ما هي عليه حتى بعدما اكتشفت أسباب الانحرافات وتصحيح الاختلافات بين ما تم وما يجب ان يتم </a:t>
            </a:r>
            <a:r>
              <a:rPr lang="ar-JO" sz="1600" dirty="0">
                <a:latin typeface="Simplified Arabic" panose="02020603050405020304" pitchFamily="18" charset="-78"/>
                <a:cs typeface="Simplified Arabic" panose="02020603050405020304" pitchFamily="18" charset="-78"/>
              </a:rPr>
              <a:t>،</a:t>
            </a:r>
            <a:r>
              <a:rPr lang="ar-SA" sz="1600" dirty="0">
                <a:latin typeface="Simplified Arabic" panose="02020603050405020304" pitchFamily="18" charset="-78"/>
                <a:cs typeface="Simplified Arabic" panose="02020603050405020304" pitchFamily="18" charset="-78"/>
              </a:rPr>
              <a:t>لذا فإنه من الضروري أن يوفر النظام الرقابي مثل هذه المعلومات بصفة مستمرة حتى تستطيع اكتشاف الأخطاء فور حصو</a:t>
            </a:r>
            <a:r>
              <a:rPr lang="ar-JO" sz="1600" dirty="0">
                <a:latin typeface="Simplified Arabic" panose="02020603050405020304" pitchFamily="18" charset="-78"/>
                <a:cs typeface="Simplified Arabic" panose="02020603050405020304" pitchFamily="18" charset="-78"/>
              </a:rPr>
              <a:t>لها</a:t>
            </a:r>
            <a:r>
              <a:rPr lang="ar-SA" sz="1600" dirty="0">
                <a:latin typeface="Simplified Arabic" panose="02020603050405020304" pitchFamily="18" charset="-78"/>
                <a:cs typeface="Simplified Arabic" panose="02020603050405020304" pitchFamily="18" charset="-78"/>
              </a:rPr>
              <a:t> ومعالجتها قبل استفحاله</a:t>
            </a:r>
            <a:r>
              <a:rPr lang="ar-JO" sz="1600" dirty="0">
                <a:latin typeface="Simplified Arabic" panose="02020603050405020304" pitchFamily="18" charset="-78"/>
                <a:cs typeface="Simplified Arabic" panose="02020603050405020304" pitchFamily="18" charset="-78"/>
              </a:rPr>
              <a:t>ا</a:t>
            </a:r>
            <a:r>
              <a:rPr lang="ar-SA" sz="1600" dirty="0">
                <a:latin typeface="Simplified Arabic" panose="02020603050405020304" pitchFamily="18" charset="-78"/>
                <a:cs typeface="Simplified Arabic" panose="02020603050405020304" pitchFamily="18" charset="-78"/>
              </a:rPr>
              <a:t>.</a:t>
            </a:r>
            <a:r>
              <a:rPr lang="ar-SA" sz="1400" dirty="0"/>
              <a:t/>
            </a:r>
            <a:br>
              <a:rPr lang="ar-SA" sz="1400" dirty="0"/>
            </a:br>
            <a:endParaRPr lang="ar-SA" sz="1400" dirty="0">
              <a:latin typeface="Simplified Arabic" panose="02020603050405020304" pitchFamily="18" charset="-78"/>
              <a:cs typeface="Simplified Arabic" panose="02020603050405020304" pitchFamily="18" charset="-78"/>
            </a:endParaRPr>
          </a:p>
          <a:p>
            <a:pPr algn="ctr" rtl="1">
              <a:lnSpc>
                <a:spcPct val="100000"/>
              </a:lnSpc>
              <a:spcBef>
                <a:spcPct val="0"/>
              </a:spcBef>
              <a:buNone/>
            </a:pPr>
            <a:r>
              <a:rPr lang="ar-SA" sz="1400" u="sng" dirty="0"/>
              <a:t/>
            </a:r>
            <a:br>
              <a:rPr lang="ar-SA" sz="1400" u="sng" dirty="0"/>
            </a:br>
            <a:endParaRPr lang="ar-SA" altLang="en-US" sz="1400" dirty="0">
              <a:solidFill>
                <a:srgbClr val="002060"/>
              </a:solidFill>
              <a:latin typeface="Simplified Arabic" panose="02020603050405020304" pitchFamily="18" charset="-78"/>
              <a:cs typeface="Simplified Arabic" panose="02020603050405020304" pitchFamily="18" charset="-78"/>
            </a:endParaRPr>
          </a:p>
        </p:txBody>
      </p:sp>
      <p:sp>
        <p:nvSpPr>
          <p:cNvPr id="12" name="Oval 173"/>
          <p:cNvSpPr/>
          <p:nvPr/>
        </p:nvSpPr>
        <p:spPr>
          <a:xfrm>
            <a:off x="217488" y="215900"/>
            <a:ext cx="627062" cy="627063"/>
          </a:xfrm>
          <a:prstGeom prst="ellipse">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ar-JO" dirty="0"/>
              <a:t>23</a:t>
            </a:r>
            <a:endParaRPr lang="en-US" dirty="0"/>
          </a:p>
        </p:txBody>
      </p:sp>
      <p:sp>
        <p:nvSpPr>
          <p:cNvPr id="8" name="Rectangle 5"/>
          <p:cNvSpPr>
            <a:spLocks noChangeArrowheads="1"/>
          </p:cNvSpPr>
          <p:nvPr/>
        </p:nvSpPr>
        <p:spPr bwMode="auto">
          <a:xfrm>
            <a:off x="10446239" y="173995"/>
            <a:ext cx="2050561"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ctr" latinLnBrk="0" hangingPunct="0">
              <a:lnSpc>
                <a:spcPct val="100000"/>
              </a:lnSpc>
              <a:spcBef>
                <a:spcPct val="0"/>
              </a:spcBef>
              <a:spcAft>
                <a:spcPct val="0"/>
              </a:spcAft>
              <a:buClrTx/>
              <a:buSzTx/>
              <a:buFontTx/>
              <a:buNone/>
            </a:pPr>
            <a:r>
              <a:rPr kumimoji="0" lang="ar-SA" altLang="en-US" sz="1100" b="0" i="0" u="none" strike="noStrike" cap="none" normalizeH="0" baseline="0" dirty="0">
                <a:ln>
                  <a:noFill/>
                </a:ln>
                <a:solidFill>
                  <a:srgbClr val="FFFFFF"/>
                </a:solidFill>
                <a:effectLst/>
                <a:latin typeface="Segoe UI Historic" panose="020B0502040204020203" pitchFamily="34" charset="0"/>
                <a:cs typeface="Arial" panose="020B0604020202020204" pitchFamily="34" charset="0"/>
              </a:rPr>
              <a:t>ينبغي أن </a:t>
            </a:r>
            <a:r>
              <a:rPr kumimoji="0" lang="ar-SA" altLang="en-US" sz="1100" b="0" i="0" u="none" strike="noStrike" cap="none" normalizeH="0" baseline="0" dirty="0">
                <a:ln>
                  <a:noFill/>
                </a:ln>
                <a:solidFill>
                  <a:srgbClr val="FFFFFF"/>
                </a:solidFill>
                <a:effectLst/>
                <a:latin typeface="Segoe UI Historic" panose="020B0502040204020203" pitchFamily="34" charset="0"/>
                <a:cs typeface="Segoe UI Historic" panose="020B0502040204020203" pitchFamily="34" charset="0"/>
              </a:rPr>
              <a:t>ن التقرير موجزا قدر المستطاع</a:t>
            </a:r>
            <a:r>
              <a:rPr kumimoji="0" lang="en-US" altLang="en-US" sz="1100" b="0" i="0" u="none" strike="noStrike" cap="none" normalizeH="0" baseline="0" dirty="0">
                <a:ln>
                  <a:noFill/>
                </a:ln>
                <a:solidFill>
                  <a:srgbClr val="FFFFFF"/>
                </a:solidFill>
                <a:effectLst/>
                <a:latin typeface="Segoe UI Historic" panose="020B0502040204020203" pitchFamily="34" charset="0"/>
                <a:cs typeface="Segoe UI Historic" panose="020B0502040204020203" pitchFamily="34" charset="0"/>
              </a:rPr>
              <a:t>.</a:t>
            </a:r>
            <a:r>
              <a:rPr kumimoji="0" lang="en-US" altLang="en-US" sz="800" b="0" i="0" u="none" strike="noStrike" cap="none" normalizeH="0" baseline="0" dirty="0">
                <a:ln>
                  <a:noFill/>
                </a:ln>
                <a:solidFill>
                  <a:schemeClr val="tx1"/>
                </a:solidFill>
                <a:effectLst/>
              </a:rPr>
              <a:t> </a:t>
            </a:r>
            <a:endParaRPr kumimoji="0" lang="en-US" altLang="en-US" sz="1100" b="0" i="0" u="none" strike="noStrike" cap="none" normalizeH="0" baseline="0" dirty="0">
              <a:ln>
                <a:noFill/>
              </a:ln>
              <a:solidFill>
                <a:srgbClr val="FFFFFF"/>
              </a:solidFill>
              <a:effectLst/>
              <a:latin typeface="Segoe UI Historic" panose="020B0502040204020203" pitchFamily="34" charset="0"/>
              <a:cs typeface="Segoe UI Historic" panose="020B0502040204020203" pitchFamily="34" charset="0"/>
            </a:endParaRPr>
          </a:p>
        </p:txBody>
      </p:sp>
      <p:grpSp>
        <p:nvGrpSpPr>
          <p:cNvPr id="10" name="Group 1"/>
          <p:cNvGrpSpPr/>
          <p:nvPr/>
        </p:nvGrpSpPr>
        <p:grpSpPr bwMode="auto">
          <a:xfrm rot="-5838478">
            <a:off x="695597" y="3771882"/>
            <a:ext cx="2198688" cy="2898775"/>
            <a:chOff x="4095257" y="1996236"/>
            <a:chExt cx="3369019" cy="4449075"/>
          </a:xfrm>
        </p:grpSpPr>
        <p:grpSp>
          <p:nvGrpSpPr>
            <p:cNvPr id="11" name="Group 6"/>
            <p:cNvGrpSpPr/>
            <p:nvPr/>
          </p:nvGrpSpPr>
          <p:grpSpPr bwMode="auto">
            <a:xfrm rot="-2789196">
              <a:off x="4950672" y="3955051"/>
              <a:ext cx="1131521" cy="717619"/>
              <a:chOff x="4296246" y="3428879"/>
              <a:chExt cx="1627039" cy="1031885"/>
            </a:xfrm>
          </p:grpSpPr>
          <p:sp>
            <p:nvSpPr>
              <p:cNvPr id="29" name="Rectangle 12"/>
              <p:cNvSpPr>
                <a:spLocks noChangeArrowheads="1"/>
              </p:cNvSpPr>
              <p:nvPr/>
            </p:nvSpPr>
            <p:spPr bwMode="auto">
              <a:xfrm>
                <a:off x="4372257" y="3427906"/>
                <a:ext cx="1601110" cy="339285"/>
              </a:xfrm>
              <a:prstGeom prst="rect">
                <a:avLst/>
              </a:prstGeom>
              <a:solidFill>
                <a:schemeClr val="accent2">
                  <a:lumMod val="60000"/>
                  <a:lumOff val="40000"/>
                </a:schemeClr>
              </a:solidFill>
              <a:ln>
                <a:noFill/>
              </a:ln>
            </p:spPr>
            <p:txBody>
              <a:bodyPr/>
              <a:lstStyle/>
              <a:p>
                <a:pPr>
                  <a:defRPr/>
                </a:pPr>
                <a:endParaRPr lang="id-ID"/>
              </a:p>
            </p:txBody>
          </p:sp>
          <p:sp>
            <p:nvSpPr>
              <p:cNvPr id="30" name="Rectangle 13"/>
              <p:cNvSpPr>
                <a:spLocks noChangeArrowheads="1"/>
              </p:cNvSpPr>
              <p:nvPr/>
            </p:nvSpPr>
            <p:spPr bwMode="auto">
              <a:xfrm>
                <a:off x="4296246" y="3774494"/>
                <a:ext cx="1614478" cy="34448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id-ID" altLang="en-US" sz="1800"/>
              </a:p>
            </p:txBody>
          </p:sp>
          <p:sp>
            <p:nvSpPr>
              <p:cNvPr id="31" name="Rectangle 14"/>
              <p:cNvSpPr>
                <a:spLocks noChangeArrowheads="1"/>
              </p:cNvSpPr>
              <p:nvPr/>
            </p:nvSpPr>
            <p:spPr bwMode="auto">
              <a:xfrm>
                <a:off x="4366209" y="4094248"/>
                <a:ext cx="1608114" cy="349777"/>
              </a:xfrm>
              <a:prstGeom prst="rect">
                <a:avLst/>
              </a:prstGeom>
              <a:solidFill>
                <a:schemeClr val="accent2">
                  <a:lumMod val="75000"/>
                </a:schemeClr>
              </a:solidFill>
              <a:ln>
                <a:noFill/>
              </a:ln>
            </p:spPr>
            <p:txBody>
              <a:bodyPr/>
              <a:lstStyle/>
              <a:p>
                <a:pPr>
                  <a:defRPr/>
                </a:pPr>
                <a:endParaRPr lang="id-ID"/>
              </a:p>
            </p:txBody>
          </p:sp>
        </p:grpSp>
        <p:grpSp>
          <p:nvGrpSpPr>
            <p:cNvPr id="13" name="Group 7"/>
            <p:cNvGrpSpPr/>
            <p:nvPr/>
          </p:nvGrpSpPr>
          <p:grpSpPr bwMode="auto">
            <a:xfrm rot="-2789196">
              <a:off x="5723642" y="3141846"/>
              <a:ext cx="1131793" cy="715341"/>
              <a:chOff x="5915175" y="2938134"/>
              <a:chExt cx="1627435" cy="1028606"/>
            </a:xfrm>
          </p:grpSpPr>
          <p:sp>
            <p:nvSpPr>
              <p:cNvPr id="26" name="Rectangle 15"/>
              <p:cNvSpPr>
                <a:spLocks noChangeArrowheads="1"/>
              </p:cNvSpPr>
              <p:nvPr/>
            </p:nvSpPr>
            <p:spPr bwMode="auto">
              <a:xfrm>
                <a:off x="5970428" y="2930400"/>
                <a:ext cx="1615125" cy="346276"/>
              </a:xfrm>
              <a:prstGeom prst="rect">
                <a:avLst/>
              </a:prstGeom>
              <a:solidFill>
                <a:schemeClr val="accent3">
                  <a:lumMod val="60000"/>
                  <a:lumOff val="40000"/>
                </a:schemeClr>
              </a:solidFill>
              <a:ln>
                <a:noFill/>
              </a:ln>
            </p:spPr>
            <p:txBody>
              <a:bodyPr/>
              <a:lstStyle/>
              <a:p>
                <a:pPr>
                  <a:defRPr/>
                </a:pPr>
                <a:endParaRPr lang="id-ID"/>
              </a:p>
            </p:txBody>
          </p:sp>
          <p:sp>
            <p:nvSpPr>
              <p:cNvPr id="27" name="Rectangle 16"/>
              <p:cNvSpPr>
                <a:spLocks noChangeArrowheads="1"/>
              </p:cNvSpPr>
              <p:nvPr/>
            </p:nvSpPr>
            <p:spPr bwMode="auto">
              <a:xfrm>
                <a:off x="5964018" y="3272779"/>
                <a:ext cx="1615127" cy="342780"/>
              </a:xfrm>
              <a:prstGeom prst="rect">
                <a:avLst/>
              </a:prstGeom>
              <a:solidFill>
                <a:schemeClr val="accent3"/>
              </a:solidFill>
              <a:ln>
                <a:noFill/>
              </a:ln>
            </p:spPr>
            <p:txBody>
              <a:bodyPr/>
              <a:lstStyle/>
              <a:p>
                <a:pPr>
                  <a:defRPr/>
                </a:pPr>
                <a:endParaRPr lang="id-ID"/>
              </a:p>
            </p:txBody>
          </p:sp>
          <p:sp>
            <p:nvSpPr>
              <p:cNvPr id="28" name="Rectangle 17"/>
              <p:cNvSpPr>
                <a:spLocks noChangeArrowheads="1"/>
              </p:cNvSpPr>
              <p:nvPr/>
            </p:nvSpPr>
            <p:spPr bwMode="auto">
              <a:xfrm>
                <a:off x="5968579" y="3602361"/>
                <a:ext cx="1618629" cy="346279"/>
              </a:xfrm>
              <a:prstGeom prst="rect">
                <a:avLst/>
              </a:prstGeom>
              <a:solidFill>
                <a:schemeClr val="accent3">
                  <a:lumMod val="75000"/>
                </a:schemeClr>
              </a:solidFill>
              <a:ln>
                <a:noFill/>
              </a:ln>
            </p:spPr>
            <p:txBody>
              <a:bodyPr/>
              <a:lstStyle/>
              <a:p>
                <a:pPr>
                  <a:defRPr/>
                </a:pPr>
                <a:endParaRPr lang="id-ID"/>
              </a:p>
            </p:txBody>
          </p:sp>
        </p:grpSp>
        <p:grpSp>
          <p:nvGrpSpPr>
            <p:cNvPr id="14" name="Group 8"/>
            <p:cNvGrpSpPr/>
            <p:nvPr/>
          </p:nvGrpSpPr>
          <p:grpSpPr bwMode="auto">
            <a:xfrm rot="-2789196">
              <a:off x="6457790" y="2281638"/>
              <a:ext cx="1291888" cy="721084"/>
              <a:chOff x="7513848" y="3429777"/>
              <a:chExt cx="1857647" cy="1036868"/>
            </a:xfrm>
          </p:grpSpPr>
          <p:sp>
            <p:nvSpPr>
              <p:cNvPr id="21" name="Freeform 7"/>
              <p:cNvSpPr/>
              <p:nvPr/>
            </p:nvSpPr>
            <p:spPr bwMode="auto">
              <a:xfrm>
                <a:off x="9039708" y="3430010"/>
                <a:ext cx="331787" cy="1036635"/>
              </a:xfrm>
              <a:custGeom>
                <a:avLst/>
                <a:gdLst>
                  <a:gd name="T0" fmla="*/ 0 w 209"/>
                  <a:gd name="T1" fmla="*/ 2147483646 h 653"/>
                  <a:gd name="T2" fmla="*/ 2147483646 w 209"/>
                  <a:gd name="T3" fmla="*/ 0 h 653"/>
                  <a:gd name="T4" fmla="*/ 2147483646 w 209"/>
                  <a:gd name="T5" fmla="*/ 2147483646 h 653"/>
                  <a:gd name="T6" fmla="*/ 2147483646 w 209"/>
                  <a:gd name="T7" fmla="*/ 2147483646 h 653"/>
                  <a:gd name="T8" fmla="*/ 2147483646 w 209"/>
                  <a:gd name="T9" fmla="*/ 2147483646 h 653"/>
                  <a:gd name="T10" fmla="*/ 0 w 209"/>
                  <a:gd name="T11" fmla="*/ 2147483646 h 653"/>
                  <a:gd name="T12" fmla="*/ 0 w 209"/>
                  <a:gd name="T13" fmla="*/ 2147483646 h 65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09" h="653">
                    <a:moveTo>
                      <a:pt x="0" y="162"/>
                    </a:moveTo>
                    <a:lnTo>
                      <a:pt x="135" y="0"/>
                    </a:lnTo>
                    <a:lnTo>
                      <a:pt x="209" y="210"/>
                    </a:lnTo>
                    <a:lnTo>
                      <a:pt x="209" y="443"/>
                    </a:lnTo>
                    <a:lnTo>
                      <a:pt x="135" y="653"/>
                    </a:lnTo>
                    <a:lnTo>
                      <a:pt x="0" y="488"/>
                    </a:lnTo>
                    <a:lnTo>
                      <a:pt x="0" y="162"/>
                    </a:lnTo>
                    <a:close/>
                  </a:path>
                </a:pathLst>
              </a:custGeom>
              <a:solidFill>
                <a:srgbClr val="BBA17C"/>
              </a:solidFill>
              <a:ln>
                <a:noFill/>
              </a:ln>
              <a:extLst>
                <a:ext uri="{91240B29-F687-4F45-9708-019B960494DF}">
                  <a14:hiddenLine xmlns:a14="http://schemas.microsoft.com/office/drawing/2010/main" w="9525">
                    <a:solidFill>
                      <a:srgbClr val="000000"/>
                    </a:solidFill>
                    <a:round/>
                  </a14:hiddenLine>
                </a:ext>
              </a:extLst>
            </p:spPr>
            <p:txBody>
              <a:bodyPr/>
              <a:lstStyle/>
              <a:p>
                <a:endParaRPr lang="en-US"/>
              </a:p>
            </p:txBody>
          </p:sp>
          <p:sp>
            <p:nvSpPr>
              <p:cNvPr id="22" name="Freeform 18"/>
              <p:cNvSpPr/>
              <p:nvPr/>
            </p:nvSpPr>
            <p:spPr bwMode="auto">
              <a:xfrm>
                <a:off x="7535500" y="3438426"/>
                <a:ext cx="1755273" cy="339284"/>
              </a:xfrm>
              <a:custGeom>
                <a:avLst/>
                <a:gdLst>
                  <a:gd name="T0" fmla="*/ 1020 w 1095"/>
                  <a:gd name="T1" fmla="*/ 217 h 217"/>
                  <a:gd name="T2" fmla="*/ 1095 w 1095"/>
                  <a:gd name="T3" fmla="*/ 0 h 217"/>
                  <a:gd name="T4" fmla="*/ 0 w 1095"/>
                  <a:gd name="T5" fmla="*/ 0 h 217"/>
                  <a:gd name="T6" fmla="*/ 0 w 1095"/>
                  <a:gd name="T7" fmla="*/ 217 h 217"/>
                  <a:gd name="T8" fmla="*/ 1020 w 1095"/>
                  <a:gd name="T9" fmla="*/ 217 h 217"/>
                </a:gdLst>
                <a:ahLst/>
                <a:cxnLst>
                  <a:cxn ang="0">
                    <a:pos x="T0" y="T1"/>
                  </a:cxn>
                  <a:cxn ang="0">
                    <a:pos x="T2" y="T3"/>
                  </a:cxn>
                  <a:cxn ang="0">
                    <a:pos x="T4" y="T5"/>
                  </a:cxn>
                  <a:cxn ang="0">
                    <a:pos x="T6" y="T7"/>
                  </a:cxn>
                  <a:cxn ang="0">
                    <a:pos x="T8" y="T9"/>
                  </a:cxn>
                </a:cxnLst>
                <a:rect l="0" t="0" r="r" b="b"/>
                <a:pathLst>
                  <a:path w="1095" h="217">
                    <a:moveTo>
                      <a:pt x="1020" y="217"/>
                    </a:moveTo>
                    <a:lnTo>
                      <a:pt x="1095" y="0"/>
                    </a:lnTo>
                    <a:lnTo>
                      <a:pt x="0" y="0"/>
                    </a:lnTo>
                    <a:lnTo>
                      <a:pt x="0" y="217"/>
                    </a:lnTo>
                    <a:lnTo>
                      <a:pt x="1020" y="217"/>
                    </a:lnTo>
                    <a:close/>
                  </a:path>
                </a:pathLst>
              </a:custGeom>
              <a:solidFill>
                <a:schemeClr val="accent4">
                  <a:lumMod val="60000"/>
                  <a:lumOff val="40000"/>
                </a:schemeClr>
              </a:solidFill>
              <a:ln>
                <a:noFill/>
              </a:ln>
            </p:spPr>
            <p:txBody>
              <a:bodyPr/>
              <a:lstStyle/>
              <a:p>
                <a:pPr>
                  <a:defRPr/>
                </a:pPr>
                <a:endParaRPr lang="id-ID"/>
              </a:p>
            </p:txBody>
          </p:sp>
          <p:sp>
            <p:nvSpPr>
              <p:cNvPr id="23" name="Rectangle 19"/>
              <p:cNvSpPr>
                <a:spLocks noChangeArrowheads="1"/>
              </p:cNvSpPr>
              <p:nvPr/>
            </p:nvSpPr>
            <p:spPr bwMode="auto">
              <a:xfrm>
                <a:off x="7553657" y="3769826"/>
                <a:ext cx="1622141" cy="349777"/>
              </a:xfrm>
              <a:prstGeom prst="rect">
                <a:avLst/>
              </a:prstGeom>
              <a:solidFill>
                <a:schemeClr val="accent4"/>
              </a:solidFill>
              <a:ln>
                <a:noFill/>
              </a:ln>
            </p:spPr>
            <p:txBody>
              <a:bodyPr/>
              <a:lstStyle/>
              <a:p>
                <a:pPr>
                  <a:defRPr/>
                </a:pPr>
                <a:endParaRPr lang="id-ID"/>
              </a:p>
            </p:txBody>
          </p:sp>
          <p:sp>
            <p:nvSpPr>
              <p:cNvPr id="24" name="Freeform 20"/>
              <p:cNvSpPr/>
              <p:nvPr/>
            </p:nvSpPr>
            <p:spPr bwMode="auto">
              <a:xfrm>
                <a:off x="7555462" y="4131120"/>
                <a:ext cx="1730749" cy="342781"/>
              </a:xfrm>
              <a:custGeom>
                <a:avLst/>
                <a:gdLst>
                  <a:gd name="T0" fmla="*/ 1095 w 1095"/>
                  <a:gd name="T1" fmla="*/ 219 h 219"/>
                  <a:gd name="T2" fmla="*/ 1020 w 1095"/>
                  <a:gd name="T3" fmla="*/ 0 h 219"/>
                  <a:gd name="T4" fmla="*/ 0 w 1095"/>
                  <a:gd name="T5" fmla="*/ 0 h 219"/>
                  <a:gd name="T6" fmla="*/ 0 w 1095"/>
                  <a:gd name="T7" fmla="*/ 219 h 219"/>
                  <a:gd name="T8" fmla="*/ 1095 w 1095"/>
                  <a:gd name="T9" fmla="*/ 219 h 219"/>
                </a:gdLst>
                <a:ahLst/>
                <a:cxnLst>
                  <a:cxn ang="0">
                    <a:pos x="T0" y="T1"/>
                  </a:cxn>
                  <a:cxn ang="0">
                    <a:pos x="T2" y="T3"/>
                  </a:cxn>
                  <a:cxn ang="0">
                    <a:pos x="T4" y="T5"/>
                  </a:cxn>
                  <a:cxn ang="0">
                    <a:pos x="T6" y="T7"/>
                  </a:cxn>
                  <a:cxn ang="0">
                    <a:pos x="T8" y="T9"/>
                  </a:cxn>
                </a:cxnLst>
                <a:rect l="0" t="0" r="r" b="b"/>
                <a:pathLst>
                  <a:path w="1095" h="219">
                    <a:moveTo>
                      <a:pt x="1095" y="219"/>
                    </a:moveTo>
                    <a:lnTo>
                      <a:pt x="1020" y="0"/>
                    </a:lnTo>
                    <a:lnTo>
                      <a:pt x="0" y="0"/>
                    </a:lnTo>
                    <a:lnTo>
                      <a:pt x="0" y="219"/>
                    </a:lnTo>
                    <a:lnTo>
                      <a:pt x="1095" y="219"/>
                    </a:lnTo>
                    <a:close/>
                  </a:path>
                </a:pathLst>
              </a:custGeom>
              <a:solidFill>
                <a:schemeClr val="accent4">
                  <a:lumMod val="75000"/>
                </a:schemeClr>
              </a:solidFill>
              <a:ln>
                <a:noFill/>
              </a:ln>
            </p:spPr>
            <p:txBody>
              <a:bodyPr/>
              <a:lstStyle/>
              <a:p>
                <a:pPr>
                  <a:defRPr/>
                </a:pPr>
                <a:endParaRPr lang="id-ID"/>
              </a:p>
            </p:txBody>
          </p:sp>
          <p:sp>
            <p:nvSpPr>
              <p:cNvPr id="25" name="Oval 21"/>
              <p:cNvSpPr>
                <a:spLocks noChangeArrowheads="1"/>
              </p:cNvSpPr>
              <p:nvPr/>
            </p:nvSpPr>
            <p:spPr bwMode="auto">
              <a:xfrm>
                <a:off x="9236547" y="3823081"/>
                <a:ext cx="84085" cy="290316"/>
              </a:xfrm>
              <a:prstGeom prst="ellipse">
                <a:avLst/>
              </a:prstGeom>
              <a:solidFill>
                <a:schemeClr val="tx1">
                  <a:lumMod val="75000"/>
                  <a:lumOff val="25000"/>
                </a:schemeClr>
              </a:solidFill>
              <a:ln>
                <a:noFill/>
              </a:ln>
            </p:spPr>
            <p:txBody>
              <a:bodyPr/>
              <a:lstStyle/>
              <a:p>
                <a:pPr>
                  <a:defRPr/>
                </a:pPr>
                <a:endParaRPr lang="id-ID"/>
              </a:p>
            </p:txBody>
          </p:sp>
        </p:grpSp>
        <p:grpSp>
          <p:nvGrpSpPr>
            <p:cNvPr id="15" name="Group 9"/>
            <p:cNvGrpSpPr/>
            <p:nvPr/>
          </p:nvGrpSpPr>
          <p:grpSpPr bwMode="auto">
            <a:xfrm rot="-2789196">
              <a:off x="3454929" y="5087369"/>
              <a:ext cx="1998270" cy="717614"/>
              <a:chOff x="1422870" y="2939467"/>
              <a:chExt cx="2873373" cy="1031877"/>
            </a:xfrm>
          </p:grpSpPr>
          <p:sp>
            <p:nvSpPr>
              <p:cNvPr id="16" name="Freeform 8"/>
              <p:cNvSpPr/>
              <p:nvPr/>
            </p:nvSpPr>
            <p:spPr bwMode="auto">
              <a:xfrm>
                <a:off x="1422870" y="2939467"/>
                <a:ext cx="1490658" cy="1031877"/>
              </a:xfrm>
              <a:custGeom>
                <a:avLst/>
                <a:gdLst>
                  <a:gd name="T0" fmla="*/ 2147483646 w 939"/>
                  <a:gd name="T1" fmla="*/ 2147483646 h 650"/>
                  <a:gd name="T2" fmla="*/ 0 w 939"/>
                  <a:gd name="T3" fmla="*/ 2147483646 h 650"/>
                  <a:gd name="T4" fmla="*/ 2147483646 w 939"/>
                  <a:gd name="T5" fmla="*/ 0 h 650"/>
                  <a:gd name="T6" fmla="*/ 2147483646 w 939"/>
                  <a:gd name="T7" fmla="*/ 0 h 650"/>
                  <a:gd name="T8" fmla="*/ 2147483646 w 939"/>
                  <a:gd name="T9" fmla="*/ 2147483646 h 650"/>
                  <a:gd name="T10" fmla="*/ 2147483646 w 939"/>
                  <a:gd name="T11" fmla="*/ 2147483646 h 65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39" h="650">
                    <a:moveTo>
                      <a:pt x="793" y="650"/>
                    </a:moveTo>
                    <a:lnTo>
                      <a:pt x="0" y="326"/>
                    </a:lnTo>
                    <a:lnTo>
                      <a:pt x="793" y="0"/>
                    </a:lnTo>
                    <a:lnTo>
                      <a:pt x="939" y="0"/>
                    </a:lnTo>
                    <a:lnTo>
                      <a:pt x="939" y="650"/>
                    </a:lnTo>
                    <a:lnTo>
                      <a:pt x="793" y="650"/>
                    </a:lnTo>
                    <a:close/>
                  </a:path>
                </a:pathLst>
              </a:custGeom>
              <a:solidFill>
                <a:srgbClr val="D4AC8C"/>
              </a:solidFill>
              <a:ln>
                <a:noFill/>
              </a:ln>
              <a:extLst>
                <a:ext uri="{91240B29-F687-4F45-9708-019B960494DF}">
                  <a14:hiddenLine xmlns:a14="http://schemas.microsoft.com/office/drawing/2010/main" w="9525">
                    <a:solidFill>
                      <a:srgbClr val="000000"/>
                    </a:solidFill>
                    <a:round/>
                  </a14:hiddenLine>
                </a:ext>
              </a:extLst>
            </p:spPr>
            <p:txBody>
              <a:bodyPr/>
              <a:lstStyle/>
              <a:p>
                <a:endParaRPr lang="en-US"/>
              </a:p>
            </p:txBody>
          </p:sp>
          <p:sp>
            <p:nvSpPr>
              <p:cNvPr id="17" name="Freeform 9"/>
              <p:cNvSpPr/>
              <p:nvPr/>
            </p:nvSpPr>
            <p:spPr bwMode="auto">
              <a:xfrm>
                <a:off x="2560725" y="2951949"/>
                <a:ext cx="1744762" cy="342781"/>
              </a:xfrm>
              <a:custGeom>
                <a:avLst/>
                <a:gdLst>
                  <a:gd name="T0" fmla="*/ 464 w 464"/>
                  <a:gd name="T1" fmla="*/ 0 h 91"/>
                  <a:gd name="T2" fmla="*/ 41 w 464"/>
                  <a:gd name="T3" fmla="*/ 0 h 91"/>
                  <a:gd name="T4" fmla="*/ 16 w 464"/>
                  <a:gd name="T5" fmla="*/ 14 h 91"/>
                  <a:gd name="T6" fmla="*/ 5 w 464"/>
                  <a:gd name="T7" fmla="*/ 31 h 91"/>
                  <a:gd name="T8" fmla="*/ 5 w 464"/>
                  <a:gd name="T9" fmla="*/ 59 h 91"/>
                  <a:gd name="T10" fmla="*/ 16 w 464"/>
                  <a:gd name="T11" fmla="*/ 77 h 91"/>
                  <a:gd name="T12" fmla="*/ 41 w 464"/>
                  <a:gd name="T13" fmla="*/ 91 h 91"/>
                  <a:gd name="T14" fmla="*/ 464 w 464"/>
                  <a:gd name="T15" fmla="*/ 91 h 91"/>
                  <a:gd name="T16" fmla="*/ 464 w 464"/>
                  <a:gd name="T17" fmla="*/ 0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64" h="91">
                    <a:moveTo>
                      <a:pt x="464" y="0"/>
                    </a:moveTo>
                    <a:cubicBezTo>
                      <a:pt x="41" y="0"/>
                      <a:pt x="41" y="0"/>
                      <a:pt x="41" y="0"/>
                    </a:cubicBezTo>
                    <a:cubicBezTo>
                      <a:pt x="32" y="0"/>
                      <a:pt x="21" y="6"/>
                      <a:pt x="16" y="14"/>
                    </a:cubicBezTo>
                    <a:cubicBezTo>
                      <a:pt x="5" y="31"/>
                      <a:pt x="5" y="31"/>
                      <a:pt x="5" y="31"/>
                    </a:cubicBezTo>
                    <a:cubicBezTo>
                      <a:pt x="0" y="39"/>
                      <a:pt x="0" y="52"/>
                      <a:pt x="5" y="59"/>
                    </a:cubicBezTo>
                    <a:cubicBezTo>
                      <a:pt x="16" y="77"/>
                      <a:pt x="16" y="77"/>
                      <a:pt x="16" y="77"/>
                    </a:cubicBezTo>
                    <a:cubicBezTo>
                      <a:pt x="21" y="85"/>
                      <a:pt x="32" y="91"/>
                      <a:pt x="41" y="91"/>
                    </a:cubicBezTo>
                    <a:cubicBezTo>
                      <a:pt x="464" y="91"/>
                      <a:pt x="464" y="91"/>
                      <a:pt x="464" y="91"/>
                    </a:cubicBezTo>
                    <a:lnTo>
                      <a:pt x="464" y="0"/>
                    </a:lnTo>
                    <a:close/>
                  </a:path>
                </a:pathLst>
              </a:custGeom>
              <a:solidFill>
                <a:schemeClr val="accent1">
                  <a:lumMod val="60000"/>
                  <a:lumOff val="40000"/>
                </a:schemeClr>
              </a:solidFill>
              <a:ln>
                <a:noFill/>
              </a:ln>
            </p:spPr>
            <p:txBody>
              <a:bodyPr/>
              <a:lstStyle/>
              <a:p>
                <a:pPr>
                  <a:defRPr/>
                </a:pPr>
                <a:endParaRPr lang="id-ID"/>
              </a:p>
            </p:txBody>
          </p:sp>
          <p:sp>
            <p:nvSpPr>
              <p:cNvPr id="18" name="Freeform 10"/>
              <p:cNvSpPr/>
              <p:nvPr/>
            </p:nvSpPr>
            <p:spPr bwMode="auto">
              <a:xfrm>
                <a:off x="2553168" y="3283956"/>
                <a:ext cx="1743075" cy="342903"/>
              </a:xfrm>
              <a:custGeom>
                <a:avLst/>
                <a:gdLst>
                  <a:gd name="T0" fmla="*/ 2147483646 w 464"/>
                  <a:gd name="T1" fmla="*/ 0 h 91"/>
                  <a:gd name="T2" fmla="*/ 2147483646 w 464"/>
                  <a:gd name="T3" fmla="*/ 0 h 91"/>
                  <a:gd name="T4" fmla="*/ 2147483646 w 464"/>
                  <a:gd name="T5" fmla="*/ 2147483646 h 91"/>
                  <a:gd name="T6" fmla="*/ 2147483646 w 464"/>
                  <a:gd name="T7" fmla="*/ 2147483646 h 91"/>
                  <a:gd name="T8" fmla="*/ 2147483646 w 464"/>
                  <a:gd name="T9" fmla="*/ 2147483646 h 91"/>
                  <a:gd name="T10" fmla="*/ 2147483646 w 464"/>
                  <a:gd name="T11" fmla="*/ 2147483646 h 91"/>
                  <a:gd name="T12" fmla="*/ 2147483646 w 464"/>
                  <a:gd name="T13" fmla="*/ 2147483646 h 91"/>
                  <a:gd name="T14" fmla="*/ 2147483646 w 464"/>
                  <a:gd name="T15" fmla="*/ 2147483646 h 91"/>
                  <a:gd name="T16" fmla="*/ 2147483646 w 464"/>
                  <a:gd name="T17" fmla="*/ 0 h 9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64" h="91">
                    <a:moveTo>
                      <a:pt x="464" y="0"/>
                    </a:moveTo>
                    <a:cubicBezTo>
                      <a:pt x="41" y="0"/>
                      <a:pt x="41" y="0"/>
                      <a:pt x="41" y="0"/>
                    </a:cubicBezTo>
                    <a:cubicBezTo>
                      <a:pt x="32" y="0"/>
                      <a:pt x="21" y="6"/>
                      <a:pt x="16" y="14"/>
                    </a:cubicBezTo>
                    <a:cubicBezTo>
                      <a:pt x="5" y="32"/>
                      <a:pt x="5" y="32"/>
                      <a:pt x="5" y="32"/>
                    </a:cubicBezTo>
                    <a:cubicBezTo>
                      <a:pt x="0" y="39"/>
                      <a:pt x="0" y="52"/>
                      <a:pt x="5" y="60"/>
                    </a:cubicBezTo>
                    <a:cubicBezTo>
                      <a:pt x="16" y="77"/>
                      <a:pt x="16" y="77"/>
                      <a:pt x="16" y="77"/>
                    </a:cubicBezTo>
                    <a:cubicBezTo>
                      <a:pt x="21" y="85"/>
                      <a:pt x="32" y="91"/>
                      <a:pt x="41" y="91"/>
                    </a:cubicBezTo>
                    <a:cubicBezTo>
                      <a:pt x="464" y="91"/>
                      <a:pt x="464" y="91"/>
                      <a:pt x="464" y="91"/>
                    </a:cubicBezTo>
                    <a:lnTo>
                      <a:pt x="464" y="0"/>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lstStyle/>
              <a:p>
                <a:endParaRPr lang="en-US"/>
              </a:p>
            </p:txBody>
          </p:sp>
          <p:sp>
            <p:nvSpPr>
              <p:cNvPr id="19" name="Freeform 11"/>
              <p:cNvSpPr/>
              <p:nvPr/>
            </p:nvSpPr>
            <p:spPr bwMode="auto">
              <a:xfrm>
                <a:off x="2606171" y="3622671"/>
                <a:ext cx="1741257" cy="346278"/>
              </a:xfrm>
              <a:custGeom>
                <a:avLst/>
                <a:gdLst>
                  <a:gd name="T0" fmla="*/ 464 w 464"/>
                  <a:gd name="T1" fmla="*/ 0 h 91"/>
                  <a:gd name="T2" fmla="*/ 41 w 464"/>
                  <a:gd name="T3" fmla="*/ 0 h 91"/>
                  <a:gd name="T4" fmla="*/ 16 w 464"/>
                  <a:gd name="T5" fmla="*/ 14 h 91"/>
                  <a:gd name="T6" fmla="*/ 5 w 464"/>
                  <a:gd name="T7" fmla="*/ 32 h 91"/>
                  <a:gd name="T8" fmla="*/ 5 w 464"/>
                  <a:gd name="T9" fmla="*/ 60 h 91"/>
                  <a:gd name="T10" fmla="*/ 16 w 464"/>
                  <a:gd name="T11" fmla="*/ 77 h 91"/>
                  <a:gd name="T12" fmla="*/ 41 w 464"/>
                  <a:gd name="T13" fmla="*/ 91 h 91"/>
                  <a:gd name="T14" fmla="*/ 464 w 464"/>
                  <a:gd name="T15" fmla="*/ 91 h 91"/>
                  <a:gd name="T16" fmla="*/ 464 w 464"/>
                  <a:gd name="T17" fmla="*/ 0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64" h="91">
                    <a:moveTo>
                      <a:pt x="464" y="0"/>
                    </a:moveTo>
                    <a:cubicBezTo>
                      <a:pt x="41" y="0"/>
                      <a:pt x="41" y="0"/>
                      <a:pt x="41" y="0"/>
                    </a:cubicBezTo>
                    <a:cubicBezTo>
                      <a:pt x="32" y="0"/>
                      <a:pt x="21" y="6"/>
                      <a:pt x="16" y="14"/>
                    </a:cubicBezTo>
                    <a:cubicBezTo>
                      <a:pt x="5" y="32"/>
                      <a:pt x="5" y="32"/>
                      <a:pt x="5" y="32"/>
                    </a:cubicBezTo>
                    <a:cubicBezTo>
                      <a:pt x="0" y="40"/>
                      <a:pt x="0" y="52"/>
                      <a:pt x="5" y="60"/>
                    </a:cubicBezTo>
                    <a:cubicBezTo>
                      <a:pt x="16" y="77"/>
                      <a:pt x="16" y="77"/>
                      <a:pt x="16" y="77"/>
                    </a:cubicBezTo>
                    <a:cubicBezTo>
                      <a:pt x="21" y="85"/>
                      <a:pt x="32" y="91"/>
                      <a:pt x="41" y="91"/>
                    </a:cubicBezTo>
                    <a:cubicBezTo>
                      <a:pt x="464" y="91"/>
                      <a:pt x="464" y="91"/>
                      <a:pt x="464" y="91"/>
                    </a:cubicBezTo>
                    <a:lnTo>
                      <a:pt x="464" y="0"/>
                    </a:lnTo>
                    <a:close/>
                  </a:path>
                </a:pathLst>
              </a:custGeom>
              <a:solidFill>
                <a:schemeClr val="accent1">
                  <a:lumMod val="75000"/>
                </a:schemeClr>
              </a:solidFill>
              <a:ln>
                <a:noFill/>
              </a:ln>
            </p:spPr>
            <p:txBody>
              <a:bodyPr/>
              <a:lstStyle/>
              <a:p>
                <a:pPr>
                  <a:defRPr/>
                </a:pPr>
                <a:endParaRPr lang="id-ID"/>
              </a:p>
            </p:txBody>
          </p:sp>
          <p:sp>
            <p:nvSpPr>
              <p:cNvPr id="20" name="Freeform 22"/>
              <p:cNvSpPr/>
              <p:nvPr/>
            </p:nvSpPr>
            <p:spPr bwMode="auto">
              <a:xfrm>
                <a:off x="1471677" y="3291656"/>
                <a:ext cx="427432" cy="332287"/>
              </a:xfrm>
              <a:custGeom>
                <a:avLst/>
                <a:gdLst>
                  <a:gd name="T0" fmla="*/ 114 w 114"/>
                  <a:gd name="T1" fmla="*/ 49 h 88"/>
                  <a:gd name="T2" fmla="*/ 107 w 114"/>
                  <a:gd name="T3" fmla="*/ 0 h 88"/>
                  <a:gd name="T4" fmla="*/ 0 w 114"/>
                  <a:gd name="T5" fmla="*/ 44 h 88"/>
                  <a:gd name="T6" fmla="*/ 109 w 114"/>
                  <a:gd name="T7" fmla="*/ 88 h 88"/>
                  <a:gd name="T8" fmla="*/ 114 w 114"/>
                  <a:gd name="T9" fmla="*/ 49 h 88"/>
                </a:gdLst>
                <a:ahLst/>
                <a:cxnLst>
                  <a:cxn ang="0">
                    <a:pos x="T0" y="T1"/>
                  </a:cxn>
                  <a:cxn ang="0">
                    <a:pos x="T2" y="T3"/>
                  </a:cxn>
                  <a:cxn ang="0">
                    <a:pos x="T4" y="T5"/>
                  </a:cxn>
                  <a:cxn ang="0">
                    <a:pos x="T6" y="T7"/>
                  </a:cxn>
                  <a:cxn ang="0">
                    <a:pos x="T8" y="T9"/>
                  </a:cxn>
                </a:cxnLst>
                <a:rect l="0" t="0" r="r" b="b"/>
                <a:pathLst>
                  <a:path w="114" h="88">
                    <a:moveTo>
                      <a:pt x="114" y="49"/>
                    </a:moveTo>
                    <a:cubicBezTo>
                      <a:pt x="114" y="32"/>
                      <a:pt x="111" y="15"/>
                      <a:pt x="107" y="0"/>
                    </a:cubicBezTo>
                    <a:cubicBezTo>
                      <a:pt x="0" y="44"/>
                      <a:pt x="0" y="44"/>
                      <a:pt x="0" y="44"/>
                    </a:cubicBezTo>
                    <a:cubicBezTo>
                      <a:pt x="109" y="88"/>
                      <a:pt x="109" y="88"/>
                      <a:pt x="109" y="88"/>
                    </a:cubicBezTo>
                    <a:cubicBezTo>
                      <a:pt x="112" y="76"/>
                      <a:pt x="114" y="63"/>
                      <a:pt x="114" y="49"/>
                    </a:cubicBezTo>
                    <a:close/>
                  </a:path>
                </a:pathLst>
              </a:custGeom>
              <a:solidFill>
                <a:schemeClr val="tx1">
                  <a:lumMod val="75000"/>
                  <a:lumOff val="25000"/>
                </a:schemeClr>
              </a:solidFill>
              <a:ln>
                <a:noFill/>
              </a:ln>
            </p:spPr>
            <p:txBody>
              <a:bodyPr/>
              <a:lstStyle/>
              <a:p>
                <a:pPr>
                  <a:defRPr/>
                </a:pPr>
                <a:endParaRPr lang="id-ID"/>
              </a:p>
            </p:txBody>
          </p:sp>
        </p:grpSp>
      </p:grpSp>
      <p:sp>
        <p:nvSpPr>
          <p:cNvPr id="33" name="Rectangle 29"/>
          <p:cNvSpPr>
            <a:spLocks noChangeArrowheads="1"/>
          </p:cNvSpPr>
          <p:nvPr/>
        </p:nvSpPr>
        <p:spPr bwMode="auto">
          <a:xfrm rot="10800000" flipV="1">
            <a:off x="2604569" y="3865670"/>
            <a:ext cx="7678274" cy="2554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lvl="1" algn="r" rtl="1">
              <a:lnSpc>
                <a:spcPct val="100000"/>
              </a:lnSpc>
              <a:spcBef>
                <a:spcPct val="0"/>
              </a:spcBef>
              <a:buNone/>
            </a:pPr>
            <a:r>
              <a:rPr lang="ar-SA" sz="1000" dirty="0"/>
              <a:t/>
            </a:r>
            <a:br>
              <a:rPr lang="ar-SA" sz="1000" dirty="0"/>
            </a:br>
            <a:endParaRPr lang="ar-SA" sz="1000" dirty="0">
              <a:latin typeface="Simplified Arabic" panose="02020603050405020304" pitchFamily="18" charset="-78"/>
              <a:cs typeface="Simplified Arabic" panose="02020603050405020304" pitchFamily="18" charset="-78"/>
            </a:endParaRPr>
          </a:p>
          <a:p>
            <a:pPr algn="ctr" rtl="1">
              <a:lnSpc>
                <a:spcPct val="100000"/>
              </a:lnSpc>
              <a:spcBef>
                <a:spcPct val="0"/>
              </a:spcBef>
              <a:buNone/>
            </a:pPr>
            <a:r>
              <a:rPr lang="ar-SA" sz="1400" u="sng" dirty="0"/>
              <a:t/>
            </a:r>
            <a:br>
              <a:rPr lang="ar-SA" sz="1400" u="sng" dirty="0"/>
            </a:br>
            <a:r>
              <a:rPr lang="ar-SA" sz="1400" dirty="0"/>
              <a:t/>
            </a:r>
            <a:br>
              <a:rPr lang="ar-SA" sz="1400" dirty="0"/>
            </a:br>
            <a:endParaRPr lang="ar-SA" sz="1400" dirty="0">
              <a:latin typeface="Simplified Arabic" panose="02020603050405020304" pitchFamily="18" charset="-78"/>
              <a:cs typeface="Simplified Arabic" panose="02020603050405020304" pitchFamily="18" charset="-78"/>
            </a:endParaRPr>
          </a:p>
          <a:p>
            <a:pPr algn="r" rtl="1">
              <a:lnSpc>
                <a:spcPct val="100000"/>
              </a:lnSpc>
              <a:spcBef>
                <a:spcPct val="0"/>
              </a:spcBef>
              <a:buNone/>
            </a:pPr>
            <a:endParaRPr lang="en-US" sz="1400" dirty="0">
              <a:latin typeface="Simplified Arabic" panose="02020603050405020304" pitchFamily="18" charset="-78"/>
              <a:cs typeface="Simplified Arabic" panose="02020603050405020304" pitchFamily="18" charset="-78"/>
            </a:endParaRPr>
          </a:p>
          <a:p>
            <a:pPr marL="285750" indent="-285750" algn="r" rtl="1">
              <a:lnSpc>
                <a:spcPct val="100000"/>
              </a:lnSpc>
              <a:spcBef>
                <a:spcPct val="0"/>
              </a:spcBef>
              <a:buFont typeface="Wingdings" panose="05000000000000000000" pitchFamily="2" charset="2"/>
              <a:buChar char="q"/>
            </a:pPr>
            <a:endParaRPr lang="ar-SA" sz="1400" dirty="0"/>
          </a:p>
          <a:p>
            <a:pPr marL="285750" indent="-285750" algn="r" rtl="1">
              <a:lnSpc>
                <a:spcPct val="100000"/>
              </a:lnSpc>
              <a:spcBef>
                <a:spcPct val="0"/>
              </a:spcBef>
              <a:buFont typeface="Wingdings" panose="05000000000000000000" pitchFamily="2" charset="2"/>
              <a:buChar char="q"/>
            </a:pPr>
            <a:endParaRPr lang="ar-SA" sz="1400" dirty="0"/>
          </a:p>
          <a:p>
            <a:pPr marL="285750" indent="-285750" algn="r" rtl="1">
              <a:lnSpc>
                <a:spcPct val="100000"/>
              </a:lnSpc>
              <a:spcBef>
                <a:spcPct val="0"/>
              </a:spcBef>
              <a:buFont typeface="Wingdings" panose="05000000000000000000" pitchFamily="2" charset="2"/>
              <a:buChar char="q"/>
            </a:pPr>
            <a:endParaRPr lang="en-US" sz="1400" dirty="0"/>
          </a:p>
          <a:p>
            <a:pPr marL="285750" indent="-285750" algn="r" rtl="1">
              <a:lnSpc>
                <a:spcPct val="100000"/>
              </a:lnSpc>
              <a:spcBef>
                <a:spcPct val="0"/>
              </a:spcBef>
              <a:buFont typeface="Wingdings" panose="05000000000000000000" pitchFamily="2" charset="2"/>
              <a:buChar char="q"/>
            </a:pPr>
            <a:endParaRPr lang="ar-SA" sz="1400" dirty="0"/>
          </a:p>
          <a:p>
            <a:pPr marL="285750" indent="-285750" algn="r" rtl="1">
              <a:lnSpc>
                <a:spcPct val="100000"/>
              </a:lnSpc>
              <a:spcBef>
                <a:spcPct val="0"/>
              </a:spcBef>
              <a:buFont typeface="Wingdings" panose="05000000000000000000" pitchFamily="2" charset="2"/>
              <a:buChar char="q"/>
            </a:pPr>
            <a:endParaRPr lang="ar-SA" sz="1400" dirty="0"/>
          </a:p>
          <a:p>
            <a:pPr marL="285750" indent="-285750" algn="r" rtl="1">
              <a:lnSpc>
                <a:spcPct val="100000"/>
              </a:lnSpc>
              <a:spcBef>
                <a:spcPct val="0"/>
              </a:spcBef>
              <a:buFont typeface="Wingdings" panose="05000000000000000000" pitchFamily="2" charset="2"/>
              <a:buChar char="q"/>
            </a:pPr>
            <a:endParaRPr lang="ar-SA" altLang="en-US" sz="1400" dirty="0">
              <a:solidFill>
                <a:srgbClr val="002060"/>
              </a:solidFill>
              <a:latin typeface="Simplified Arabic" panose="02020603050405020304" pitchFamily="18" charset="-78"/>
              <a:cs typeface="Simplified Arabic" panose="02020603050405020304" pitchFamily="18" charset="-78"/>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9" name="Rectangle 29"/>
          <p:cNvSpPr>
            <a:spLocks noChangeArrowheads="1"/>
          </p:cNvSpPr>
          <p:nvPr/>
        </p:nvSpPr>
        <p:spPr bwMode="auto">
          <a:xfrm>
            <a:off x="2546563" y="1293852"/>
            <a:ext cx="7830589" cy="4708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rtl="1">
              <a:lnSpc>
                <a:spcPct val="100000"/>
              </a:lnSpc>
              <a:spcBef>
                <a:spcPct val="0"/>
              </a:spcBef>
              <a:buNone/>
            </a:pPr>
            <a:r>
              <a:rPr lang="ar-SA" sz="1400" u="sng" dirty="0"/>
              <a:t/>
            </a:r>
            <a:br>
              <a:rPr lang="ar-SA" sz="1400" u="sng" dirty="0"/>
            </a:br>
            <a:endParaRPr lang="en-US" sz="1600" dirty="0">
              <a:latin typeface="Simplified Arabic" panose="02020603050405020304" pitchFamily="18" charset="-78"/>
              <a:cs typeface="Simplified Arabic" panose="02020603050405020304" pitchFamily="18" charset="-78"/>
            </a:endParaRPr>
          </a:p>
          <a:p>
            <a:pPr marL="285750" indent="-285750" algn="r" rtl="1">
              <a:lnSpc>
                <a:spcPct val="100000"/>
              </a:lnSpc>
              <a:spcBef>
                <a:spcPct val="0"/>
              </a:spcBef>
              <a:buFont typeface="Wingdings" panose="05000000000000000000" pitchFamily="2" charset="2"/>
              <a:buChar char="q"/>
            </a:pPr>
            <a:endParaRPr lang="en-US" sz="1600" dirty="0"/>
          </a:p>
          <a:p>
            <a:pPr marL="285750" indent="-285750" algn="justLow" rtl="1">
              <a:lnSpc>
                <a:spcPct val="100000"/>
              </a:lnSpc>
              <a:spcBef>
                <a:spcPct val="0"/>
              </a:spcBef>
              <a:buFont typeface="Wingdings" panose="05000000000000000000" pitchFamily="2" charset="2"/>
              <a:buChar char="q"/>
            </a:pPr>
            <a:r>
              <a:rPr lang="ar-JO" sz="1600" dirty="0">
                <a:latin typeface="Simplified Arabic" panose="02020603050405020304" pitchFamily="18" charset="-78"/>
                <a:cs typeface="Simplified Arabic" panose="02020603050405020304" pitchFamily="18" charset="-78"/>
              </a:rPr>
              <a:t>ت</a:t>
            </a:r>
            <a:r>
              <a:rPr lang="ar-SA" sz="1600" dirty="0">
                <a:latin typeface="Simplified Arabic" panose="02020603050405020304" pitchFamily="18" charset="-78"/>
                <a:cs typeface="Simplified Arabic" panose="02020603050405020304" pitchFamily="18" charset="-78"/>
              </a:rPr>
              <a:t>عتبر </a:t>
            </a:r>
            <a:r>
              <a:rPr lang="ar-JO" sz="1600" dirty="0">
                <a:latin typeface="Simplified Arabic" panose="02020603050405020304" pitchFamily="18" charset="-78"/>
                <a:cs typeface="Simplified Arabic" panose="02020603050405020304" pitchFamily="18" charset="-78"/>
              </a:rPr>
              <a:t>الشكاوي</a:t>
            </a:r>
            <a:r>
              <a:rPr lang="ar-SA" sz="1600" dirty="0">
                <a:latin typeface="Simplified Arabic" panose="02020603050405020304" pitchFamily="18" charset="-78"/>
                <a:cs typeface="Simplified Arabic" panose="02020603050405020304" pitchFamily="18" charset="-78"/>
              </a:rPr>
              <a:t> من أهم الوسائل الفعالة في الرقابة الإدارية لأن الاهتمام بالشكاوي التي تصل الرؤوساء المعنيين كثيرا منها توضح أوجه الانحراف أو الأخطاء في تصرف القائمين بالأعمال فقد توضح أخطاء إجرائية أو وظيفية أو سلوكية أو غيرها.</a:t>
            </a:r>
          </a:p>
          <a:p>
            <a:pPr marL="285750" indent="-285750" algn="justLow" rtl="1">
              <a:lnSpc>
                <a:spcPct val="100000"/>
              </a:lnSpc>
              <a:spcBef>
                <a:spcPct val="0"/>
              </a:spcBef>
              <a:buFont typeface="Wingdings" panose="05000000000000000000" pitchFamily="2" charset="2"/>
              <a:buChar char="q"/>
            </a:pPr>
            <a:r>
              <a:rPr lang="ar-JO" sz="1600" u="sng" dirty="0">
                <a:latin typeface="Simplified Arabic" panose="02020603050405020304" pitchFamily="18" charset="-78"/>
                <a:cs typeface="Simplified Arabic" panose="02020603050405020304" pitchFamily="18" charset="-78"/>
              </a:rPr>
              <a:t>ا</a:t>
            </a:r>
            <a:r>
              <a:rPr lang="ar-SA" sz="1600" u="sng" dirty="0">
                <a:latin typeface="Simplified Arabic" panose="02020603050405020304" pitchFamily="18" charset="-78"/>
                <a:cs typeface="Simplified Arabic" panose="02020603050405020304" pitchFamily="18" charset="-78"/>
              </a:rPr>
              <a:t>لشكاوي أو المراجعات هي التي يقدمها أصحاب المصالح إلى الإدارة المختصة لرفع الضرر الذي لحق بهم.</a:t>
            </a:r>
            <a:endParaRPr lang="ar-JO" sz="1600" u="sng" dirty="0">
              <a:latin typeface="Simplified Arabic" panose="02020603050405020304" pitchFamily="18" charset="-78"/>
              <a:cs typeface="Simplified Arabic" panose="02020603050405020304" pitchFamily="18" charset="-78"/>
            </a:endParaRPr>
          </a:p>
          <a:p>
            <a:pPr marL="285750" indent="-285750" algn="justLow" rtl="1">
              <a:lnSpc>
                <a:spcPct val="100000"/>
              </a:lnSpc>
              <a:spcBef>
                <a:spcPct val="0"/>
              </a:spcBef>
              <a:buFont typeface="Wingdings" panose="05000000000000000000" pitchFamily="2" charset="2"/>
              <a:buChar char="q"/>
            </a:pPr>
            <a:endParaRPr lang="ar-SA" sz="1600" u="sng" dirty="0">
              <a:latin typeface="Simplified Arabic" panose="02020603050405020304" pitchFamily="18" charset="-78"/>
              <a:cs typeface="Simplified Arabic" panose="02020603050405020304" pitchFamily="18" charset="-78"/>
            </a:endParaRPr>
          </a:p>
          <a:p>
            <a:pPr marL="285750" indent="-285750" algn="justLow" rtl="1">
              <a:lnSpc>
                <a:spcPct val="100000"/>
              </a:lnSpc>
              <a:spcBef>
                <a:spcPct val="0"/>
              </a:spcBef>
              <a:buFont typeface="Wingdings" panose="05000000000000000000" pitchFamily="2" charset="2"/>
              <a:buChar char="q"/>
            </a:pPr>
            <a:r>
              <a:rPr lang="ar-SA" sz="1600" dirty="0">
                <a:latin typeface="Simplified Arabic" panose="02020603050405020304" pitchFamily="18" charset="-78"/>
                <a:cs typeface="Simplified Arabic" panose="02020603050405020304" pitchFamily="18" charset="-78"/>
              </a:rPr>
              <a:t> </a:t>
            </a:r>
            <a:r>
              <a:rPr lang="ar-SA" sz="1600" b="1" dirty="0">
                <a:latin typeface="Simplified Arabic" panose="02020603050405020304" pitchFamily="18" charset="-78"/>
                <a:cs typeface="Simplified Arabic" panose="02020603050405020304" pitchFamily="18" charset="-78"/>
              </a:rPr>
              <a:t>والشكاوي نوعان:</a:t>
            </a:r>
            <a:r>
              <a:rPr lang="ar-SA" sz="1600" dirty="0">
                <a:latin typeface="Simplified Arabic" panose="02020603050405020304" pitchFamily="18" charset="-78"/>
                <a:cs typeface="Simplified Arabic" panose="02020603050405020304" pitchFamily="18" charset="-78"/>
              </a:rPr>
              <a:t> </a:t>
            </a:r>
            <a:endParaRPr lang="ar-JO" sz="1600" dirty="0">
              <a:latin typeface="Simplified Arabic" panose="02020603050405020304" pitchFamily="18" charset="-78"/>
              <a:cs typeface="Simplified Arabic" panose="02020603050405020304" pitchFamily="18" charset="-78"/>
            </a:endParaRPr>
          </a:p>
          <a:p>
            <a:pPr marL="285750" indent="-285750" algn="justLow" rtl="1">
              <a:lnSpc>
                <a:spcPct val="100000"/>
              </a:lnSpc>
              <a:spcBef>
                <a:spcPct val="0"/>
              </a:spcBef>
              <a:buFont typeface="Wingdings" panose="05000000000000000000" pitchFamily="2" charset="2"/>
              <a:buChar char="Ø"/>
            </a:pPr>
            <a:r>
              <a:rPr lang="ar-SA" sz="1600" b="1" dirty="0">
                <a:latin typeface="Simplified Arabic" panose="02020603050405020304" pitchFamily="18" charset="-78"/>
                <a:cs typeface="Simplified Arabic" panose="02020603050405020304" pitchFamily="18" charset="-78"/>
              </a:rPr>
              <a:t>شكاوي استرحامية</a:t>
            </a:r>
            <a:r>
              <a:rPr lang="ar-SA" sz="1600" dirty="0">
                <a:latin typeface="Simplified Arabic" panose="02020603050405020304" pitchFamily="18" charset="-78"/>
                <a:cs typeface="Simplified Arabic" panose="02020603050405020304" pitchFamily="18" charset="-78"/>
              </a:rPr>
              <a:t>، </a:t>
            </a:r>
            <a:r>
              <a:rPr lang="ar-SA" sz="1600" u="sng" dirty="0">
                <a:latin typeface="Simplified Arabic" panose="02020603050405020304" pitchFamily="18" charset="-78"/>
                <a:cs typeface="Simplified Arabic" panose="02020603050405020304" pitchFamily="18" charset="-78"/>
              </a:rPr>
              <a:t>وهي الشكاوي التي تقدم إلى المرجع نفسه الذي صدر عنه العمل الذي الحق الضرر بالشاكي</a:t>
            </a:r>
            <a:r>
              <a:rPr lang="ar-JO" sz="1600" u="sng" dirty="0">
                <a:latin typeface="Simplified Arabic" panose="02020603050405020304" pitchFamily="18" charset="-78"/>
                <a:cs typeface="Simplified Arabic" panose="02020603050405020304" pitchFamily="18" charset="-78"/>
              </a:rPr>
              <a:t>.</a:t>
            </a:r>
            <a:endParaRPr lang="ar-JO" sz="1600" dirty="0">
              <a:latin typeface="Simplified Arabic" panose="02020603050405020304" pitchFamily="18" charset="-78"/>
              <a:cs typeface="Simplified Arabic" panose="02020603050405020304" pitchFamily="18" charset="-78"/>
            </a:endParaRPr>
          </a:p>
          <a:p>
            <a:pPr marL="285750" indent="-285750" algn="justLow" rtl="1">
              <a:lnSpc>
                <a:spcPct val="100000"/>
              </a:lnSpc>
              <a:spcBef>
                <a:spcPct val="0"/>
              </a:spcBef>
              <a:buFont typeface="Wingdings" panose="05000000000000000000" pitchFamily="2" charset="2"/>
              <a:buChar char="Ø"/>
            </a:pPr>
            <a:r>
              <a:rPr lang="ar-SA" sz="1600" b="1" dirty="0">
                <a:latin typeface="Simplified Arabic" panose="02020603050405020304" pitchFamily="18" charset="-78"/>
                <a:cs typeface="Simplified Arabic" panose="02020603050405020304" pitchFamily="18" charset="-78"/>
              </a:rPr>
              <a:t>شكا</a:t>
            </a:r>
            <a:r>
              <a:rPr lang="ar-JO" sz="1600" b="1" dirty="0">
                <a:latin typeface="Simplified Arabic" panose="02020603050405020304" pitchFamily="18" charset="-78"/>
                <a:cs typeface="Simplified Arabic" panose="02020603050405020304" pitchFamily="18" charset="-78"/>
              </a:rPr>
              <a:t>و</a:t>
            </a:r>
            <a:r>
              <a:rPr lang="ar-SA" sz="1600" b="1" dirty="0">
                <a:latin typeface="Simplified Arabic" panose="02020603050405020304" pitchFamily="18" charset="-78"/>
                <a:cs typeface="Simplified Arabic" panose="02020603050405020304" pitchFamily="18" charset="-78"/>
              </a:rPr>
              <a:t>ي تسلسلية </a:t>
            </a:r>
            <a:r>
              <a:rPr lang="ar-SA" sz="1600" u="sng" dirty="0">
                <a:latin typeface="Simplified Arabic" panose="02020603050405020304" pitchFamily="18" charset="-78"/>
                <a:cs typeface="Simplified Arabic" panose="02020603050405020304" pitchFamily="18" charset="-78"/>
              </a:rPr>
              <a:t>وهي الشكاوي التي يقدمها المتضرر إلى رئيس الموظف المتسبب بالضرر.</a:t>
            </a:r>
            <a:endParaRPr lang="ar-JO" sz="1600" u="sng" dirty="0">
              <a:latin typeface="Simplified Arabic" panose="02020603050405020304" pitchFamily="18" charset="-78"/>
              <a:cs typeface="Simplified Arabic" panose="02020603050405020304" pitchFamily="18" charset="-78"/>
            </a:endParaRPr>
          </a:p>
          <a:p>
            <a:pPr algn="justLow" rtl="1">
              <a:lnSpc>
                <a:spcPct val="100000"/>
              </a:lnSpc>
              <a:spcBef>
                <a:spcPct val="0"/>
              </a:spcBef>
              <a:buNone/>
            </a:pPr>
            <a:endParaRPr lang="ar-JO" sz="1600" dirty="0">
              <a:latin typeface="Simplified Arabic" panose="02020603050405020304" pitchFamily="18" charset="-78"/>
              <a:cs typeface="Simplified Arabic" panose="02020603050405020304" pitchFamily="18" charset="-78"/>
            </a:endParaRPr>
          </a:p>
          <a:p>
            <a:pPr marL="285750" indent="-285750" algn="justLow" rtl="1">
              <a:lnSpc>
                <a:spcPct val="100000"/>
              </a:lnSpc>
              <a:spcBef>
                <a:spcPct val="0"/>
              </a:spcBef>
              <a:buFont typeface="Wingdings" panose="05000000000000000000" pitchFamily="2" charset="2"/>
              <a:buChar char="q"/>
            </a:pPr>
            <a:r>
              <a:rPr lang="ar-SA" sz="1600" b="1" dirty="0">
                <a:latin typeface="Simplified Arabic" panose="02020603050405020304" pitchFamily="18" charset="-78"/>
                <a:cs typeface="Simplified Arabic" panose="02020603050405020304" pitchFamily="18" charset="-78"/>
              </a:rPr>
              <a:t>الشكا</a:t>
            </a:r>
            <a:r>
              <a:rPr lang="ar-JO" sz="1600" b="1" dirty="0">
                <a:latin typeface="Simplified Arabic" panose="02020603050405020304" pitchFamily="18" charset="-78"/>
                <a:cs typeface="Simplified Arabic" panose="02020603050405020304" pitchFamily="18" charset="-78"/>
              </a:rPr>
              <a:t>و</a:t>
            </a:r>
            <a:r>
              <a:rPr lang="ar-SA" sz="1600" b="1" dirty="0">
                <a:latin typeface="Simplified Arabic" panose="02020603050405020304" pitchFamily="18" charset="-78"/>
                <a:cs typeface="Simplified Arabic" panose="02020603050405020304" pitchFamily="18" charset="-78"/>
              </a:rPr>
              <a:t>ي تعتبر وسيلة رقابية فعالة لأن فحصها ودراستها - للتأكد من جديتها وصحتها، واعطائها المجرى القانوني اللازم عند الاقتضاء - يفسح المجال أمام جميع الأفراد للإسهام في الرقابة على أعمال المنظمة والعاملين فيها</a:t>
            </a:r>
            <a:r>
              <a:rPr lang="ar-JO" sz="1600" b="1" dirty="0">
                <a:latin typeface="Simplified Arabic" panose="02020603050405020304" pitchFamily="18" charset="-78"/>
                <a:cs typeface="Simplified Arabic" panose="02020603050405020304" pitchFamily="18" charset="-78"/>
              </a:rPr>
              <a:t>.</a:t>
            </a:r>
          </a:p>
          <a:p>
            <a:pPr marL="285750" indent="-285750" algn="justLow" rtl="1">
              <a:lnSpc>
                <a:spcPct val="100000"/>
              </a:lnSpc>
              <a:spcBef>
                <a:spcPct val="0"/>
              </a:spcBef>
              <a:buFont typeface="Wingdings" panose="05000000000000000000" pitchFamily="2" charset="2"/>
              <a:buChar char="q"/>
            </a:pPr>
            <a:endParaRPr lang="ar-JO" sz="1600" b="1" u="sng" dirty="0">
              <a:latin typeface="Simplified Arabic" panose="02020603050405020304" pitchFamily="18" charset="-78"/>
              <a:cs typeface="Simplified Arabic" panose="02020603050405020304" pitchFamily="18" charset="-78"/>
            </a:endParaRPr>
          </a:p>
          <a:p>
            <a:pPr marL="285750" indent="-285750" algn="justLow" rtl="1">
              <a:lnSpc>
                <a:spcPct val="100000"/>
              </a:lnSpc>
              <a:spcBef>
                <a:spcPct val="0"/>
              </a:spcBef>
              <a:buFont typeface="Wingdings" panose="05000000000000000000" pitchFamily="2" charset="2"/>
              <a:buChar char="q"/>
            </a:pPr>
            <a:r>
              <a:rPr lang="ar-SA" sz="1600" b="1" u="sng" dirty="0">
                <a:latin typeface="Simplified Arabic" panose="02020603050405020304" pitchFamily="18" charset="-78"/>
                <a:cs typeface="Simplified Arabic" panose="02020603050405020304" pitchFamily="18" charset="-78"/>
              </a:rPr>
              <a:t> وختاما، فإن الرقابة الإدارية تفترض أن يحترم الموظفون المبادئ الأخلاقية التي يكونون قد اكتسبوها من البيئة الاجتماعية والوظيفية. كما يفترض المواطنون في </a:t>
            </a:r>
            <a:r>
              <a:rPr lang="ar-JO" sz="1600" b="1" u="sng" dirty="0">
                <a:latin typeface="Simplified Arabic" panose="02020603050405020304" pitchFamily="18" charset="-78"/>
                <a:cs typeface="Simplified Arabic" panose="02020603050405020304" pitchFamily="18" charset="-78"/>
              </a:rPr>
              <a:t>موظف</a:t>
            </a:r>
            <a:r>
              <a:rPr lang="ar-SA" sz="1600" b="1" u="sng" dirty="0">
                <a:latin typeface="Simplified Arabic" panose="02020603050405020304" pitchFamily="18" charset="-78"/>
                <a:cs typeface="Simplified Arabic" panose="02020603050405020304" pitchFamily="18" charset="-78"/>
              </a:rPr>
              <a:t> الجهاز الإداري الحكومي تمسكه بالقيم الأخلاقية أكثر من أي فرد آخر ذلك لأن الخدمة العامة تعتبر أمانة وضعها المواطنون في عنق الموظف العام ليحافظ عليها. </a:t>
            </a:r>
          </a:p>
          <a:p>
            <a:pPr marL="285750" indent="-285750" algn="r" rtl="1">
              <a:lnSpc>
                <a:spcPct val="100000"/>
              </a:lnSpc>
              <a:spcBef>
                <a:spcPct val="0"/>
              </a:spcBef>
              <a:buFont typeface="Wingdings" panose="05000000000000000000" pitchFamily="2" charset="2"/>
              <a:buChar char="q"/>
            </a:pPr>
            <a:endParaRPr lang="ar-SA" altLang="en-US" sz="1400" dirty="0">
              <a:solidFill>
                <a:srgbClr val="002060"/>
              </a:solidFill>
              <a:latin typeface="Simplified Arabic" panose="02020603050405020304" pitchFamily="18" charset="-78"/>
              <a:cs typeface="Simplified Arabic" panose="02020603050405020304" pitchFamily="18" charset="-78"/>
            </a:endParaRPr>
          </a:p>
        </p:txBody>
      </p:sp>
      <p:sp>
        <p:nvSpPr>
          <p:cNvPr id="12" name="Oval 173"/>
          <p:cNvSpPr/>
          <p:nvPr/>
        </p:nvSpPr>
        <p:spPr>
          <a:xfrm>
            <a:off x="217488" y="215900"/>
            <a:ext cx="627062" cy="627063"/>
          </a:xfrm>
          <a:prstGeom prst="ellipse">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ar-JO" dirty="0"/>
              <a:t>24</a:t>
            </a:r>
            <a:endParaRPr lang="en-US" dirty="0"/>
          </a:p>
        </p:txBody>
      </p:sp>
      <p:sp>
        <p:nvSpPr>
          <p:cNvPr id="8" name="Rectangle 5"/>
          <p:cNvSpPr>
            <a:spLocks noChangeArrowheads="1"/>
          </p:cNvSpPr>
          <p:nvPr/>
        </p:nvSpPr>
        <p:spPr bwMode="auto">
          <a:xfrm>
            <a:off x="10446239" y="173995"/>
            <a:ext cx="2050561"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ctr" latinLnBrk="0" hangingPunct="0">
              <a:lnSpc>
                <a:spcPct val="100000"/>
              </a:lnSpc>
              <a:spcBef>
                <a:spcPct val="0"/>
              </a:spcBef>
              <a:spcAft>
                <a:spcPct val="0"/>
              </a:spcAft>
              <a:buClrTx/>
              <a:buSzTx/>
              <a:buFontTx/>
              <a:buNone/>
            </a:pPr>
            <a:r>
              <a:rPr kumimoji="0" lang="ar-SA" altLang="en-US" sz="1100" b="0" i="0" u="none" strike="noStrike" cap="none" normalizeH="0" baseline="0" dirty="0">
                <a:ln>
                  <a:noFill/>
                </a:ln>
                <a:solidFill>
                  <a:srgbClr val="FFFFFF"/>
                </a:solidFill>
                <a:effectLst/>
                <a:latin typeface="Segoe UI Historic" panose="020B0502040204020203" pitchFamily="34" charset="0"/>
                <a:cs typeface="Arial" panose="020B0604020202020204" pitchFamily="34" charset="0"/>
              </a:rPr>
              <a:t>ينبغي أن </a:t>
            </a:r>
            <a:r>
              <a:rPr kumimoji="0" lang="ar-SA" altLang="en-US" sz="1100" b="0" i="0" u="none" strike="noStrike" cap="none" normalizeH="0" baseline="0" dirty="0">
                <a:ln>
                  <a:noFill/>
                </a:ln>
                <a:solidFill>
                  <a:srgbClr val="FFFFFF"/>
                </a:solidFill>
                <a:effectLst/>
                <a:latin typeface="Segoe UI Historic" panose="020B0502040204020203" pitchFamily="34" charset="0"/>
                <a:cs typeface="Segoe UI Historic" panose="020B0502040204020203" pitchFamily="34" charset="0"/>
              </a:rPr>
              <a:t>ن التقرير موجزا قدر المستطاع</a:t>
            </a:r>
            <a:r>
              <a:rPr kumimoji="0" lang="en-US" altLang="en-US" sz="1100" b="0" i="0" u="none" strike="noStrike" cap="none" normalizeH="0" baseline="0" dirty="0">
                <a:ln>
                  <a:noFill/>
                </a:ln>
                <a:solidFill>
                  <a:srgbClr val="FFFFFF"/>
                </a:solidFill>
                <a:effectLst/>
                <a:latin typeface="Segoe UI Historic" panose="020B0502040204020203" pitchFamily="34" charset="0"/>
                <a:cs typeface="Segoe UI Historic" panose="020B0502040204020203" pitchFamily="34" charset="0"/>
              </a:rPr>
              <a:t>.</a:t>
            </a:r>
            <a:r>
              <a:rPr kumimoji="0" lang="en-US" altLang="en-US" sz="800" b="0" i="0" u="none" strike="noStrike" cap="none" normalizeH="0" baseline="0" dirty="0">
                <a:ln>
                  <a:noFill/>
                </a:ln>
                <a:solidFill>
                  <a:schemeClr val="tx1"/>
                </a:solidFill>
                <a:effectLst/>
              </a:rPr>
              <a:t> </a:t>
            </a:r>
            <a:endParaRPr kumimoji="0" lang="en-US" altLang="en-US" sz="1100" b="0" i="0" u="none" strike="noStrike" cap="none" normalizeH="0" baseline="0" dirty="0">
              <a:ln>
                <a:noFill/>
              </a:ln>
              <a:solidFill>
                <a:srgbClr val="FFFFFF"/>
              </a:solidFill>
              <a:effectLst/>
              <a:latin typeface="Segoe UI Historic" panose="020B0502040204020203" pitchFamily="34" charset="0"/>
              <a:cs typeface="Segoe UI Historic" panose="020B0502040204020203" pitchFamily="34" charset="0"/>
            </a:endParaRPr>
          </a:p>
        </p:txBody>
      </p:sp>
      <p:grpSp>
        <p:nvGrpSpPr>
          <p:cNvPr id="10" name="Group 1"/>
          <p:cNvGrpSpPr/>
          <p:nvPr/>
        </p:nvGrpSpPr>
        <p:grpSpPr bwMode="auto">
          <a:xfrm rot="-5838478">
            <a:off x="695597" y="3771882"/>
            <a:ext cx="2198688" cy="2898775"/>
            <a:chOff x="4095257" y="1996236"/>
            <a:chExt cx="3369019" cy="4449075"/>
          </a:xfrm>
        </p:grpSpPr>
        <p:grpSp>
          <p:nvGrpSpPr>
            <p:cNvPr id="11" name="Group 6"/>
            <p:cNvGrpSpPr/>
            <p:nvPr/>
          </p:nvGrpSpPr>
          <p:grpSpPr bwMode="auto">
            <a:xfrm rot="-2789196">
              <a:off x="4950672" y="3955051"/>
              <a:ext cx="1131521" cy="717619"/>
              <a:chOff x="4296246" y="3428879"/>
              <a:chExt cx="1627039" cy="1031885"/>
            </a:xfrm>
          </p:grpSpPr>
          <p:sp>
            <p:nvSpPr>
              <p:cNvPr id="29" name="Rectangle 12"/>
              <p:cNvSpPr>
                <a:spLocks noChangeArrowheads="1"/>
              </p:cNvSpPr>
              <p:nvPr/>
            </p:nvSpPr>
            <p:spPr bwMode="auto">
              <a:xfrm>
                <a:off x="4372257" y="3427906"/>
                <a:ext cx="1601110" cy="339285"/>
              </a:xfrm>
              <a:prstGeom prst="rect">
                <a:avLst/>
              </a:prstGeom>
              <a:solidFill>
                <a:schemeClr val="accent2">
                  <a:lumMod val="60000"/>
                  <a:lumOff val="40000"/>
                </a:schemeClr>
              </a:solidFill>
              <a:ln>
                <a:noFill/>
              </a:ln>
            </p:spPr>
            <p:txBody>
              <a:bodyPr/>
              <a:lstStyle/>
              <a:p>
                <a:pPr>
                  <a:defRPr/>
                </a:pPr>
                <a:endParaRPr lang="id-ID"/>
              </a:p>
            </p:txBody>
          </p:sp>
          <p:sp>
            <p:nvSpPr>
              <p:cNvPr id="30" name="Rectangle 13"/>
              <p:cNvSpPr>
                <a:spLocks noChangeArrowheads="1"/>
              </p:cNvSpPr>
              <p:nvPr/>
            </p:nvSpPr>
            <p:spPr bwMode="auto">
              <a:xfrm>
                <a:off x="4296246" y="3774494"/>
                <a:ext cx="1614478" cy="34448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id-ID" altLang="en-US" sz="1800"/>
              </a:p>
            </p:txBody>
          </p:sp>
          <p:sp>
            <p:nvSpPr>
              <p:cNvPr id="31" name="Rectangle 14"/>
              <p:cNvSpPr>
                <a:spLocks noChangeArrowheads="1"/>
              </p:cNvSpPr>
              <p:nvPr/>
            </p:nvSpPr>
            <p:spPr bwMode="auto">
              <a:xfrm>
                <a:off x="4366209" y="4094248"/>
                <a:ext cx="1608114" cy="349777"/>
              </a:xfrm>
              <a:prstGeom prst="rect">
                <a:avLst/>
              </a:prstGeom>
              <a:solidFill>
                <a:schemeClr val="accent2">
                  <a:lumMod val="75000"/>
                </a:schemeClr>
              </a:solidFill>
              <a:ln>
                <a:noFill/>
              </a:ln>
            </p:spPr>
            <p:txBody>
              <a:bodyPr/>
              <a:lstStyle/>
              <a:p>
                <a:pPr>
                  <a:defRPr/>
                </a:pPr>
                <a:endParaRPr lang="id-ID"/>
              </a:p>
            </p:txBody>
          </p:sp>
        </p:grpSp>
        <p:grpSp>
          <p:nvGrpSpPr>
            <p:cNvPr id="13" name="Group 7"/>
            <p:cNvGrpSpPr/>
            <p:nvPr/>
          </p:nvGrpSpPr>
          <p:grpSpPr bwMode="auto">
            <a:xfrm rot="-2789196">
              <a:off x="5723642" y="3141846"/>
              <a:ext cx="1131793" cy="715341"/>
              <a:chOff x="5915175" y="2938134"/>
              <a:chExt cx="1627435" cy="1028606"/>
            </a:xfrm>
          </p:grpSpPr>
          <p:sp>
            <p:nvSpPr>
              <p:cNvPr id="26" name="Rectangle 15"/>
              <p:cNvSpPr>
                <a:spLocks noChangeArrowheads="1"/>
              </p:cNvSpPr>
              <p:nvPr/>
            </p:nvSpPr>
            <p:spPr bwMode="auto">
              <a:xfrm>
                <a:off x="5970428" y="2930400"/>
                <a:ext cx="1615125" cy="346276"/>
              </a:xfrm>
              <a:prstGeom prst="rect">
                <a:avLst/>
              </a:prstGeom>
              <a:solidFill>
                <a:schemeClr val="accent3">
                  <a:lumMod val="60000"/>
                  <a:lumOff val="40000"/>
                </a:schemeClr>
              </a:solidFill>
              <a:ln>
                <a:noFill/>
              </a:ln>
            </p:spPr>
            <p:txBody>
              <a:bodyPr/>
              <a:lstStyle/>
              <a:p>
                <a:pPr>
                  <a:defRPr/>
                </a:pPr>
                <a:endParaRPr lang="id-ID"/>
              </a:p>
            </p:txBody>
          </p:sp>
          <p:sp>
            <p:nvSpPr>
              <p:cNvPr id="27" name="Rectangle 16"/>
              <p:cNvSpPr>
                <a:spLocks noChangeArrowheads="1"/>
              </p:cNvSpPr>
              <p:nvPr/>
            </p:nvSpPr>
            <p:spPr bwMode="auto">
              <a:xfrm>
                <a:off x="5964018" y="3272779"/>
                <a:ext cx="1615127" cy="342780"/>
              </a:xfrm>
              <a:prstGeom prst="rect">
                <a:avLst/>
              </a:prstGeom>
              <a:solidFill>
                <a:schemeClr val="accent3"/>
              </a:solidFill>
              <a:ln>
                <a:noFill/>
              </a:ln>
            </p:spPr>
            <p:txBody>
              <a:bodyPr/>
              <a:lstStyle/>
              <a:p>
                <a:pPr>
                  <a:defRPr/>
                </a:pPr>
                <a:endParaRPr lang="id-ID"/>
              </a:p>
            </p:txBody>
          </p:sp>
          <p:sp>
            <p:nvSpPr>
              <p:cNvPr id="28" name="Rectangle 17"/>
              <p:cNvSpPr>
                <a:spLocks noChangeArrowheads="1"/>
              </p:cNvSpPr>
              <p:nvPr/>
            </p:nvSpPr>
            <p:spPr bwMode="auto">
              <a:xfrm>
                <a:off x="5968579" y="3602361"/>
                <a:ext cx="1618629" cy="346279"/>
              </a:xfrm>
              <a:prstGeom prst="rect">
                <a:avLst/>
              </a:prstGeom>
              <a:solidFill>
                <a:schemeClr val="accent3">
                  <a:lumMod val="75000"/>
                </a:schemeClr>
              </a:solidFill>
              <a:ln>
                <a:noFill/>
              </a:ln>
            </p:spPr>
            <p:txBody>
              <a:bodyPr/>
              <a:lstStyle/>
              <a:p>
                <a:pPr>
                  <a:defRPr/>
                </a:pPr>
                <a:endParaRPr lang="id-ID"/>
              </a:p>
            </p:txBody>
          </p:sp>
        </p:grpSp>
        <p:grpSp>
          <p:nvGrpSpPr>
            <p:cNvPr id="14" name="Group 8"/>
            <p:cNvGrpSpPr/>
            <p:nvPr/>
          </p:nvGrpSpPr>
          <p:grpSpPr bwMode="auto">
            <a:xfrm rot="-2789196">
              <a:off x="6457790" y="2281638"/>
              <a:ext cx="1291888" cy="721084"/>
              <a:chOff x="7513848" y="3429777"/>
              <a:chExt cx="1857647" cy="1036868"/>
            </a:xfrm>
          </p:grpSpPr>
          <p:sp>
            <p:nvSpPr>
              <p:cNvPr id="21" name="Freeform 7"/>
              <p:cNvSpPr/>
              <p:nvPr/>
            </p:nvSpPr>
            <p:spPr bwMode="auto">
              <a:xfrm>
                <a:off x="9039708" y="3430010"/>
                <a:ext cx="331787" cy="1036635"/>
              </a:xfrm>
              <a:custGeom>
                <a:avLst/>
                <a:gdLst>
                  <a:gd name="T0" fmla="*/ 0 w 209"/>
                  <a:gd name="T1" fmla="*/ 2147483646 h 653"/>
                  <a:gd name="T2" fmla="*/ 2147483646 w 209"/>
                  <a:gd name="T3" fmla="*/ 0 h 653"/>
                  <a:gd name="T4" fmla="*/ 2147483646 w 209"/>
                  <a:gd name="T5" fmla="*/ 2147483646 h 653"/>
                  <a:gd name="T6" fmla="*/ 2147483646 w 209"/>
                  <a:gd name="T7" fmla="*/ 2147483646 h 653"/>
                  <a:gd name="T8" fmla="*/ 2147483646 w 209"/>
                  <a:gd name="T9" fmla="*/ 2147483646 h 653"/>
                  <a:gd name="T10" fmla="*/ 0 w 209"/>
                  <a:gd name="T11" fmla="*/ 2147483646 h 653"/>
                  <a:gd name="T12" fmla="*/ 0 w 209"/>
                  <a:gd name="T13" fmla="*/ 2147483646 h 65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09" h="653">
                    <a:moveTo>
                      <a:pt x="0" y="162"/>
                    </a:moveTo>
                    <a:lnTo>
                      <a:pt x="135" y="0"/>
                    </a:lnTo>
                    <a:lnTo>
                      <a:pt x="209" y="210"/>
                    </a:lnTo>
                    <a:lnTo>
                      <a:pt x="209" y="443"/>
                    </a:lnTo>
                    <a:lnTo>
                      <a:pt x="135" y="653"/>
                    </a:lnTo>
                    <a:lnTo>
                      <a:pt x="0" y="488"/>
                    </a:lnTo>
                    <a:lnTo>
                      <a:pt x="0" y="162"/>
                    </a:lnTo>
                    <a:close/>
                  </a:path>
                </a:pathLst>
              </a:custGeom>
              <a:solidFill>
                <a:srgbClr val="BBA17C"/>
              </a:solidFill>
              <a:ln>
                <a:noFill/>
              </a:ln>
              <a:extLst>
                <a:ext uri="{91240B29-F687-4F45-9708-019B960494DF}">
                  <a14:hiddenLine xmlns:a14="http://schemas.microsoft.com/office/drawing/2010/main" w="9525">
                    <a:solidFill>
                      <a:srgbClr val="000000"/>
                    </a:solidFill>
                    <a:round/>
                  </a14:hiddenLine>
                </a:ext>
              </a:extLst>
            </p:spPr>
            <p:txBody>
              <a:bodyPr/>
              <a:lstStyle/>
              <a:p>
                <a:endParaRPr lang="en-US"/>
              </a:p>
            </p:txBody>
          </p:sp>
          <p:sp>
            <p:nvSpPr>
              <p:cNvPr id="22" name="Freeform 18"/>
              <p:cNvSpPr/>
              <p:nvPr/>
            </p:nvSpPr>
            <p:spPr bwMode="auto">
              <a:xfrm>
                <a:off x="7535500" y="3438426"/>
                <a:ext cx="1755273" cy="339284"/>
              </a:xfrm>
              <a:custGeom>
                <a:avLst/>
                <a:gdLst>
                  <a:gd name="T0" fmla="*/ 1020 w 1095"/>
                  <a:gd name="T1" fmla="*/ 217 h 217"/>
                  <a:gd name="T2" fmla="*/ 1095 w 1095"/>
                  <a:gd name="T3" fmla="*/ 0 h 217"/>
                  <a:gd name="T4" fmla="*/ 0 w 1095"/>
                  <a:gd name="T5" fmla="*/ 0 h 217"/>
                  <a:gd name="T6" fmla="*/ 0 w 1095"/>
                  <a:gd name="T7" fmla="*/ 217 h 217"/>
                  <a:gd name="T8" fmla="*/ 1020 w 1095"/>
                  <a:gd name="T9" fmla="*/ 217 h 217"/>
                </a:gdLst>
                <a:ahLst/>
                <a:cxnLst>
                  <a:cxn ang="0">
                    <a:pos x="T0" y="T1"/>
                  </a:cxn>
                  <a:cxn ang="0">
                    <a:pos x="T2" y="T3"/>
                  </a:cxn>
                  <a:cxn ang="0">
                    <a:pos x="T4" y="T5"/>
                  </a:cxn>
                  <a:cxn ang="0">
                    <a:pos x="T6" y="T7"/>
                  </a:cxn>
                  <a:cxn ang="0">
                    <a:pos x="T8" y="T9"/>
                  </a:cxn>
                </a:cxnLst>
                <a:rect l="0" t="0" r="r" b="b"/>
                <a:pathLst>
                  <a:path w="1095" h="217">
                    <a:moveTo>
                      <a:pt x="1020" y="217"/>
                    </a:moveTo>
                    <a:lnTo>
                      <a:pt x="1095" y="0"/>
                    </a:lnTo>
                    <a:lnTo>
                      <a:pt x="0" y="0"/>
                    </a:lnTo>
                    <a:lnTo>
                      <a:pt x="0" y="217"/>
                    </a:lnTo>
                    <a:lnTo>
                      <a:pt x="1020" y="217"/>
                    </a:lnTo>
                    <a:close/>
                  </a:path>
                </a:pathLst>
              </a:custGeom>
              <a:solidFill>
                <a:schemeClr val="accent4">
                  <a:lumMod val="60000"/>
                  <a:lumOff val="40000"/>
                </a:schemeClr>
              </a:solidFill>
              <a:ln>
                <a:noFill/>
              </a:ln>
            </p:spPr>
            <p:txBody>
              <a:bodyPr/>
              <a:lstStyle/>
              <a:p>
                <a:pPr>
                  <a:defRPr/>
                </a:pPr>
                <a:endParaRPr lang="id-ID"/>
              </a:p>
            </p:txBody>
          </p:sp>
          <p:sp>
            <p:nvSpPr>
              <p:cNvPr id="23" name="Rectangle 19"/>
              <p:cNvSpPr>
                <a:spLocks noChangeArrowheads="1"/>
              </p:cNvSpPr>
              <p:nvPr/>
            </p:nvSpPr>
            <p:spPr bwMode="auto">
              <a:xfrm>
                <a:off x="7553657" y="3769826"/>
                <a:ext cx="1622141" cy="349777"/>
              </a:xfrm>
              <a:prstGeom prst="rect">
                <a:avLst/>
              </a:prstGeom>
              <a:solidFill>
                <a:schemeClr val="accent4"/>
              </a:solidFill>
              <a:ln>
                <a:noFill/>
              </a:ln>
            </p:spPr>
            <p:txBody>
              <a:bodyPr/>
              <a:lstStyle/>
              <a:p>
                <a:pPr>
                  <a:defRPr/>
                </a:pPr>
                <a:endParaRPr lang="id-ID"/>
              </a:p>
            </p:txBody>
          </p:sp>
          <p:sp>
            <p:nvSpPr>
              <p:cNvPr id="24" name="Freeform 20"/>
              <p:cNvSpPr/>
              <p:nvPr/>
            </p:nvSpPr>
            <p:spPr bwMode="auto">
              <a:xfrm>
                <a:off x="7555462" y="4131120"/>
                <a:ext cx="1730749" cy="342781"/>
              </a:xfrm>
              <a:custGeom>
                <a:avLst/>
                <a:gdLst>
                  <a:gd name="T0" fmla="*/ 1095 w 1095"/>
                  <a:gd name="T1" fmla="*/ 219 h 219"/>
                  <a:gd name="T2" fmla="*/ 1020 w 1095"/>
                  <a:gd name="T3" fmla="*/ 0 h 219"/>
                  <a:gd name="T4" fmla="*/ 0 w 1095"/>
                  <a:gd name="T5" fmla="*/ 0 h 219"/>
                  <a:gd name="T6" fmla="*/ 0 w 1095"/>
                  <a:gd name="T7" fmla="*/ 219 h 219"/>
                  <a:gd name="T8" fmla="*/ 1095 w 1095"/>
                  <a:gd name="T9" fmla="*/ 219 h 219"/>
                </a:gdLst>
                <a:ahLst/>
                <a:cxnLst>
                  <a:cxn ang="0">
                    <a:pos x="T0" y="T1"/>
                  </a:cxn>
                  <a:cxn ang="0">
                    <a:pos x="T2" y="T3"/>
                  </a:cxn>
                  <a:cxn ang="0">
                    <a:pos x="T4" y="T5"/>
                  </a:cxn>
                  <a:cxn ang="0">
                    <a:pos x="T6" y="T7"/>
                  </a:cxn>
                  <a:cxn ang="0">
                    <a:pos x="T8" y="T9"/>
                  </a:cxn>
                </a:cxnLst>
                <a:rect l="0" t="0" r="r" b="b"/>
                <a:pathLst>
                  <a:path w="1095" h="219">
                    <a:moveTo>
                      <a:pt x="1095" y="219"/>
                    </a:moveTo>
                    <a:lnTo>
                      <a:pt x="1020" y="0"/>
                    </a:lnTo>
                    <a:lnTo>
                      <a:pt x="0" y="0"/>
                    </a:lnTo>
                    <a:lnTo>
                      <a:pt x="0" y="219"/>
                    </a:lnTo>
                    <a:lnTo>
                      <a:pt x="1095" y="219"/>
                    </a:lnTo>
                    <a:close/>
                  </a:path>
                </a:pathLst>
              </a:custGeom>
              <a:solidFill>
                <a:schemeClr val="accent4">
                  <a:lumMod val="75000"/>
                </a:schemeClr>
              </a:solidFill>
              <a:ln>
                <a:noFill/>
              </a:ln>
            </p:spPr>
            <p:txBody>
              <a:bodyPr/>
              <a:lstStyle/>
              <a:p>
                <a:pPr>
                  <a:defRPr/>
                </a:pPr>
                <a:endParaRPr lang="id-ID"/>
              </a:p>
            </p:txBody>
          </p:sp>
          <p:sp>
            <p:nvSpPr>
              <p:cNvPr id="25" name="Oval 21"/>
              <p:cNvSpPr>
                <a:spLocks noChangeArrowheads="1"/>
              </p:cNvSpPr>
              <p:nvPr/>
            </p:nvSpPr>
            <p:spPr bwMode="auto">
              <a:xfrm>
                <a:off x="9236547" y="3823081"/>
                <a:ext cx="84085" cy="290316"/>
              </a:xfrm>
              <a:prstGeom prst="ellipse">
                <a:avLst/>
              </a:prstGeom>
              <a:solidFill>
                <a:schemeClr val="tx1">
                  <a:lumMod val="75000"/>
                  <a:lumOff val="25000"/>
                </a:schemeClr>
              </a:solidFill>
              <a:ln>
                <a:noFill/>
              </a:ln>
            </p:spPr>
            <p:txBody>
              <a:bodyPr/>
              <a:lstStyle/>
              <a:p>
                <a:pPr>
                  <a:defRPr/>
                </a:pPr>
                <a:endParaRPr lang="id-ID"/>
              </a:p>
            </p:txBody>
          </p:sp>
        </p:grpSp>
        <p:grpSp>
          <p:nvGrpSpPr>
            <p:cNvPr id="15" name="Group 9"/>
            <p:cNvGrpSpPr/>
            <p:nvPr/>
          </p:nvGrpSpPr>
          <p:grpSpPr bwMode="auto">
            <a:xfrm rot="-2789196">
              <a:off x="3454929" y="5087369"/>
              <a:ext cx="1998270" cy="717614"/>
              <a:chOff x="1422870" y="2939467"/>
              <a:chExt cx="2873373" cy="1031877"/>
            </a:xfrm>
          </p:grpSpPr>
          <p:sp>
            <p:nvSpPr>
              <p:cNvPr id="16" name="Freeform 8"/>
              <p:cNvSpPr/>
              <p:nvPr/>
            </p:nvSpPr>
            <p:spPr bwMode="auto">
              <a:xfrm>
                <a:off x="1422870" y="2939467"/>
                <a:ext cx="1490658" cy="1031877"/>
              </a:xfrm>
              <a:custGeom>
                <a:avLst/>
                <a:gdLst>
                  <a:gd name="T0" fmla="*/ 2147483646 w 939"/>
                  <a:gd name="T1" fmla="*/ 2147483646 h 650"/>
                  <a:gd name="T2" fmla="*/ 0 w 939"/>
                  <a:gd name="T3" fmla="*/ 2147483646 h 650"/>
                  <a:gd name="T4" fmla="*/ 2147483646 w 939"/>
                  <a:gd name="T5" fmla="*/ 0 h 650"/>
                  <a:gd name="T6" fmla="*/ 2147483646 w 939"/>
                  <a:gd name="T7" fmla="*/ 0 h 650"/>
                  <a:gd name="T8" fmla="*/ 2147483646 w 939"/>
                  <a:gd name="T9" fmla="*/ 2147483646 h 650"/>
                  <a:gd name="T10" fmla="*/ 2147483646 w 939"/>
                  <a:gd name="T11" fmla="*/ 2147483646 h 65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39" h="650">
                    <a:moveTo>
                      <a:pt x="793" y="650"/>
                    </a:moveTo>
                    <a:lnTo>
                      <a:pt x="0" y="326"/>
                    </a:lnTo>
                    <a:lnTo>
                      <a:pt x="793" y="0"/>
                    </a:lnTo>
                    <a:lnTo>
                      <a:pt x="939" y="0"/>
                    </a:lnTo>
                    <a:lnTo>
                      <a:pt x="939" y="650"/>
                    </a:lnTo>
                    <a:lnTo>
                      <a:pt x="793" y="650"/>
                    </a:lnTo>
                    <a:close/>
                  </a:path>
                </a:pathLst>
              </a:custGeom>
              <a:solidFill>
                <a:srgbClr val="D4AC8C"/>
              </a:solidFill>
              <a:ln>
                <a:noFill/>
              </a:ln>
              <a:extLst>
                <a:ext uri="{91240B29-F687-4F45-9708-019B960494DF}">
                  <a14:hiddenLine xmlns:a14="http://schemas.microsoft.com/office/drawing/2010/main" w="9525">
                    <a:solidFill>
                      <a:srgbClr val="000000"/>
                    </a:solidFill>
                    <a:round/>
                  </a14:hiddenLine>
                </a:ext>
              </a:extLst>
            </p:spPr>
            <p:txBody>
              <a:bodyPr/>
              <a:lstStyle/>
              <a:p>
                <a:endParaRPr lang="en-US"/>
              </a:p>
            </p:txBody>
          </p:sp>
          <p:sp>
            <p:nvSpPr>
              <p:cNvPr id="17" name="Freeform 9"/>
              <p:cNvSpPr/>
              <p:nvPr/>
            </p:nvSpPr>
            <p:spPr bwMode="auto">
              <a:xfrm>
                <a:off x="2560725" y="2951949"/>
                <a:ext cx="1744762" cy="342781"/>
              </a:xfrm>
              <a:custGeom>
                <a:avLst/>
                <a:gdLst>
                  <a:gd name="T0" fmla="*/ 464 w 464"/>
                  <a:gd name="T1" fmla="*/ 0 h 91"/>
                  <a:gd name="T2" fmla="*/ 41 w 464"/>
                  <a:gd name="T3" fmla="*/ 0 h 91"/>
                  <a:gd name="T4" fmla="*/ 16 w 464"/>
                  <a:gd name="T5" fmla="*/ 14 h 91"/>
                  <a:gd name="T6" fmla="*/ 5 w 464"/>
                  <a:gd name="T7" fmla="*/ 31 h 91"/>
                  <a:gd name="T8" fmla="*/ 5 w 464"/>
                  <a:gd name="T9" fmla="*/ 59 h 91"/>
                  <a:gd name="T10" fmla="*/ 16 w 464"/>
                  <a:gd name="T11" fmla="*/ 77 h 91"/>
                  <a:gd name="T12" fmla="*/ 41 w 464"/>
                  <a:gd name="T13" fmla="*/ 91 h 91"/>
                  <a:gd name="T14" fmla="*/ 464 w 464"/>
                  <a:gd name="T15" fmla="*/ 91 h 91"/>
                  <a:gd name="T16" fmla="*/ 464 w 464"/>
                  <a:gd name="T17" fmla="*/ 0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64" h="91">
                    <a:moveTo>
                      <a:pt x="464" y="0"/>
                    </a:moveTo>
                    <a:cubicBezTo>
                      <a:pt x="41" y="0"/>
                      <a:pt x="41" y="0"/>
                      <a:pt x="41" y="0"/>
                    </a:cubicBezTo>
                    <a:cubicBezTo>
                      <a:pt x="32" y="0"/>
                      <a:pt x="21" y="6"/>
                      <a:pt x="16" y="14"/>
                    </a:cubicBezTo>
                    <a:cubicBezTo>
                      <a:pt x="5" y="31"/>
                      <a:pt x="5" y="31"/>
                      <a:pt x="5" y="31"/>
                    </a:cubicBezTo>
                    <a:cubicBezTo>
                      <a:pt x="0" y="39"/>
                      <a:pt x="0" y="52"/>
                      <a:pt x="5" y="59"/>
                    </a:cubicBezTo>
                    <a:cubicBezTo>
                      <a:pt x="16" y="77"/>
                      <a:pt x="16" y="77"/>
                      <a:pt x="16" y="77"/>
                    </a:cubicBezTo>
                    <a:cubicBezTo>
                      <a:pt x="21" y="85"/>
                      <a:pt x="32" y="91"/>
                      <a:pt x="41" y="91"/>
                    </a:cubicBezTo>
                    <a:cubicBezTo>
                      <a:pt x="464" y="91"/>
                      <a:pt x="464" y="91"/>
                      <a:pt x="464" y="91"/>
                    </a:cubicBezTo>
                    <a:lnTo>
                      <a:pt x="464" y="0"/>
                    </a:lnTo>
                    <a:close/>
                  </a:path>
                </a:pathLst>
              </a:custGeom>
              <a:solidFill>
                <a:schemeClr val="accent1">
                  <a:lumMod val="60000"/>
                  <a:lumOff val="40000"/>
                </a:schemeClr>
              </a:solidFill>
              <a:ln>
                <a:noFill/>
              </a:ln>
            </p:spPr>
            <p:txBody>
              <a:bodyPr/>
              <a:lstStyle/>
              <a:p>
                <a:pPr>
                  <a:defRPr/>
                </a:pPr>
                <a:endParaRPr lang="id-ID"/>
              </a:p>
            </p:txBody>
          </p:sp>
          <p:sp>
            <p:nvSpPr>
              <p:cNvPr id="18" name="Freeform 10"/>
              <p:cNvSpPr/>
              <p:nvPr/>
            </p:nvSpPr>
            <p:spPr bwMode="auto">
              <a:xfrm>
                <a:off x="2553168" y="3283956"/>
                <a:ext cx="1743075" cy="342903"/>
              </a:xfrm>
              <a:custGeom>
                <a:avLst/>
                <a:gdLst>
                  <a:gd name="T0" fmla="*/ 2147483646 w 464"/>
                  <a:gd name="T1" fmla="*/ 0 h 91"/>
                  <a:gd name="T2" fmla="*/ 2147483646 w 464"/>
                  <a:gd name="T3" fmla="*/ 0 h 91"/>
                  <a:gd name="T4" fmla="*/ 2147483646 w 464"/>
                  <a:gd name="T5" fmla="*/ 2147483646 h 91"/>
                  <a:gd name="T6" fmla="*/ 2147483646 w 464"/>
                  <a:gd name="T7" fmla="*/ 2147483646 h 91"/>
                  <a:gd name="T8" fmla="*/ 2147483646 w 464"/>
                  <a:gd name="T9" fmla="*/ 2147483646 h 91"/>
                  <a:gd name="T10" fmla="*/ 2147483646 w 464"/>
                  <a:gd name="T11" fmla="*/ 2147483646 h 91"/>
                  <a:gd name="T12" fmla="*/ 2147483646 w 464"/>
                  <a:gd name="T13" fmla="*/ 2147483646 h 91"/>
                  <a:gd name="T14" fmla="*/ 2147483646 w 464"/>
                  <a:gd name="T15" fmla="*/ 2147483646 h 91"/>
                  <a:gd name="T16" fmla="*/ 2147483646 w 464"/>
                  <a:gd name="T17" fmla="*/ 0 h 9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64" h="91">
                    <a:moveTo>
                      <a:pt x="464" y="0"/>
                    </a:moveTo>
                    <a:cubicBezTo>
                      <a:pt x="41" y="0"/>
                      <a:pt x="41" y="0"/>
                      <a:pt x="41" y="0"/>
                    </a:cubicBezTo>
                    <a:cubicBezTo>
                      <a:pt x="32" y="0"/>
                      <a:pt x="21" y="6"/>
                      <a:pt x="16" y="14"/>
                    </a:cubicBezTo>
                    <a:cubicBezTo>
                      <a:pt x="5" y="32"/>
                      <a:pt x="5" y="32"/>
                      <a:pt x="5" y="32"/>
                    </a:cubicBezTo>
                    <a:cubicBezTo>
                      <a:pt x="0" y="39"/>
                      <a:pt x="0" y="52"/>
                      <a:pt x="5" y="60"/>
                    </a:cubicBezTo>
                    <a:cubicBezTo>
                      <a:pt x="16" y="77"/>
                      <a:pt x="16" y="77"/>
                      <a:pt x="16" y="77"/>
                    </a:cubicBezTo>
                    <a:cubicBezTo>
                      <a:pt x="21" y="85"/>
                      <a:pt x="32" y="91"/>
                      <a:pt x="41" y="91"/>
                    </a:cubicBezTo>
                    <a:cubicBezTo>
                      <a:pt x="464" y="91"/>
                      <a:pt x="464" y="91"/>
                      <a:pt x="464" y="91"/>
                    </a:cubicBezTo>
                    <a:lnTo>
                      <a:pt x="464" y="0"/>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lstStyle/>
              <a:p>
                <a:endParaRPr lang="en-US"/>
              </a:p>
            </p:txBody>
          </p:sp>
          <p:sp>
            <p:nvSpPr>
              <p:cNvPr id="19" name="Freeform 11"/>
              <p:cNvSpPr/>
              <p:nvPr/>
            </p:nvSpPr>
            <p:spPr bwMode="auto">
              <a:xfrm>
                <a:off x="2606171" y="3622671"/>
                <a:ext cx="1741257" cy="346278"/>
              </a:xfrm>
              <a:custGeom>
                <a:avLst/>
                <a:gdLst>
                  <a:gd name="T0" fmla="*/ 464 w 464"/>
                  <a:gd name="T1" fmla="*/ 0 h 91"/>
                  <a:gd name="T2" fmla="*/ 41 w 464"/>
                  <a:gd name="T3" fmla="*/ 0 h 91"/>
                  <a:gd name="T4" fmla="*/ 16 w 464"/>
                  <a:gd name="T5" fmla="*/ 14 h 91"/>
                  <a:gd name="T6" fmla="*/ 5 w 464"/>
                  <a:gd name="T7" fmla="*/ 32 h 91"/>
                  <a:gd name="T8" fmla="*/ 5 w 464"/>
                  <a:gd name="T9" fmla="*/ 60 h 91"/>
                  <a:gd name="T10" fmla="*/ 16 w 464"/>
                  <a:gd name="T11" fmla="*/ 77 h 91"/>
                  <a:gd name="T12" fmla="*/ 41 w 464"/>
                  <a:gd name="T13" fmla="*/ 91 h 91"/>
                  <a:gd name="T14" fmla="*/ 464 w 464"/>
                  <a:gd name="T15" fmla="*/ 91 h 91"/>
                  <a:gd name="T16" fmla="*/ 464 w 464"/>
                  <a:gd name="T17" fmla="*/ 0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64" h="91">
                    <a:moveTo>
                      <a:pt x="464" y="0"/>
                    </a:moveTo>
                    <a:cubicBezTo>
                      <a:pt x="41" y="0"/>
                      <a:pt x="41" y="0"/>
                      <a:pt x="41" y="0"/>
                    </a:cubicBezTo>
                    <a:cubicBezTo>
                      <a:pt x="32" y="0"/>
                      <a:pt x="21" y="6"/>
                      <a:pt x="16" y="14"/>
                    </a:cubicBezTo>
                    <a:cubicBezTo>
                      <a:pt x="5" y="32"/>
                      <a:pt x="5" y="32"/>
                      <a:pt x="5" y="32"/>
                    </a:cubicBezTo>
                    <a:cubicBezTo>
                      <a:pt x="0" y="40"/>
                      <a:pt x="0" y="52"/>
                      <a:pt x="5" y="60"/>
                    </a:cubicBezTo>
                    <a:cubicBezTo>
                      <a:pt x="16" y="77"/>
                      <a:pt x="16" y="77"/>
                      <a:pt x="16" y="77"/>
                    </a:cubicBezTo>
                    <a:cubicBezTo>
                      <a:pt x="21" y="85"/>
                      <a:pt x="32" y="91"/>
                      <a:pt x="41" y="91"/>
                    </a:cubicBezTo>
                    <a:cubicBezTo>
                      <a:pt x="464" y="91"/>
                      <a:pt x="464" y="91"/>
                      <a:pt x="464" y="91"/>
                    </a:cubicBezTo>
                    <a:lnTo>
                      <a:pt x="464" y="0"/>
                    </a:lnTo>
                    <a:close/>
                  </a:path>
                </a:pathLst>
              </a:custGeom>
              <a:solidFill>
                <a:schemeClr val="accent1">
                  <a:lumMod val="75000"/>
                </a:schemeClr>
              </a:solidFill>
              <a:ln>
                <a:noFill/>
              </a:ln>
            </p:spPr>
            <p:txBody>
              <a:bodyPr/>
              <a:lstStyle/>
              <a:p>
                <a:pPr>
                  <a:defRPr/>
                </a:pPr>
                <a:endParaRPr lang="id-ID"/>
              </a:p>
            </p:txBody>
          </p:sp>
          <p:sp>
            <p:nvSpPr>
              <p:cNvPr id="20" name="Freeform 22"/>
              <p:cNvSpPr/>
              <p:nvPr/>
            </p:nvSpPr>
            <p:spPr bwMode="auto">
              <a:xfrm>
                <a:off x="1471677" y="3291656"/>
                <a:ext cx="427432" cy="332287"/>
              </a:xfrm>
              <a:custGeom>
                <a:avLst/>
                <a:gdLst>
                  <a:gd name="T0" fmla="*/ 114 w 114"/>
                  <a:gd name="T1" fmla="*/ 49 h 88"/>
                  <a:gd name="T2" fmla="*/ 107 w 114"/>
                  <a:gd name="T3" fmla="*/ 0 h 88"/>
                  <a:gd name="T4" fmla="*/ 0 w 114"/>
                  <a:gd name="T5" fmla="*/ 44 h 88"/>
                  <a:gd name="T6" fmla="*/ 109 w 114"/>
                  <a:gd name="T7" fmla="*/ 88 h 88"/>
                  <a:gd name="T8" fmla="*/ 114 w 114"/>
                  <a:gd name="T9" fmla="*/ 49 h 88"/>
                </a:gdLst>
                <a:ahLst/>
                <a:cxnLst>
                  <a:cxn ang="0">
                    <a:pos x="T0" y="T1"/>
                  </a:cxn>
                  <a:cxn ang="0">
                    <a:pos x="T2" y="T3"/>
                  </a:cxn>
                  <a:cxn ang="0">
                    <a:pos x="T4" y="T5"/>
                  </a:cxn>
                  <a:cxn ang="0">
                    <a:pos x="T6" y="T7"/>
                  </a:cxn>
                  <a:cxn ang="0">
                    <a:pos x="T8" y="T9"/>
                  </a:cxn>
                </a:cxnLst>
                <a:rect l="0" t="0" r="r" b="b"/>
                <a:pathLst>
                  <a:path w="114" h="88">
                    <a:moveTo>
                      <a:pt x="114" y="49"/>
                    </a:moveTo>
                    <a:cubicBezTo>
                      <a:pt x="114" y="32"/>
                      <a:pt x="111" y="15"/>
                      <a:pt x="107" y="0"/>
                    </a:cubicBezTo>
                    <a:cubicBezTo>
                      <a:pt x="0" y="44"/>
                      <a:pt x="0" y="44"/>
                      <a:pt x="0" y="44"/>
                    </a:cubicBezTo>
                    <a:cubicBezTo>
                      <a:pt x="109" y="88"/>
                      <a:pt x="109" y="88"/>
                      <a:pt x="109" y="88"/>
                    </a:cubicBezTo>
                    <a:cubicBezTo>
                      <a:pt x="112" y="76"/>
                      <a:pt x="114" y="63"/>
                      <a:pt x="114" y="49"/>
                    </a:cubicBezTo>
                    <a:close/>
                  </a:path>
                </a:pathLst>
              </a:custGeom>
              <a:solidFill>
                <a:schemeClr val="tx1">
                  <a:lumMod val="75000"/>
                  <a:lumOff val="25000"/>
                </a:schemeClr>
              </a:solidFill>
              <a:ln>
                <a:noFill/>
              </a:ln>
            </p:spPr>
            <p:txBody>
              <a:bodyPr/>
              <a:lstStyle/>
              <a:p>
                <a:pPr>
                  <a:defRPr/>
                </a:pPr>
                <a:endParaRPr lang="id-ID"/>
              </a:p>
            </p:txBody>
          </p:sp>
        </p:grpSp>
      </p:grpSp>
      <p:sp>
        <p:nvSpPr>
          <p:cNvPr id="32" name="مستطيل 2"/>
          <p:cNvSpPr>
            <a:spLocks noChangeArrowheads="1"/>
          </p:cNvSpPr>
          <p:nvPr/>
        </p:nvSpPr>
        <p:spPr bwMode="auto">
          <a:xfrm rot="10800000" flipV="1">
            <a:off x="3556462" y="1201471"/>
            <a:ext cx="456712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rtl="1">
              <a:lnSpc>
                <a:spcPct val="100000"/>
              </a:lnSpc>
              <a:spcBef>
                <a:spcPct val="0"/>
              </a:spcBef>
              <a:buFontTx/>
              <a:buNone/>
            </a:pPr>
            <a:r>
              <a:rPr lang="ar-SA" b="1" u="sng" dirty="0">
                <a:solidFill>
                  <a:srgbClr val="FF0000"/>
                </a:solidFill>
                <a:latin typeface="Simplified Arabic" panose="02020603050405020304" pitchFamily="18" charset="-78"/>
                <a:cs typeface="Simplified Arabic" panose="02020603050405020304" pitchFamily="18" charset="-78"/>
              </a:rPr>
              <a:t>خامساً - الشكاوي </a:t>
            </a:r>
            <a:r>
              <a:rPr lang="en-US" b="1" u="sng" dirty="0">
                <a:solidFill>
                  <a:srgbClr val="FF0000"/>
                </a:solidFill>
                <a:latin typeface="Simplified Arabic" panose="02020603050405020304" pitchFamily="18" charset="-78"/>
                <a:cs typeface="Simplified Arabic" panose="02020603050405020304" pitchFamily="18" charset="-78"/>
              </a:rPr>
              <a:t>Complaints</a:t>
            </a:r>
            <a:endParaRPr lang="ar-SA" altLang="en-US" sz="3200" b="1" u="sng" dirty="0">
              <a:solidFill>
                <a:srgbClr val="FF0000"/>
              </a:solidFill>
              <a:latin typeface="Simplified Arabic" panose="02020603050405020304" pitchFamily="18" charset="-78"/>
              <a:cs typeface="Simplified Arabic" panose="02020603050405020304" pitchFamily="18" charset="-78"/>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4450" y="6624638"/>
            <a:ext cx="3048000" cy="2301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4" name="Rectangle 13"/>
          <p:cNvSpPr/>
          <p:nvPr/>
        </p:nvSpPr>
        <p:spPr>
          <a:xfrm>
            <a:off x="3048000" y="6627813"/>
            <a:ext cx="3048000" cy="2301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8" name="Rectangle 17"/>
          <p:cNvSpPr/>
          <p:nvPr/>
        </p:nvSpPr>
        <p:spPr>
          <a:xfrm>
            <a:off x="6096000" y="6627813"/>
            <a:ext cx="3048000" cy="23018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20" name="Rectangle 19"/>
          <p:cNvSpPr/>
          <p:nvPr/>
        </p:nvSpPr>
        <p:spPr>
          <a:xfrm>
            <a:off x="9144000" y="6627813"/>
            <a:ext cx="3048000" cy="23018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lt1"/>
              </a:solidFill>
              <a:effectLst/>
              <a:uLnTx/>
              <a:uFillTx/>
              <a:latin typeface="+mn-lt"/>
              <a:ea typeface="+mn-ea"/>
              <a:cs typeface="+mn-cs"/>
            </a:endParaRPr>
          </a:p>
        </p:txBody>
      </p:sp>
      <p:grpSp>
        <p:nvGrpSpPr>
          <p:cNvPr id="45062" name="Group 530"/>
          <p:cNvGrpSpPr>
            <a:grpSpLocks noChangeAspect="1"/>
          </p:cNvGrpSpPr>
          <p:nvPr/>
        </p:nvGrpSpPr>
        <p:grpSpPr>
          <a:xfrm>
            <a:off x="2408238" y="1316038"/>
            <a:ext cx="6978650" cy="3614737"/>
            <a:chOff x="2759062" y="1592262"/>
            <a:chExt cx="6978512" cy="3614736"/>
          </a:xfrm>
        </p:grpSpPr>
        <p:sp>
          <p:nvSpPr>
            <p:cNvPr id="45198" name="Rectangle 56"/>
            <p:cNvSpPr/>
            <p:nvPr/>
          </p:nvSpPr>
          <p:spPr>
            <a:xfrm>
              <a:off x="3119732" y="1592262"/>
              <a:ext cx="6617842" cy="3614736"/>
            </a:xfrm>
            <a:prstGeom prst="rect">
              <a:avLst/>
            </a:prstGeom>
            <a:solidFill>
              <a:srgbClr val="F0F4F3"/>
            </a:solidFill>
            <a:ln w="63500" cap="flat" cmpd="sng">
              <a:solidFill>
                <a:srgbClr val="BEC3C6"/>
              </a:solidFill>
              <a:prstDash val="solid"/>
              <a:miter/>
              <a:headEnd type="none" w="med" len="med"/>
              <a:tailEnd type="none" w="med" len="med"/>
            </a:ln>
          </p:spPr>
          <p:txBody>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algn="ctr">
                <a:lnSpc>
                  <a:spcPct val="100000"/>
                </a:lnSpc>
                <a:spcBef>
                  <a:spcPct val="0"/>
                </a:spcBef>
                <a:buFontTx/>
                <a:buNone/>
              </a:pPr>
              <a:r>
                <a:rPr lang="ar-JO" altLang="en-US" sz="2400" dirty="0">
                  <a:solidFill>
                    <a:srgbClr val="FF0000"/>
                  </a:solidFill>
                </a:rPr>
                <a:t> </a:t>
              </a:r>
            </a:p>
            <a:p>
              <a:pPr marL="0" lvl="0" indent="0" algn="ctr">
                <a:lnSpc>
                  <a:spcPct val="100000"/>
                </a:lnSpc>
                <a:spcBef>
                  <a:spcPct val="0"/>
                </a:spcBef>
                <a:buFontTx/>
                <a:buNone/>
              </a:pPr>
              <a:endParaRPr lang="ar-JO" altLang="en-US" sz="2400" dirty="0">
                <a:solidFill>
                  <a:srgbClr val="FF0000"/>
                </a:solidFill>
              </a:endParaRPr>
            </a:p>
            <a:p>
              <a:pPr marL="0" lvl="0" indent="0" algn="ctr">
                <a:lnSpc>
                  <a:spcPct val="100000"/>
                </a:lnSpc>
                <a:spcBef>
                  <a:spcPct val="0"/>
                </a:spcBef>
                <a:buFontTx/>
                <a:buNone/>
              </a:pPr>
              <a:endParaRPr lang="ar-JO" altLang="en-US" sz="2400" dirty="0">
                <a:solidFill>
                  <a:srgbClr val="FF0000"/>
                </a:solidFill>
              </a:endParaRPr>
            </a:p>
            <a:p>
              <a:pPr marL="0" lvl="0" indent="0" algn="ctr">
                <a:lnSpc>
                  <a:spcPct val="100000"/>
                </a:lnSpc>
                <a:spcBef>
                  <a:spcPct val="0"/>
                </a:spcBef>
                <a:buFontTx/>
                <a:buNone/>
              </a:pPr>
              <a:endParaRPr lang="ar-JO" altLang="en-US" sz="2400" dirty="0">
                <a:solidFill>
                  <a:srgbClr val="FF0000"/>
                </a:solidFill>
              </a:endParaRPr>
            </a:p>
            <a:p>
              <a:pPr marL="0" lvl="0" indent="0" algn="ctr">
                <a:lnSpc>
                  <a:spcPct val="100000"/>
                </a:lnSpc>
                <a:spcBef>
                  <a:spcPct val="0"/>
                </a:spcBef>
                <a:buFontTx/>
                <a:buNone/>
              </a:pPr>
              <a:r>
                <a:rPr lang="ar-JO" altLang="en-US" sz="4000" b="1" dirty="0">
                  <a:solidFill>
                    <a:srgbClr val="FF0000"/>
                  </a:solidFill>
                </a:rPr>
                <a:t>شكرا لحسن استماعكم </a:t>
              </a:r>
              <a:endParaRPr lang="en-IN" altLang="en-US" sz="4000" b="1" dirty="0">
                <a:solidFill>
                  <a:srgbClr val="FF0000"/>
                </a:solidFill>
              </a:endParaRPr>
            </a:p>
          </p:txBody>
        </p:sp>
        <p:sp>
          <p:nvSpPr>
            <p:cNvPr id="45199" name="Freeform 58"/>
            <p:cNvSpPr>
              <a:spLocks noEditPoints="1"/>
            </p:cNvSpPr>
            <p:nvPr/>
          </p:nvSpPr>
          <p:spPr>
            <a:xfrm>
              <a:off x="2759062" y="2424690"/>
              <a:ext cx="6953971" cy="2099000"/>
            </a:xfrm>
            <a:custGeom>
              <a:avLst/>
              <a:gdLst/>
              <a:ahLst/>
              <a:cxnLst>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0"/>
                </a:cxn>
                <a:cxn ang="0">
                  <a:pos x="2147483646" y="0"/>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0" y="2147483646"/>
                </a:cxn>
                <a:cxn ang="0">
                  <a:pos x="2147483646" y="2147483646"/>
                </a:cxn>
                <a:cxn ang="0">
                  <a:pos x="2147483646" y="2147483646"/>
                </a:cxn>
                <a:cxn ang="0">
                  <a:pos x="2147483646" y="2147483646"/>
                </a:cxn>
                <a:cxn ang="0">
                  <a:pos x="0" y="2147483646"/>
                </a:cxn>
              </a:cxnLst>
              <a:rect l="0" t="0" r="0" b="0"/>
              <a:pathLst>
                <a:path w="7393" h="2627">
                  <a:moveTo>
                    <a:pt x="4757" y="2627"/>
                  </a:moveTo>
                  <a:lnTo>
                    <a:pt x="4575" y="2627"/>
                  </a:lnTo>
                  <a:lnTo>
                    <a:pt x="4575" y="2507"/>
                  </a:lnTo>
                  <a:lnTo>
                    <a:pt x="3722" y="1777"/>
                  </a:lnTo>
                  <a:lnTo>
                    <a:pt x="3582" y="1777"/>
                  </a:lnTo>
                  <a:lnTo>
                    <a:pt x="3582" y="1610"/>
                  </a:lnTo>
                  <a:lnTo>
                    <a:pt x="2692" y="182"/>
                  </a:lnTo>
                  <a:lnTo>
                    <a:pt x="2659" y="182"/>
                  </a:lnTo>
                  <a:lnTo>
                    <a:pt x="1776" y="1410"/>
                  </a:lnTo>
                  <a:lnTo>
                    <a:pt x="1776" y="1564"/>
                  </a:lnTo>
                  <a:lnTo>
                    <a:pt x="1629" y="1564"/>
                  </a:lnTo>
                  <a:cubicBezTo>
                    <a:pt x="1632" y="1549"/>
                    <a:pt x="1631" y="1541"/>
                    <a:pt x="1631" y="1541"/>
                  </a:cubicBezTo>
                  <a:cubicBezTo>
                    <a:pt x="1631" y="1541"/>
                    <a:pt x="1626" y="1541"/>
                    <a:pt x="1618" y="1541"/>
                  </a:cubicBezTo>
                  <a:cubicBezTo>
                    <a:pt x="1611" y="1541"/>
                    <a:pt x="1603" y="1541"/>
                    <a:pt x="1595" y="1541"/>
                  </a:cubicBezTo>
                  <a:lnTo>
                    <a:pt x="1595" y="1483"/>
                  </a:lnTo>
                  <a:lnTo>
                    <a:pt x="782" y="1222"/>
                  </a:lnTo>
                  <a:lnTo>
                    <a:pt x="782" y="1245"/>
                  </a:lnTo>
                  <a:lnTo>
                    <a:pt x="601" y="1245"/>
                  </a:lnTo>
                  <a:lnTo>
                    <a:pt x="601" y="1244"/>
                  </a:lnTo>
                  <a:lnTo>
                    <a:pt x="474" y="1312"/>
                  </a:lnTo>
                  <a:cubicBezTo>
                    <a:pt x="467" y="1291"/>
                    <a:pt x="459" y="1267"/>
                    <a:pt x="451" y="1241"/>
                  </a:cubicBezTo>
                  <a:lnTo>
                    <a:pt x="601" y="1161"/>
                  </a:lnTo>
                  <a:lnTo>
                    <a:pt x="601" y="1064"/>
                  </a:lnTo>
                  <a:lnTo>
                    <a:pt x="782" y="1064"/>
                  </a:lnTo>
                  <a:lnTo>
                    <a:pt x="782" y="1145"/>
                  </a:lnTo>
                  <a:lnTo>
                    <a:pt x="1595" y="1406"/>
                  </a:lnTo>
                  <a:lnTo>
                    <a:pt x="1595" y="1383"/>
                  </a:lnTo>
                  <a:lnTo>
                    <a:pt x="1705" y="1383"/>
                  </a:lnTo>
                  <a:lnTo>
                    <a:pt x="2588" y="154"/>
                  </a:lnTo>
                  <a:lnTo>
                    <a:pt x="2588" y="0"/>
                  </a:lnTo>
                  <a:lnTo>
                    <a:pt x="2769" y="0"/>
                  </a:lnTo>
                  <a:lnTo>
                    <a:pt x="2769" y="167"/>
                  </a:lnTo>
                  <a:lnTo>
                    <a:pt x="3659" y="1595"/>
                  </a:lnTo>
                  <a:lnTo>
                    <a:pt x="3763" y="1595"/>
                  </a:lnTo>
                  <a:lnTo>
                    <a:pt x="3763" y="1715"/>
                  </a:lnTo>
                  <a:lnTo>
                    <a:pt x="4617" y="2446"/>
                  </a:lnTo>
                  <a:lnTo>
                    <a:pt x="4686" y="2446"/>
                  </a:lnTo>
                  <a:lnTo>
                    <a:pt x="5569" y="1217"/>
                  </a:lnTo>
                  <a:lnTo>
                    <a:pt x="5569" y="1064"/>
                  </a:lnTo>
                  <a:lnTo>
                    <a:pt x="5750" y="1064"/>
                  </a:lnTo>
                  <a:lnTo>
                    <a:pt x="5750" y="1076"/>
                  </a:lnTo>
                  <a:lnTo>
                    <a:pt x="6562" y="728"/>
                  </a:lnTo>
                  <a:lnTo>
                    <a:pt x="6562" y="638"/>
                  </a:lnTo>
                  <a:lnTo>
                    <a:pt x="6726" y="638"/>
                  </a:lnTo>
                  <a:lnTo>
                    <a:pt x="7393" y="210"/>
                  </a:lnTo>
                  <a:cubicBezTo>
                    <a:pt x="7384" y="244"/>
                    <a:pt x="7376" y="278"/>
                    <a:pt x="7369" y="313"/>
                  </a:cubicBezTo>
                  <a:lnTo>
                    <a:pt x="6744" y="714"/>
                  </a:lnTo>
                  <a:lnTo>
                    <a:pt x="6744" y="820"/>
                  </a:lnTo>
                  <a:lnTo>
                    <a:pt x="6562" y="820"/>
                  </a:lnTo>
                  <a:lnTo>
                    <a:pt x="6562" y="808"/>
                  </a:lnTo>
                  <a:lnTo>
                    <a:pt x="5750" y="1155"/>
                  </a:lnTo>
                  <a:lnTo>
                    <a:pt x="5750" y="1245"/>
                  </a:lnTo>
                  <a:lnTo>
                    <a:pt x="5640" y="1245"/>
                  </a:lnTo>
                  <a:lnTo>
                    <a:pt x="4757" y="2474"/>
                  </a:lnTo>
                  <a:lnTo>
                    <a:pt x="4757" y="2627"/>
                  </a:lnTo>
                  <a:moveTo>
                    <a:pt x="0" y="1566"/>
                  </a:moveTo>
                  <a:lnTo>
                    <a:pt x="14" y="1475"/>
                  </a:lnTo>
                  <a:lnTo>
                    <a:pt x="55" y="1453"/>
                  </a:lnTo>
                  <a:lnTo>
                    <a:pt x="96" y="1515"/>
                  </a:lnTo>
                  <a:lnTo>
                    <a:pt x="0" y="1566"/>
                  </a:lnTo>
                </a:path>
              </a:pathLst>
            </a:custGeom>
            <a:solidFill>
              <a:srgbClr val="E2E6E5">
                <a:alpha val="54117"/>
              </a:srgbClr>
            </a:solidFill>
            <a:ln w="9525">
              <a:noFill/>
            </a:ln>
          </p:spPr>
          <p:txBody>
            <a:bodyPr/>
            <a:lstStyle/>
            <a:p>
              <a:endParaRPr lang="en-US"/>
            </a:p>
          </p:txBody>
        </p:sp>
      </p:grpSp>
      <p:grpSp>
        <p:nvGrpSpPr>
          <p:cNvPr id="45063" name="Group 525"/>
          <p:cNvGrpSpPr>
            <a:grpSpLocks noChangeAspect="1"/>
          </p:cNvGrpSpPr>
          <p:nvPr/>
        </p:nvGrpSpPr>
        <p:grpSpPr>
          <a:xfrm>
            <a:off x="334963" y="1530350"/>
            <a:ext cx="2995612" cy="4370388"/>
            <a:chOff x="1943100" y="1981200"/>
            <a:chExt cx="2995613" cy="4370388"/>
          </a:xfrm>
        </p:grpSpPr>
        <p:sp>
          <p:nvSpPr>
            <p:cNvPr id="45107" name="Freeform 178"/>
            <p:cNvSpPr/>
            <p:nvPr/>
          </p:nvSpPr>
          <p:spPr>
            <a:xfrm>
              <a:off x="4413250" y="3638550"/>
              <a:ext cx="525463" cy="306388"/>
            </a:xfrm>
            <a:custGeom>
              <a:avLst/>
              <a:gdLst/>
              <a:ahLst/>
              <a:cxnLst>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0" y="2147483646"/>
                </a:cxn>
                <a:cxn ang="0">
                  <a:pos x="2147483646" y="2147483646"/>
                </a:cxn>
              </a:cxnLst>
              <a:rect l="0" t="0" r="0" b="0"/>
              <a:pathLst>
                <a:path w="783" h="457">
                  <a:moveTo>
                    <a:pt x="47" y="213"/>
                  </a:moveTo>
                  <a:cubicBezTo>
                    <a:pt x="63" y="221"/>
                    <a:pt x="79" y="202"/>
                    <a:pt x="94" y="183"/>
                  </a:cubicBezTo>
                  <a:cubicBezTo>
                    <a:pt x="107" y="165"/>
                    <a:pt x="120" y="147"/>
                    <a:pt x="132" y="151"/>
                  </a:cubicBezTo>
                  <a:cubicBezTo>
                    <a:pt x="199" y="168"/>
                    <a:pt x="247" y="161"/>
                    <a:pt x="247" y="161"/>
                  </a:cubicBezTo>
                  <a:cubicBezTo>
                    <a:pt x="258" y="148"/>
                    <a:pt x="273" y="135"/>
                    <a:pt x="293" y="123"/>
                  </a:cubicBezTo>
                  <a:cubicBezTo>
                    <a:pt x="354" y="88"/>
                    <a:pt x="400" y="21"/>
                    <a:pt x="389" y="11"/>
                  </a:cubicBezTo>
                  <a:cubicBezTo>
                    <a:pt x="379" y="0"/>
                    <a:pt x="471" y="2"/>
                    <a:pt x="471" y="2"/>
                  </a:cubicBezTo>
                  <a:cubicBezTo>
                    <a:pt x="471" y="2"/>
                    <a:pt x="478" y="51"/>
                    <a:pt x="416" y="126"/>
                  </a:cubicBezTo>
                  <a:cubicBezTo>
                    <a:pt x="416" y="126"/>
                    <a:pt x="559" y="91"/>
                    <a:pt x="732" y="119"/>
                  </a:cubicBezTo>
                  <a:lnTo>
                    <a:pt x="750" y="209"/>
                  </a:lnTo>
                  <a:lnTo>
                    <a:pt x="783" y="224"/>
                  </a:lnTo>
                  <a:lnTo>
                    <a:pt x="777" y="295"/>
                  </a:lnTo>
                  <a:lnTo>
                    <a:pt x="758" y="295"/>
                  </a:lnTo>
                  <a:lnTo>
                    <a:pt x="724" y="362"/>
                  </a:lnTo>
                  <a:lnTo>
                    <a:pt x="679" y="371"/>
                  </a:lnTo>
                  <a:lnTo>
                    <a:pt x="651" y="414"/>
                  </a:lnTo>
                  <a:lnTo>
                    <a:pt x="604" y="425"/>
                  </a:lnTo>
                  <a:lnTo>
                    <a:pt x="591" y="457"/>
                  </a:lnTo>
                  <a:cubicBezTo>
                    <a:pt x="591" y="457"/>
                    <a:pt x="335" y="411"/>
                    <a:pt x="280" y="396"/>
                  </a:cubicBezTo>
                  <a:cubicBezTo>
                    <a:pt x="225" y="381"/>
                    <a:pt x="188" y="362"/>
                    <a:pt x="175" y="352"/>
                  </a:cubicBezTo>
                  <a:cubicBezTo>
                    <a:pt x="171" y="349"/>
                    <a:pt x="162" y="350"/>
                    <a:pt x="146" y="352"/>
                  </a:cubicBezTo>
                  <a:cubicBezTo>
                    <a:pt x="118" y="354"/>
                    <a:pt x="70" y="356"/>
                    <a:pt x="0" y="332"/>
                  </a:cubicBezTo>
                  <a:lnTo>
                    <a:pt x="47" y="213"/>
                  </a:lnTo>
                </a:path>
              </a:pathLst>
            </a:custGeom>
            <a:solidFill>
              <a:srgbClr val="F4CEA1">
                <a:alpha val="100000"/>
              </a:srgbClr>
            </a:solidFill>
            <a:ln w="9525">
              <a:noFill/>
            </a:ln>
          </p:spPr>
          <p:txBody>
            <a:bodyPr/>
            <a:lstStyle/>
            <a:p>
              <a:endParaRPr lang="en-US"/>
            </a:p>
          </p:txBody>
        </p:sp>
        <p:sp>
          <p:nvSpPr>
            <p:cNvPr id="45108" name="Freeform 179"/>
            <p:cNvSpPr/>
            <p:nvPr/>
          </p:nvSpPr>
          <p:spPr>
            <a:xfrm>
              <a:off x="4773613" y="3762375"/>
              <a:ext cx="142875" cy="15875"/>
            </a:xfrm>
            <a:custGeom>
              <a:avLst/>
              <a:gdLst/>
              <a:ahLst/>
              <a:cxnLst>
                <a:cxn ang="0">
                  <a:pos x="2147483646" y="2147483646"/>
                </a:cxn>
                <a:cxn ang="0">
                  <a:pos x="2147483646" y="2147483646"/>
                </a:cxn>
                <a:cxn ang="0">
                  <a:pos x="2147483646" y="0"/>
                </a:cxn>
                <a:cxn ang="0">
                  <a:pos x="2147483646" y="2147483646"/>
                </a:cxn>
                <a:cxn ang="0">
                  <a:pos x="2147483646" y="2147483646"/>
                </a:cxn>
              </a:cxnLst>
              <a:rect l="0" t="0" r="0" b="0"/>
              <a:pathLst>
                <a:path w="212" h="24">
                  <a:moveTo>
                    <a:pt x="212" y="24"/>
                  </a:moveTo>
                  <a:cubicBezTo>
                    <a:pt x="212" y="24"/>
                    <a:pt x="37" y="2"/>
                    <a:pt x="8" y="1"/>
                  </a:cubicBezTo>
                  <a:cubicBezTo>
                    <a:pt x="0" y="0"/>
                    <a:pt x="11" y="0"/>
                    <a:pt x="32" y="0"/>
                  </a:cubicBezTo>
                  <a:cubicBezTo>
                    <a:pt x="87" y="0"/>
                    <a:pt x="207" y="1"/>
                    <a:pt x="207" y="1"/>
                  </a:cubicBezTo>
                  <a:lnTo>
                    <a:pt x="212" y="24"/>
                  </a:lnTo>
                </a:path>
              </a:pathLst>
            </a:custGeom>
            <a:solidFill>
              <a:srgbClr val="D7B48D">
                <a:alpha val="100000"/>
              </a:srgbClr>
            </a:solidFill>
            <a:ln w="9525">
              <a:noFill/>
            </a:ln>
          </p:spPr>
          <p:txBody>
            <a:bodyPr/>
            <a:lstStyle/>
            <a:p>
              <a:endParaRPr lang="en-US"/>
            </a:p>
          </p:txBody>
        </p:sp>
        <p:sp>
          <p:nvSpPr>
            <p:cNvPr id="45109" name="Freeform 180"/>
            <p:cNvSpPr/>
            <p:nvPr/>
          </p:nvSpPr>
          <p:spPr>
            <a:xfrm>
              <a:off x="4745038" y="3808412"/>
              <a:ext cx="176213" cy="28575"/>
            </a:xfrm>
            <a:custGeom>
              <a:avLst/>
              <a:gdLst/>
              <a:ahLst/>
              <a:cxnLst>
                <a:cxn ang="0">
                  <a:pos x="2147483646" y="2147483646"/>
                </a:cxn>
                <a:cxn ang="0">
                  <a:pos x="0" y="0"/>
                </a:cxn>
                <a:cxn ang="0">
                  <a:pos x="2147483646" y="2147483646"/>
                </a:cxn>
                <a:cxn ang="0">
                  <a:pos x="2147483646" y="2147483646"/>
                </a:cxn>
              </a:cxnLst>
              <a:rect l="0" t="0" r="0" b="0"/>
              <a:pathLst>
                <a:path w="111" h="18">
                  <a:moveTo>
                    <a:pt x="111" y="18"/>
                  </a:moveTo>
                  <a:lnTo>
                    <a:pt x="0" y="0"/>
                  </a:lnTo>
                  <a:lnTo>
                    <a:pt x="107" y="11"/>
                  </a:lnTo>
                  <a:lnTo>
                    <a:pt x="111" y="18"/>
                  </a:lnTo>
                  <a:close/>
                </a:path>
              </a:pathLst>
            </a:custGeom>
            <a:solidFill>
              <a:srgbClr val="D7B48D">
                <a:alpha val="100000"/>
              </a:srgbClr>
            </a:solidFill>
            <a:ln w="9525">
              <a:noFill/>
            </a:ln>
          </p:spPr>
          <p:txBody>
            <a:bodyPr/>
            <a:lstStyle/>
            <a:p>
              <a:endParaRPr lang="en-US"/>
            </a:p>
          </p:txBody>
        </p:sp>
        <p:sp>
          <p:nvSpPr>
            <p:cNvPr id="45110" name="Freeform 181"/>
            <p:cNvSpPr/>
            <p:nvPr/>
          </p:nvSpPr>
          <p:spPr>
            <a:xfrm>
              <a:off x="4737100" y="3854450"/>
              <a:ext cx="161925" cy="33338"/>
            </a:xfrm>
            <a:custGeom>
              <a:avLst/>
              <a:gdLst/>
              <a:ahLst/>
              <a:cxnLst>
                <a:cxn ang="0">
                  <a:pos x="2147483646" y="2147483646"/>
                </a:cxn>
                <a:cxn ang="0">
                  <a:pos x="0" y="0"/>
                </a:cxn>
                <a:cxn ang="0">
                  <a:pos x="2147483646" y="2147483646"/>
                </a:cxn>
                <a:cxn ang="0">
                  <a:pos x="2147483646" y="2147483646"/>
                </a:cxn>
              </a:cxnLst>
              <a:rect l="0" t="0" r="0" b="0"/>
              <a:pathLst>
                <a:path w="102" h="21">
                  <a:moveTo>
                    <a:pt x="83" y="21"/>
                  </a:moveTo>
                  <a:lnTo>
                    <a:pt x="0" y="0"/>
                  </a:lnTo>
                  <a:lnTo>
                    <a:pt x="102" y="17"/>
                  </a:lnTo>
                  <a:lnTo>
                    <a:pt x="83" y="21"/>
                  </a:lnTo>
                  <a:close/>
                </a:path>
              </a:pathLst>
            </a:custGeom>
            <a:solidFill>
              <a:srgbClr val="D7B48D">
                <a:alpha val="100000"/>
              </a:srgbClr>
            </a:solidFill>
            <a:ln w="9525">
              <a:noFill/>
            </a:ln>
          </p:spPr>
          <p:txBody>
            <a:bodyPr/>
            <a:lstStyle/>
            <a:p>
              <a:endParaRPr lang="en-US"/>
            </a:p>
          </p:txBody>
        </p:sp>
        <p:sp>
          <p:nvSpPr>
            <p:cNvPr id="45111" name="Freeform 182"/>
            <p:cNvSpPr/>
            <p:nvPr/>
          </p:nvSpPr>
          <p:spPr>
            <a:xfrm>
              <a:off x="4732338" y="3910012"/>
              <a:ext cx="117475" cy="14288"/>
            </a:xfrm>
            <a:custGeom>
              <a:avLst/>
              <a:gdLst/>
              <a:ahLst/>
              <a:cxnLst>
                <a:cxn ang="0">
                  <a:pos x="2147483646" y="2147483646"/>
                </a:cxn>
                <a:cxn ang="0">
                  <a:pos x="0" y="0"/>
                </a:cxn>
                <a:cxn ang="0">
                  <a:pos x="2147483646" y="2147483646"/>
                </a:cxn>
                <a:cxn ang="0">
                  <a:pos x="2147483646" y="2147483646"/>
                </a:cxn>
              </a:cxnLst>
              <a:rect l="0" t="0" r="0" b="0"/>
              <a:pathLst>
                <a:path w="74" h="9">
                  <a:moveTo>
                    <a:pt x="54" y="9"/>
                  </a:moveTo>
                  <a:lnTo>
                    <a:pt x="0" y="0"/>
                  </a:lnTo>
                  <a:lnTo>
                    <a:pt x="74" y="4"/>
                  </a:lnTo>
                  <a:lnTo>
                    <a:pt x="54" y="9"/>
                  </a:lnTo>
                  <a:close/>
                </a:path>
              </a:pathLst>
            </a:custGeom>
            <a:solidFill>
              <a:srgbClr val="D7B48D">
                <a:alpha val="100000"/>
              </a:srgbClr>
            </a:solidFill>
            <a:ln w="9525">
              <a:noFill/>
            </a:ln>
          </p:spPr>
          <p:txBody>
            <a:bodyPr/>
            <a:lstStyle/>
            <a:p>
              <a:endParaRPr lang="en-US"/>
            </a:p>
          </p:txBody>
        </p:sp>
        <p:sp>
          <p:nvSpPr>
            <p:cNvPr id="45112" name="Freeform 183"/>
            <p:cNvSpPr/>
            <p:nvPr/>
          </p:nvSpPr>
          <p:spPr>
            <a:xfrm>
              <a:off x="4600575" y="3773487"/>
              <a:ext cx="82550" cy="73025"/>
            </a:xfrm>
            <a:custGeom>
              <a:avLst/>
              <a:gdLst/>
              <a:ahLst/>
              <a:cxnLst>
                <a:cxn ang="0">
                  <a:pos x="0" y="2147483646"/>
                </a:cxn>
                <a:cxn ang="0">
                  <a:pos x="2147483646" y="0"/>
                </a:cxn>
                <a:cxn ang="0">
                  <a:pos x="2147483646" y="2147483646"/>
                </a:cxn>
                <a:cxn ang="0">
                  <a:pos x="2147483646" y="2147483646"/>
                </a:cxn>
                <a:cxn ang="0">
                  <a:pos x="2147483646" y="2147483646"/>
                </a:cxn>
                <a:cxn ang="0">
                  <a:pos x="2147483646" y="2147483646"/>
                </a:cxn>
                <a:cxn ang="0">
                  <a:pos x="0" y="2147483646"/>
                </a:cxn>
              </a:cxnLst>
              <a:rect l="0" t="0" r="0" b="0"/>
              <a:pathLst>
                <a:path w="123" h="110">
                  <a:moveTo>
                    <a:pt x="0" y="110"/>
                  </a:moveTo>
                  <a:lnTo>
                    <a:pt x="53" y="0"/>
                  </a:lnTo>
                  <a:cubicBezTo>
                    <a:pt x="53" y="0"/>
                    <a:pt x="57" y="25"/>
                    <a:pt x="46" y="54"/>
                  </a:cubicBezTo>
                  <a:lnTo>
                    <a:pt x="123" y="67"/>
                  </a:lnTo>
                  <a:cubicBezTo>
                    <a:pt x="123" y="67"/>
                    <a:pt x="64" y="62"/>
                    <a:pt x="47" y="62"/>
                  </a:cubicBezTo>
                  <a:cubicBezTo>
                    <a:pt x="44" y="62"/>
                    <a:pt x="42" y="63"/>
                    <a:pt x="42" y="63"/>
                  </a:cubicBezTo>
                  <a:cubicBezTo>
                    <a:pt x="34" y="79"/>
                    <a:pt x="21" y="96"/>
                    <a:pt x="0" y="110"/>
                  </a:cubicBezTo>
                </a:path>
              </a:pathLst>
            </a:custGeom>
            <a:solidFill>
              <a:srgbClr val="D7B48D">
                <a:alpha val="100000"/>
              </a:srgbClr>
            </a:solidFill>
            <a:ln w="9525">
              <a:noFill/>
            </a:ln>
          </p:spPr>
          <p:txBody>
            <a:bodyPr/>
            <a:lstStyle/>
            <a:p>
              <a:endParaRPr lang="en-US"/>
            </a:p>
          </p:txBody>
        </p:sp>
        <p:sp>
          <p:nvSpPr>
            <p:cNvPr id="45113" name="Freeform 184"/>
            <p:cNvSpPr/>
            <p:nvPr/>
          </p:nvSpPr>
          <p:spPr>
            <a:xfrm>
              <a:off x="4727575" y="3716337"/>
              <a:ext cx="0" cy="0"/>
            </a:xfrm>
            <a:custGeom>
              <a:avLst/>
              <a:gdLst/>
              <a:ahLst/>
              <a:cxnLst>
                <a:cxn ang="0">
                  <a:pos x="0" y="0"/>
                </a:cxn>
                <a:cxn ang="0">
                  <a:pos x="0" y="0"/>
                </a:cxn>
                <a:cxn ang="0">
                  <a:pos x="0" y="0"/>
                </a:cxn>
                <a:cxn ang="0">
                  <a:pos x="0" y="0"/>
                </a:cxn>
              </a:cxnLst>
              <a:rect l="0" t="0" r="0" b="0"/>
              <a:pathLst>
                <a:path>
                  <a:moveTo>
                    <a:pt x="0" y="0"/>
                  </a:moveTo>
                  <a:lnTo>
                    <a:pt x="0" y="0"/>
                  </a:lnTo>
                  <a:cubicBezTo>
                    <a:pt x="0" y="0"/>
                    <a:pt x="0" y="0"/>
                    <a:pt x="0" y="0"/>
                  </a:cubicBezTo>
                  <a:close/>
                </a:path>
              </a:pathLst>
            </a:custGeom>
            <a:solidFill>
              <a:srgbClr val="D3D3D2">
                <a:alpha val="100000"/>
              </a:srgbClr>
            </a:solidFill>
            <a:ln w="9525">
              <a:noFill/>
            </a:ln>
          </p:spPr>
          <p:txBody>
            <a:bodyPr/>
            <a:lstStyle/>
            <a:p>
              <a:endParaRPr lang="en-US"/>
            </a:p>
          </p:txBody>
        </p:sp>
        <p:sp>
          <p:nvSpPr>
            <p:cNvPr id="45114" name="Freeform 185"/>
            <p:cNvSpPr/>
            <p:nvPr/>
          </p:nvSpPr>
          <p:spPr>
            <a:xfrm>
              <a:off x="4643438" y="3716337"/>
              <a:ext cx="84138" cy="34925"/>
            </a:xfrm>
            <a:custGeom>
              <a:avLst/>
              <a:gdLst/>
              <a:ahLst/>
              <a:cxnLst>
                <a:cxn ang="0">
                  <a:pos x="0" y="2147483646"/>
                </a:cxn>
                <a:cxn ang="0">
                  <a:pos x="2147483646" y="2147483646"/>
                </a:cxn>
                <a:cxn ang="0">
                  <a:pos x="2147483646" y="2147483646"/>
                </a:cxn>
                <a:cxn ang="0">
                  <a:pos x="2147483646" y="0"/>
                </a:cxn>
                <a:cxn ang="0">
                  <a:pos x="2147483646" y="0"/>
                </a:cxn>
                <a:cxn ang="0">
                  <a:pos x="0" y="2147483646"/>
                </a:cxn>
              </a:cxnLst>
              <a:rect l="0" t="0" r="0" b="0"/>
              <a:pathLst>
                <a:path w="126" h="53">
                  <a:moveTo>
                    <a:pt x="0" y="53"/>
                  </a:moveTo>
                  <a:cubicBezTo>
                    <a:pt x="0" y="53"/>
                    <a:pt x="1" y="52"/>
                    <a:pt x="3" y="52"/>
                  </a:cubicBezTo>
                  <a:cubicBezTo>
                    <a:pt x="27" y="45"/>
                    <a:pt x="73" y="10"/>
                    <a:pt x="73" y="10"/>
                  </a:cubicBezTo>
                  <a:lnTo>
                    <a:pt x="126" y="0"/>
                  </a:lnTo>
                  <a:cubicBezTo>
                    <a:pt x="126" y="0"/>
                    <a:pt x="126" y="0"/>
                    <a:pt x="126" y="0"/>
                  </a:cubicBezTo>
                  <a:cubicBezTo>
                    <a:pt x="83" y="32"/>
                    <a:pt x="2" y="53"/>
                    <a:pt x="0" y="53"/>
                  </a:cubicBezTo>
                  <a:close/>
                </a:path>
              </a:pathLst>
            </a:custGeom>
            <a:solidFill>
              <a:srgbClr val="D7B48D">
                <a:alpha val="100000"/>
              </a:srgbClr>
            </a:solidFill>
            <a:ln w="9525">
              <a:noFill/>
            </a:ln>
          </p:spPr>
          <p:txBody>
            <a:bodyPr/>
            <a:lstStyle/>
            <a:p>
              <a:endParaRPr lang="en-US"/>
            </a:p>
          </p:txBody>
        </p:sp>
        <p:sp>
          <p:nvSpPr>
            <p:cNvPr id="45115" name="Freeform 186"/>
            <p:cNvSpPr>
              <a:spLocks noEditPoints="1"/>
            </p:cNvSpPr>
            <p:nvPr/>
          </p:nvSpPr>
          <p:spPr>
            <a:xfrm>
              <a:off x="4660900" y="3641725"/>
              <a:ext cx="19050" cy="34925"/>
            </a:xfrm>
            <a:custGeom>
              <a:avLst/>
              <a:gdLst/>
              <a:ahLst/>
              <a:cxnLst>
                <a:cxn ang="0">
                  <a:pos x="0" y="2147483646"/>
                </a:cxn>
                <a:cxn ang="0">
                  <a:pos x="0" y="2147483646"/>
                </a:cxn>
                <a:cxn ang="0">
                  <a:pos x="2147483646" y="2147483646"/>
                </a:cxn>
                <a:cxn ang="0">
                  <a:pos x="0"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0"/>
                </a:cxn>
                <a:cxn ang="0">
                  <a:pos x="2147483646" y="2147483646"/>
                </a:cxn>
              </a:cxnLst>
              <a:rect l="0" t="0" r="0" b="0"/>
              <a:pathLst>
                <a:path w="30" h="52">
                  <a:moveTo>
                    <a:pt x="0" y="52"/>
                  </a:moveTo>
                  <a:lnTo>
                    <a:pt x="0" y="52"/>
                  </a:lnTo>
                  <a:cubicBezTo>
                    <a:pt x="2" y="49"/>
                    <a:pt x="4" y="46"/>
                    <a:pt x="5" y="44"/>
                  </a:cubicBezTo>
                  <a:cubicBezTo>
                    <a:pt x="4" y="46"/>
                    <a:pt x="2" y="49"/>
                    <a:pt x="0" y="52"/>
                  </a:cubicBezTo>
                  <a:close/>
                  <a:moveTo>
                    <a:pt x="6" y="44"/>
                  </a:moveTo>
                  <a:cubicBezTo>
                    <a:pt x="6" y="44"/>
                    <a:pt x="6" y="44"/>
                    <a:pt x="6" y="44"/>
                  </a:cubicBezTo>
                  <a:cubicBezTo>
                    <a:pt x="6" y="44"/>
                    <a:pt x="6" y="44"/>
                    <a:pt x="6" y="44"/>
                  </a:cubicBezTo>
                  <a:close/>
                  <a:moveTo>
                    <a:pt x="20" y="3"/>
                  </a:moveTo>
                  <a:lnTo>
                    <a:pt x="20" y="3"/>
                  </a:lnTo>
                  <a:close/>
                  <a:moveTo>
                    <a:pt x="20" y="3"/>
                  </a:moveTo>
                  <a:cubicBezTo>
                    <a:pt x="22" y="1"/>
                    <a:pt x="25" y="0"/>
                    <a:pt x="30" y="0"/>
                  </a:cubicBezTo>
                  <a:cubicBezTo>
                    <a:pt x="25" y="0"/>
                    <a:pt x="22" y="1"/>
                    <a:pt x="20" y="3"/>
                  </a:cubicBezTo>
                  <a:close/>
                </a:path>
              </a:pathLst>
            </a:custGeom>
            <a:solidFill>
              <a:srgbClr val="D3D3D2">
                <a:alpha val="100000"/>
              </a:srgbClr>
            </a:solidFill>
            <a:ln w="9525">
              <a:noFill/>
            </a:ln>
          </p:spPr>
          <p:txBody>
            <a:bodyPr/>
            <a:lstStyle/>
            <a:p>
              <a:endParaRPr lang="en-US"/>
            </a:p>
          </p:txBody>
        </p:sp>
        <p:sp>
          <p:nvSpPr>
            <p:cNvPr id="45116" name="Freeform 187"/>
            <p:cNvSpPr/>
            <p:nvPr/>
          </p:nvSpPr>
          <p:spPr>
            <a:xfrm>
              <a:off x="4660900" y="3640137"/>
              <a:ext cx="33338" cy="36513"/>
            </a:xfrm>
            <a:custGeom>
              <a:avLst/>
              <a:gdLst/>
              <a:ahLst/>
              <a:cxnLst>
                <a:cxn ang="0">
                  <a:pos x="2147483646" y="2147483646"/>
                </a:cxn>
                <a:cxn ang="0">
                  <a:pos x="0"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0"/>
                </a:cxn>
                <a:cxn ang="0">
                  <a:pos x="2147483646" y="2147483646"/>
                </a:cxn>
                <a:cxn ang="0">
                  <a:pos x="2147483646" y="2147483646"/>
                </a:cxn>
              </a:cxnLst>
              <a:rect l="0" t="0" r="0" b="0"/>
              <a:pathLst>
                <a:path w="50" h="54">
                  <a:moveTo>
                    <a:pt x="6" y="54"/>
                  </a:moveTo>
                  <a:cubicBezTo>
                    <a:pt x="2" y="54"/>
                    <a:pt x="0" y="54"/>
                    <a:pt x="0" y="54"/>
                  </a:cubicBezTo>
                  <a:cubicBezTo>
                    <a:pt x="2" y="51"/>
                    <a:pt x="4" y="48"/>
                    <a:pt x="5" y="46"/>
                  </a:cubicBezTo>
                  <a:cubicBezTo>
                    <a:pt x="6" y="46"/>
                    <a:pt x="6" y="46"/>
                    <a:pt x="6" y="46"/>
                  </a:cubicBezTo>
                  <a:cubicBezTo>
                    <a:pt x="6" y="46"/>
                    <a:pt x="6" y="46"/>
                    <a:pt x="6" y="46"/>
                  </a:cubicBezTo>
                  <a:cubicBezTo>
                    <a:pt x="19" y="27"/>
                    <a:pt x="25" y="12"/>
                    <a:pt x="20" y="8"/>
                  </a:cubicBezTo>
                  <a:cubicBezTo>
                    <a:pt x="19" y="7"/>
                    <a:pt x="19" y="6"/>
                    <a:pt x="20" y="5"/>
                  </a:cubicBezTo>
                  <a:cubicBezTo>
                    <a:pt x="22" y="3"/>
                    <a:pt x="25" y="2"/>
                    <a:pt x="30" y="2"/>
                  </a:cubicBezTo>
                  <a:cubicBezTo>
                    <a:pt x="36" y="1"/>
                    <a:pt x="43" y="0"/>
                    <a:pt x="50" y="0"/>
                  </a:cubicBezTo>
                  <a:cubicBezTo>
                    <a:pt x="50" y="0"/>
                    <a:pt x="49" y="34"/>
                    <a:pt x="34" y="45"/>
                  </a:cubicBezTo>
                  <a:cubicBezTo>
                    <a:pt x="24" y="53"/>
                    <a:pt x="13" y="54"/>
                    <a:pt x="6" y="54"/>
                  </a:cubicBezTo>
                </a:path>
              </a:pathLst>
            </a:custGeom>
            <a:solidFill>
              <a:srgbClr val="D7B48D">
                <a:alpha val="100000"/>
              </a:srgbClr>
            </a:solidFill>
            <a:ln w="9525">
              <a:noFill/>
            </a:ln>
          </p:spPr>
          <p:txBody>
            <a:bodyPr/>
            <a:lstStyle/>
            <a:p>
              <a:endParaRPr lang="en-US"/>
            </a:p>
          </p:txBody>
        </p:sp>
        <p:sp>
          <p:nvSpPr>
            <p:cNvPr id="45117" name="Freeform 188"/>
            <p:cNvSpPr/>
            <p:nvPr/>
          </p:nvSpPr>
          <p:spPr>
            <a:xfrm>
              <a:off x="4521200" y="3746500"/>
              <a:ext cx="57150" cy="115888"/>
            </a:xfrm>
            <a:custGeom>
              <a:avLst/>
              <a:gdLst/>
              <a:ahLst/>
              <a:cxnLst>
                <a:cxn ang="0">
                  <a:pos x="2147483646" y="2147483646"/>
                </a:cxn>
                <a:cxn ang="0">
                  <a:pos x="2147483646" y="2147483646"/>
                </a:cxn>
                <a:cxn ang="0">
                  <a:pos x="2147483646" y="2147483646"/>
                </a:cxn>
                <a:cxn ang="0">
                  <a:pos x="2147483646" y="0"/>
                </a:cxn>
                <a:cxn ang="0">
                  <a:pos x="2147483646" y="2147483646"/>
                </a:cxn>
              </a:cxnLst>
              <a:rect l="0" t="0" r="0" b="0"/>
              <a:pathLst>
                <a:path w="86" h="173">
                  <a:moveTo>
                    <a:pt x="7" y="173"/>
                  </a:moveTo>
                  <a:cubicBezTo>
                    <a:pt x="7" y="173"/>
                    <a:pt x="0" y="154"/>
                    <a:pt x="3" y="126"/>
                  </a:cubicBezTo>
                  <a:cubicBezTo>
                    <a:pt x="9" y="107"/>
                    <a:pt x="15" y="89"/>
                    <a:pt x="19" y="72"/>
                  </a:cubicBezTo>
                  <a:cubicBezTo>
                    <a:pt x="31" y="48"/>
                    <a:pt x="52" y="23"/>
                    <a:pt x="86" y="0"/>
                  </a:cubicBezTo>
                  <a:cubicBezTo>
                    <a:pt x="86" y="0"/>
                    <a:pt x="0" y="82"/>
                    <a:pt x="7" y="173"/>
                  </a:cubicBezTo>
                  <a:close/>
                </a:path>
              </a:pathLst>
            </a:custGeom>
            <a:solidFill>
              <a:srgbClr val="E5C097">
                <a:alpha val="100000"/>
              </a:srgbClr>
            </a:solidFill>
            <a:ln w="9525">
              <a:noFill/>
            </a:ln>
          </p:spPr>
          <p:txBody>
            <a:bodyPr/>
            <a:lstStyle/>
            <a:p>
              <a:endParaRPr lang="en-US"/>
            </a:p>
          </p:txBody>
        </p:sp>
        <p:sp>
          <p:nvSpPr>
            <p:cNvPr id="45118" name="Freeform 189"/>
            <p:cNvSpPr/>
            <p:nvPr/>
          </p:nvSpPr>
          <p:spPr>
            <a:xfrm>
              <a:off x="4397375" y="3729037"/>
              <a:ext cx="147638" cy="190500"/>
            </a:xfrm>
            <a:custGeom>
              <a:avLst/>
              <a:gdLst/>
              <a:ahLst/>
              <a:cxnLst>
                <a:cxn ang="0">
                  <a:pos x="2147483646" y="0"/>
                </a:cxn>
                <a:cxn ang="0">
                  <a:pos x="2147483646" y="2147483646"/>
                </a:cxn>
                <a:cxn ang="0">
                  <a:pos x="2147483646" y="2147483646"/>
                </a:cxn>
                <a:cxn ang="0">
                  <a:pos x="0" y="2147483646"/>
                </a:cxn>
                <a:cxn ang="0">
                  <a:pos x="2147483646" y="0"/>
                </a:cxn>
              </a:cxnLst>
              <a:rect l="0" t="0" r="0" b="0"/>
              <a:pathLst>
                <a:path w="219" h="283">
                  <a:moveTo>
                    <a:pt x="107" y="0"/>
                  </a:moveTo>
                  <a:lnTo>
                    <a:pt x="219" y="13"/>
                  </a:lnTo>
                  <a:cubicBezTo>
                    <a:pt x="219" y="13"/>
                    <a:pt x="194" y="191"/>
                    <a:pt x="117" y="283"/>
                  </a:cubicBezTo>
                  <a:lnTo>
                    <a:pt x="0" y="264"/>
                  </a:lnTo>
                  <a:lnTo>
                    <a:pt x="107" y="0"/>
                  </a:lnTo>
                  <a:close/>
                </a:path>
              </a:pathLst>
            </a:custGeom>
            <a:solidFill>
              <a:srgbClr val="F5F5F6">
                <a:alpha val="100000"/>
              </a:srgbClr>
            </a:solidFill>
            <a:ln w="9525">
              <a:noFill/>
            </a:ln>
          </p:spPr>
          <p:txBody>
            <a:bodyPr/>
            <a:lstStyle/>
            <a:p>
              <a:endParaRPr lang="en-US"/>
            </a:p>
          </p:txBody>
        </p:sp>
        <p:sp>
          <p:nvSpPr>
            <p:cNvPr id="45119" name="Freeform 190"/>
            <p:cNvSpPr/>
            <p:nvPr/>
          </p:nvSpPr>
          <p:spPr>
            <a:xfrm>
              <a:off x="2173288" y="2828925"/>
              <a:ext cx="2346325" cy="3522663"/>
            </a:xfrm>
            <a:custGeom>
              <a:avLst/>
              <a:gdLst/>
              <a:ahLst/>
              <a:cxnLst>
                <a:cxn ang="0">
                  <a:pos x="2147483646" y="2147483646"/>
                </a:cxn>
                <a:cxn ang="0">
                  <a:pos x="2147483646" y="2147483646"/>
                </a:cxn>
                <a:cxn ang="0">
                  <a:pos x="2147483646" y="0"/>
                </a:cxn>
                <a:cxn ang="0">
                  <a:pos x="2147483646" y="2147483646"/>
                </a:cxn>
                <a:cxn ang="0">
                  <a:pos x="2147483646" y="0"/>
                </a:cxn>
                <a:cxn ang="0">
                  <a:pos x="2147483646" y="2147483646"/>
                </a:cxn>
                <a:cxn ang="0">
                  <a:pos x="2147483646" y="2147483646"/>
                </a:cxn>
                <a:cxn ang="0">
                  <a:pos x="0"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Lst>
              <a:rect l="0" t="0" r="0" b="0"/>
              <a:pathLst>
                <a:path w="3497" h="5242">
                  <a:moveTo>
                    <a:pt x="2688" y="1094"/>
                  </a:moveTo>
                  <a:cubicBezTo>
                    <a:pt x="2688" y="1094"/>
                    <a:pt x="2419" y="232"/>
                    <a:pt x="2341" y="167"/>
                  </a:cubicBezTo>
                  <a:cubicBezTo>
                    <a:pt x="1984" y="133"/>
                    <a:pt x="1780" y="0"/>
                    <a:pt x="1779" y="0"/>
                  </a:cubicBezTo>
                  <a:lnTo>
                    <a:pt x="1515" y="1179"/>
                  </a:lnTo>
                  <a:lnTo>
                    <a:pt x="1252" y="0"/>
                  </a:lnTo>
                  <a:cubicBezTo>
                    <a:pt x="1251" y="0"/>
                    <a:pt x="1047" y="133"/>
                    <a:pt x="690" y="167"/>
                  </a:cubicBezTo>
                  <a:cubicBezTo>
                    <a:pt x="612" y="232"/>
                    <a:pt x="406" y="1287"/>
                    <a:pt x="406" y="1287"/>
                  </a:cubicBezTo>
                  <a:lnTo>
                    <a:pt x="0" y="2021"/>
                  </a:lnTo>
                  <a:cubicBezTo>
                    <a:pt x="0" y="2021"/>
                    <a:pt x="222" y="2204"/>
                    <a:pt x="348" y="2219"/>
                  </a:cubicBezTo>
                  <a:cubicBezTo>
                    <a:pt x="521" y="2030"/>
                    <a:pt x="796" y="1489"/>
                    <a:pt x="796" y="1489"/>
                  </a:cubicBezTo>
                  <a:lnTo>
                    <a:pt x="868" y="1189"/>
                  </a:lnTo>
                  <a:lnTo>
                    <a:pt x="867" y="1383"/>
                  </a:lnTo>
                  <a:lnTo>
                    <a:pt x="893" y="2160"/>
                  </a:lnTo>
                  <a:lnTo>
                    <a:pt x="891" y="2160"/>
                  </a:lnTo>
                  <a:lnTo>
                    <a:pt x="779" y="4956"/>
                  </a:lnTo>
                  <a:cubicBezTo>
                    <a:pt x="760" y="4962"/>
                    <a:pt x="737" y="4967"/>
                    <a:pt x="706" y="4971"/>
                  </a:cubicBezTo>
                  <a:cubicBezTo>
                    <a:pt x="583" y="4988"/>
                    <a:pt x="565" y="5125"/>
                    <a:pt x="592" y="5152"/>
                  </a:cubicBezTo>
                  <a:cubicBezTo>
                    <a:pt x="618" y="5179"/>
                    <a:pt x="1176" y="5101"/>
                    <a:pt x="1250" y="5065"/>
                  </a:cubicBezTo>
                  <a:cubicBezTo>
                    <a:pt x="1283" y="5049"/>
                    <a:pt x="1288" y="5006"/>
                    <a:pt x="1284" y="4964"/>
                  </a:cubicBezTo>
                  <a:lnTo>
                    <a:pt x="1323" y="4959"/>
                  </a:lnTo>
                  <a:lnTo>
                    <a:pt x="1462" y="3450"/>
                  </a:lnTo>
                  <a:lnTo>
                    <a:pt x="1515" y="2986"/>
                  </a:lnTo>
                  <a:lnTo>
                    <a:pt x="1582" y="3488"/>
                  </a:lnTo>
                  <a:lnTo>
                    <a:pt x="1718" y="5012"/>
                  </a:lnTo>
                  <a:lnTo>
                    <a:pt x="1752" y="5019"/>
                  </a:lnTo>
                  <a:cubicBezTo>
                    <a:pt x="1746" y="5063"/>
                    <a:pt x="1749" y="5110"/>
                    <a:pt x="1784" y="5127"/>
                  </a:cubicBezTo>
                  <a:cubicBezTo>
                    <a:pt x="1859" y="5163"/>
                    <a:pt x="2416" y="5242"/>
                    <a:pt x="2443" y="5215"/>
                  </a:cubicBezTo>
                  <a:cubicBezTo>
                    <a:pt x="2470" y="5188"/>
                    <a:pt x="2452" y="5050"/>
                    <a:pt x="2328" y="5034"/>
                  </a:cubicBezTo>
                  <a:cubicBezTo>
                    <a:pt x="2287" y="5028"/>
                    <a:pt x="2259" y="5021"/>
                    <a:pt x="2236" y="5012"/>
                  </a:cubicBezTo>
                  <a:lnTo>
                    <a:pt x="2237" y="5012"/>
                  </a:lnTo>
                  <a:lnTo>
                    <a:pt x="2140" y="2160"/>
                  </a:lnTo>
                  <a:lnTo>
                    <a:pt x="2138" y="2160"/>
                  </a:lnTo>
                  <a:lnTo>
                    <a:pt x="2154" y="1383"/>
                  </a:lnTo>
                  <a:lnTo>
                    <a:pt x="2201" y="1073"/>
                  </a:lnTo>
                  <a:lnTo>
                    <a:pt x="2361" y="1310"/>
                  </a:lnTo>
                  <a:cubicBezTo>
                    <a:pt x="2560" y="1502"/>
                    <a:pt x="3394" y="1630"/>
                    <a:pt x="3394" y="1630"/>
                  </a:cubicBezTo>
                  <a:cubicBezTo>
                    <a:pt x="3394" y="1630"/>
                    <a:pt x="3436" y="1595"/>
                    <a:pt x="3497" y="1348"/>
                  </a:cubicBezTo>
                  <a:cubicBezTo>
                    <a:pt x="3205" y="1304"/>
                    <a:pt x="2688" y="1094"/>
                    <a:pt x="2688" y="1094"/>
                  </a:cubicBezTo>
                </a:path>
              </a:pathLst>
            </a:custGeom>
            <a:solidFill>
              <a:srgbClr val="2D2D2D">
                <a:alpha val="100000"/>
              </a:srgbClr>
            </a:solidFill>
            <a:ln w="9525">
              <a:noFill/>
            </a:ln>
          </p:spPr>
          <p:txBody>
            <a:bodyPr/>
            <a:lstStyle/>
            <a:p>
              <a:endParaRPr lang="en-US"/>
            </a:p>
          </p:txBody>
        </p:sp>
        <p:sp>
          <p:nvSpPr>
            <p:cNvPr id="45120" name="Freeform 166"/>
            <p:cNvSpPr/>
            <p:nvPr/>
          </p:nvSpPr>
          <p:spPr>
            <a:xfrm>
              <a:off x="1943100" y="4183062"/>
              <a:ext cx="428625" cy="452438"/>
            </a:xfrm>
            <a:custGeom>
              <a:avLst/>
              <a:gdLst/>
              <a:ahLst/>
              <a:cxnLst>
                <a:cxn ang="0">
                  <a:pos x="2147483646" y="0"/>
                </a:cxn>
                <a:cxn ang="0">
                  <a:pos x="2147483646" y="2147483646"/>
                </a:cxn>
                <a:cxn ang="0">
                  <a:pos x="2147483646" y="2147483646"/>
                </a:cxn>
                <a:cxn ang="0">
                  <a:pos x="2147483646" y="2147483646"/>
                </a:cxn>
                <a:cxn ang="0">
                  <a:pos x="2147483646" y="2147483646"/>
                </a:cxn>
                <a:cxn ang="0">
                  <a:pos x="2147483646" y="2147483646"/>
                </a:cxn>
                <a:cxn ang="0">
                  <a:pos x="0"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0"/>
                </a:cxn>
              </a:cxnLst>
              <a:rect l="0" t="0" r="0" b="0"/>
              <a:pathLst>
                <a:path w="639" h="674">
                  <a:moveTo>
                    <a:pt x="444" y="0"/>
                  </a:moveTo>
                  <a:cubicBezTo>
                    <a:pt x="420" y="119"/>
                    <a:pt x="348" y="180"/>
                    <a:pt x="348" y="180"/>
                  </a:cubicBezTo>
                  <a:cubicBezTo>
                    <a:pt x="331" y="181"/>
                    <a:pt x="311" y="183"/>
                    <a:pt x="289" y="191"/>
                  </a:cubicBezTo>
                  <a:cubicBezTo>
                    <a:pt x="223" y="215"/>
                    <a:pt x="142" y="206"/>
                    <a:pt x="141" y="191"/>
                  </a:cubicBezTo>
                  <a:cubicBezTo>
                    <a:pt x="140" y="176"/>
                    <a:pt x="81" y="247"/>
                    <a:pt x="81" y="247"/>
                  </a:cubicBezTo>
                  <a:cubicBezTo>
                    <a:pt x="81" y="247"/>
                    <a:pt x="113" y="285"/>
                    <a:pt x="211" y="286"/>
                  </a:cubicBezTo>
                  <a:cubicBezTo>
                    <a:pt x="211" y="286"/>
                    <a:pt x="92" y="372"/>
                    <a:pt x="0" y="521"/>
                  </a:cubicBezTo>
                  <a:lnTo>
                    <a:pt x="57" y="594"/>
                  </a:lnTo>
                  <a:lnTo>
                    <a:pt x="46" y="629"/>
                  </a:lnTo>
                  <a:lnTo>
                    <a:pt x="105" y="670"/>
                  </a:lnTo>
                  <a:lnTo>
                    <a:pt x="117" y="655"/>
                  </a:lnTo>
                  <a:lnTo>
                    <a:pt x="190" y="674"/>
                  </a:lnTo>
                  <a:lnTo>
                    <a:pt x="226" y="645"/>
                  </a:lnTo>
                  <a:lnTo>
                    <a:pt x="277" y="652"/>
                  </a:lnTo>
                  <a:lnTo>
                    <a:pt x="316" y="624"/>
                  </a:lnTo>
                  <a:lnTo>
                    <a:pt x="349" y="634"/>
                  </a:lnTo>
                  <a:cubicBezTo>
                    <a:pt x="349" y="634"/>
                    <a:pt x="481" y="410"/>
                    <a:pt x="505" y="359"/>
                  </a:cubicBezTo>
                  <a:cubicBezTo>
                    <a:pt x="529" y="307"/>
                    <a:pt x="539" y="267"/>
                    <a:pt x="540" y="250"/>
                  </a:cubicBezTo>
                  <a:cubicBezTo>
                    <a:pt x="541" y="237"/>
                    <a:pt x="597" y="210"/>
                    <a:pt x="639" y="104"/>
                  </a:cubicBezTo>
                  <a:lnTo>
                    <a:pt x="444" y="0"/>
                  </a:lnTo>
                  <a:close/>
                </a:path>
              </a:pathLst>
            </a:custGeom>
            <a:solidFill>
              <a:srgbClr val="F4CEA1">
                <a:alpha val="100000"/>
              </a:srgbClr>
            </a:solidFill>
            <a:ln w="9525">
              <a:noFill/>
            </a:ln>
          </p:spPr>
          <p:txBody>
            <a:bodyPr/>
            <a:lstStyle/>
            <a:p>
              <a:endParaRPr lang="en-US"/>
            </a:p>
          </p:txBody>
        </p:sp>
        <p:sp>
          <p:nvSpPr>
            <p:cNvPr id="45121" name="Freeform 167"/>
            <p:cNvSpPr/>
            <p:nvPr/>
          </p:nvSpPr>
          <p:spPr>
            <a:xfrm>
              <a:off x="1971675" y="4570412"/>
              <a:ext cx="9525" cy="11113"/>
            </a:xfrm>
            <a:custGeom>
              <a:avLst/>
              <a:gdLst/>
              <a:ahLst/>
              <a:cxnLst>
                <a:cxn ang="0">
                  <a:pos x="2147483646" y="2147483646"/>
                </a:cxn>
                <a:cxn ang="0">
                  <a:pos x="0" y="0"/>
                </a:cxn>
                <a:cxn ang="0">
                  <a:pos x="0" y="0"/>
                </a:cxn>
                <a:cxn ang="0">
                  <a:pos x="2147483646" y="2147483646"/>
                </a:cxn>
              </a:cxnLst>
              <a:rect l="0" t="0" r="0" b="0"/>
              <a:pathLst>
                <a:path w="6" h="7">
                  <a:moveTo>
                    <a:pt x="6" y="7"/>
                  </a:moveTo>
                  <a:lnTo>
                    <a:pt x="0" y="0"/>
                  </a:lnTo>
                  <a:lnTo>
                    <a:pt x="6" y="7"/>
                  </a:lnTo>
                  <a:close/>
                </a:path>
              </a:pathLst>
            </a:custGeom>
            <a:solidFill>
              <a:srgbClr val="2A384C">
                <a:alpha val="100000"/>
              </a:srgbClr>
            </a:solidFill>
            <a:ln w="9525">
              <a:noFill/>
            </a:ln>
          </p:spPr>
          <p:txBody>
            <a:bodyPr/>
            <a:lstStyle/>
            <a:p>
              <a:endParaRPr lang="en-US"/>
            </a:p>
          </p:txBody>
        </p:sp>
        <p:sp>
          <p:nvSpPr>
            <p:cNvPr id="45122" name="Freeform 168"/>
            <p:cNvSpPr/>
            <p:nvPr/>
          </p:nvSpPr>
          <p:spPr>
            <a:xfrm>
              <a:off x="1971675" y="4467225"/>
              <a:ext cx="88900" cy="114300"/>
            </a:xfrm>
            <a:custGeom>
              <a:avLst/>
              <a:gdLst/>
              <a:ahLst/>
              <a:cxnLst>
                <a:cxn ang="0">
                  <a:pos x="2147483646" y="2147483646"/>
                </a:cxn>
                <a:cxn ang="0">
                  <a:pos x="2147483646" y="2147483646"/>
                </a:cxn>
                <a:cxn ang="0">
                  <a:pos x="0" y="2147483646"/>
                </a:cxn>
                <a:cxn ang="0">
                  <a:pos x="2147483646" y="0"/>
                </a:cxn>
                <a:cxn ang="0">
                  <a:pos x="2147483646" y="2147483646"/>
                </a:cxn>
                <a:cxn ang="0">
                  <a:pos x="2147483646" y="2147483646"/>
                </a:cxn>
              </a:cxnLst>
              <a:rect l="0" t="0" r="0" b="0"/>
              <a:pathLst>
                <a:path w="131" h="172">
                  <a:moveTo>
                    <a:pt x="14" y="172"/>
                  </a:moveTo>
                  <a:lnTo>
                    <a:pt x="14" y="172"/>
                  </a:lnTo>
                  <a:lnTo>
                    <a:pt x="0" y="154"/>
                  </a:lnTo>
                  <a:cubicBezTo>
                    <a:pt x="1" y="152"/>
                    <a:pt x="129" y="0"/>
                    <a:pt x="130" y="0"/>
                  </a:cubicBezTo>
                  <a:cubicBezTo>
                    <a:pt x="131" y="0"/>
                    <a:pt x="130" y="1"/>
                    <a:pt x="129" y="2"/>
                  </a:cubicBezTo>
                  <a:cubicBezTo>
                    <a:pt x="111" y="25"/>
                    <a:pt x="14" y="172"/>
                    <a:pt x="14" y="172"/>
                  </a:cubicBezTo>
                  <a:close/>
                </a:path>
              </a:pathLst>
            </a:custGeom>
            <a:solidFill>
              <a:srgbClr val="D7B48D">
                <a:alpha val="100000"/>
              </a:srgbClr>
            </a:solidFill>
            <a:ln w="9525">
              <a:noFill/>
            </a:ln>
          </p:spPr>
          <p:txBody>
            <a:bodyPr/>
            <a:lstStyle/>
            <a:p>
              <a:endParaRPr lang="en-US"/>
            </a:p>
          </p:txBody>
        </p:sp>
        <p:sp>
          <p:nvSpPr>
            <p:cNvPr id="45123" name="Freeform 169"/>
            <p:cNvSpPr/>
            <p:nvPr/>
          </p:nvSpPr>
          <p:spPr>
            <a:xfrm>
              <a:off x="2019300" y="4471987"/>
              <a:ext cx="96838" cy="150813"/>
            </a:xfrm>
            <a:custGeom>
              <a:avLst/>
              <a:gdLst/>
              <a:ahLst/>
              <a:cxnLst>
                <a:cxn ang="0">
                  <a:pos x="2147483646" y="2147483646"/>
                </a:cxn>
                <a:cxn ang="0">
                  <a:pos x="0" y="2147483646"/>
                </a:cxn>
                <a:cxn ang="0">
                  <a:pos x="2147483646" y="0"/>
                </a:cxn>
                <a:cxn ang="0">
                  <a:pos x="2147483646" y="2147483646"/>
                </a:cxn>
              </a:cxnLst>
              <a:rect l="0" t="0" r="0" b="0"/>
              <a:pathLst>
                <a:path w="61" h="95">
                  <a:moveTo>
                    <a:pt x="2" y="95"/>
                  </a:moveTo>
                  <a:lnTo>
                    <a:pt x="0" y="88"/>
                  </a:lnTo>
                  <a:lnTo>
                    <a:pt x="61" y="0"/>
                  </a:lnTo>
                  <a:lnTo>
                    <a:pt x="2" y="95"/>
                  </a:lnTo>
                  <a:close/>
                </a:path>
              </a:pathLst>
            </a:custGeom>
            <a:solidFill>
              <a:srgbClr val="D7B48D">
                <a:alpha val="100000"/>
              </a:srgbClr>
            </a:solidFill>
            <a:ln w="9525">
              <a:noFill/>
            </a:ln>
          </p:spPr>
          <p:txBody>
            <a:bodyPr/>
            <a:lstStyle/>
            <a:p>
              <a:endParaRPr lang="en-US"/>
            </a:p>
          </p:txBody>
        </p:sp>
        <p:sp>
          <p:nvSpPr>
            <p:cNvPr id="45124" name="Freeform 170"/>
            <p:cNvSpPr/>
            <p:nvPr/>
          </p:nvSpPr>
          <p:spPr>
            <a:xfrm>
              <a:off x="2070100" y="4494212"/>
              <a:ext cx="85725" cy="141288"/>
            </a:xfrm>
            <a:custGeom>
              <a:avLst/>
              <a:gdLst/>
              <a:ahLst/>
              <a:cxnLst>
                <a:cxn ang="0">
                  <a:pos x="0" y="2147483646"/>
                </a:cxn>
                <a:cxn ang="0">
                  <a:pos x="2147483646" y="0"/>
                </a:cxn>
                <a:cxn ang="0">
                  <a:pos x="2147483646" y="2147483646"/>
                </a:cxn>
                <a:cxn ang="0">
                  <a:pos x="0" y="2147483646"/>
                </a:cxn>
              </a:cxnLst>
              <a:rect l="0" t="0" r="0" b="0"/>
              <a:pathLst>
                <a:path w="54" h="89">
                  <a:moveTo>
                    <a:pt x="0" y="89"/>
                  </a:moveTo>
                  <a:lnTo>
                    <a:pt x="54" y="0"/>
                  </a:lnTo>
                  <a:lnTo>
                    <a:pt x="16" y="77"/>
                  </a:lnTo>
                  <a:lnTo>
                    <a:pt x="0" y="89"/>
                  </a:lnTo>
                  <a:close/>
                </a:path>
              </a:pathLst>
            </a:custGeom>
            <a:solidFill>
              <a:srgbClr val="D7B48D">
                <a:alpha val="100000"/>
              </a:srgbClr>
            </a:solidFill>
            <a:ln w="9525">
              <a:noFill/>
            </a:ln>
          </p:spPr>
          <p:txBody>
            <a:bodyPr/>
            <a:lstStyle/>
            <a:p>
              <a:endParaRPr lang="en-US"/>
            </a:p>
          </p:txBody>
        </p:sp>
        <p:sp>
          <p:nvSpPr>
            <p:cNvPr id="45125" name="Freeform 171"/>
            <p:cNvSpPr/>
            <p:nvPr/>
          </p:nvSpPr>
          <p:spPr>
            <a:xfrm>
              <a:off x="2128838" y="4529137"/>
              <a:ext cx="71438" cy="92075"/>
            </a:xfrm>
            <a:custGeom>
              <a:avLst/>
              <a:gdLst/>
              <a:ahLst/>
              <a:cxnLst>
                <a:cxn ang="0">
                  <a:pos x="0" y="2147483646"/>
                </a:cxn>
                <a:cxn ang="0">
                  <a:pos x="2147483646" y="0"/>
                </a:cxn>
                <a:cxn ang="0">
                  <a:pos x="2147483646" y="2147483646"/>
                </a:cxn>
                <a:cxn ang="0">
                  <a:pos x="0" y="2147483646"/>
                </a:cxn>
              </a:cxnLst>
              <a:rect l="0" t="0" r="0" b="0"/>
              <a:pathLst>
                <a:path w="45" h="58">
                  <a:moveTo>
                    <a:pt x="0" y="58"/>
                  </a:moveTo>
                  <a:lnTo>
                    <a:pt x="45" y="0"/>
                  </a:lnTo>
                  <a:lnTo>
                    <a:pt x="17" y="46"/>
                  </a:lnTo>
                  <a:lnTo>
                    <a:pt x="0" y="58"/>
                  </a:lnTo>
                  <a:close/>
                </a:path>
              </a:pathLst>
            </a:custGeom>
            <a:solidFill>
              <a:srgbClr val="D7B48D">
                <a:alpha val="100000"/>
              </a:srgbClr>
            </a:solidFill>
            <a:ln w="9525">
              <a:noFill/>
            </a:ln>
          </p:spPr>
          <p:txBody>
            <a:bodyPr/>
            <a:lstStyle/>
            <a:p>
              <a:endParaRPr lang="en-US"/>
            </a:p>
          </p:txBody>
        </p:sp>
        <p:sp>
          <p:nvSpPr>
            <p:cNvPr id="45126" name="Freeform 172"/>
            <p:cNvSpPr/>
            <p:nvPr/>
          </p:nvSpPr>
          <p:spPr>
            <a:xfrm>
              <a:off x="2159000" y="4365625"/>
              <a:ext cx="79375" cy="65088"/>
            </a:xfrm>
            <a:custGeom>
              <a:avLst/>
              <a:gdLst/>
              <a:ahLst/>
              <a:cxnLst>
                <a:cxn ang="0">
                  <a:pos x="2147483646" y="2147483646"/>
                </a:cxn>
                <a:cxn ang="0">
                  <a:pos x="2147483646" y="2147483646"/>
                </a:cxn>
                <a:cxn ang="0">
                  <a:pos x="0" y="0"/>
                </a:cxn>
                <a:cxn ang="0">
                  <a:pos x="2147483646" y="2147483646"/>
                </a:cxn>
                <a:cxn ang="0">
                  <a:pos x="2147483646" y="2147483646"/>
                </a:cxn>
                <a:cxn ang="0">
                  <a:pos x="2147483646" y="2147483646"/>
                </a:cxn>
                <a:cxn ang="0">
                  <a:pos x="2147483646" y="2147483646"/>
                </a:cxn>
                <a:cxn ang="0">
                  <a:pos x="2147483646" y="2147483646"/>
                </a:cxn>
              </a:cxnLst>
              <a:rect l="0" t="0" r="0" b="0"/>
              <a:pathLst>
                <a:path w="118" h="97">
                  <a:moveTo>
                    <a:pt x="6" y="97"/>
                  </a:moveTo>
                  <a:lnTo>
                    <a:pt x="46" y="30"/>
                  </a:lnTo>
                  <a:cubicBezTo>
                    <a:pt x="16" y="19"/>
                    <a:pt x="0" y="0"/>
                    <a:pt x="0" y="0"/>
                  </a:cubicBezTo>
                  <a:lnTo>
                    <a:pt x="118" y="32"/>
                  </a:lnTo>
                  <a:cubicBezTo>
                    <a:pt x="106" y="35"/>
                    <a:pt x="95" y="37"/>
                    <a:pt x="84" y="37"/>
                  </a:cubicBezTo>
                  <a:cubicBezTo>
                    <a:pt x="74" y="37"/>
                    <a:pt x="64" y="35"/>
                    <a:pt x="55" y="33"/>
                  </a:cubicBezTo>
                  <a:cubicBezTo>
                    <a:pt x="52" y="33"/>
                    <a:pt x="6" y="97"/>
                    <a:pt x="6" y="97"/>
                  </a:cubicBezTo>
                </a:path>
              </a:pathLst>
            </a:custGeom>
            <a:solidFill>
              <a:srgbClr val="D7B48D">
                <a:alpha val="100000"/>
              </a:srgbClr>
            </a:solidFill>
            <a:ln w="9525">
              <a:noFill/>
            </a:ln>
          </p:spPr>
          <p:txBody>
            <a:bodyPr/>
            <a:lstStyle/>
            <a:p>
              <a:endParaRPr lang="en-US"/>
            </a:p>
          </p:txBody>
        </p:sp>
        <p:sp>
          <p:nvSpPr>
            <p:cNvPr id="45127" name="Freeform 173"/>
            <p:cNvSpPr/>
            <p:nvPr/>
          </p:nvSpPr>
          <p:spPr>
            <a:xfrm>
              <a:off x="2057400" y="4356100"/>
              <a:ext cx="82550" cy="41275"/>
            </a:xfrm>
            <a:custGeom>
              <a:avLst/>
              <a:gdLst/>
              <a:ahLst/>
              <a:cxnLst>
                <a:cxn ang="0">
                  <a:pos x="0" y="2147483646"/>
                </a:cxn>
                <a:cxn ang="0">
                  <a:pos x="2147483646" y="2147483646"/>
                </a:cxn>
                <a:cxn ang="0">
                  <a:pos x="2147483646" y="2147483646"/>
                </a:cxn>
                <a:cxn ang="0">
                  <a:pos x="2147483646" y="0"/>
                </a:cxn>
                <a:cxn ang="0">
                  <a:pos x="0" y="2147483646"/>
                </a:cxn>
              </a:cxnLst>
              <a:rect l="0" t="0" r="0" b="0"/>
              <a:pathLst>
                <a:path w="122" h="62">
                  <a:moveTo>
                    <a:pt x="0" y="62"/>
                  </a:moveTo>
                  <a:lnTo>
                    <a:pt x="41" y="28"/>
                  </a:lnTo>
                  <a:cubicBezTo>
                    <a:pt x="41" y="28"/>
                    <a:pt x="98" y="16"/>
                    <a:pt x="118" y="2"/>
                  </a:cubicBezTo>
                  <a:cubicBezTo>
                    <a:pt x="120" y="1"/>
                    <a:pt x="121" y="0"/>
                    <a:pt x="121" y="0"/>
                  </a:cubicBezTo>
                  <a:cubicBezTo>
                    <a:pt x="122" y="0"/>
                    <a:pt x="52" y="50"/>
                    <a:pt x="0" y="62"/>
                  </a:cubicBezTo>
                  <a:close/>
                </a:path>
              </a:pathLst>
            </a:custGeom>
            <a:solidFill>
              <a:srgbClr val="D7B48D">
                <a:alpha val="100000"/>
              </a:srgbClr>
            </a:solidFill>
            <a:ln w="9525">
              <a:noFill/>
            </a:ln>
          </p:spPr>
          <p:txBody>
            <a:bodyPr/>
            <a:lstStyle/>
            <a:p>
              <a:endParaRPr lang="en-US"/>
            </a:p>
          </p:txBody>
        </p:sp>
        <p:sp>
          <p:nvSpPr>
            <p:cNvPr id="45128" name="Freeform 174"/>
            <p:cNvSpPr>
              <a:spLocks noEditPoints="1"/>
            </p:cNvSpPr>
            <p:nvPr/>
          </p:nvSpPr>
          <p:spPr>
            <a:xfrm>
              <a:off x="2020888" y="4310062"/>
              <a:ext cx="22225" cy="12700"/>
            </a:xfrm>
            <a:custGeom>
              <a:avLst/>
              <a:gdLst/>
              <a:ahLst/>
              <a:cxnLst>
                <a:cxn ang="0">
                  <a:pos x="0" y="2147483646"/>
                </a:cxn>
                <a:cxn ang="0">
                  <a:pos x="0" y="2147483646"/>
                </a:cxn>
                <a:cxn ang="0">
                  <a:pos x="2147483646" y="0"/>
                </a:cxn>
                <a:cxn ang="0">
                  <a:pos x="2147483646" y="2147483646"/>
                </a:cxn>
                <a:cxn ang="0">
                  <a:pos x="2147483646" y="0"/>
                </a:cxn>
                <a:cxn ang="0">
                  <a:pos x="0"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Lst>
              <a:rect l="0" t="0" r="0" b="0"/>
              <a:pathLst>
                <a:path w="34" h="20">
                  <a:moveTo>
                    <a:pt x="0" y="20"/>
                  </a:moveTo>
                  <a:lnTo>
                    <a:pt x="0" y="20"/>
                  </a:lnTo>
                  <a:cubicBezTo>
                    <a:pt x="11" y="9"/>
                    <a:pt x="20" y="0"/>
                    <a:pt x="24" y="0"/>
                  </a:cubicBezTo>
                  <a:cubicBezTo>
                    <a:pt x="25" y="0"/>
                    <a:pt x="26" y="0"/>
                    <a:pt x="26" y="2"/>
                  </a:cubicBezTo>
                  <a:cubicBezTo>
                    <a:pt x="26" y="1"/>
                    <a:pt x="25" y="0"/>
                    <a:pt x="24" y="0"/>
                  </a:cubicBezTo>
                  <a:cubicBezTo>
                    <a:pt x="20" y="0"/>
                    <a:pt x="11" y="9"/>
                    <a:pt x="0" y="20"/>
                  </a:cubicBezTo>
                  <a:moveTo>
                    <a:pt x="34" y="9"/>
                  </a:moveTo>
                  <a:lnTo>
                    <a:pt x="34" y="9"/>
                  </a:lnTo>
                  <a:close/>
                  <a:moveTo>
                    <a:pt x="34" y="9"/>
                  </a:moveTo>
                  <a:cubicBezTo>
                    <a:pt x="34" y="9"/>
                    <a:pt x="34" y="9"/>
                    <a:pt x="34" y="9"/>
                  </a:cubicBezTo>
                  <a:cubicBezTo>
                    <a:pt x="34" y="9"/>
                    <a:pt x="34" y="9"/>
                    <a:pt x="34" y="9"/>
                  </a:cubicBezTo>
                  <a:close/>
                  <a:moveTo>
                    <a:pt x="34" y="9"/>
                  </a:moveTo>
                  <a:cubicBezTo>
                    <a:pt x="33" y="9"/>
                    <a:pt x="33" y="9"/>
                    <a:pt x="33" y="9"/>
                  </a:cubicBezTo>
                  <a:cubicBezTo>
                    <a:pt x="33" y="9"/>
                    <a:pt x="33" y="9"/>
                    <a:pt x="34" y="9"/>
                  </a:cubicBezTo>
                  <a:close/>
                  <a:moveTo>
                    <a:pt x="33" y="9"/>
                  </a:moveTo>
                  <a:cubicBezTo>
                    <a:pt x="29" y="7"/>
                    <a:pt x="27" y="5"/>
                    <a:pt x="26" y="2"/>
                  </a:cubicBezTo>
                  <a:cubicBezTo>
                    <a:pt x="27" y="5"/>
                    <a:pt x="29" y="7"/>
                    <a:pt x="33" y="9"/>
                  </a:cubicBezTo>
                  <a:close/>
                  <a:moveTo>
                    <a:pt x="26" y="2"/>
                  </a:moveTo>
                  <a:cubicBezTo>
                    <a:pt x="26" y="2"/>
                    <a:pt x="26" y="2"/>
                    <a:pt x="26" y="2"/>
                  </a:cubicBezTo>
                  <a:cubicBezTo>
                    <a:pt x="26" y="2"/>
                    <a:pt x="26" y="2"/>
                    <a:pt x="26" y="2"/>
                  </a:cubicBezTo>
                  <a:close/>
                  <a:moveTo>
                    <a:pt x="26" y="2"/>
                  </a:moveTo>
                  <a:cubicBezTo>
                    <a:pt x="26" y="2"/>
                    <a:pt x="26" y="2"/>
                    <a:pt x="26" y="2"/>
                  </a:cubicBezTo>
                  <a:cubicBezTo>
                    <a:pt x="26" y="2"/>
                    <a:pt x="26" y="2"/>
                    <a:pt x="26" y="2"/>
                  </a:cubicBezTo>
                  <a:close/>
                  <a:moveTo>
                    <a:pt x="26" y="2"/>
                  </a:moveTo>
                  <a:cubicBezTo>
                    <a:pt x="26" y="2"/>
                    <a:pt x="26" y="2"/>
                    <a:pt x="26" y="2"/>
                  </a:cubicBezTo>
                  <a:cubicBezTo>
                    <a:pt x="26" y="2"/>
                    <a:pt x="26" y="2"/>
                    <a:pt x="26" y="2"/>
                  </a:cubicBezTo>
                  <a:close/>
                  <a:moveTo>
                    <a:pt x="26" y="2"/>
                  </a:moveTo>
                  <a:cubicBezTo>
                    <a:pt x="26" y="2"/>
                    <a:pt x="26" y="2"/>
                    <a:pt x="26" y="2"/>
                  </a:cubicBezTo>
                  <a:cubicBezTo>
                    <a:pt x="26" y="2"/>
                    <a:pt x="26" y="2"/>
                    <a:pt x="26" y="2"/>
                  </a:cubicBezTo>
                  <a:close/>
                  <a:moveTo>
                    <a:pt x="26" y="2"/>
                  </a:moveTo>
                  <a:cubicBezTo>
                    <a:pt x="26" y="2"/>
                    <a:pt x="26" y="2"/>
                    <a:pt x="26" y="2"/>
                  </a:cubicBezTo>
                  <a:cubicBezTo>
                    <a:pt x="26" y="2"/>
                    <a:pt x="26" y="2"/>
                    <a:pt x="26" y="2"/>
                  </a:cubicBezTo>
                  <a:close/>
                </a:path>
              </a:pathLst>
            </a:custGeom>
            <a:solidFill>
              <a:srgbClr val="2A384C">
                <a:alpha val="100000"/>
              </a:srgbClr>
            </a:solidFill>
            <a:ln w="9525">
              <a:noFill/>
            </a:ln>
          </p:spPr>
          <p:txBody>
            <a:bodyPr/>
            <a:lstStyle/>
            <a:p>
              <a:endParaRPr lang="en-US"/>
            </a:p>
          </p:txBody>
        </p:sp>
        <p:sp>
          <p:nvSpPr>
            <p:cNvPr id="45129" name="Freeform 175"/>
            <p:cNvSpPr/>
            <p:nvPr/>
          </p:nvSpPr>
          <p:spPr>
            <a:xfrm>
              <a:off x="2020888" y="4310062"/>
              <a:ext cx="49213" cy="25400"/>
            </a:xfrm>
            <a:custGeom>
              <a:avLst/>
              <a:gdLst/>
              <a:ahLst/>
              <a:cxnLst>
                <a:cxn ang="0">
                  <a:pos x="2147483646" y="2147483646"/>
                </a:cxn>
                <a:cxn ang="0">
                  <a:pos x="0" y="2147483646"/>
                </a:cxn>
                <a:cxn ang="0">
                  <a:pos x="2147483646" y="0"/>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Lst>
              <a:rect l="0" t="0" r="0" b="0"/>
              <a:pathLst>
                <a:path w="74" h="37">
                  <a:moveTo>
                    <a:pt x="41" y="37"/>
                  </a:moveTo>
                  <a:cubicBezTo>
                    <a:pt x="24" y="37"/>
                    <a:pt x="1" y="20"/>
                    <a:pt x="0" y="20"/>
                  </a:cubicBezTo>
                  <a:cubicBezTo>
                    <a:pt x="11" y="9"/>
                    <a:pt x="20" y="0"/>
                    <a:pt x="24" y="0"/>
                  </a:cubicBezTo>
                  <a:cubicBezTo>
                    <a:pt x="25" y="0"/>
                    <a:pt x="26" y="1"/>
                    <a:pt x="26" y="2"/>
                  </a:cubicBezTo>
                  <a:cubicBezTo>
                    <a:pt x="26" y="2"/>
                    <a:pt x="26" y="2"/>
                    <a:pt x="26" y="2"/>
                  </a:cubicBezTo>
                  <a:cubicBezTo>
                    <a:pt x="26" y="2"/>
                    <a:pt x="26" y="2"/>
                    <a:pt x="26" y="2"/>
                  </a:cubicBezTo>
                  <a:cubicBezTo>
                    <a:pt x="26" y="2"/>
                    <a:pt x="26" y="2"/>
                    <a:pt x="26" y="2"/>
                  </a:cubicBezTo>
                  <a:cubicBezTo>
                    <a:pt x="26" y="2"/>
                    <a:pt x="26" y="2"/>
                    <a:pt x="26" y="2"/>
                  </a:cubicBezTo>
                  <a:cubicBezTo>
                    <a:pt x="26" y="2"/>
                    <a:pt x="26" y="2"/>
                    <a:pt x="26" y="2"/>
                  </a:cubicBezTo>
                  <a:cubicBezTo>
                    <a:pt x="26" y="2"/>
                    <a:pt x="26" y="2"/>
                    <a:pt x="26" y="2"/>
                  </a:cubicBezTo>
                  <a:cubicBezTo>
                    <a:pt x="26" y="2"/>
                    <a:pt x="26" y="2"/>
                    <a:pt x="26" y="2"/>
                  </a:cubicBezTo>
                  <a:cubicBezTo>
                    <a:pt x="26" y="2"/>
                    <a:pt x="26" y="2"/>
                    <a:pt x="26" y="2"/>
                  </a:cubicBezTo>
                  <a:cubicBezTo>
                    <a:pt x="26" y="2"/>
                    <a:pt x="26" y="2"/>
                    <a:pt x="26" y="2"/>
                  </a:cubicBezTo>
                  <a:cubicBezTo>
                    <a:pt x="26" y="2"/>
                    <a:pt x="26" y="2"/>
                    <a:pt x="26" y="2"/>
                  </a:cubicBezTo>
                  <a:cubicBezTo>
                    <a:pt x="27" y="5"/>
                    <a:pt x="29" y="7"/>
                    <a:pt x="33" y="9"/>
                  </a:cubicBezTo>
                  <a:cubicBezTo>
                    <a:pt x="33" y="9"/>
                    <a:pt x="33" y="9"/>
                    <a:pt x="33" y="9"/>
                  </a:cubicBezTo>
                  <a:cubicBezTo>
                    <a:pt x="33" y="9"/>
                    <a:pt x="33" y="9"/>
                    <a:pt x="34" y="9"/>
                  </a:cubicBezTo>
                  <a:cubicBezTo>
                    <a:pt x="34" y="9"/>
                    <a:pt x="34" y="9"/>
                    <a:pt x="34" y="9"/>
                  </a:cubicBezTo>
                  <a:cubicBezTo>
                    <a:pt x="34" y="9"/>
                    <a:pt x="34" y="9"/>
                    <a:pt x="34" y="9"/>
                  </a:cubicBezTo>
                  <a:cubicBezTo>
                    <a:pt x="34" y="9"/>
                    <a:pt x="34" y="9"/>
                    <a:pt x="34" y="9"/>
                  </a:cubicBezTo>
                  <a:cubicBezTo>
                    <a:pt x="42" y="13"/>
                    <a:pt x="57" y="15"/>
                    <a:pt x="74" y="16"/>
                  </a:cubicBezTo>
                  <a:cubicBezTo>
                    <a:pt x="74" y="16"/>
                    <a:pt x="64" y="33"/>
                    <a:pt x="46" y="37"/>
                  </a:cubicBezTo>
                  <a:cubicBezTo>
                    <a:pt x="44" y="37"/>
                    <a:pt x="43" y="37"/>
                    <a:pt x="41" y="37"/>
                  </a:cubicBezTo>
                </a:path>
              </a:pathLst>
            </a:custGeom>
            <a:solidFill>
              <a:srgbClr val="D7B48D">
                <a:alpha val="100000"/>
              </a:srgbClr>
            </a:solidFill>
            <a:ln w="9525">
              <a:noFill/>
            </a:ln>
          </p:spPr>
          <p:txBody>
            <a:bodyPr/>
            <a:lstStyle/>
            <a:p>
              <a:endParaRPr lang="en-US"/>
            </a:p>
          </p:txBody>
        </p:sp>
        <p:sp>
          <p:nvSpPr>
            <p:cNvPr id="45130" name="Freeform 176"/>
            <p:cNvSpPr/>
            <p:nvPr/>
          </p:nvSpPr>
          <p:spPr>
            <a:xfrm>
              <a:off x="2176463" y="4298950"/>
              <a:ext cx="123825" cy="41275"/>
            </a:xfrm>
            <a:custGeom>
              <a:avLst/>
              <a:gdLst/>
              <a:ahLst/>
              <a:cxnLst>
                <a:cxn ang="0">
                  <a:pos x="2147483646" y="2147483646"/>
                </a:cxn>
                <a:cxn ang="0">
                  <a:pos x="2147483646" y="2147483646"/>
                </a:cxn>
                <a:cxn ang="0">
                  <a:pos x="0" y="2147483646"/>
                </a:cxn>
                <a:cxn ang="0">
                  <a:pos x="2147483646" y="0"/>
                </a:cxn>
                <a:cxn ang="0">
                  <a:pos x="2147483646" y="2147483646"/>
                </a:cxn>
              </a:cxnLst>
              <a:rect l="0" t="0" r="0" b="0"/>
              <a:pathLst>
                <a:path w="183" h="61">
                  <a:moveTo>
                    <a:pt x="183" y="61"/>
                  </a:moveTo>
                  <a:cubicBezTo>
                    <a:pt x="135" y="14"/>
                    <a:pt x="58" y="8"/>
                    <a:pt x="21" y="8"/>
                  </a:cubicBezTo>
                  <a:cubicBezTo>
                    <a:pt x="8" y="8"/>
                    <a:pt x="0" y="8"/>
                    <a:pt x="0" y="8"/>
                  </a:cubicBezTo>
                  <a:cubicBezTo>
                    <a:pt x="22" y="3"/>
                    <a:pt x="42" y="0"/>
                    <a:pt x="59" y="0"/>
                  </a:cubicBezTo>
                  <a:cubicBezTo>
                    <a:pt x="148" y="0"/>
                    <a:pt x="183" y="61"/>
                    <a:pt x="183" y="61"/>
                  </a:cubicBezTo>
                  <a:close/>
                </a:path>
              </a:pathLst>
            </a:custGeom>
            <a:solidFill>
              <a:srgbClr val="E5C097">
                <a:alpha val="100000"/>
              </a:srgbClr>
            </a:solidFill>
            <a:ln w="9525">
              <a:noFill/>
            </a:ln>
          </p:spPr>
          <p:txBody>
            <a:bodyPr/>
            <a:lstStyle/>
            <a:p>
              <a:endParaRPr lang="en-US"/>
            </a:p>
          </p:txBody>
        </p:sp>
        <p:sp>
          <p:nvSpPr>
            <p:cNvPr id="45131" name="Freeform 177"/>
            <p:cNvSpPr/>
            <p:nvPr/>
          </p:nvSpPr>
          <p:spPr>
            <a:xfrm>
              <a:off x="2151063" y="4170362"/>
              <a:ext cx="239713" cy="161925"/>
            </a:xfrm>
            <a:custGeom>
              <a:avLst/>
              <a:gdLst/>
              <a:ahLst/>
              <a:cxnLst>
                <a:cxn ang="0">
                  <a:pos x="2147483646" y="0"/>
                </a:cxn>
                <a:cxn ang="0">
                  <a:pos x="0" y="2147483646"/>
                </a:cxn>
                <a:cxn ang="0">
                  <a:pos x="2147483646" y="2147483646"/>
                </a:cxn>
                <a:cxn ang="0">
                  <a:pos x="2147483646" y="2147483646"/>
                </a:cxn>
                <a:cxn ang="0">
                  <a:pos x="2147483646" y="0"/>
                </a:cxn>
              </a:cxnLst>
              <a:rect l="0" t="0" r="0" b="0"/>
              <a:pathLst>
                <a:path w="358" h="241">
                  <a:moveTo>
                    <a:pt x="80" y="0"/>
                  </a:moveTo>
                  <a:lnTo>
                    <a:pt x="0" y="80"/>
                  </a:lnTo>
                  <a:cubicBezTo>
                    <a:pt x="0" y="80"/>
                    <a:pt x="160" y="217"/>
                    <a:pt x="278" y="241"/>
                  </a:cubicBezTo>
                  <a:lnTo>
                    <a:pt x="358" y="152"/>
                  </a:lnTo>
                  <a:lnTo>
                    <a:pt x="80" y="0"/>
                  </a:lnTo>
                </a:path>
              </a:pathLst>
            </a:custGeom>
            <a:solidFill>
              <a:srgbClr val="F5F5F6">
                <a:alpha val="100000"/>
              </a:srgbClr>
            </a:solidFill>
            <a:ln w="9525">
              <a:noFill/>
            </a:ln>
          </p:spPr>
          <p:txBody>
            <a:bodyPr/>
            <a:lstStyle/>
            <a:p>
              <a:endParaRPr lang="en-US"/>
            </a:p>
          </p:txBody>
        </p:sp>
        <p:sp>
          <p:nvSpPr>
            <p:cNvPr id="45132" name="Freeform 191"/>
            <p:cNvSpPr/>
            <p:nvPr/>
          </p:nvSpPr>
          <p:spPr>
            <a:xfrm>
              <a:off x="2955925" y="2025650"/>
              <a:ext cx="465138" cy="774700"/>
            </a:xfrm>
            <a:custGeom>
              <a:avLst/>
              <a:gdLst/>
              <a:ahLst/>
              <a:cxnLst>
                <a:cxn ang="0">
                  <a:pos x="2147483646" y="2147483646"/>
                </a:cxn>
                <a:cxn ang="0">
                  <a:pos x="2147483646" y="2147483646"/>
                </a:cxn>
                <a:cxn ang="0">
                  <a:pos x="0" y="2147483646"/>
                </a:cxn>
                <a:cxn ang="0">
                  <a:pos x="2147483646" y="2147483646"/>
                </a:cxn>
                <a:cxn ang="0">
                  <a:pos x="2147483646" y="0"/>
                </a:cxn>
                <a:cxn ang="0">
                  <a:pos x="2147483646" y="2147483646"/>
                </a:cxn>
              </a:cxnLst>
              <a:rect l="0" t="0" r="0" b="0"/>
              <a:pathLst>
                <a:path w="693" h="1153">
                  <a:moveTo>
                    <a:pt x="693" y="552"/>
                  </a:moveTo>
                  <a:cubicBezTo>
                    <a:pt x="693" y="831"/>
                    <a:pt x="606" y="1153"/>
                    <a:pt x="347" y="1153"/>
                  </a:cubicBezTo>
                  <a:cubicBezTo>
                    <a:pt x="88" y="1153"/>
                    <a:pt x="0" y="831"/>
                    <a:pt x="0" y="552"/>
                  </a:cubicBezTo>
                  <a:cubicBezTo>
                    <a:pt x="0" y="395"/>
                    <a:pt x="37" y="292"/>
                    <a:pt x="103" y="186"/>
                  </a:cubicBezTo>
                  <a:cubicBezTo>
                    <a:pt x="154" y="105"/>
                    <a:pt x="213" y="0"/>
                    <a:pt x="347" y="0"/>
                  </a:cubicBezTo>
                  <a:cubicBezTo>
                    <a:pt x="655" y="0"/>
                    <a:pt x="693" y="274"/>
                    <a:pt x="693" y="552"/>
                  </a:cubicBezTo>
                </a:path>
              </a:pathLst>
            </a:custGeom>
            <a:solidFill>
              <a:srgbClr val="F4CEA1">
                <a:alpha val="100000"/>
              </a:srgbClr>
            </a:solidFill>
            <a:ln w="9525">
              <a:noFill/>
            </a:ln>
          </p:spPr>
          <p:txBody>
            <a:bodyPr/>
            <a:lstStyle/>
            <a:p>
              <a:endParaRPr lang="en-US"/>
            </a:p>
          </p:txBody>
        </p:sp>
        <p:sp>
          <p:nvSpPr>
            <p:cNvPr id="45133" name="Freeform 192"/>
            <p:cNvSpPr/>
            <p:nvPr/>
          </p:nvSpPr>
          <p:spPr>
            <a:xfrm>
              <a:off x="3025775" y="2714625"/>
              <a:ext cx="327025" cy="152400"/>
            </a:xfrm>
            <a:custGeom>
              <a:avLst/>
              <a:gdLst/>
              <a:ahLst/>
              <a:cxnLst>
                <a:cxn ang="0">
                  <a:pos x="0" y="2147483646"/>
                </a:cxn>
                <a:cxn ang="0">
                  <a:pos x="0" y="0"/>
                </a:cxn>
                <a:cxn ang="0">
                  <a:pos x="2147483646" y="0"/>
                </a:cxn>
                <a:cxn ang="0">
                  <a:pos x="2147483646" y="2147483646"/>
                </a:cxn>
                <a:cxn ang="0">
                  <a:pos x="2147483646" y="2147483646"/>
                </a:cxn>
                <a:cxn ang="0">
                  <a:pos x="0" y="2147483646"/>
                </a:cxn>
              </a:cxnLst>
              <a:rect l="0" t="0" r="0" b="0"/>
              <a:pathLst>
                <a:path w="489" h="229">
                  <a:moveTo>
                    <a:pt x="0" y="138"/>
                  </a:moveTo>
                  <a:cubicBezTo>
                    <a:pt x="0" y="138"/>
                    <a:pt x="20" y="75"/>
                    <a:pt x="0" y="0"/>
                  </a:cubicBezTo>
                  <a:lnTo>
                    <a:pt x="484" y="0"/>
                  </a:lnTo>
                  <a:cubicBezTo>
                    <a:pt x="484" y="0"/>
                    <a:pt x="468" y="82"/>
                    <a:pt x="489" y="141"/>
                  </a:cubicBezTo>
                  <a:cubicBezTo>
                    <a:pt x="489" y="141"/>
                    <a:pt x="388" y="229"/>
                    <a:pt x="245" y="229"/>
                  </a:cubicBezTo>
                  <a:cubicBezTo>
                    <a:pt x="102" y="229"/>
                    <a:pt x="0" y="138"/>
                    <a:pt x="0" y="138"/>
                  </a:cubicBezTo>
                </a:path>
              </a:pathLst>
            </a:custGeom>
            <a:solidFill>
              <a:srgbClr val="F4CEA1">
                <a:alpha val="100000"/>
              </a:srgbClr>
            </a:solidFill>
            <a:ln w="9525">
              <a:noFill/>
            </a:ln>
          </p:spPr>
          <p:txBody>
            <a:bodyPr/>
            <a:lstStyle/>
            <a:p>
              <a:endParaRPr lang="en-US"/>
            </a:p>
          </p:txBody>
        </p:sp>
        <p:sp>
          <p:nvSpPr>
            <p:cNvPr id="45134" name="Freeform 193"/>
            <p:cNvSpPr>
              <a:spLocks noEditPoints="1"/>
            </p:cNvSpPr>
            <p:nvPr/>
          </p:nvSpPr>
          <p:spPr>
            <a:xfrm>
              <a:off x="3346450" y="2736850"/>
              <a:ext cx="0" cy="38100"/>
            </a:xfrm>
            <a:custGeom>
              <a:avLst/>
              <a:gdLst/>
              <a:ahLst/>
              <a:cxnLst>
                <a:cxn ang="0">
                  <a:pos x="1" y="2147483646"/>
                </a:cxn>
                <a:cxn ang="0">
                  <a:pos x="1" y="2147483646"/>
                </a:cxn>
                <a:cxn ang="0">
                  <a:pos x="1" y="2147483646"/>
                </a:cxn>
                <a:cxn ang="0">
                  <a:pos x="1" y="2147483646"/>
                </a:cxn>
                <a:cxn ang="0">
                  <a:pos x="1" y="0"/>
                </a:cxn>
                <a:cxn ang="0">
                  <a:pos x="1" y="0"/>
                </a:cxn>
                <a:cxn ang="0">
                  <a:pos x="1" y="2147483646"/>
                </a:cxn>
              </a:cxnLst>
              <a:rect l="0" t="0" r="0" b="0"/>
              <a:pathLst>
                <a:path w="2" h="58">
                  <a:moveTo>
                    <a:pt x="1" y="58"/>
                  </a:moveTo>
                  <a:cubicBezTo>
                    <a:pt x="1" y="58"/>
                    <a:pt x="1" y="58"/>
                    <a:pt x="1" y="58"/>
                  </a:cubicBezTo>
                  <a:cubicBezTo>
                    <a:pt x="1" y="58"/>
                    <a:pt x="1" y="58"/>
                    <a:pt x="1" y="58"/>
                  </a:cubicBezTo>
                  <a:close/>
                  <a:moveTo>
                    <a:pt x="1" y="58"/>
                  </a:moveTo>
                  <a:cubicBezTo>
                    <a:pt x="0" y="37"/>
                    <a:pt x="1" y="16"/>
                    <a:pt x="2" y="0"/>
                  </a:cubicBezTo>
                  <a:cubicBezTo>
                    <a:pt x="1" y="16"/>
                    <a:pt x="0" y="37"/>
                    <a:pt x="1" y="58"/>
                  </a:cubicBezTo>
                </a:path>
              </a:pathLst>
            </a:custGeom>
            <a:solidFill>
              <a:srgbClr val="273444">
                <a:alpha val="100000"/>
              </a:srgbClr>
            </a:solidFill>
            <a:ln w="9525">
              <a:noFill/>
            </a:ln>
          </p:spPr>
          <p:txBody>
            <a:bodyPr/>
            <a:lstStyle/>
            <a:p>
              <a:endParaRPr lang="en-US"/>
            </a:p>
          </p:txBody>
        </p:sp>
        <p:sp>
          <p:nvSpPr>
            <p:cNvPr id="45135" name="Freeform 195"/>
            <p:cNvSpPr/>
            <p:nvPr/>
          </p:nvSpPr>
          <p:spPr>
            <a:xfrm>
              <a:off x="3011488" y="2800350"/>
              <a:ext cx="357188" cy="819150"/>
            </a:xfrm>
            <a:custGeom>
              <a:avLst/>
              <a:gdLst/>
              <a:ahLst/>
              <a:cxnLst>
                <a:cxn ang="0">
                  <a:pos x="0" y="2147483646"/>
                </a:cxn>
                <a:cxn ang="0">
                  <a:pos x="2147483646" y="0"/>
                </a:cxn>
                <a:cxn ang="0">
                  <a:pos x="2147483646" y="2147483646"/>
                </a:cxn>
                <a:cxn ang="0">
                  <a:pos x="2147483646" y="0"/>
                </a:cxn>
                <a:cxn ang="0">
                  <a:pos x="2147483646" y="2147483646"/>
                </a:cxn>
                <a:cxn ang="0">
                  <a:pos x="2147483646" y="2147483646"/>
                </a:cxn>
                <a:cxn ang="0">
                  <a:pos x="0" y="2147483646"/>
                </a:cxn>
              </a:cxnLst>
              <a:rect l="0" t="0" r="0" b="0"/>
              <a:pathLst>
                <a:path w="531" h="1219">
                  <a:moveTo>
                    <a:pt x="0" y="43"/>
                  </a:moveTo>
                  <a:lnTo>
                    <a:pt x="17" y="0"/>
                  </a:lnTo>
                  <a:cubicBezTo>
                    <a:pt x="17" y="0"/>
                    <a:pt x="109" y="84"/>
                    <a:pt x="265" y="84"/>
                  </a:cubicBezTo>
                  <a:cubicBezTo>
                    <a:pt x="422" y="84"/>
                    <a:pt x="514" y="0"/>
                    <a:pt x="514" y="0"/>
                  </a:cubicBezTo>
                  <a:lnTo>
                    <a:pt x="531" y="43"/>
                  </a:lnTo>
                  <a:lnTo>
                    <a:pt x="266" y="1219"/>
                  </a:lnTo>
                  <a:lnTo>
                    <a:pt x="0" y="43"/>
                  </a:lnTo>
                </a:path>
              </a:pathLst>
            </a:custGeom>
            <a:solidFill>
              <a:srgbClr val="F5F5F6">
                <a:alpha val="100000"/>
              </a:srgbClr>
            </a:solidFill>
            <a:ln w="9525">
              <a:noFill/>
            </a:ln>
          </p:spPr>
          <p:txBody>
            <a:bodyPr/>
            <a:lstStyle/>
            <a:p>
              <a:endParaRPr lang="en-US"/>
            </a:p>
          </p:txBody>
        </p:sp>
        <p:sp>
          <p:nvSpPr>
            <p:cNvPr id="45136" name="Freeform 196"/>
            <p:cNvSpPr>
              <a:spLocks noEditPoints="1"/>
            </p:cNvSpPr>
            <p:nvPr/>
          </p:nvSpPr>
          <p:spPr>
            <a:xfrm>
              <a:off x="3011488" y="2800350"/>
              <a:ext cx="357188" cy="160338"/>
            </a:xfrm>
            <a:custGeom>
              <a:avLst/>
              <a:gdLst/>
              <a:ahLst/>
              <a:cxnLst>
                <a:cxn ang="0">
                  <a:pos x="2147483646" y="2147483646"/>
                </a:cxn>
                <a:cxn ang="0">
                  <a:pos x="2147483646" y="2147483646"/>
                </a:cxn>
                <a:cxn ang="0">
                  <a:pos x="0" y="2147483646"/>
                </a:cxn>
                <a:cxn ang="0">
                  <a:pos x="2147483646" y="0"/>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0"/>
                </a:cxn>
                <a:cxn ang="0">
                  <a:pos x="2147483646" y="2147483646"/>
                </a:cxn>
                <a:cxn ang="0">
                  <a:pos x="2147483646" y="2147483646"/>
                </a:cxn>
                <a:cxn ang="0">
                  <a:pos x="2147483646" y="2147483646"/>
                </a:cxn>
                <a:cxn ang="0">
                  <a:pos x="2147483646" y="2147483646"/>
                </a:cxn>
                <a:cxn ang="0">
                  <a:pos x="2147483646" y="2147483646"/>
                </a:cxn>
              </a:cxnLst>
              <a:rect l="0" t="0" r="0" b="0"/>
              <a:pathLst>
                <a:path w="531" h="238">
                  <a:moveTo>
                    <a:pt x="215" y="238"/>
                  </a:moveTo>
                  <a:cubicBezTo>
                    <a:pt x="199" y="233"/>
                    <a:pt x="100" y="199"/>
                    <a:pt x="23" y="146"/>
                  </a:cubicBezTo>
                  <a:lnTo>
                    <a:pt x="0" y="43"/>
                  </a:lnTo>
                  <a:lnTo>
                    <a:pt x="17" y="0"/>
                  </a:lnTo>
                  <a:cubicBezTo>
                    <a:pt x="17" y="0"/>
                    <a:pt x="90" y="67"/>
                    <a:pt x="217" y="82"/>
                  </a:cubicBezTo>
                  <a:lnTo>
                    <a:pt x="169" y="121"/>
                  </a:lnTo>
                  <a:lnTo>
                    <a:pt x="215" y="238"/>
                  </a:lnTo>
                  <a:close/>
                  <a:moveTo>
                    <a:pt x="316" y="238"/>
                  </a:moveTo>
                  <a:lnTo>
                    <a:pt x="362" y="121"/>
                  </a:lnTo>
                  <a:lnTo>
                    <a:pt x="314" y="82"/>
                  </a:lnTo>
                  <a:cubicBezTo>
                    <a:pt x="441" y="67"/>
                    <a:pt x="514" y="0"/>
                    <a:pt x="514" y="0"/>
                  </a:cubicBezTo>
                  <a:lnTo>
                    <a:pt x="531" y="43"/>
                  </a:lnTo>
                  <a:cubicBezTo>
                    <a:pt x="530" y="42"/>
                    <a:pt x="529" y="42"/>
                    <a:pt x="529" y="42"/>
                  </a:cubicBezTo>
                  <a:lnTo>
                    <a:pt x="505" y="148"/>
                  </a:lnTo>
                  <a:cubicBezTo>
                    <a:pt x="430" y="199"/>
                    <a:pt x="333" y="232"/>
                    <a:pt x="316" y="238"/>
                  </a:cubicBezTo>
                </a:path>
              </a:pathLst>
            </a:custGeom>
            <a:solidFill>
              <a:srgbClr val="E7ECEF">
                <a:alpha val="100000"/>
              </a:srgbClr>
            </a:solidFill>
            <a:ln w="9525">
              <a:noFill/>
            </a:ln>
          </p:spPr>
          <p:txBody>
            <a:bodyPr/>
            <a:lstStyle/>
            <a:p>
              <a:endParaRPr lang="en-US"/>
            </a:p>
          </p:txBody>
        </p:sp>
        <p:sp>
          <p:nvSpPr>
            <p:cNvPr id="45137" name="Freeform 197"/>
            <p:cNvSpPr/>
            <p:nvPr/>
          </p:nvSpPr>
          <p:spPr>
            <a:xfrm>
              <a:off x="3094038" y="2854325"/>
              <a:ext cx="192088" cy="766763"/>
            </a:xfrm>
            <a:custGeom>
              <a:avLst/>
              <a:gdLst/>
              <a:ahLst/>
              <a:cxnLst>
                <a:cxn ang="0">
                  <a:pos x="2147483646" y="2147483646"/>
                </a:cxn>
                <a:cxn ang="0">
                  <a:pos x="2147483646" y="2147483646"/>
                </a:cxn>
                <a:cxn ang="0">
                  <a:pos x="2147483646" y="0"/>
                </a:cxn>
                <a:cxn ang="0">
                  <a:pos x="2147483646" y="0"/>
                </a:cxn>
                <a:cxn ang="0">
                  <a:pos x="2147483646" y="2147483646"/>
                </a:cxn>
                <a:cxn ang="0">
                  <a:pos x="2147483646" y="2147483646"/>
                </a:cxn>
                <a:cxn ang="0">
                  <a:pos x="0" y="2147483646"/>
                </a:cxn>
                <a:cxn ang="0">
                  <a:pos x="2147483646" y="2147483646"/>
                </a:cxn>
                <a:cxn ang="0">
                  <a:pos x="2147483646" y="2147483646"/>
                </a:cxn>
                <a:cxn ang="0">
                  <a:pos x="2147483646" y="2147483646"/>
                </a:cxn>
              </a:cxnLst>
              <a:rect l="0" t="0" r="0" b="0"/>
              <a:pathLst>
                <a:path w="121" h="483">
                  <a:moveTo>
                    <a:pt x="81" y="69"/>
                  </a:moveTo>
                  <a:lnTo>
                    <a:pt x="102" y="17"/>
                  </a:lnTo>
                  <a:lnTo>
                    <a:pt x="80" y="0"/>
                  </a:lnTo>
                  <a:lnTo>
                    <a:pt x="41" y="0"/>
                  </a:lnTo>
                  <a:lnTo>
                    <a:pt x="20" y="17"/>
                  </a:lnTo>
                  <a:lnTo>
                    <a:pt x="40" y="69"/>
                  </a:lnTo>
                  <a:lnTo>
                    <a:pt x="0" y="214"/>
                  </a:lnTo>
                  <a:lnTo>
                    <a:pt x="61" y="483"/>
                  </a:lnTo>
                  <a:lnTo>
                    <a:pt x="121" y="214"/>
                  </a:lnTo>
                  <a:lnTo>
                    <a:pt x="81" y="69"/>
                  </a:lnTo>
                  <a:close/>
                </a:path>
              </a:pathLst>
            </a:custGeom>
            <a:solidFill>
              <a:srgbClr val="E73835">
                <a:alpha val="100000"/>
              </a:srgbClr>
            </a:solidFill>
            <a:ln w="9525">
              <a:noFill/>
            </a:ln>
          </p:spPr>
          <p:txBody>
            <a:bodyPr/>
            <a:lstStyle/>
            <a:p>
              <a:endParaRPr lang="en-US"/>
            </a:p>
          </p:txBody>
        </p:sp>
        <p:sp>
          <p:nvSpPr>
            <p:cNvPr id="45138" name="Freeform 198"/>
            <p:cNvSpPr/>
            <p:nvPr/>
          </p:nvSpPr>
          <p:spPr>
            <a:xfrm>
              <a:off x="3170238" y="3598862"/>
              <a:ext cx="25400" cy="112713"/>
            </a:xfrm>
            <a:custGeom>
              <a:avLst/>
              <a:gdLst/>
              <a:ahLst/>
              <a:cxnLst>
                <a:cxn ang="0">
                  <a:pos x="0"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0"/>
                </a:cxn>
                <a:cxn ang="0">
                  <a:pos x="2147483646" y="2147483646"/>
                </a:cxn>
                <a:cxn ang="0">
                  <a:pos x="0" y="2147483646"/>
                </a:cxn>
              </a:cxnLst>
              <a:rect l="0" t="0" r="0" b="0"/>
              <a:pathLst>
                <a:path w="16" h="71">
                  <a:moveTo>
                    <a:pt x="0" y="71"/>
                  </a:moveTo>
                  <a:lnTo>
                    <a:pt x="13" y="14"/>
                  </a:lnTo>
                  <a:lnTo>
                    <a:pt x="13" y="13"/>
                  </a:lnTo>
                  <a:lnTo>
                    <a:pt x="13" y="11"/>
                  </a:lnTo>
                  <a:lnTo>
                    <a:pt x="16" y="0"/>
                  </a:lnTo>
                  <a:lnTo>
                    <a:pt x="16" y="30"/>
                  </a:lnTo>
                  <a:lnTo>
                    <a:pt x="0" y="71"/>
                  </a:lnTo>
                  <a:close/>
                </a:path>
              </a:pathLst>
            </a:custGeom>
            <a:solidFill>
              <a:srgbClr val="252525">
                <a:alpha val="100000"/>
              </a:srgbClr>
            </a:solidFill>
            <a:ln w="9525">
              <a:noFill/>
            </a:ln>
          </p:spPr>
          <p:txBody>
            <a:bodyPr/>
            <a:lstStyle/>
            <a:p>
              <a:endParaRPr lang="en-US"/>
            </a:p>
          </p:txBody>
        </p:sp>
        <p:sp>
          <p:nvSpPr>
            <p:cNvPr id="45139" name="Freeform 199"/>
            <p:cNvSpPr/>
            <p:nvPr/>
          </p:nvSpPr>
          <p:spPr>
            <a:xfrm>
              <a:off x="3206750" y="2900362"/>
              <a:ext cx="144463" cy="647700"/>
            </a:xfrm>
            <a:custGeom>
              <a:avLst/>
              <a:gdLst/>
              <a:ahLst/>
              <a:cxnLst>
                <a:cxn ang="0">
                  <a:pos x="0" y="2147483646"/>
                </a:cxn>
                <a:cxn ang="0">
                  <a:pos x="2147483646" y="2147483646"/>
                </a:cxn>
                <a:cxn ang="0">
                  <a:pos x="2147483646" y="0"/>
                </a:cxn>
                <a:cxn ang="0">
                  <a:pos x="2147483646" y="0"/>
                </a:cxn>
                <a:cxn ang="0">
                  <a:pos x="0" y="2147483646"/>
                </a:cxn>
              </a:cxnLst>
              <a:rect l="0" t="0" r="0" b="0"/>
              <a:pathLst>
                <a:path w="91" h="408">
                  <a:moveTo>
                    <a:pt x="0" y="408"/>
                  </a:moveTo>
                  <a:lnTo>
                    <a:pt x="18" y="326"/>
                  </a:lnTo>
                  <a:lnTo>
                    <a:pt x="91" y="0"/>
                  </a:lnTo>
                  <a:lnTo>
                    <a:pt x="0" y="408"/>
                  </a:lnTo>
                  <a:close/>
                </a:path>
              </a:pathLst>
            </a:custGeom>
            <a:solidFill>
              <a:srgbClr val="BDB9B7">
                <a:alpha val="100000"/>
              </a:srgbClr>
            </a:solidFill>
            <a:ln w="9525">
              <a:noFill/>
            </a:ln>
          </p:spPr>
          <p:txBody>
            <a:bodyPr/>
            <a:lstStyle/>
            <a:p>
              <a:endParaRPr lang="en-US"/>
            </a:p>
          </p:txBody>
        </p:sp>
        <p:sp>
          <p:nvSpPr>
            <p:cNvPr id="45140" name="Freeform 200"/>
            <p:cNvSpPr/>
            <p:nvPr/>
          </p:nvSpPr>
          <p:spPr>
            <a:xfrm>
              <a:off x="3351213" y="2828925"/>
              <a:ext cx="15875" cy="71438"/>
            </a:xfrm>
            <a:custGeom>
              <a:avLst/>
              <a:gdLst/>
              <a:ahLst/>
              <a:cxnLst>
                <a:cxn ang="0">
                  <a:pos x="0" y="2147483646"/>
                </a:cxn>
                <a:cxn ang="0">
                  <a:pos x="2147483646" y="0"/>
                </a:cxn>
                <a:cxn ang="0">
                  <a:pos x="2147483646" y="0"/>
                </a:cxn>
                <a:cxn ang="0">
                  <a:pos x="2147483646" y="0"/>
                </a:cxn>
                <a:cxn ang="0">
                  <a:pos x="0" y="2147483646"/>
                </a:cxn>
                <a:cxn ang="0">
                  <a:pos x="0" y="2147483646"/>
                </a:cxn>
              </a:cxnLst>
              <a:rect l="0" t="0" r="0" b="0"/>
              <a:pathLst>
                <a:path w="10" h="45">
                  <a:moveTo>
                    <a:pt x="0" y="45"/>
                  </a:moveTo>
                  <a:lnTo>
                    <a:pt x="10" y="0"/>
                  </a:lnTo>
                  <a:lnTo>
                    <a:pt x="0" y="45"/>
                  </a:lnTo>
                  <a:close/>
                </a:path>
              </a:pathLst>
            </a:custGeom>
            <a:solidFill>
              <a:srgbClr val="B2B2B3">
                <a:alpha val="100000"/>
              </a:srgbClr>
            </a:solidFill>
            <a:ln w="9525">
              <a:noFill/>
            </a:ln>
          </p:spPr>
          <p:txBody>
            <a:bodyPr/>
            <a:lstStyle/>
            <a:p>
              <a:endParaRPr lang="en-US"/>
            </a:p>
          </p:txBody>
        </p:sp>
        <p:sp>
          <p:nvSpPr>
            <p:cNvPr id="45141" name="Freeform 201"/>
            <p:cNvSpPr>
              <a:spLocks noEditPoints="1"/>
            </p:cNvSpPr>
            <p:nvPr/>
          </p:nvSpPr>
          <p:spPr>
            <a:xfrm>
              <a:off x="3190875" y="3614737"/>
              <a:ext cx="0" cy="6350"/>
            </a:xfrm>
            <a:custGeom>
              <a:avLst/>
              <a:gdLst/>
              <a:ahLst/>
              <a:cxnLst>
                <a:cxn ang="0">
                  <a:pos x="0" y="2147483646"/>
                </a:cxn>
                <a:cxn ang="0">
                  <a:pos x="0" y="2147483646"/>
                </a:cxn>
                <a:cxn ang="0">
                  <a:pos x="0" y="2147483646"/>
                </a:cxn>
                <a:cxn ang="0">
                  <a:pos x="0" y="2147483646"/>
                </a:cxn>
                <a:cxn ang="0">
                  <a:pos x="0" y="2147483646"/>
                </a:cxn>
                <a:cxn ang="0">
                  <a:pos x="0" y="2147483646"/>
                </a:cxn>
                <a:cxn ang="0">
                  <a:pos x="0" y="2147483646"/>
                </a:cxn>
                <a:cxn ang="0">
                  <a:pos x="1" y="0"/>
                </a:cxn>
                <a:cxn ang="0">
                  <a:pos x="1" y="2147483646"/>
                </a:cxn>
                <a:cxn ang="0">
                  <a:pos x="0" y="2147483646"/>
                </a:cxn>
              </a:cxnLst>
              <a:rect l="0" t="0" r="0" b="0"/>
              <a:pathLst>
                <a:path w="1" h="9">
                  <a:moveTo>
                    <a:pt x="0" y="9"/>
                  </a:moveTo>
                  <a:lnTo>
                    <a:pt x="0" y="9"/>
                  </a:lnTo>
                  <a:lnTo>
                    <a:pt x="0" y="8"/>
                  </a:lnTo>
                  <a:lnTo>
                    <a:pt x="0" y="9"/>
                  </a:lnTo>
                  <a:close/>
                  <a:moveTo>
                    <a:pt x="0" y="7"/>
                  </a:moveTo>
                  <a:lnTo>
                    <a:pt x="0" y="7"/>
                  </a:lnTo>
                  <a:lnTo>
                    <a:pt x="1" y="0"/>
                  </a:lnTo>
                  <a:lnTo>
                    <a:pt x="1" y="1"/>
                  </a:lnTo>
                  <a:lnTo>
                    <a:pt x="0" y="7"/>
                  </a:lnTo>
                </a:path>
              </a:pathLst>
            </a:custGeom>
            <a:solidFill>
              <a:srgbClr val="B83030">
                <a:alpha val="100000"/>
              </a:srgbClr>
            </a:solidFill>
            <a:ln w="9525">
              <a:noFill/>
            </a:ln>
          </p:spPr>
          <p:txBody>
            <a:bodyPr/>
            <a:lstStyle/>
            <a:p>
              <a:endParaRPr lang="en-US"/>
            </a:p>
          </p:txBody>
        </p:sp>
        <p:sp>
          <p:nvSpPr>
            <p:cNvPr id="45142" name="Freeform 202"/>
            <p:cNvSpPr>
              <a:spLocks noEditPoints="1"/>
            </p:cNvSpPr>
            <p:nvPr/>
          </p:nvSpPr>
          <p:spPr>
            <a:xfrm>
              <a:off x="2995613" y="2835275"/>
              <a:ext cx="6350" cy="3175"/>
            </a:xfrm>
            <a:custGeom>
              <a:avLst/>
              <a:gdLst/>
              <a:ahLst/>
              <a:cxnLst>
                <a:cxn ang="0">
                  <a:pos x="0" y="2147483646"/>
                </a:cxn>
                <a:cxn ang="0">
                  <a:pos x="0" y="2147483646"/>
                </a:cxn>
                <a:cxn ang="0">
                  <a:pos x="0" y="2147483646"/>
                </a:cxn>
                <a:cxn ang="0">
                  <a:pos x="0" y="2147483646"/>
                </a:cxn>
                <a:cxn ang="0">
                  <a:pos x="2147483646" y="0"/>
                </a:cxn>
                <a:cxn ang="0">
                  <a:pos x="0" y="2147483646"/>
                </a:cxn>
              </a:cxnLst>
              <a:rect l="0" t="0" r="0" b="0"/>
              <a:pathLst>
                <a:path w="9" h="5">
                  <a:moveTo>
                    <a:pt x="0" y="5"/>
                  </a:moveTo>
                  <a:cubicBezTo>
                    <a:pt x="0" y="5"/>
                    <a:pt x="0" y="5"/>
                    <a:pt x="0" y="5"/>
                  </a:cubicBezTo>
                  <a:cubicBezTo>
                    <a:pt x="0" y="5"/>
                    <a:pt x="0" y="5"/>
                    <a:pt x="0" y="5"/>
                  </a:cubicBezTo>
                  <a:close/>
                  <a:moveTo>
                    <a:pt x="0" y="5"/>
                  </a:moveTo>
                  <a:cubicBezTo>
                    <a:pt x="4" y="3"/>
                    <a:pt x="7" y="1"/>
                    <a:pt x="9" y="0"/>
                  </a:cubicBezTo>
                  <a:cubicBezTo>
                    <a:pt x="7" y="1"/>
                    <a:pt x="4" y="3"/>
                    <a:pt x="0" y="5"/>
                  </a:cubicBezTo>
                  <a:close/>
                </a:path>
              </a:pathLst>
            </a:custGeom>
            <a:solidFill>
              <a:srgbClr val="273444">
                <a:alpha val="100000"/>
              </a:srgbClr>
            </a:solidFill>
            <a:ln w="9525">
              <a:noFill/>
            </a:ln>
          </p:spPr>
          <p:txBody>
            <a:bodyPr/>
            <a:lstStyle/>
            <a:p>
              <a:endParaRPr lang="en-US"/>
            </a:p>
          </p:txBody>
        </p:sp>
        <p:sp>
          <p:nvSpPr>
            <p:cNvPr id="45143" name="Freeform 203"/>
            <p:cNvSpPr/>
            <p:nvPr/>
          </p:nvSpPr>
          <p:spPr>
            <a:xfrm>
              <a:off x="2960688" y="2828925"/>
              <a:ext cx="228600" cy="788988"/>
            </a:xfrm>
            <a:custGeom>
              <a:avLst/>
              <a:gdLst/>
              <a:ahLst/>
              <a:cxnLst>
                <a:cxn ang="0">
                  <a:pos x="2147483646" y="2147483646"/>
                </a:cxn>
                <a:cxn ang="0">
                  <a:pos x="2147483646" y="2147483646"/>
                </a:cxn>
                <a:cxn ang="0">
                  <a:pos x="2147483646" y="2147483646"/>
                </a:cxn>
                <a:cxn ang="0">
                  <a:pos x="0" y="2147483646"/>
                </a:cxn>
                <a:cxn ang="0">
                  <a:pos x="2147483646" y="2147483646"/>
                </a:cxn>
                <a:cxn ang="0">
                  <a:pos x="2147483646" y="2147483646"/>
                </a:cxn>
                <a:cxn ang="0">
                  <a:pos x="2147483646" y="2147483646"/>
                </a:cxn>
                <a:cxn ang="0">
                  <a:pos x="2147483646" y="2147483646"/>
                </a:cxn>
                <a:cxn ang="0">
                  <a:pos x="2147483646" y="2147483646"/>
                </a:cxn>
                <a:cxn ang="0">
                  <a:pos x="2147483646" y="0"/>
                </a:cxn>
                <a:cxn ang="0">
                  <a:pos x="2147483646" y="0"/>
                </a:cxn>
                <a:cxn ang="0">
                  <a:pos x="2147483646" y="2147483646"/>
                </a:cxn>
                <a:cxn ang="0">
                  <a:pos x="2147483646" y="2147483646"/>
                </a:cxn>
                <a:cxn ang="0">
                  <a:pos x="2147483646" y="2147483646"/>
                </a:cxn>
                <a:cxn ang="0">
                  <a:pos x="2147483646" y="2147483646"/>
                </a:cxn>
              </a:cxnLst>
              <a:rect l="0" t="0" r="0" b="0"/>
              <a:pathLst>
                <a:path w="342" h="1172">
                  <a:moveTo>
                    <a:pt x="342" y="1172"/>
                  </a:moveTo>
                  <a:lnTo>
                    <a:pt x="26" y="405"/>
                  </a:lnTo>
                  <a:lnTo>
                    <a:pt x="51" y="308"/>
                  </a:lnTo>
                  <a:lnTo>
                    <a:pt x="0" y="308"/>
                  </a:lnTo>
                  <a:lnTo>
                    <a:pt x="18" y="32"/>
                  </a:lnTo>
                  <a:cubicBezTo>
                    <a:pt x="33" y="25"/>
                    <a:pt x="45" y="19"/>
                    <a:pt x="54" y="14"/>
                  </a:cubicBezTo>
                  <a:cubicBezTo>
                    <a:pt x="54" y="14"/>
                    <a:pt x="54" y="14"/>
                    <a:pt x="54" y="14"/>
                  </a:cubicBezTo>
                  <a:cubicBezTo>
                    <a:pt x="54" y="14"/>
                    <a:pt x="54" y="14"/>
                    <a:pt x="54" y="14"/>
                  </a:cubicBezTo>
                  <a:cubicBezTo>
                    <a:pt x="58" y="12"/>
                    <a:pt x="61" y="10"/>
                    <a:pt x="63" y="9"/>
                  </a:cubicBezTo>
                  <a:cubicBezTo>
                    <a:pt x="70" y="5"/>
                    <a:pt x="75" y="2"/>
                    <a:pt x="78" y="0"/>
                  </a:cubicBezTo>
                  <a:lnTo>
                    <a:pt x="201" y="543"/>
                  </a:lnTo>
                  <a:lnTo>
                    <a:pt x="312" y="1038"/>
                  </a:lnTo>
                  <a:lnTo>
                    <a:pt x="342" y="1172"/>
                  </a:lnTo>
                </a:path>
              </a:pathLst>
            </a:custGeom>
            <a:solidFill>
              <a:srgbClr val="252525">
                <a:alpha val="100000"/>
              </a:srgbClr>
            </a:solidFill>
            <a:ln w="9525">
              <a:noFill/>
            </a:ln>
          </p:spPr>
          <p:txBody>
            <a:bodyPr/>
            <a:lstStyle/>
            <a:p>
              <a:endParaRPr lang="en-US"/>
            </a:p>
          </p:txBody>
        </p:sp>
        <p:sp>
          <p:nvSpPr>
            <p:cNvPr id="45144" name="Freeform 204"/>
            <p:cNvSpPr/>
            <p:nvPr/>
          </p:nvSpPr>
          <p:spPr>
            <a:xfrm>
              <a:off x="3011488" y="2828925"/>
              <a:ext cx="82550" cy="365125"/>
            </a:xfrm>
            <a:custGeom>
              <a:avLst/>
              <a:gdLst/>
              <a:ahLst/>
              <a:cxnLst>
                <a:cxn ang="0">
                  <a:pos x="2147483646" y="2147483646"/>
                </a:cxn>
                <a:cxn ang="0">
                  <a:pos x="0" y="0"/>
                </a:cxn>
                <a:cxn ang="0">
                  <a:pos x="2147483646" y="2147483646"/>
                </a:cxn>
                <a:cxn ang="0">
                  <a:pos x="2147483646" y="2147483646"/>
                </a:cxn>
              </a:cxnLst>
              <a:rect l="0" t="0" r="0" b="0"/>
              <a:pathLst>
                <a:path w="52" h="230">
                  <a:moveTo>
                    <a:pt x="52" y="230"/>
                  </a:moveTo>
                  <a:lnTo>
                    <a:pt x="0" y="0"/>
                  </a:lnTo>
                  <a:lnTo>
                    <a:pt x="52" y="230"/>
                  </a:lnTo>
                  <a:close/>
                </a:path>
              </a:pathLst>
            </a:custGeom>
            <a:solidFill>
              <a:srgbClr val="BDB9B7">
                <a:alpha val="100000"/>
              </a:srgbClr>
            </a:solidFill>
            <a:ln w="9525">
              <a:noFill/>
            </a:ln>
          </p:spPr>
          <p:txBody>
            <a:bodyPr/>
            <a:lstStyle/>
            <a:p>
              <a:endParaRPr lang="en-US"/>
            </a:p>
          </p:txBody>
        </p:sp>
        <p:sp>
          <p:nvSpPr>
            <p:cNvPr id="45145" name="Freeform 206"/>
            <p:cNvSpPr/>
            <p:nvPr/>
          </p:nvSpPr>
          <p:spPr>
            <a:xfrm>
              <a:off x="3094038" y="3194050"/>
              <a:ext cx="74613" cy="333375"/>
            </a:xfrm>
            <a:custGeom>
              <a:avLst/>
              <a:gdLst/>
              <a:ahLst/>
              <a:cxnLst>
                <a:cxn ang="0">
                  <a:pos x="2147483646" y="2147483646"/>
                </a:cxn>
                <a:cxn ang="0">
                  <a:pos x="0" y="0"/>
                </a:cxn>
                <a:cxn ang="0">
                  <a:pos x="0" y="0"/>
                </a:cxn>
                <a:cxn ang="0">
                  <a:pos x="2147483646" y="2147483646"/>
                </a:cxn>
                <a:cxn ang="0">
                  <a:pos x="2147483646" y="2147483646"/>
                </a:cxn>
              </a:cxnLst>
              <a:rect l="0" t="0" r="0" b="0"/>
              <a:pathLst>
                <a:path w="47" h="210">
                  <a:moveTo>
                    <a:pt x="47" y="210"/>
                  </a:moveTo>
                  <a:lnTo>
                    <a:pt x="0" y="0"/>
                  </a:lnTo>
                  <a:lnTo>
                    <a:pt x="25" y="110"/>
                  </a:lnTo>
                  <a:lnTo>
                    <a:pt x="47" y="210"/>
                  </a:lnTo>
                  <a:close/>
                </a:path>
              </a:pathLst>
            </a:custGeom>
            <a:solidFill>
              <a:srgbClr val="B83030">
                <a:alpha val="100000"/>
              </a:srgbClr>
            </a:solidFill>
            <a:ln w="9525">
              <a:noFill/>
            </a:ln>
          </p:spPr>
          <p:txBody>
            <a:bodyPr/>
            <a:lstStyle/>
            <a:p>
              <a:endParaRPr lang="en-US"/>
            </a:p>
          </p:txBody>
        </p:sp>
        <p:sp>
          <p:nvSpPr>
            <p:cNvPr id="45146" name="Rectangle 207"/>
            <p:cNvSpPr/>
            <p:nvPr/>
          </p:nvSpPr>
          <p:spPr>
            <a:xfrm>
              <a:off x="3190875" y="3619500"/>
              <a:ext cx="1588" cy="1588"/>
            </a:xfrm>
            <a:prstGeom prst="rect">
              <a:avLst/>
            </a:prstGeom>
            <a:solidFill>
              <a:srgbClr val="B83030"/>
            </a:solidFill>
            <a:ln w="9525">
              <a:noFill/>
            </a:ln>
          </p:spPr>
          <p:txBody>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a:lnSpc>
                  <a:spcPct val="100000"/>
                </a:lnSpc>
                <a:spcBef>
                  <a:spcPct val="0"/>
                </a:spcBef>
                <a:buFontTx/>
                <a:buNone/>
              </a:pPr>
              <a:endParaRPr lang="en-IN" altLang="en-US" sz="1800" dirty="0"/>
            </a:p>
          </p:txBody>
        </p:sp>
        <p:sp>
          <p:nvSpPr>
            <p:cNvPr id="45147" name="Freeform 208"/>
            <p:cNvSpPr/>
            <p:nvPr/>
          </p:nvSpPr>
          <p:spPr>
            <a:xfrm>
              <a:off x="3190875" y="3619500"/>
              <a:ext cx="0" cy="1588"/>
            </a:xfrm>
            <a:custGeom>
              <a:avLst/>
              <a:gdLst/>
              <a:ahLst/>
              <a:cxnLst>
                <a:cxn ang="0">
                  <a:pos x="0" y="2147483646"/>
                </a:cxn>
                <a:cxn ang="0">
                  <a:pos x="0" y="2147483646"/>
                </a:cxn>
                <a:cxn ang="0">
                  <a:pos x="0" y="0"/>
                </a:cxn>
                <a:cxn ang="0">
                  <a:pos x="0" y="2147483646"/>
                </a:cxn>
              </a:cxnLst>
              <a:rect l="0" t="0" r="0" b="0"/>
              <a:pathLst>
                <a:path h="1">
                  <a:moveTo>
                    <a:pt x="0" y="1"/>
                  </a:moveTo>
                  <a:lnTo>
                    <a:pt x="0" y="1"/>
                  </a:lnTo>
                  <a:lnTo>
                    <a:pt x="0" y="0"/>
                  </a:lnTo>
                  <a:lnTo>
                    <a:pt x="0" y="1"/>
                  </a:lnTo>
                  <a:close/>
                </a:path>
              </a:pathLst>
            </a:custGeom>
            <a:solidFill>
              <a:srgbClr val="1F1F1F">
                <a:alpha val="100000"/>
              </a:srgbClr>
            </a:solidFill>
            <a:ln w="9525">
              <a:noFill/>
            </a:ln>
          </p:spPr>
          <p:txBody>
            <a:bodyPr/>
            <a:lstStyle/>
            <a:p>
              <a:endParaRPr lang="en-US"/>
            </a:p>
          </p:txBody>
        </p:sp>
        <p:sp>
          <p:nvSpPr>
            <p:cNvPr id="45148" name="Rectangle 209"/>
            <p:cNvSpPr/>
            <p:nvPr/>
          </p:nvSpPr>
          <p:spPr>
            <a:xfrm>
              <a:off x="3190875" y="3619500"/>
              <a:ext cx="1588" cy="1588"/>
            </a:xfrm>
            <a:prstGeom prst="rect">
              <a:avLst/>
            </a:prstGeom>
            <a:solidFill>
              <a:srgbClr val="942A2B"/>
            </a:solidFill>
            <a:ln w="9525">
              <a:noFill/>
            </a:ln>
          </p:spPr>
          <p:txBody>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a:lnSpc>
                  <a:spcPct val="100000"/>
                </a:lnSpc>
                <a:spcBef>
                  <a:spcPct val="0"/>
                </a:spcBef>
                <a:buFontTx/>
                <a:buNone/>
              </a:pPr>
              <a:endParaRPr lang="en-IN" altLang="en-US" sz="1800" dirty="0"/>
            </a:p>
          </p:txBody>
        </p:sp>
        <p:sp>
          <p:nvSpPr>
            <p:cNvPr id="45149" name="Freeform 210"/>
            <p:cNvSpPr/>
            <p:nvPr/>
          </p:nvSpPr>
          <p:spPr>
            <a:xfrm>
              <a:off x="2916238" y="2132013"/>
              <a:ext cx="133350" cy="277813"/>
            </a:xfrm>
            <a:custGeom>
              <a:avLst/>
              <a:gdLst/>
              <a:ahLst/>
              <a:cxnLst>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Lst>
              <a:rect l="0" t="0" r="0" b="0"/>
              <a:pathLst>
                <a:path w="199" h="413">
                  <a:moveTo>
                    <a:pt x="130" y="7"/>
                  </a:moveTo>
                  <a:cubicBezTo>
                    <a:pt x="199" y="30"/>
                    <a:pt x="182" y="121"/>
                    <a:pt x="164" y="151"/>
                  </a:cubicBezTo>
                  <a:cubicBezTo>
                    <a:pt x="164" y="151"/>
                    <a:pt x="141" y="172"/>
                    <a:pt x="141" y="194"/>
                  </a:cubicBezTo>
                  <a:cubicBezTo>
                    <a:pt x="141" y="216"/>
                    <a:pt x="117" y="391"/>
                    <a:pt x="84" y="402"/>
                  </a:cubicBezTo>
                  <a:cubicBezTo>
                    <a:pt x="51" y="413"/>
                    <a:pt x="40" y="408"/>
                    <a:pt x="37" y="385"/>
                  </a:cubicBezTo>
                  <a:cubicBezTo>
                    <a:pt x="34" y="361"/>
                    <a:pt x="39" y="311"/>
                    <a:pt x="30" y="275"/>
                  </a:cubicBezTo>
                  <a:cubicBezTo>
                    <a:pt x="21" y="239"/>
                    <a:pt x="0" y="180"/>
                    <a:pt x="19" y="113"/>
                  </a:cubicBezTo>
                  <a:cubicBezTo>
                    <a:pt x="38" y="46"/>
                    <a:pt x="108" y="0"/>
                    <a:pt x="130" y="7"/>
                  </a:cubicBezTo>
                </a:path>
              </a:pathLst>
            </a:custGeom>
            <a:solidFill>
              <a:srgbClr val="2D2D2D">
                <a:alpha val="100000"/>
              </a:srgbClr>
            </a:solidFill>
            <a:ln w="9525">
              <a:noFill/>
            </a:ln>
          </p:spPr>
          <p:txBody>
            <a:bodyPr/>
            <a:lstStyle/>
            <a:p>
              <a:endParaRPr lang="en-US"/>
            </a:p>
          </p:txBody>
        </p:sp>
        <p:sp>
          <p:nvSpPr>
            <p:cNvPr id="45150" name="Freeform 211"/>
            <p:cNvSpPr/>
            <p:nvPr/>
          </p:nvSpPr>
          <p:spPr>
            <a:xfrm>
              <a:off x="3421063" y="2427288"/>
              <a:ext cx="0" cy="4763"/>
            </a:xfrm>
            <a:custGeom>
              <a:avLst/>
              <a:gdLst/>
              <a:ahLst/>
              <a:cxnLst>
                <a:cxn ang="0">
                  <a:pos x="0" y="2147483646"/>
                </a:cxn>
                <a:cxn ang="0">
                  <a:pos x="0" y="2147483646"/>
                </a:cxn>
                <a:cxn ang="0">
                  <a:pos x="1" y="0"/>
                </a:cxn>
                <a:cxn ang="0">
                  <a:pos x="1" y="0"/>
                </a:cxn>
                <a:cxn ang="0">
                  <a:pos x="0" y="2147483646"/>
                </a:cxn>
              </a:cxnLst>
              <a:rect l="0" t="0" r="0" b="0"/>
              <a:pathLst>
                <a:path w="1" h="7">
                  <a:moveTo>
                    <a:pt x="0" y="7"/>
                  </a:moveTo>
                  <a:lnTo>
                    <a:pt x="0" y="7"/>
                  </a:lnTo>
                  <a:cubicBezTo>
                    <a:pt x="1" y="5"/>
                    <a:pt x="1" y="2"/>
                    <a:pt x="1" y="0"/>
                  </a:cubicBezTo>
                  <a:cubicBezTo>
                    <a:pt x="1" y="2"/>
                    <a:pt x="1" y="5"/>
                    <a:pt x="0" y="7"/>
                  </a:cubicBezTo>
                  <a:close/>
                </a:path>
              </a:pathLst>
            </a:custGeom>
            <a:solidFill>
              <a:srgbClr val="2A384C">
                <a:alpha val="100000"/>
              </a:srgbClr>
            </a:solidFill>
            <a:ln w="9525">
              <a:noFill/>
            </a:ln>
          </p:spPr>
          <p:txBody>
            <a:bodyPr/>
            <a:lstStyle/>
            <a:p>
              <a:endParaRPr lang="en-US"/>
            </a:p>
          </p:txBody>
        </p:sp>
        <p:sp>
          <p:nvSpPr>
            <p:cNvPr id="45151" name="Freeform 213"/>
            <p:cNvSpPr/>
            <p:nvPr/>
          </p:nvSpPr>
          <p:spPr>
            <a:xfrm>
              <a:off x="3022600" y="1981200"/>
              <a:ext cx="436563" cy="452438"/>
            </a:xfrm>
            <a:custGeom>
              <a:avLst/>
              <a:gdLst/>
              <a:ahLst/>
              <a:cxnLst>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Lst>
              <a:rect l="0" t="0" r="0" b="0"/>
              <a:pathLst>
                <a:path w="651" h="674">
                  <a:moveTo>
                    <a:pt x="1" y="191"/>
                  </a:moveTo>
                  <a:cubicBezTo>
                    <a:pt x="0" y="319"/>
                    <a:pt x="99" y="350"/>
                    <a:pt x="142" y="359"/>
                  </a:cubicBezTo>
                  <a:cubicBezTo>
                    <a:pt x="186" y="368"/>
                    <a:pt x="198" y="362"/>
                    <a:pt x="231" y="370"/>
                  </a:cubicBezTo>
                  <a:cubicBezTo>
                    <a:pt x="264" y="378"/>
                    <a:pt x="281" y="402"/>
                    <a:pt x="331" y="410"/>
                  </a:cubicBezTo>
                  <a:cubicBezTo>
                    <a:pt x="381" y="418"/>
                    <a:pt x="513" y="424"/>
                    <a:pt x="513" y="443"/>
                  </a:cubicBezTo>
                  <a:cubicBezTo>
                    <a:pt x="513" y="461"/>
                    <a:pt x="525" y="557"/>
                    <a:pt x="561" y="656"/>
                  </a:cubicBezTo>
                  <a:cubicBezTo>
                    <a:pt x="561" y="656"/>
                    <a:pt x="579" y="674"/>
                    <a:pt x="608" y="659"/>
                  </a:cubicBezTo>
                  <a:cubicBezTo>
                    <a:pt x="608" y="659"/>
                    <a:pt x="624" y="572"/>
                    <a:pt x="624" y="523"/>
                  </a:cubicBezTo>
                  <a:cubicBezTo>
                    <a:pt x="623" y="474"/>
                    <a:pt x="651" y="413"/>
                    <a:pt x="639" y="401"/>
                  </a:cubicBezTo>
                  <a:cubicBezTo>
                    <a:pt x="639" y="401"/>
                    <a:pt x="648" y="377"/>
                    <a:pt x="636" y="349"/>
                  </a:cubicBezTo>
                  <a:cubicBezTo>
                    <a:pt x="625" y="321"/>
                    <a:pt x="612" y="258"/>
                    <a:pt x="607" y="235"/>
                  </a:cubicBezTo>
                  <a:cubicBezTo>
                    <a:pt x="602" y="213"/>
                    <a:pt x="572" y="171"/>
                    <a:pt x="544" y="146"/>
                  </a:cubicBezTo>
                  <a:cubicBezTo>
                    <a:pt x="515" y="122"/>
                    <a:pt x="461" y="108"/>
                    <a:pt x="461" y="108"/>
                  </a:cubicBezTo>
                  <a:cubicBezTo>
                    <a:pt x="461" y="108"/>
                    <a:pt x="469" y="95"/>
                    <a:pt x="445" y="77"/>
                  </a:cubicBezTo>
                  <a:cubicBezTo>
                    <a:pt x="422" y="59"/>
                    <a:pt x="403" y="55"/>
                    <a:pt x="391" y="51"/>
                  </a:cubicBezTo>
                  <a:cubicBezTo>
                    <a:pt x="379" y="48"/>
                    <a:pt x="359" y="33"/>
                    <a:pt x="336" y="28"/>
                  </a:cubicBezTo>
                  <a:cubicBezTo>
                    <a:pt x="313" y="24"/>
                    <a:pt x="203" y="0"/>
                    <a:pt x="126" y="28"/>
                  </a:cubicBezTo>
                  <a:cubicBezTo>
                    <a:pt x="49" y="56"/>
                    <a:pt x="2" y="102"/>
                    <a:pt x="1" y="191"/>
                  </a:cubicBezTo>
                </a:path>
              </a:pathLst>
            </a:custGeom>
            <a:solidFill>
              <a:srgbClr val="2D2D2D">
                <a:alpha val="100000"/>
              </a:srgbClr>
            </a:solidFill>
            <a:ln w="9525">
              <a:noFill/>
            </a:ln>
          </p:spPr>
          <p:txBody>
            <a:bodyPr/>
            <a:lstStyle/>
            <a:p>
              <a:endParaRPr lang="en-US"/>
            </a:p>
          </p:txBody>
        </p:sp>
        <p:sp>
          <p:nvSpPr>
            <p:cNvPr id="45152" name="Freeform 214"/>
            <p:cNvSpPr>
              <a:spLocks noEditPoints="1"/>
            </p:cNvSpPr>
            <p:nvPr/>
          </p:nvSpPr>
          <p:spPr>
            <a:xfrm>
              <a:off x="2951163" y="2401888"/>
              <a:ext cx="476250" cy="406400"/>
            </a:xfrm>
            <a:custGeom>
              <a:avLst/>
              <a:gdLst/>
              <a:ahLst/>
              <a:cxnLst>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0" y="2147483646"/>
                </a:cxn>
                <a:cxn ang="0">
                  <a:pos x="2147483646" y="2147483646"/>
                </a:cxn>
                <a:cxn ang="0">
                  <a:pos x="2147483646" y="2147483646"/>
                </a:cxn>
                <a:cxn ang="0">
                  <a:pos x="2147483646" y="2147483646"/>
                </a:cxn>
                <a:cxn ang="0">
                  <a:pos x="2147483646" y="2147483646"/>
                </a:cxn>
                <a:cxn ang="0">
                  <a:pos x="2147483646" y="2147483646"/>
                </a:cxn>
              </a:cxnLst>
              <a:rect l="0" t="0" r="0" b="0"/>
              <a:pathLst>
                <a:path w="710" h="605">
                  <a:moveTo>
                    <a:pt x="484" y="345"/>
                  </a:moveTo>
                  <a:cubicBezTo>
                    <a:pt x="472" y="353"/>
                    <a:pt x="461" y="381"/>
                    <a:pt x="457" y="386"/>
                  </a:cubicBezTo>
                  <a:cubicBezTo>
                    <a:pt x="453" y="391"/>
                    <a:pt x="414" y="407"/>
                    <a:pt x="414" y="407"/>
                  </a:cubicBezTo>
                  <a:cubicBezTo>
                    <a:pt x="414" y="407"/>
                    <a:pt x="409" y="396"/>
                    <a:pt x="412" y="385"/>
                  </a:cubicBezTo>
                  <a:cubicBezTo>
                    <a:pt x="356" y="390"/>
                    <a:pt x="322" y="386"/>
                    <a:pt x="322" y="386"/>
                  </a:cubicBezTo>
                  <a:cubicBezTo>
                    <a:pt x="322" y="386"/>
                    <a:pt x="324" y="402"/>
                    <a:pt x="320" y="406"/>
                  </a:cubicBezTo>
                  <a:cubicBezTo>
                    <a:pt x="320" y="406"/>
                    <a:pt x="312" y="414"/>
                    <a:pt x="299" y="407"/>
                  </a:cubicBezTo>
                  <a:cubicBezTo>
                    <a:pt x="287" y="401"/>
                    <a:pt x="288" y="389"/>
                    <a:pt x="264" y="372"/>
                  </a:cubicBezTo>
                  <a:cubicBezTo>
                    <a:pt x="242" y="357"/>
                    <a:pt x="230" y="332"/>
                    <a:pt x="240" y="325"/>
                  </a:cubicBezTo>
                  <a:cubicBezTo>
                    <a:pt x="240" y="325"/>
                    <a:pt x="290" y="290"/>
                    <a:pt x="361" y="290"/>
                  </a:cubicBezTo>
                  <a:cubicBezTo>
                    <a:pt x="431" y="290"/>
                    <a:pt x="478" y="296"/>
                    <a:pt x="492" y="309"/>
                  </a:cubicBezTo>
                  <a:cubicBezTo>
                    <a:pt x="507" y="322"/>
                    <a:pt x="497" y="336"/>
                    <a:pt x="484" y="345"/>
                  </a:cubicBezTo>
                  <a:close/>
                  <a:moveTo>
                    <a:pt x="673" y="53"/>
                  </a:moveTo>
                  <a:cubicBezTo>
                    <a:pt x="673" y="53"/>
                    <a:pt x="635" y="318"/>
                    <a:pt x="558" y="381"/>
                  </a:cubicBezTo>
                  <a:cubicBezTo>
                    <a:pt x="558" y="381"/>
                    <a:pt x="546" y="299"/>
                    <a:pt x="529" y="284"/>
                  </a:cubicBezTo>
                  <a:cubicBezTo>
                    <a:pt x="512" y="270"/>
                    <a:pt x="432" y="250"/>
                    <a:pt x="357" y="258"/>
                  </a:cubicBezTo>
                  <a:cubicBezTo>
                    <a:pt x="283" y="265"/>
                    <a:pt x="220" y="296"/>
                    <a:pt x="208" y="306"/>
                  </a:cubicBezTo>
                  <a:cubicBezTo>
                    <a:pt x="196" y="316"/>
                    <a:pt x="198" y="376"/>
                    <a:pt x="198" y="376"/>
                  </a:cubicBezTo>
                  <a:cubicBezTo>
                    <a:pt x="198" y="376"/>
                    <a:pt x="97" y="347"/>
                    <a:pt x="29" y="21"/>
                  </a:cubicBezTo>
                  <a:cubicBezTo>
                    <a:pt x="29" y="21"/>
                    <a:pt x="5" y="0"/>
                    <a:pt x="0" y="16"/>
                  </a:cubicBezTo>
                  <a:cubicBezTo>
                    <a:pt x="0" y="16"/>
                    <a:pt x="39" y="357"/>
                    <a:pt x="102" y="465"/>
                  </a:cubicBezTo>
                  <a:cubicBezTo>
                    <a:pt x="164" y="574"/>
                    <a:pt x="283" y="605"/>
                    <a:pt x="355" y="605"/>
                  </a:cubicBezTo>
                  <a:cubicBezTo>
                    <a:pt x="427" y="605"/>
                    <a:pt x="555" y="581"/>
                    <a:pt x="630" y="439"/>
                  </a:cubicBezTo>
                  <a:cubicBezTo>
                    <a:pt x="705" y="296"/>
                    <a:pt x="710" y="48"/>
                    <a:pt x="710" y="48"/>
                  </a:cubicBezTo>
                  <a:cubicBezTo>
                    <a:pt x="710" y="48"/>
                    <a:pt x="685" y="33"/>
                    <a:pt x="673" y="53"/>
                  </a:cubicBezTo>
                </a:path>
              </a:pathLst>
            </a:custGeom>
            <a:solidFill>
              <a:srgbClr val="2D2D2D">
                <a:alpha val="100000"/>
              </a:srgbClr>
            </a:solidFill>
            <a:ln w="9525">
              <a:noFill/>
            </a:ln>
          </p:spPr>
          <p:txBody>
            <a:bodyPr/>
            <a:lstStyle/>
            <a:p>
              <a:endParaRPr lang="en-US"/>
            </a:p>
          </p:txBody>
        </p:sp>
        <p:sp>
          <p:nvSpPr>
            <p:cNvPr id="45153" name="Freeform 215"/>
            <p:cNvSpPr/>
            <p:nvPr/>
          </p:nvSpPr>
          <p:spPr>
            <a:xfrm>
              <a:off x="3125788" y="2608263"/>
              <a:ext cx="144463" cy="39688"/>
            </a:xfrm>
            <a:custGeom>
              <a:avLst/>
              <a:gdLst/>
              <a:ahLst/>
              <a:cxnLst>
                <a:cxn ang="0">
                  <a:pos x="0" y="2147483646"/>
                </a:cxn>
                <a:cxn ang="0">
                  <a:pos x="2147483646" y="2147483646"/>
                </a:cxn>
                <a:cxn ang="0">
                  <a:pos x="2147483646" y="0"/>
                </a:cxn>
                <a:cxn ang="0">
                  <a:pos x="2147483646" y="2147483646"/>
                </a:cxn>
                <a:cxn ang="0">
                  <a:pos x="2147483646" y="2147483646"/>
                </a:cxn>
                <a:cxn ang="0">
                  <a:pos x="2147483646" y="2147483646"/>
                </a:cxn>
                <a:cxn ang="0">
                  <a:pos x="0" y="2147483646"/>
                </a:cxn>
              </a:cxnLst>
              <a:rect l="0" t="0" r="0" b="0"/>
              <a:pathLst>
                <a:path w="91" h="25">
                  <a:moveTo>
                    <a:pt x="0" y="9"/>
                  </a:moveTo>
                  <a:lnTo>
                    <a:pt x="37" y="2"/>
                  </a:lnTo>
                  <a:lnTo>
                    <a:pt x="91" y="0"/>
                  </a:lnTo>
                  <a:lnTo>
                    <a:pt x="84" y="17"/>
                  </a:lnTo>
                  <a:lnTo>
                    <a:pt x="44" y="25"/>
                  </a:lnTo>
                  <a:lnTo>
                    <a:pt x="9" y="22"/>
                  </a:lnTo>
                  <a:lnTo>
                    <a:pt x="0" y="9"/>
                  </a:lnTo>
                  <a:close/>
                </a:path>
              </a:pathLst>
            </a:custGeom>
            <a:solidFill>
              <a:srgbClr val="FFFFFF">
                <a:alpha val="100000"/>
              </a:srgbClr>
            </a:solidFill>
            <a:ln w="9525">
              <a:noFill/>
            </a:ln>
          </p:spPr>
          <p:txBody>
            <a:bodyPr/>
            <a:lstStyle/>
            <a:p>
              <a:endParaRPr lang="en-US"/>
            </a:p>
          </p:txBody>
        </p:sp>
        <p:sp>
          <p:nvSpPr>
            <p:cNvPr id="45154" name="Freeform 216"/>
            <p:cNvSpPr/>
            <p:nvPr/>
          </p:nvSpPr>
          <p:spPr>
            <a:xfrm>
              <a:off x="3068638" y="2351088"/>
              <a:ext cx="104775" cy="57150"/>
            </a:xfrm>
            <a:custGeom>
              <a:avLst/>
              <a:gdLst/>
              <a:ahLst/>
              <a:cxnLst>
                <a:cxn ang="0">
                  <a:pos x="2147483646" y="2147483646"/>
                </a:cxn>
                <a:cxn ang="0">
                  <a:pos x="2147483646" y="2147483646"/>
                </a:cxn>
                <a:cxn ang="0">
                  <a:pos x="2147483646" y="2147483646"/>
                </a:cxn>
                <a:cxn ang="0">
                  <a:pos x="2147483646" y="2147483646"/>
                </a:cxn>
                <a:cxn ang="0">
                  <a:pos x="2147483646" y="2147483646"/>
                </a:cxn>
                <a:cxn ang="0">
                  <a:pos x="2147483646" y="2147483646"/>
                </a:cxn>
              </a:cxnLst>
              <a:rect l="0" t="0" r="0" b="0"/>
              <a:pathLst>
                <a:path w="158" h="85">
                  <a:moveTo>
                    <a:pt x="13" y="19"/>
                  </a:moveTo>
                  <a:cubicBezTo>
                    <a:pt x="0" y="39"/>
                    <a:pt x="17" y="84"/>
                    <a:pt x="17" y="84"/>
                  </a:cubicBezTo>
                  <a:lnTo>
                    <a:pt x="120" y="85"/>
                  </a:lnTo>
                  <a:cubicBezTo>
                    <a:pt x="120" y="85"/>
                    <a:pt x="148" y="74"/>
                    <a:pt x="153" y="57"/>
                  </a:cubicBezTo>
                  <a:cubicBezTo>
                    <a:pt x="158" y="40"/>
                    <a:pt x="148" y="14"/>
                    <a:pt x="148" y="14"/>
                  </a:cubicBezTo>
                  <a:cubicBezTo>
                    <a:pt x="148" y="14"/>
                    <a:pt x="27" y="0"/>
                    <a:pt x="13" y="19"/>
                  </a:cubicBezTo>
                  <a:close/>
                </a:path>
              </a:pathLst>
            </a:custGeom>
            <a:solidFill>
              <a:srgbClr val="FFFFFF">
                <a:alpha val="100000"/>
              </a:srgbClr>
            </a:solidFill>
            <a:ln w="9525">
              <a:noFill/>
            </a:ln>
          </p:spPr>
          <p:txBody>
            <a:bodyPr/>
            <a:lstStyle/>
            <a:p>
              <a:endParaRPr lang="en-US"/>
            </a:p>
          </p:txBody>
        </p:sp>
        <p:sp>
          <p:nvSpPr>
            <p:cNvPr id="45155" name="Freeform 217"/>
            <p:cNvSpPr/>
            <p:nvPr/>
          </p:nvSpPr>
          <p:spPr>
            <a:xfrm>
              <a:off x="3208338" y="2351088"/>
              <a:ext cx="100013" cy="57150"/>
            </a:xfrm>
            <a:custGeom>
              <a:avLst/>
              <a:gdLst/>
              <a:ahLst/>
              <a:cxnLst>
                <a:cxn ang="0">
                  <a:pos x="2147483646" y="2147483646"/>
                </a:cxn>
                <a:cxn ang="0">
                  <a:pos x="2147483646" y="2147483646"/>
                </a:cxn>
                <a:cxn ang="0">
                  <a:pos x="2147483646" y="2147483646"/>
                </a:cxn>
                <a:cxn ang="0">
                  <a:pos x="2147483646" y="2147483646"/>
                </a:cxn>
                <a:cxn ang="0">
                  <a:pos x="2147483646" y="2147483646"/>
                </a:cxn>
                <a:cxn ang="0">
                  <a:pos x="2147483646" y="2147483646"/>
                </a:cxn>
              </a:cxnLst>
              <a:rect l="0" t="0" r="0" b="0"/>
              <a:pathLst>
                <a:path w="149" h="85">
                  <a:moveTo>
                    <a:pt x="13" y="19"/>
                  </a:moveTo>
                  <a:cubicBezTo>
                    <a:pt x="0" y="39"/>
                    <a:pt x="17" y="84"/>
                    <a:pt x="17" y="84"/>
                  </a:cubicBezTo>
                  <a:lnTo>
                    <a:pt x="111" y="85"/>
                  </a:lnTo>
                  <a:cubicBezTo>
                    <a:pt x="111" y="85"/>
                    <a:pt x="139" y="74"/>
                    <a:pt x="144" y="57"/>
                  </a:cubicBezTo>
                  <a:cubicBezTo>
                    <a:pt x="149" y="40"/>
                    <a:pt x="139" y="14"/>
                    <a:pt x="139" y="14"/>
                  </a:cubicBezTo>
                  <a:cubicBezTo>
                    <a:pt x="139" y="14"/>
                    <a:pt x="27" y="0"/>
                    <a:pt x="13" y="19"/>
                  </a:cubicBezTo>
                  <a:close/>
                </a:path>
              </a:pathLst>
            </a:custGeom>
            <a:solidFill>
              <a:srgbClr val="FFFFFF">
                <a:alpha val="100000"/>
              </a:srgbClr>
            </a:solidFill>
            <a:ln w="9525">
              <a:noFill/>
            </a:ln>
          </p:spPr>
          <p:txBody>
            <a:bodyPr/>
            <a:lstStyle/>
            <a:p>
              <a:endParaRPr lang="en-US"/>
            </a:p>
          </p:txBody>
        </p:sp>
        <p:sp>
          <p:nvSpPr>
            <p:cNvPr id="45156" name="Freeform 218"/>
            <p:cNvSpPr/>
            <p:nvPr/>
          </p:nvSpPr>
          <p:spPr>
            <a:xfrm>
              <a:off x="3105150" y="2357438"/>
              <a:ext cx="52388" cy="49213"/>
            </a:xfrm>
            <a:custGeom>
              <a:avLst/>
              <a:gdLst/>
              <a:ahLst/>
              <a:cxnLst>
                <a:cxn ang="0">
                  <a:pos x="2147483646" y="2147483646"/>
                </a:cxn>
                <a:cxn ang="0">
                  <a:pos x="0" y="2147483646"/>
                </a:cxn>
                <a:cxn ang="0">
                  <a:pos x="2147483646" y="0"/>
                </a:cxn>
                <a:cxn ang="0">
                  <a:pos x="2147483646" y="2147483646"/>
                </a:cxn>
                <a:cxn ang="0">
                  <a:pos x="2147483646" y="2147483646"/>
                </a:cxn>
                <a:cxn ang="0">
                  <a:pos x="2147483646" y="2147483646"/>
                </a:cxn>
              </a:cxnLst>
              <a:rect l="0" t="0" r="0" b="0"/>
              <a:pathLst>
                <a:path w="78" h="74">
                  <a:moveTo>
                    <a:pt x="39" y="74"/>
                  </a:moveTo>
                  <a:cubicBezTo>
                    <a:pt x="18" y="74"/>
                    <a:pt x="0" y="56"/>
                    <a:pt x="0" y="35"/>
                  </a:cubicBezTo>
                  <a:cubicBezTo>
                    <a:pt x="0" y="20"/>
                    <a:pt x="9" y="7"/>
                    <a:pt x="21" y="0"/>
                  </a:cubicBezTo>
                  <a:cubicBezTo>
                    <a:pt x="35" y="0"/>
                    <a:pt x="49" y="1"/>
                    <a:pt x="61" y="2"/>
                  </a:cubicBezTo>
                  <a:cubicBezTo>
                    <a:pt x="71" y="9"/>
                    <a:pt x="78" y="21"/>
                    <a:pt x="78" y="35"/>
                  </a:cubicBezTo>
                  <a:cubicBezTo>
                    <a:pt x="78" y="56"/>
                    <a:pt x="61" y="74"/>
                    <a:pt x="39" y="74"/>
                  </a:cubicBezTo>
                  <a:close/>
                </a:path>
              </a:pathLst>
            </a:custGeom>
            <a:solidFill>
              <a:srgbClr val="BEB7B6">
                <a:alpha val="100000"/>
              </a:srgbClr>
            </a:solidFill>
            <a:ln w="9525">
              <a:noFill/>
            </a:ln>
          </p:spPr>
          <p:txBody>
            <a:bodyPr/>
            <a:lstStyle/>
            <a:p>
              <a:endParaRPr lang="en-US"/>
            </a:p>
          </p:txBody>
        </p:sp>
        <p:sp>
          <p:nvSpPr>
            <p:cNvPr id="45157" name="Oval 219"/>
            <p:cNvSpPr/>
            <p:nvPr/>
          </p:nvSpPr>
          <p:spPr>
            <a:xfrm>
              <a:off x="3108325" y="2351088"/>
              <a:ext cx="52388" cy="52388"/>
            </a:xfrm>
            <a:prstGeom prst="ellipse">
              <a:avLst/>
            </a:prstGeom>
            <a:solidFill>
              <a:srgbClr val="5197D7"/>
            </a:solidFill>
            <a:ln w="9525">
              <a:noFill/>
            </a:ln>
          </p:spPr>
          <p:txBody>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a:lnSpc>
                  <a:spcPct val="100000"/>
                </a:lnSpc>
                <a:spcBef>
                  <a:spcPct val="0"/>
                </a:spcBef>
                <a:buFontTx/>
                <a:buNone/>
              </a:pPr>
              <a:endParaRPr lang="en-IN" altLang="en-US" sz="1800" dirty="0"/>
            </a:p>
          </p:txBody>
        </p:sp>
        <p:sp>
          <p:nvSpPr>
            <p:cNvPr id="45158" name="Oval 220"/>
            <p:cNvSpPr/>
            <p:nvPr/>
          </p:nvSpPr>
          <p:spPr>
            <a:xfrm>
              <a:off x="3121025" y="2371725"/>
              <a:ext cx="26988" cy="26988"/>
            </a:xfrm>
            <a:prstGeom prst="ellipse">
              <a:avLst/>
            </a:prstGeom>
            <a:solidFill>
              <a:srgbClr val="211D1C"/>
            </a:solidFill>
            <a:ln w="9525">
              <a:noFill/>
            </a:ln>
          </p:spPr>
          <p:txBody>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a:lnSpc>
                  <a:spcPct val="100000"/>
                </a:lnSpc>
                <a:spcBef>
                  <a:spcPct val="0"/>
                </a:spcBef>
                <a:buFontTx/>
                <a:buNone/>
              </a:pPr>
              <a:endParaRPr lang="en-IN" altLang="en-US" sz="1800" dirty="0"/>
            </a:p>
          </p:txBody>
        </p:sp>
        <p:sp>
          <p:nvSpPr>
            <p:cNvPr id="45159" name="Freeform 221"/>
            <p:cNvSpPr/>
            <p:nvPr/>
          </p:nvSpPr>
          <p:spPr>
            <a:xfrm>
              <a:off x="3241675" y="2357438"/>
              <a:ext cx="52388" cy="49213"/>
            </a:xfrm>
            <a:custGeom>
              <a:avLst/>
              <a:gdLst/>
              <a:ahLst/>
              <a:cxnLst>
                <a:cxn ang="0">
                  <a:pos x="2147483646" y="2147483646"/>
                </a:cxn>
                <a:cxn ang="0">
                  <a:pos x="0" y="2147483646"/>
                </a:cxn>
                <a:cxn ang="0">
                  <a:pos x="2147483646" y="0"/>
                </a:cxn>
                <a:cxn ang="0">
                  <a:pos x="2147483646" y="2147483646"/>
                </a:cxn>
                <a:cxn ang="0">
                  <a:pos x="2147483646" y="2147483646"/>
                </a:cxn>
                <a:cxn ang="0">
                  <a:pos x="2147483646" y="2147483646"/>
                </a:cxn>
              </a:cxnLst>
              <a:rect l="0" t="0" r="0" b="0"/>
              <a:pathLst>
                <a:path w="78" h="74">
                  <a:moveTo>
                    <a:pt x="39" y="74"/>
                  </a:moveTo>
                  <a:cubicBezTo>
                    <a:pt x="17" y="74"/>
                    <a:pt x="0" y="57"/>
                    <a:pt x="0" y="35"/>
                  </a:cubicBezTo>
                  <a:cubicBezTo>
                    <a:pt x="0" y="20"/>
                    <a:pt x="9" y="7"/>
                    <a:pt x="21" y="0"/>
                  </a:cubicBezTo>
                  <a:cubicBezTo>
                    <a:pt x="35" y="0"/>
                    <a:pt x="49" y="1"/>
                    <a:pt x="61" y="2"/>
                  </a:cubicBezTo>
                  <a:cubicBezTo>
                    <a:pt x="71" y="9"/>
                    <a:pt x="78" y="21"/>
                    <a:pt x="78" y="35"/>
                  </a:cubicBezTo>
                  <a:cubicBezTo>
                    <a:pt x="78" y="57"/>
                    <a:pt x="61" y="74"/>
                    <a:pt x="39" y="74"/>
                  </a:cubicBezTo>
                </a:path>
              </a:pathLst>
            </a:custGeom>
            <a:solidFill>
              <a:srgbClr val="BEB7B6">
                <a:alpha val="100000"/>
              </a:srgbClr>
            </a:solidFill>
            <a:ln w="9525">
              <a:noFill/>
            </a:ln>
          </p:spPr>
          <p:txBody>
            <a:bodyPr/>
            <a:lstStyle/>
            <a:p>
              <a:endParaRPr lang="en-US"/>
            </a:p>
          </p:txBody>
        </p:sp>
        <p:sp>
          <p:nvSpPr>
            <p:cNvPr id="45160" name="Oval 222"/>
            <p:cNvSpPr/>
            <p:nvPr/>
          </p:nvSpPr>
          <p:spPr>
            <a:xfrm>
              <a:off x="3244850" y="2351088"/>
              <a:ext cx="52388" cy="52388"/>
            </a:xfrm>
            <a:prstGeom prst="ellipse">
              <a:avLst/>
            </a:prstGeom>
            <a:solidFill>
              <a:srgbClr val="5197D7"/>
            </a:solidFill>
            <a:ln w="9525">
              <a:noFill/>
            </a:ln>
          </p:spPr>
          <p:txBody>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a:lnSpc>
                  <a:spcPct val="100000"/>
                </a:lnSpc>
                <a:spcBef>
                  <a:spcPct val="0"/>
                </a:spcBef>
                <a:buFontTx/>
                <a:buNone/>
              </a:pPr>
              <a:endParaRPr lang="en-IN" altLang="en-US" sz="1800" dirty="0"/>
            </a:p>
          </p:txBody>
        </p:sp>
        <p:sp>
          <p:nvSpPr>
            <p:cNvPr id="45161" name="Oval 223"/>
            <p:cNvSpPr/>
            <p:nvPr/>
          </p:nvSpPr>
          <p:spPr>
            <a:xfrm>
              <a:off x="3257550" y="2371725"/>
              <a:ext cx="26988" cy="26988"/>
            </a:xfrm>
            <a:prstGeom prst="ellipse">
              <a:avLst/>
            </a:prstGeom>
            <a:solidFill>
              <a:srgbClr val="211D1C"/>
            </a:solidFill>
            <a:ln w="9525">
              <a:noFill/>
            </a:ln>
          </p:spPr>
          <p:txBody>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a:lnSpc>
                  <a:spcPct val="100000"/>
                </a:lnSpc>
                <a:spcBef>
                  <a:spcPct val="0"/>
                </a:spcBef>
                <a:buFontTx/>
                <a:buNone/>
              </a:pPr>
              <a:endParaRPr lang="en-IN" altLang="en-US" sz="1800" dirty="0"/>
            </a:p>
          </p:txBody>
        </p:sp>
        <p:sp>
          <p:nvSpPr>
            <p:cNvPr id="45162" name="Freeform 224"/>
            <p:cNvSpPr/>
            <p:nvPr/>
          </p:nvSpPr>
          <p:spPr>
            <a:xfrm>
              <a:off x="3057525" y="2328863"/>
              <a:ext cx="119063" cy="23813"/>
            </a:xfrm>
            <a:custGeom>
              <a:avLst/>
              <a:gdLst/>
              <a:ahLst/>
              <a:cxnLst>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Lst>
              <a:rect l="0" t="0" r="0" b="0"/>
              <a:pathLst>
                <a:path w="178" h="34">
                  <a:moveTo>
                    <a:pt x="165" y="33"/>
                  </a:moveTo>
                  <a:lnTo>
                    <a:pt x="163" y="33"/>
                  </a:lnTo>
                  <a:cubicBezTo>
                    <a:pt x="105" y="24"/>
                    <a:pt x="15" y="33"/>
                    <a:pt x="14" y="33"/>
                  </a:cubicBezTo>
                  <a:cubicBezTo>
                    <a:pt x="7" y="34"/>
                    <a:pt x="2" y="29"/>
                    <a:pt x="1" y="22"/>
                  </a:cubicBezTo>
                  <a:cubicBezTo>
                    <a:pt x="0" y="16"/>
                    <a:pt x="5" y="10"/>
                    <a:pt x="12" y="9"/>
                  </a:cubicBezTo>
                  <a:cubicBezTo>
                    <a:pt x="15" y="9"/>
                    <a:pt x="106" y="0"/>
                    <a:pt x="167" y="9"/>
                  </a:cubicBezTo>
                  <a:cubicBezTo>
                    <a:pt x="173" y="10"/>
                    <a:pt x="178" y="16"/>
                    <a:pt x="177" y="23"/>
                  </a:cubicBezTo>
                  <a:cubicBezTo>
                    <a:pt x="176" y="29"/>
                    <a:pt x="171" y="33"/>
                    <a:pt x="165" y="33"/>
                  </a:cubicBezTo>
                </a:path>
              </a:pathLst>
            </a:custGeom>
            <a:solidFill>
              <a:srgbClr val="2D2D2D">
                <a:alpha val="100000"/>
              </a:srgbClr>
            </a:solidFill>
            <a:ln w="9525">
              <a:noFill/>
            </a:ln>
          </p:spPr>
          <p:txBody>
            <a:bodyPr/>
            <a:lstStyle/>
            <a:p>
              <a:endParaRPr lang="en-US"/>
            </a:p>
          </p:txBody>
        </p:sp>
        <p:sp>
          <p:nvSpPr>
            <p:cNvPr id="45163" name="Freeform 225"/>
            <p:cNvSpPr/>
            <p:nvPr/>
          </p:nvSpPr>
          <p:spPr>
            <a:xfrm>
              <a:off x="3205163" y="2328863"/>
              <a:ext cx="119063" cy="23813"/>
            </a:xfrm>
            <a:custGeom>
              <a:avLst/>
              <a:gdLst/>
              <a:ahLst/>
              <a:cxnLst>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Lst>
              <a:rect l="0" t="0" r="0" b="0"/>
              <a:pathLst>
                <a:path w="178" h="35">
                  <a:moveTo>
                    <a:pt x="13" y="34"/>
                  </a:moveTo>
                  <a:cubicBezTo>
                    <a:pt x="8" y="34"/>
                    <a:pt x="2" y="30"/>
                    <a:pt x="1" y="24"/>
                  </a:cubicBezTo>
                  <a:cubicBezTo>
                    <a:pt x="0" y="17"/>
                    <a:pt x="5" y="11"/>
                    <a:pt x="11" y="10"/>
                  </a:cubicBezTo>
                  <a:cubicBezTo>
                    <a:pt x="73" y="0"/>
                    <a:pt x="163" y="10"/>
                    <a:pt x="167" y="10"/>
                  </a:cubicBezTo>
                  <a:cubicBezTo>
                    <a:pt x="173" y="11"/>
                    <a:pt x="178" y="17"/>
                    <a:pt x="177" y="23"/>
                  </a:cubicBezTo>
                  <a:cubicBezTo>
                    <a:pt x="177" y="30"/>
                    <a:pt x="171" y="35"/>
                    <a:pt x="164" y="34"/>
                  </a:cubicBezTo>
                  <a:cubicBezTo>
                    <a:pt x="163" y="34"/>
                    <a:pt x="73" y="25"/>
                    <a:pt x="15" y="34"/>
                  </a:cubicBezTo>
                  <a:lnTo>
                    <a:pt x="13" y="34"/>
                  </a:lnTo>
                </a:path>
              </a:pathLst>
            </a:custGeom>
            <a:solidFill>
              <a:srgbClr val="2D2D2D">
                <a:alpha val="100000"/>
              </a:srgbClr>
            </a:solidFill>
            <a:ln w="9525">
              <a:noFill/>
            </a:ln>
          </p:spPr>
          <p:txBody>
            <a:bodyPr/>
            <a:lstStyle/>
            <a:p>
              <a:endParaRPr lang="en-US"/>
            </a:p>
          </p:txBody>
        </p:sp>
        <p:sp>
          <p:nvSpPr>
            <p:cNvPr id="45164" name="Freeform 226"/>
            <p:cNvSpPr/>
            <p:nvPr/>
          </p:nvSpPr>
          <p:spPr>
            <a:xfrm>
              <a:off x="3346450" y="2700338"/>
              <a:ext cx="23813" cy="36513"/>
            </a:xfrm>
            <a:custGeom>
              <a:avLst/>
              <a:gdLst/>
              <a:ahLst/>
              <a:cxnLst>
                <a:cxn ang="0">
                  <a:pos x="0" y="2147483646"/>
                </a:cxn>
                <a:cxn ang="0">
                  <a:pos x="0" y="2147483646"/>
                </a:cxn>
                <a:cxn ang="0">
                  <a:pos x="2147483646" y="0"/>
                </a:cxn>
                <a:cxn ang="0">
                  <a:pos x="0" y="2147483646"/>
                </a:cxn>
              </a:cxnLst>
              <a:rect l="0" t="0" r="0" b="0"/>
              <a:pathLst>
                <a:path w="35" h="53">
                  <a:moveTo>
                    <a:pt x="0" y="53"/>
                  </a:moveTo>
                  <a:lnTo>
                    <a:pt x="0" y="53"/>
                  </a:lnTo>
                  <a:cubicBezTo>
                    <a:pt x="13" y="37"/>
                    <a:pt x="25" y="20"/>
                    <a:pt x="35" y="0"/>
                  </a:cubicBezTo>
                  <a:cubicBezTo>
                    <a:pt x="25" y="20"/>
                    <a:pt x="13" y="37"/>
                    <a:pt x="0" y="53"/>
                  </a:cubicBezTo>
                  <a:close/>
                </a:path>
              </a:pathLst>
            </a:custGeom>
            <a:solidFill>
              <a:srgbClr val="273444">
                <a:alpha val="100000"/>
              </a:srgbClr>
            </a:solidFill>
            <a:ln w="9525">
              <a:noFill/>
            </a:ln>
          </p:spPr>
          <p:txBody>
            <a:bodyPr/>
            <a:lstStyle/>
            <a:p>
              <a:endParaRPr lang="en-US"/>
            </a:p>
          </p:txBody>
        </p:sp>
        <p:sp>
          <p:nvSpPr>
            <p:cNvPr id="45165" name="Freeform 227"/>
            <p:cNvSpPr/>
            <p:nvPr/>
          </p:nvSpPr>
          <p:spPr>
            <a:xfrm>
              <a:off x="3346450" y="2736850"/>
              <a:ext cx="0" cy="0"/>
            </a:xfrm>
            <a:custGeom>
              <a:avLst/>
              <a:gdLst/>
              <a:ahLst/>
              <a:cxnLst>
                <a:cxn ang="0">
                  <a:pos x="0" y="0"/>
                </a:cxn>
                <a:cxn ang="0">
                  <a:pos x="0" y="0"/>
                </a:cxn>
                <a:cxn ang="0">
                  <a:pos x="0" y="0"/>
                </a:cxn>
                <a:cxn ang="0">
                  <a:pos x="0" y="0"/>
                </a:cxn>
                <a:cxn ang="0">
                  <a:pos x="0" y="0"/>
                </a:cxn>
              </a:cxnLst>
              <a:rect l="0" t="0" r="0" b="0"/>
              <a:pathLst>
                <a:path>
                  <a:moveTo>
                    <a:pt x="0" y="0"/>
                  </a:moveTo>
                  <a:lnTo>
                    <a:pt x="0" y="0"/>
                  </a:lnTo>
                  <a:cubicBezTo>
                    <a:pt x="0" y="0"/>
                    <a:pt x="0" y="0"/>
                    <a:pt x="0" y="0"/>
                  </a:cubicBezTo>
                  <a:close/>
                </a:path>
              </a:pathLst>
            </a:custGeom>
            <a:solidFill>
              <a:srgbClr val="212C38">
                <a:alpha val="100000"/>
              </a:srgbClr>
            </a:solidFill>
            <a:ln w="9525">
              <a:noFill/>
            </a:ln>
          </p:spPr>
          <p:txBody>
            <a:bodyPr/>
            <a:lstStyle/>
            <a:p>
              <a:endParaRPr lang="en-US"/>
            </a:p>
          </p:txBody>
        </p:sp>
        <p:sp>
          <p:nvSpPr>
            <p:cNvPr id="45166" name="Freeform 228"/>
            <p:cNvSpPr/>
            <p:nvPr/>
          </p:nvSpPr>
          <p:spPr>
            <a:xfrm>
              <a:off x="3251200" y="2736850"/>
              <a:ext cx="95250" cy="63500"/>
            </a:xfrm>
            <a:custGeom>
              <a:avLst/>
              <a:gdLst/>
              <a:ahLst/>
              <a:cxnLst>
                <a:cxn ang="0">
                  <a:pos x="0" y="2147483646"/>
                </a:cxn>
                <a:cxn ang="0">
                  <a:pos x="2147483646" y="0"/>
                </a:cxn>
                <a:cxn ang="0">
                  <a:pos x="2147483646" y="0"/>
                </a:cxn>
                <a:cxn ang="0">
                  <a:pos x="0" y="2147483646"/>
                </a:cxn>
              </a:cxnLst>
              <a:rect l="0" t="0" r="0" b="0"/>
              <a:pathLst>
                <a:path w="143" h="94">
                  <a:moveTo>
                    <a:pt x="0" y="94"/>
                  </a:moveTo>
                  <a:cubicBezTo>
                    <a:pt x="48" y="80"/>
                    <a:pt x="100" y="52"/>
                    <a:pt x="143" y="0"/>
                  </a:cubicBezTo>
                  <a:cubicBezTo>
                    <a:pt x="100" y="52"/>
                    <a:pt x="48" y="80"/>
                    <a:pt x="0" y="94"/>
                  </a:cubicBezTo>
                  <a:close/>
                </a:path>
              </a:pathLst>
            </a:custGeom>
            <a:solidFill>
              <a:srgbClr val="937A63">
                <a:alpha val="100000"/>
              </a:srgbClr>
            </a:solidFill>
            <a:ln w="9525">
              <a:noFill/>
            </a:ln>
          </p:spPr>
          <p:txBody>
            <a:bodyPr/>
            <a:lstStyle/>
            <a:p>
              <a:endParaRPr lang="en-US"/>
            </a:p>
          </p:txBody>
        </p:sp>
        <p:sp>
          <p:nvSpPr>
            <p:cNvPr id="45167" name="Freeform 229"/>
            <p:cNvSpPr>
              <a:spLocks noEditPoints="1"/>
            </p:cNvSpPr>
            <p:nvPr/>
          </p:nvSpPr>
          <p:spPr>
            <a:xfrm>
              <a:off x="3370263" y="2433638"/>
              <a:ext cx="57150" cy="266700"/>
            </a:xfrm>
            <a:custGeom>
              <a:avLst/>
              <a:gdLst/>
              <a:ahLst/>
              <a:cxnLst>
                <a:cxn ang="0">
                  <a:pos x="0" y="2147483646"/>
                </a:cxn>
                <a:cxn ang="0">
                  <a:pos x="2147483646" y="2147483646"/>
                </a:cxn>
                <a:cxn ang="0">
                  <a:pos x="0"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0"/>
                </a:cxn>
                <a:cxn ang="0">
                  <a:pos x="2147483646" y="0"/>
                </a:cxn>
                <a:cxn ang="0">
                  <a:pos x="2147483646" y="2147483646"/>
                </a:cxn>
                <a:cxn ang="0">
                  <a:pos x="2147483646" y="2147483646"/>
                </a:cxn>
              </a:cxnLst>
              <a:rect l="0" t="0" r="0" b="0"/>
              <a:pathLst>
                <a:path w="84" h="397">
                  <a:moveTo>
                    <a:pt x="0" y="397"/>
                  </a:moveTo>
                  <a:cubicBezTo>
                    <a:pt x="1" y="397"/>
                    <a:pt x="1" y="397"/>
                    <a:pt x="1" y="396"/>
                  </a:cubicBezTo>
                  <a:cubicBezTo>
                    <a:pt x="1" y="397"/>
                    <a:pt x="1" y="397"/>
                    <a:pt x="0" y="397"/>
                  </a:cubicBezTo>
                  <a:close/>
                  <a:moveTo>
                    <a:pt x="1" y="396"/>
                  </a:moveTo>
                  <a:cubicBezTo>
                    <a:pt x="1" y="396"/>
                    <a:pt x="1" y="396"/>
                    <a:pt x="1" y="396"/>
                  </a:cubicBezTo>
                  <a:cubicBezTo>
                    <a:pt x="1" y="396"/>
                    <a:pt x="1" y="396"/>
                    <a:pt x="1" y="396"/>
                  </a:cubicBezTo>
                  <a:close/>
                  <a:moveTo>
                    <a:pt x="1" y="396"/>
                  </a:moveTo>
                  <a:cubicBezTo>
                    <a:pt x="1" y="395"/>
                    <a:pt x="2" y="395"/>
                    <a:pt x="2" y="395"/>
                  </a:cubicBezTo>
                  <a:cubicBezTo>
                    <a:pt x="2" y="395"/>
                    <a:pt x="1" y="395"/>
                    <a:pt x="1" y="396"/>
                  </a:cubicBezTo>
                  <a:close/>
                  <a:moveTo>
                    <a:pt x="2" y="395"/>
                  </a:moveTo>
                  <a:cubicBezTo>
                    <a:pt x="2" y="394"/>
                    <a:pt x="2" y="394"/>
                    <a:pt x="2" y="394"/>
                  </a:cubicBezTo>
                  <a:cubicBezTo>
                    <a:pt x="2" y="394"/>
                    <a:pt x="2" y="394"/>
                    <a:pt x="2" y="395"/>
                  </a:cubicBezTo>
                  <a:close/>
                  <a:moveTo>
                    <a:pt x="2" y="394"/>
                  </a:moveTo>
                  <a:cubicBezTo>
                    <a:pt x="2" y="394"/>
                    <a:pt x="2" y="393"/>
                    <a:pt x="3" y="393"/>
                  </a:cubicBezTo>
                  <a:cubicBezTo>
                    <a:pt x="2" y="393"/>
                    <a:pt x="2" y="394"/>
                    <a:pt x="2" y="394"/>
                  </a:cubicBezTo>
                  <a:close/>
                  <a:moveTo>
                    <a:pt x="3" y="393"/>
                  </a:moveTo>
                  <a:cubicBezTo>
                    <a:pt x="3" y="393"/>
                    <a:pt x="3" y="393"/>
                    <a:pt x="3" y="392"/>
                  </a:cubicBezTo>
                  <a:cubicBezTo>
                    <a:pt x="3" y="393"/>
                    <a:pt x="3" y="393"/>
                    <a:pt x="3" y="393"/>
                  </a:cubicBezTo>
                  <a:close/>
                  <a:moveTo>
                    <a:pt x="3" y="392"/>
                  </a:moveTo>
                  <a:cubicBezTo>
                    <a:pt x="3" y="392"/>
                    <a:pt x="3" y="392"/>
                    <a:pt x="3" y="392"/>
                  </a:cubicBezTo>
                  <a:cubicBezTo>
                    <a:pt x="3" y="392"/>
                    <a:pt x="3" y="392"/>
                    <a:pt x="3" y="392"/>
                  </a:cubicBezTo>
                  <a:close/>
                  <a:moveTo>
                    <a:pt x="4" y="391"/>
                  </a:moveTo>
                  <a:cubicBezTo>
                    <a:pt x="4" y="391"/>
                    <a:pt x="4" y="391"/>
                    <a:pt x="4" y="391"/>
                  </a:cubicBezTo>
                  <a:cubicBezTo>
                    <a:pt x="79" y="248"/>
                    <a:pt x="84" y="0"/>
                    <a:pt x="84" y="0"/>
                  </a:cubicBezTo>
                  <a:cubicBezTo>
                    <a:pt x="84" y="0"/>
                    <a:pt x="79" y="248"/>
                    <a:pt x="4" y="391"/>
                  </a:cubicBezTo>
                  <a:cubicBezTo>
                    <a:pt x="4" y="391"/>
                    <a:pt x="4" y="391"/>
                    <a:pt x="4" y="391"/>
                  </a:cubicBezTo>
                  <a:close/>
                </a:path>
              </a:pathLst>
            </a:custGeom>
            <a:solidFill>
              <a:srgbClr val="273444">
                <a:alpha val="100000"/>
              </a:srgbClr>
            </a:solidFill>
            <a:ln w="9525">
              <a:noFill/>
            </a:ln>
          </p:spPr>
          <p:txBody>
            <a:bodyPr/>
            <a:lstStyle/>
            <a:p>
              <a:endParaRPr lang="en-US"/>
            </a:p>
          </p:txBody>
        </p:sp>
        <p:sp>
          <p:nvSpPr>
            <p:cNvPr id="45168" name="Freeform 230"/>
            <p:cNvSpPr>
              <a:spLocks noEditPoints="1"/>
            </p:cNvSpPr>
            <p:nvPr/>
          </p:nvSpPr>
          <p:spPr>
            <a:xfrm>
              <a:off x="3195638" y="2574925"/>
              <a:ext cx="109538" cy="85725"/>
            </a:xfrm>
            <a:custGeom>
              <a:avLst/>
              <a:gdLst/>
              <a:ahLst/>
              <a:cxnLst>
                <a:cxn ang="0">
                  <a:pos x="2147483646" y="2147483646"/>
                </a:cxn>
                <a:cxn ang="0">
                  <a:pos x="2147483646" y="2147483646"/>
                </a:cxn>
                <a:cxn ang="0">
                  <a:pos x="2147483646" y="2147483646"/>
                </a:cxn>
                <a:cxn ang="0">
                  <a:pos x="2147483646" y="2147483646"/>
                </a:cxn>
                <a:cxn ang="0">
                  <a:pos x="2147483646" y="2147483646"/>
                </a:cxn>
                <a:cxn ang="0">
                  <a:pos x="0" y="2147483646"/>
                </a:cxn>
                <a:cxn ang="0">
                  <a:pos x="0" y="2147483646"/>
                </a:cxn>
                <a:cxn ang="0">
                  <a:pos x="2147483646" y="2147483646"/>
                </a:cxn>
                <a:cxn ang="0">
                  <a:pos x="2147483646" y="2147483646"/>
                </a:cxn>
                <a:cxn ang="0">
                  <a:pos x="2147483646" y="2147483646"/>
                </a:cxn>
                <a:cxn ang="0">
                  <a:pos x="2147483646" y="0"/>
                </a:cxn>
                <a:cxn ang="0">
                  <a:pos x="2147483646" y="2147483646"/>
                </a:cxn>
                <a:cxn ang="0">
                  <a:pos x="2147483646" y="0"/>
                </a:cxn>
                <a:cxn ang="0">
                  <a:pos x="2147483646" y="0"/>
                </a:cxn>
                <a:cxn ang="0">
                  <a:pos x="2147483646" y="0"/>
                </a:cxn>
              </a:cxnLst>
              <a:rect l="0" t="0" r="0" b="0"/>
              <a:pathLst>
                <a:path w="164" h="128">
                  <a:moveTo>
                    <a:pt x="32" y="128"/>
                  </a:moveTo>
                  <a:cubicBezTo>
                    <a:pt x="37" y="128"/>
                    <a:pt x="42" y="127"/>
                    <a:pt x="47" y="127"/>
                  </a:cubicBezTo>
                  <a:cubicBezTo>
                    <a:pt x="42" y="127"/>
                    <a:pt x="37" y="128"/>
                    <a:pt x="32" y="128"/>
                  </a:cubicBezTo>
                  <a:close/>
                  <a:moveTo>
                    <a:pt x="135" y="65"/>
                  </a:moveTo>
                  <a:cubicBezTo>
                    <a:pt x="135" y="60"/>
                    <a:pt x="133" y="56"/>
                    <a:pt x="127" y="51"/>
                  </a:cubicBezTo>
                  <a:cubicBezTo>
                    <a:pt x="113" y="39"/>
                    <a:pt x="68" y="32"/>
                    <a:pt x="0" y="32"/>
                  </a:cubicBezTo>
                  <a:cubicBezTo>
                    <a:pt x="68" y="32"/>
                    <a:pt x="113" y="39"/>
                    <a:pt x="127" y="51"/>
                  </a:cubicBezTo>
                  <a:cubicBezTo>
                    <a:pt x="133" y="56"/>
                    <a:pt x="135" y="60"/>
                    <a:pt x="135" y="65"/>
                  </a:cubicBezTo>
                  <a:close/>
                  <a:moveTo>
                    <a:pt x="164" y="26"/>
                  </a:moveTo>
                  <a:cubicBezTo>
                    <a:pt x="152" y="16"/>
                    <a:pt x="112" y="4"/>
                    <a:pt x="63" y="0"/>
                  </a:cubicBezTo>
                  <a:cubicBezTo>
                    <a:pt x="112" y="4"/>
                    <a:pt x="152" y="16"/>
                    <a:pt x="164" y="26"/>
                  </a:cubicBezTo>
                  <a:close/>
                  <a:moveTo>
                    <a:pt x="63" y="0"/>
                  </a:moveTo>
                  <a:cubicBezTo>
                    <a:pt x="63" y="0"/>
                    <a:pt x="63" y="0"/>
                    <a:pt x="63" y="0"/>
                  </a:cubicBezTo>
                  <a:cubicBezTo>
                    <a:pt x="63" y="0"/>
                    <a:pt x="63" y="0"/>
                    <a:pt x="63" y="0"/>
                  </a:cubicBezTo>
                  <a:close/>
                </a:path>
              </a:pathLst>
            </a:custGeom>
            <a:solidFill>
              <a:srgbClr val="A78A6F">
                <a:alpha val="100000"/>
              </a:srgbClr>
            </a:solidFill>
            <a:ln w="9525">
              <a:noFill/>
            </a:ln>
          </p:spPr>
          <p:txBody>
            <a:bodyPr/>
            <a:lstStyle/>
            <a:p>
              <a:endParaRPr lang="en-US"/>
            </a:p>
          </p:txBody>
        </p:sp>
        <p:sp>
          <p:nvSpPr>
            <p:cNvPr id="45169" name="Freeform 232"/>
            <p:cNvSpPr/>
            <p:nvPr/>
          </p:nvSpPr>
          <p:spPr>
            <a:xfrm>
              <a:off x="3170238" y="2227263"/>
              <a:ext cx="196850" cy="50800"/>
            </a:xfrm>
            <a:custGeom>
              <a:avLst/>
              <a:gdLst/>
              <a:ahLst/>
              <a:cxnLst>
                <a:cxn ang="0">
                  <a:pos x="2147483646" y="2147483646"/>
                </a:cxn>
                <a:cxn ang="0">
                  <a:pos x="2147483646" y="2147483646"/>
                </a:cxn>
                <a:cxn ang="0">
                  <a:pos x="2147483646" y="2147483646"/>
                </a:cxn>
                <a:cxn ang="0">
                  <a:pos x="0" y="0"/>
                </a:cxn>
                <a:cxn ang="0">
                  <a:pos x="0" y="0"/>
                </a:cxn>
                <a:cxn ang="0">
                  <a:pos x="2147483646" y="2147483646"/>
                </a:cxn>
                <a:cxn ang="0">
                  <a:pos x="2147483646" y="2147483646"/>
                </a:cxn>
                <a:cxn ang="0">
                  <a:pos x="2147483646" y="2147483646"/>
                </a:cxn>
                <a:cxn ang="0">
                  <a:pos x="2147483646" y="2147483646"/>
                </a:cxn>
              </a:cxnLst>
              <a:rect l="0" t="0" r="0" b="0"/>
              <a:pathLst>
                <a:path w="293" h="75">
                  <a:moveTo>
                    <a:pt x="293" y="75"/>
                  </a:moveTo>
                  <a:cubicBezTo>
                    <a:pt x="293" y="56"/>
                    <a:pt x="161" y="50"/>
                    <a:pt x="111" y="42"/>
                  </a:cubicBezTo>
                  <a:cubicBezTo>
                    <a:pt x="61" y="34"/>
                    <a:pt x="44" y="10"/>
                    <a:pt x="11" y="2"/>
                  </a:cubicBezTo>
                  <a:cubicBezTo>
                    <a:pt x="7" y="1"/>
                    <a:pt x="4" y="0"/>
                    <a:pt x="0" y="0"/>
                  </a:cubicBezTo>
                  <a:cubicBezTo>
                    <a:pt x="0" y="0"/>
                    <a:pt x="0" y="0"/>
                    <a:pt x="0" y="0"/>
                  </a:cubicBezTo>
                  <a:cubicBezTo>
                    <a:pt x="4" y="0"/>
                    <a:pt x="7" y="1"/>
                    <a:pt x="11" y="2"/>
                  </a:cubicBezTo>
                  <a:cubicBezTo>
                    <a:pt x="44" y="10"/>
                    <a:pt x="61" y="34"/>
                    <a:pt x="111" y="42"/>
                  </a:cubicBezTo>
                  <a:cubicBezTo>
                    <a:pt x="161" y="50"/>
                    <a:pt x="293" y="56"/>
                    <a:pt x="293" y="75"/>
                  </a:cubicBezTo>
                  <a:close/>
                </a:path>
              </a:pathLst>
            </a:custGeom>
            <a:solidFill>
              <a:srgbClr val="A78A6F">
                <a:alpha val="100000"/>
              </a:srgbClr>
            </a:solidFill>
            <a:ln w="9525">
              <a:noFill/>
            </a:ln>
          </p:spPr>
          <p:txBody>
            <a:bodyPr/>
            <a:lstStyle/>
            <a:p>
              <a:endParaRPr lang="en-US"/>
            </a:p>
          </p:txBody>
        </p:sp>
        <p:sp>
          <p:nvSpPr>
            <p:cNvPr id="45170" name="Freeform 233"/>
            <p:cNvSpPr/>
            <p:nvPr/>
          </p:nvSpPr>
          <p:spPr>
            <a:xfrm>
              <a:off x="3254375" y="2000250"/>
              <a:ext cx="31750" cy="14288"/>
            </a:xfrm>
            <a:custGeom>
              <a:avLst/>
              <a:gdLst/>
              <a:ahLst/>
              <a:cxnLst>
                <a:cxn ang="0">
                  <a:pos x="2147483646" y="2147483646"/>
                </a:cxn>
                <a:cxn ang="0">
                  <a:pos x="0" y="0"/>
                </a:cxn>
                <a:cxn ang="0">
                  <a:pos x="0" y="0"/>
                </a:cxn>
                <a:cxn ang="0">
                  <a:pos x="2147483646" y="2147483646"/>
                </a:cxn>
              </a:cxnLst>
              <a:rect l="0" t="0" r="0" b="0"/>
              <a:pathLst>
                <a:path w="47" h="21">
                  <a:moveTo>
                    <a:pt x="47" y="21"/>
                  </a:moveTo>
                  <a:cubicBezTo>
                    <a:pt x="36" y="19"/>
                    <a:pt x="20" y="6"/>
                    <a:pt x="0" y="0"/>
                  </a:cubicBezTo>
                  <a:cubicBezTo>
                    <a:pt x="20" y="6"/>
                    <a:pt x="36" y="19"/>
                    <a:pt x="47" y="21"/>
                  </a:cubicBezTo>
                  <a:close/>
                </a:path>
              </a:pathLst>
            </a:custGeom>
            <a:solidFill>
              <a:srgbClr val="273444">
                <a:alpha val="100000"/>
              </a:srgbClr>
            </a:solidFill>
            <a:ln w="9525">
              <a:noFill/>
            </a:ln>
          </p:spPr>
          <p:txBody>
            <a:bodyPr/>
            <a:lstStyle/>
            <a:p>
              <a:endParaRPr lang="en-US"/>
            </a:p>
          </p:txBody>
        </p:sp>
        <p:sp>
          <p:nvSpPr>
            <p:cNvPr id="45171" name="Freeform 235"/>
            <p:cNvSpPr>
              <a:spLocks noEditPoints="1"/>
            </p:cNvSpPr>
            <p:nvPr/>
          </p:nvSpPr>
          <p:spPr>
            <a:xfrm>
              <a:off x="3143250" y="2486025"/>
              <a:ext cx="22225" cy="39688"/>
            </a:xfrm>
            <a:custGeom>
              <a:avLst/>
              <a:gdLst/>
              <a:ahLst/>
              <a:cxnLst>
                <a:cxn ang="0">
                  <a:pos x="2147483646" y="2147483646"/>
                </a:cxn>
                <a:cxn ang="0">
                  <a:pos x="2147483646" y="2147483646"/>
                </a:cxn>
                <a:cxn ang="0">
                  <a:pos x="2147483646" y="2147483646"/>
                </a:cxn>
                <a:cxn ang="0">
                  <a:pos x="2147483646" y="2147483646"/>
                </a:cxn>
                <a:cxn ang="0">
                  <a:pos x="0" y="2147483646"/>
                </a:cxn>
                <a:cxn ang="0">
                  <a:pos x="0" y="2147483646"/>
                </a:cxn>
                <a:cxn ang="0">
                  <a:pos x="2147483646" y="0"/>
                </a:cxn>
                <a:cxn ang="0">
                  <a:pos x="0" y="2147483646"/>
                </a:cxn>
              </a:cxnLst>
              <a:rect l="0" t="0" r="0" b="0"/>
              <a:pathLst>
                <a:path w="33" h="60">
                  <a:moveTo>
                    <a:pt x="33" y="60"/>
                  </a:moveTo>
                  <a:lnTo>
                    <a:pt x="33" y="60"/>
                  </a:lnTo>
                  <a:cubicBezTo>
                    <a:pt x="33" y="60"/>
                    <a:pt x="32" y="60"/>
                    <a:pt x="32" y="60"/>
                  </a:cubicBezTo>
                  <a:cubicBezTo>
                    <a:pt x="32" y="60"/>
                    <a:pt x="33" y="60"/>
                    <a:pt x="33" y="60"/>
                  </a:cubicBezTo>
                  <a:close/>
                  <a:moveTo>
                    <a:pt x="0" y="5"/>
                  </a:moveTo>
                  <a:cubicBezTo>
                    <a:pt x="0" y="5"/>
                    <a:pt x="0" y="5"/>
                    <a:pt x="0" y="5"/>
                  </a:cubicBezTo>
                  <a:cubicBezTo>
                    <a:pt x="1" y="3"/>
                    <a:pt x="1" y="2"/>
                    <a:pt x="2" y="0"/>
                  </a:cubicBezTo>
                  <a:cubicBezTo>
                    <a:pt x="1" y="2"/>
                    <a:pt x="1" y="3"/>
                    <a:pt x="0" y="5"/>
                  </a:cubicBezTo>
                  <a:close/>
                </a:path>
              </a:pathLst>
            </a:custGeom>
            <a:solidFill>
              <a:srgbClr val="BD9D7D">
                <a:alpha val="100000"/>
              </a:srgbClr>
            </a:solidFill>
            <a:ln w="9525">
              <a:noFill/>
            </a:ln>
          </p:spPr>
          <p:txBody>
            <a:bodyPr/>
            <a:lstStyle/>
            <a:p>
              <a:endParaRPr lang="en-US"/>
            </a:p>
          </p:txBody>
        </p:sp>
        <p:sp>
          <p:nvSpPr>
            <p:cNvPr id="45172" name="Freeform 236"/>
            <p:cNvSpPr/>
            <p:nvPr/>
          </p:nvSpPr>
          <p:spPr>
            <a:xfrm>
              <a:off x="3138488" y="2422525"/>
              <a:ext cx="74613" cy="104775"/>
            </a:xfrm>
            <a:custGeom>
              <a:avLst/>
              <a:gdLst/>
              <a:ahLst/>
              <a:cxnLst>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0"/>
                </a:cxn>
                <a:cxn ang="0">
                  <a:pos x="2147483646" y="2147483646"/>
                </a:cxn>
                <a:cxn ang="0">
                  <a:pos x="2147483646" y="2147483646"/>
                </a:cxn>
                <a:cxn ang="0">
                  <a:pos x="2147483646" y="2147483646"/>
                </a:cxn>
                <a:cxn ang="0">
                  <a:pos x="2147483646" y="2147483646"/>
                </a:cxn>
              </a:cxnLst>
              <a:rect l="0" t="0" r="0" b="0"/>
              <a:pathLst>
                <a:path w="110" h="157">
                  <a:moveTo>
                    <a:pt x="59" y="157"/>
                  </a:moveTo>
                  <a:cubicBezTo>
                    <a:pt x="53" y="157"/>
                    <a:pt x="47" y="156"/>
                    <a:pt x="40" y="155"/>
                  </a:cubicBezTo>
                  <a:cubicBezTo>
                    <a:pt x="40" y="155"/>
                    <a:pt x="39" y="155"/>
                    <a:pt x="39" y="155"/>
                  </a:cubicBezTo>
                  <a:cubicBezTo>
                    <a:pt x="37" y="154"/>
                    <a:pt x="35" y="154"/>
                    <a:pt x="34" y="153"/>
                  </a:cubicBezTo>
                  <a:lnTo>
                    <a:pt x="33" y="153"/>
                  </a:lnTo>
                  <a:lnTo>
                    <a:pt x="30" y="152"/>
                  </a:lnTo>
                  <a:lnTo>
                    <a:pt x="27" y="151"/>
                  </a:lnTo>
                  <a:lnTo>
                    <a:pt x="24" y="149"/>
                  </a:lnTo>
                  <a:lnTo>
                    <a:pt x="23" y="149"/>
                  </a:lnTo>
                  <a:lnTo>
                    <a:pt x="21" y="148"/>
                  </a:lnTo>
                  <a:lnTo>
                    <a:pt x="20" y="147"/>
                  </a:lnTo>
                  <a:lnTo>
                    <a:pt x="18" y="146"/>
                  </a:lnTo>
                  <a:lnTo>
                    <a:pt x="17" y="145"/>
                  </a:lnTo>
                  <a:lnTo>
                    <a:pt x="15" y="143"/>
                  </a:lnTo>
                  <a:lnTo>
                    <a:pt x="12" y="141"/>
                  </a:lnTo>
                  <a:lnTo>
                    <a:pt x="12" y="140"/>
                  </a:lnTo>
                  <a:lnTo>
                    <a:pt x="10" y="138"/>
                  </a:lnTo>
                  <a:lnTo>
                    <a:pt x="10" y="137"/>
                  </a:lnTo>
                  <a:lnTo>
                    <a:pt x="8" y="135"/>
                  </a:lnTo>
                  <a:lnTo>
                    <a:pt x="7" y="132"/>
                  </a:lnTo>
                  <a:lnTo>
                    <a:pt x="6" y="132"/>
                  </a:lnTo>
                  <a:lnTo>
                    <a:pt x="5" y="128"/>
                  </a:lnTo>
                  <a:lnTo>
                    <a:pt x="5" y="127"/>
                  </a:lnTo>
                  <a:lnTo>
                    <a:pt x="4" y="125"/>
                  </a:lnTo>
                  <a:lnTo>
                    <a:pt x="4" y="124"/>
                  </a:lnTo>
                  <a:lnTo>
                    <a:pt x="4" y="121"/>
                  </a:lnTo>
                  <a:lnTo>
                    <a:pt x="4" y="120"/>
                  </a:lnTo>
                  <a:lnTo>
                    <a:pt x="4" y="116"/>
                  </a:lnTo>
                  <a:cubicBezTo>
                    <a:pt x="4" y="112"/>
                    <a:pt x="5" y="106"/>
                    <a:pt x="7" y="100"/>
                  </a:cubicBezTo>
                  <a:cubicBezTo>
                    <a:pt x="8" y="98"/>
                    <a:pt x="8" y="97"/>
                    <a:pt x="9" y="95"/>
                  </a:cubicBezTo>
                  <a:cubicBezTo>
                    <a:pt x="19" y="70"/>
                    <a:pt x="41" y="39"/>
                    <a:pt x="56" y="0"/>
                  </a:cubicBezTo>
                  <a:cubicBezTo>
                    <a:pt x="41" y="61"/>
                    <a:pt x="0" y="83"/>
                    <a:pt x="14" y="124"/>
                  </a:cubicBezTo>
                  <a:cubicBezTo>
                    <a:pt x="17" y="135"/>
                    <a:pt x="31" y="139"/>
                    <a:pt x="47" y="139"/>
                  </a:cubicBezTo>
                  <a:cubicBezTo>
                    <a:pt x="68" y="139"/>
                    <a:pt x="92" y="132"/>
                    <a:pt x="97" y="123"/>
                  </a:cubicBezTo>
                  <a:cubicBezTo>
                    <a:pt x="97" y="136"/>
                    <a:pt x="110" y="157"/>
                    <a:pt x="59" y="157"/>
                  </a:cubicBezTo>
                </a:path>
              </a:pathLst>
            </a:custGeom>
            <a:solidFill>
              <a:srgbClr val="A78A6F">
                <a:alpha val="100000"/>
              </a:srgbClr>
            </a:solidFill>
            <a:ln w="9525">
              <a:noFill/>
            </a:ln>
          </p:spPr>
          <p:txBody>
            <a:bodyPr/>
            <a:lstStyle/>
            <a:p>
              <a:endParaRPr lang="en-US"/>
            </a:p>
          </p:txBody>
        </p:sp>
        <p:sp>
          <p:nvSpPr>
            <p:cNvPr id="45173" name="Freeform 237"/>
            <p:cNvSpPr/>
            <p:nvPr/>
          </p:nvSpPr>
          <p:spPr>
            <a:xfrm>
              <a:off x="3260725" y="2608263"/>
              <a:ext cx="9525" cy="1588"/>
            </a:xfrm>
            <a:custGeom>
              <a:avLst/>
              <a:gdLst/>
              <a:ahLst/>
              <a:cxnLst>
                <a:cxn ang="0">
                  <a:pos x="0" y="2147483646"/>
                </a:cxn>
                <a:cxn ang="0">
                  <a:pos x="0" y="2147483646"/>
                </a:cxn>
                <a:cxn ang="0">
                  <a:pos x="2147483646" y="0"/>
                </a:cxn>
                <a:cxn ang="0">
                  <a:pos x="0" y="2147483646"/>
                </a:cxn>
              </a:cxnLst>
              <a:rect l="0" t="0" r="0" b="0"/>
              <a:pathLst>
                <a:path w="6" h="1">
                  <a:moveTo>
                    <a:pt x="0" y="1"/>
                  </a:moveTo>
                  <a:lnTo>
                    <a:pt x="0" y="1"/>
                  </a:lnTo>
                  <a:lnTo>
                    <a:pt x="6" y="0"/>
                  </a:lnTo>
                  <a:lnTo>
                    <a:pt x="0" y="1"/>
                  </a:lnTo>
                  <a:close/>
                </a:path>
              </a:pathLst>
            </a:custGeom>
            <a:solidFill>
              <a:srgbClr val="BE9E7D">
                <a:alpha val="100000"/>
              </a:srgbClr>
            </a:solidFill>
            <a:ln w="9525">
              <a:noFill/>
            </a:ln>
          </p:spPr>
          <p:txBody>
            <a:bodyPr/>
            <a:lstStyle/>
            <a:p>
              <a:endParaRPr lang="en-US"/>
            </a:p>
          </p:txBody>
        </p:sp>
        <p:sp>
          <p:nvSpPr>
            <p:cNvPr id="45174" name="Freeform 238"/>
            <p:cNvSpPr/>
            <p:nvPr/>
          </p:nvSpPr>
          <p:spPr>
            <a:xfrm>
              <a:off x="3140075" y="2608263"/>
              <a:ext cx="130175" cy="39688"/>
            </a:xfrm>
            <a:custGeom>
              <a:avLst/>
              <a:gdLst/>
              <a:ahLst/>
              <a:cxnLst>
                <a:cxn ang="0">
                  <a:pos x="2147483646" y="2147483646"/>
                </a:cxn>
                <a:cxn ang="0">
                  <a:pos x="0" y="2147483646"/>
                </a:cxn>
                <a:cxn ang="0">
                  <a:pos x="2147483646" y="2147483646"/>
                </a:cxn>
                <a:cxn ang="0">
                  <a:pos x="2147483646" y="2147483646"/>
                </a:cxn>
                <a:cxn ang="0">
                  <a:pos x="2147483646" y="2147483646"/>
                </a:cxn>
                <a:cxn ang="0">
                  <a:pos x="2147483646" y="2147483646"/>
                </a:cxn>
                <a:cxn ang="0">
                  <a:pos x="2147483646" y="0"/>
                </a:cxn>
                <a:cxn ang="0">
                  <a:pos x="2147483646" y="2147483646"/>
                </a:cxn>
                <a:cxn ang="0">
                  <a:pos x="2147483646" y="2147483646"/>
                </a:cxn>
              </a:cxnLst>
              <a:rect l="0" t="0" r="0" b="0"/>
              <a:pathLst>
                <a:path w="82" h="25">
                  <a:moveTo>
                    <a:pt x="35" y="25"/>
                  </a:moveTo>
                  <a:lnTo>
                    <a:pt x="0" y="22"/>
                  </a:lnTo>
                  <a:lnTo>
                    <a:pt x="4" y="17"/>
                  </a:lnTo>
                  <a:lnTo>
                    <a:pt x="33" y="20"/>
                  </a:lnTo>
                  <a:lnTo>
                    <a:pt x="70" y="13"/>
                  </a:lnTo>
                  <a:lnTo>
                    <a:pt x="76" y="1"/>
                  </a:lnTo>
                  <a:lnTo>
                    <a:pt x="82" y="0"/>
                  </a:lnTo>
                  <a:lnTo>
                    <a:pt x="75" y="17"/>
                  </a:lnTo>
                  <a:lnTo>
                    <a:pt x="35" y="25"/>
                  </a:lnTo>
                  <a:close/>
                </a:path>
              </a:pathLst>
            </a:custGeom>
            <a:solidFill>
              <a:srgbClr val="E0DDDC">
                <a:alpha val="100000"/>
              </a:srgbClr>
            </a:solidFill>
            <a:ln w="9525">
              <a:noFill/>
            </a:ln>
          </p:spPr>
          <p:txBody>
            <a:bodyPr/>
            <a:lstStyle/>
            <a:p>
              <a:endParaRPr lang="en-US"/>
            </a:p>
          </p:txBody>
        </p:sp>
        <p:sp>
          <p:nvSpPr>
            <p:cNvPr id="45175" name="Freeform 239"/>
            <p:cNvSpPr/>
            <p:nvPr/>
          </p:nvSpPr>
          <p:spPr>
            <a:xfrm>
              <a:off x="3233738" y="3194050"/>
              <a:ext cx="52388" cy="236538"/>
            </a:xfrm>
            <a:custGeom>
              <a:avLst/>
              <a:gdLst/>
              <a:ahLst/>
              <a:cxnLst>
                <a:cxn ang="0">
                  <a:pos x="0" y="2147483646"/>
                </a:cxn>
                <a:cxn ang="0">
                  <a:pos x="2147483646" y="0"/>
                </a:cxn>
                <a:cxn ang="0">
                  <a:pos x="2147483646" y="2147483646"/>
                </a:cxn>
                <a:cxn ang="0">
                  <a:pos x="0" y="2147483646"/>
                </a:cxn>
              </a:cxnLst>
              <a:rect l="0" t="0" r="0" b="0"/>
              <a:pathLst>
                <a:path w="33" h="149">
                  <a:moveTo>
                    <a:pt x="0" y="149"/>
                  </a:moveTo>
                  <a:lnTo>
                    <a:pt x="33" y="0"/>
                  </a:lnTo>
                  <a:lnTo>
                    <a:pt x="1" y="141"/>
                  </a:lnTo>
                  <a:lnTo>
                    <a:pt x="0" y="149"/>
                  </a:lnTo>
                  <a:close/>
                </a:path>
              </a:pathLst>
            </a:custGeom>
            <a:solidFill>
              <a:srgbClr val="BDB9B7">
                <a:alpha val="100000"/>
              </a:srgbClr>
            </a:solidFill>
            <a:ln w="9525">
              <a:noFill/>
            </a:ln>
          </p:spPr>
          <p:txBody>
            <a:bodyPr/>
            <a:lstStyle/>
            <a:p>
              <a:endParaRPr lang="en-US"/>
            </a:p>
          </p:txBody>
        </p:sp>
        <p:sp>
          <p:nvSpPr>
            <p:cNvPr id="45176" name="Freeform 241"/>
            <p:cNvSpPr>
              <a:spLocks noEditPoints="1"/>
            </p:cNvSpPr>
            <p:nvPr/>
          </p:nvSpPr>
          <p:spPr>
            <a:xfrm>
              <a:off x="3190875" y="3563938"/>
              <a:ext cx="12700" cy="52388"/>
            </a:xfrm>
            <a:custGeom>
              <a:avLst/>
              <a:gdLst/>
              <a:ahLst/>
              <a:cxnLst>
                <a:cxn ang="0">
                  <a:pos x="0" y="2147483646"/>
                </a:cxn>
                <a:cxn ang="0">
                  <a:pos x="0" y="2147483646"/>
                </a:cxn>
                <a:cxn ang="0">
                  <a:pos x="2147483646" y="2147483646"/>
                </a:cxn>
                <a:cxn ang="0">
                  <a:pos x="2147483646" y="2147483646"/>
                </a:cxn>
                <a:cxn ang="0">
                  <a:pos x="0" y="2147483646"/>
                </a:cxn>
                <a:cxn ang="0">
                  <a:pos x="2147483646" y="2147483646"/>
                </a:cxn>
                <a:cxn ang="0">
                  <a:pos x="2147483646" y="2147483646"/>
                </a:cxn>
                <a:cxn ang="0">
                  <a:pos x="2147483646" y="0"/>
                </a:cxn>
                <a:cxn ang="0">
                  <a:pos x="2147483646" y="2147483646"/>
                </a:cxn>
              </a:cxnLst>
              <a:rect l="0" t="0" r="0" b="0"/>
              <a:pathLst>
                <a:path w="18" h="78">
                  <a:moveTo>
                    <a:pt x="0" y="78"/>
                  </a:moveTo>
                  <a:lnTo>
                    <a:pt x="0" y="78"/>
                  </a:lnTo>
                  <a:lnTo>
                    <a:pt x="6" y="51"/>
                  </a:lnTo>
                  <a:lnTo>
                    <a:pt x="6" y="52"/>
                  </a:lnTo>
                  <a:lnTo>
                    <a:pt x="0" y="78"/>
                  </a:lnTo>
                  <a:close/>
                  <a:moveTo>
                    <a:pt x="15" y="12"/>
                  </a:moveTo>
                  <a:lnTo>
                    <a:pt x="18" y="1"/>
                  </a:lnTo>
                  <a:lnTo>
                    <a:pt x="18" y="0"/>
                  </a:lnTo>
                  <a:lnTo>
                    <a:pt x="15" y="12"/>
                  </a:lnTo>
                  <a:close/>
                </a:path>
              </a:pathLst>
            </a:custGeom>
            <a:solidFill>
              <a:srgbClr val="1F1F1F">
                <a:alpha val="100000"/>
              </a:srgbClr>
            </a:solidFill>
            <a:ln w="9525">
              <a:noFill/>
            </a:ln>
          </p:spPr>
          <p:txBody>
            <a:bodyPr/>
            <a:lstStyle/>
            <a:p>
              <a:endParaRPr lang="en-US"/>
            </a:p>
          </p:txBody>
        </p:sp>
        <p:sp>
          <p:nvSpPr>
            <p:cNvPr id="45177" name="Freeform 242"/>
            <p:cNvSpPr/>
            <p:nvPr/>
          </p:nvSpPr>
          <p:spPr>
            <a:xfrm>
              <a:off x="3203575" y="3417888"/>
              <a:ext cx="31750" cy="146050"/>
            </a:xfrm>
            <a:custGeom>
              <a:avLst/>
              <a:gdLst/>
              <a:ahLst/>
              <a:cxnLst>
                <a:cxn ang="0">
                  <a:pos x="0" y="2147483646"/>
                </a:cxn>
                <a:cxn ang="0">
                  <a:pos x="2147483646" y="2147483646"/>
                </a:cxn>
                <a:cxn ang="0">
                  <a:pos x="2147483646" y="0"/>
                </a:cxn>
                <a:cxn ang="0">
                  <a:pos x="2147483646" y="2147483646"/>
                </a:cxn>
                <a:cxn ang="0">
                  <a:pos x="0" y="2147483646"/>
                </a:cxn>
                <a:cxn ang="0">
                  <a:pos x="0" y="2147483646"/>
                </a:cxn>
              </a:cxnLst>
              <a:rect l="0" t="0" r="0" b="0"/>
              <a:pathLst>
                <a:path w="20" h="92">
                  <a:moveTo>
                    <a:pt x="0" y="92"/>
                  </a:moveTo>
                  <a:lnTo>
                    <a:pt x="19" y="8"/>
                  </a:lnTo>
                  <a:lnTo>
                    <a:pt x="20" y="0"/>
                  </a:lnTo>
                  <a:lnTo>
                    <a:pt x="2" y="82"/>
                  </a:lnTo>
                  <a:lnTo>
                    <a:pt x="0" y="92"/>
                  </a:lnTo>
                  <a:close/>
                </a:path>
              </a:pathLst>
            </a:custGeom>
            <a:solidFill>
              <a:srgbClr val="938E8C">
                <a:alpha val="100000"/>
              </a:srgbClr>
            </a:solidFill>
            <a:ln w="9525">
              <a:noFill/>
            </a:ln>
          </p:spPr>
          <p:txBody>
            <a:bodyPr/>
            <a:lstStyle/>
            <a:p>
              <a:endParaRPr lang="en-US"/>
            </a:p>
          </p:txBody>
        </p:sp>
        <p:sp>
          <p:nvSpPr>
            <p:cNvPr id="45178" name="Freeform 243"/>
            <p:cNvSpPr/>
            <p:nvPr/>
          </p:nvSpPr>
          <p:spPr>
            <a:xfrm>
              <a:off x="3190875" y="3430588"/>
              <a:ext cx="42863" cy="185738"/>
            </a:xfrm>
            <a:custGeom>
              <a:avLst/>
              <a:gdLst/>
              <a:ahLst/>
              <a:cxnLst>
                <a:cxn ang="0">
                  <a:pos x="0" y="2147483646"/>
                </a:cxn>
                <a:cxn ang="0">
                  <a:pos x="0" y="2147483646"/>
                </a:cxn>
                <a:cxn ang="0">
                  <a:pos x="2147483646" y="0"/>
                </a:cxn>
                <a:cxn ang="0">
                  <a:pos x="2147483646" y="2147483646"/>
                </a:cxn>
                <a:cxn ang="0">
                  <a:pos x="2147483646" y="2147483646"/>
                </a:cxn>
                <a:cxn ang="0">
                  <a:pos x="2147483646" y="2147483646"/>
                </a:cxn>
                <a:cxn ang="0">
                  <a:pos x="2147483646" y="2147483646"/>
                </a:cxn>
                <a:cxn ang="0">
                  <a:pos x="0" y="2147483646"/>
                </a:cxn>
              </a:cxnLst>
              <a:rect l="0" t="0" r="0" b="0"/>
              <a:pathLst>
                <a:path w="27" h="117">
                  <a:moveTo>
                    <a:pt x="0" y="117"/>
                  </a:moveTo>
                  <a:lnTo>
                    <a:pt x="0" y="116"/>
                  </a:lnTo>
                  <a:lnTo>
                    <a:pt x="27" y="0"/>
                  </a:lnTo>
                  <a:lnTo>
                    <a:pt x="8" y="84"/>
                  </a:lnTo>
                  <a:lnTo>
                    <a:pt x="7" y="89"/>
                  </a:lnTo>
                  <a:lnTo>
                    <a:pt x="3" y="105"/>
                  </a:lnTo>
                  <a:lnTo>
                    <a:pt x="0" y="117"/>
                  </a:lnTo>
                  <a:close/>
                </a:path>
              </a:pathLst>
            </a:custGeom>
            <a:solidFill>
              <a:srgbClr val="942A2B">
                <a:alpha val="100000"/>
              </a:srgbClr>
            </a:solidFill>
            <a:ln w="9525">
              <a:noFill/>
            </a:ln>
          </p:spPr>
          <p:txBody>
            <a:bodyPr/>
            <a:lstStyle/>
            <a:p>
              <a:endParaRPr lang="en-US"/>
            </a:p>
          </p:txBody>
        </p:sp>
        <p:sp>
          <p:nvSpPr>
            <p:cNvPr id="45179" name="Freeform 244"/>
            <p:cNvSpPr/>
            <p:nvPr/>
          </p:nvSpPr>
          <p:spPr>
            <a:xfrm>
              <a:off x="3173413" y="3741738"/>
              <a:ext cx="20638" cy="44450"/>
            </a:xfrm>
            <a:custGeom>
              <a:avLst/>
              <a:gdLst/>
              <a:ahLst/>
              <a:cxnLst>
                <a:cxn ang="0">
                  <a:pos x="2147483646" y="2147483646"/>
                </a:cxn>
                <a:cxn ang="0">
                  <a:pos x="0" y="2147483646"/>
                </a:cxn>
                <a:cxn ang="0">
                  <a:pos x="2147483646" y="0"/>
                </a:cxn>
                <a:cxn ang="0">
                  <a:pos x="2147483646" y="2147483646"/>
                </a:cxn>
              </a:cxnLst>
              <a:rect l="0" t="0" r="0" b="0"/>
              <a:pathLst>
                <a:path w="32" h="67">
                  <a:moveTo>
                    <a:pt x="32" y="67"/>
                  </a:moveTo>
                  <a:cubicBezTo>
                    <a:pt x="14" y="67"/>
                    <a:pt x="0" y="52"/>
                    <a:pt x="0" y="34"/>
                  </a:cubicBezTo>
                  <a:cubicBezTo>
                    <a:pt x="0" y="15"/>
                    <a:pt x="14" y="0"/>
                    <a:pt x="32" y="0"/>
                  </a:cubicBezTo>
                  <a:lnTo>
                    <a:pt x="32" y="67"/>
                  </a:lnTo>
                </a:path>
              </a:pathLst>
            </a:custGeom>
            <a:solidFill>
              <a:srgbClr val="252525">
                <a:alpha val="100000"/>
              </a:srgbClr>
            </a:solidFill>
            <a:ln w="9525">
              <a:noFill/>
            </a:ln>
          </p:spPr>
          <p:txBody>
            <a:bodyPr/>
            <a:lstStyle/>
            <a:p>
              <a:endParaRPr lang="en-US"/>
            </a:p>
          </p:txBody>
        </p:sp>
        <p:sp>
          <p:nvSpPr>
            <p:cNvPr id="45180" name="Freeform 245"/>
            <p:cNvSpPr/>
            <p:nvPr/>
          </p:nvSpPr>
          <p:spPr>
            <a:xfrm>
              <a:off x="3173413" y="3838575"/>
              <a:ext cx="20638" cy="46038"/>
            </a:xfrm>
            <a:custGeom>
              <a:avLst/>
              <a:gdLst/>
              <a:ahLst/>
              <a:cxnLst>
                <a:cxn ang="0">
                  <a:pos x="2147483646" y="2147483646"/>
                </a:cxn>
                <a:cxn ang="0">
                  <a:pos x="0" y="2147483646"/>
                </a:cxn>
                <a:cxn ang="0">
                  <a:pos x="2147483646" y="0"/>
                </a:cxn>
                <a:cxn ang="0">
                  <a:pos x="2147483646" y="2147483646"/>
                </a:cxn>
              </a:cxnLst>
              <a:rect l="0" t="0" r="0" b="0"/>
              <a:pathLst>
                <a:path w="32" h="67">
                  <a:moveTo>
                    <a:pt x="32" y="67"/>
                  </a:moveTo>
                  <a:cubicBezTo>
                    <a:pt x="14" y="66"/>
                    <a:pt x="0" y="51"/>
                    <a:pt x="0" y="33"/>
                  </a:cubicBezTo>
                  <a:cubicBezTo>
                    <a:pt x="0" y="15"/>
                    <a:pt x="14" y="1"/>
                    <a:pt x="32" y="0"/>
                  </a:cubicBezTo>
                  <a:lnTo>
                    <a:pt x="32" y="67"/>
                  </a:lnTo>
                </a:path>
              </a:pathLst>
            </a:custGeom>
            <a:solidFill>
              <a:srgbClr val="252525">
                <a:alpha val="100000"/>
              </a:srgbClr>
            </a:solidFill>
            <a:ln w="9525">
              <a:noFill/>
            </a:ln>
          </p:spPr>
          <p:txBody>
            <a:bodyPr/>
            <a:lstStyle/>
            <a:p>
              <a:endParaRPr lang="en-US"/>
            </a:p>
          </p:txBody>
        </p:sp>
        <p:sp>
          <p:nvSpPr>
            <p:cNvPr id="45181" name="Freeform 246"/>
            <p:cNvSpPr/>
            <p:nvPr/>
          </p:nvSpPr>
          <p:spPr>
            <a:xfrm>
              <a:off x="3173413" y="3935413"/>
              <a:ext cx="20638" cy="46038"/>
            </a:xfrm>
            <a:custGeom>
              <a:avLst/>
              <a:gdLst/>
              <a:ahLst/>
              <a:cxnLst>
                <a:cxn ang="0">
                  <a:pos x="2147483646" y="2147483646"/>
                </a:cxn>
                <a:cxn ang="0">
                  <a:pos x="0" y="2147483646"/>
                </a:cxn>
                <a:cxn ang="0">
                  <a:pos x="2147483646" y="0"/>
                </a:cxn>
                <a:cxn ang="0">
                  <a:pos x="2147483646" y="2147483646"/>
                </a:cxn>
              </a:cxnLst>
              <a:rect l="0" t="0" r="0" b="0"/>
              <a:pathLst>
                <a:path w="31" h="68">
                  <a:moveTo>
                    <a:pt x="31" y="68"/>
                  </a:moveTo>
                  <a:cubicBezTo>
                    <a:pt x="13" y="67"/>
                    <a:pt x="0" y="52"/>
                    <a:pt x="0" y="34"/>
                  </a:cubicBezTo>
                  <a:cubicBezTo>
                    <a:pt x="0" y="16"/>
                    <a:pt x="14" y="2"/>
                    <a:pt x="31" y="0"/>
                  </a:cubicBezTo>
                  <a:lnTo>
                    <a:pt x="31" y="68"/>
                  </a:lnTo>
                  <a:close/>
                </a:path>
              </a:pathLst>
            </a:custGeom>
            <a:solidFill>
              <a:srgbClr val="252525">
                <a:alpha val="100000"/>
              </a:srgbClr>
            </a:solidFill>
            <a:ln w="9525">
              <a:noFill/>
            </a:ln>
          </p:spPr>
          <p:txBody>
            <a:bodyPr/>
            <a:lstStyle/>
            <a:p>
              <a:endParaRPr lang="en-US"/>
            </a:p>
          </p:txBody>
        </p:sp>
        <p:sp>
          <p:nvSpPr>
            <p:cNvPr id="45182" name="Freeform 247"/>
            <p:cNvSpPr/>
            <p:nvPr/>
          </p:nvSpPr>
          <p:spPr>
            <a:xfrm>
              <a:off x="3179763" y="4416425"/>
              <a:ext cx="12700" cy="30163"/>
            </a:xfrm>
            <a:custGeom>
              <a:avLst/>
              <a:gdLst/>
              <a:ahLst/>
              <a:cxnLst>
                <a:cxn ang="0">
                  <a:pos x="2147483646" y="2147483646"/>
                </a:cxn>
                <a:cxn ang="0">
                  <a:pos x="0" y="2147483646"/>
                </a:cxn>
                <a:cxn ang="0">
                  <a:pos x="2147483646" y="0"/>
                </a:cxn>
                <a:cxn ang="0">
                  <a:pos x="2147483646" y="2147483646"/>
                </a:cxn>
              </a:cxnLst>
              <a:rect l="0" t="0" r="0" b="0"/>
              <a:pathLst>
                <a:path w="18" h="46">
                  <a:moveTo>
                    <a:pt x="18" y="46"/>
                  </a:moveTo>
                  <a:cubicBezTo>
                    <a:pt x="8" y="43"/>
                    <a:pt x="0" y="34"/>
                    <a:pt x="0" y="23"/>
                  </a:cubicBezTo>
                  <a:cubicBezTo>
                    <a:pt x="0" y="11"/>
                    <a:pt x="8" y="2"/>
                    <a:pt x="18" y="0"/>
                  </a:cubicBezTo>
                  <a:lnTo>
                    <a:pt x="18" y="46"/>
                  </a:lnTo>
                </a:path>
              </a:pathLst>
            </a:custGeom>
            <a:solidFill>
              <a:srgbClr val="252525">
                <a:alpha val="100000"/>
              </a:srgbClr>
            </a:solidFill>
            <a:ln w="9525">
              <a:noFill/>
            </a:ln>
          </p:spPr>
          <p:txBody>
            <a:bodyPr/>
            <a:lstStyle/>
            <a:p>
              <a:endParaRPr lang="en-US"/>
            </a:p>
          </p:txBody>
        </p:sp>
        <p:sp>
          <p:nvSpPr>
            <p:cNvPr id="45183" name="Freeform 248"/>
            <p:cNvSpPr/>
            <p:nvPr/>
          </p:nvSpPr>
          <p:spPr>
            <a:xfrm>
              <a:off x="2770188" y="4171950"/>
              <a:ext cx="423863" cy="238125"/>
            </a:xfrm>
            <a:custGeom>
              <a:avLst/>
              <a:gdLst/>
              <a:ahLst/>
              <a:cxnLst>
                <a:cxn ang="0">
                  <a:pos x="2147483646" y="2147483646"/>
                </a:cxn>
                <a:cxn ang="0">
                  <a:pos x="0" y="2147483646"/>
                </a:cxn>
                <a:cxn ang="0">
                  <a:pos x="2147483646" y="2147483646"/>
                </a:cxn>
                <a:cxn ang="0">
                  <a:pos x="2147483646" y="0"/>
                </a:cxn>
                <a:cxn ang="0">
                  <a:pos x="2147483646" y="2147483646"/>
                </a:cxn>
              </a:cxnLst>
              <a:rect l="0" t="0" r="0" b="0"/>
              <a:pathLst>
                <a:path w="267" h="150">
                  <a:moveTo>
                    <a:pt x="266" y="150"/>
                  </a:moveTo>
                  <a:lnTo>
                    <a:pt x="0" y="97"/>
                  </a:lnTo>
                  <a:lnTo>
                    <a:pt x="252" y="126"/>
                  </a:lnTo>
                  <a:lnTo>
                    <a:pt x="267" y="0"/>
                  </a:lnTo>
                  <a:lnTo>
                    <a:pt x="266" y="150"/>
                  </a:lnTo>
                  <a:close/>
                </a:path>
              </a:pathLst>
            </a:custGeom>
            <a:solidFill>
              <a:srgbClr val="252525">
                <a:alpha val="100000"/>
              </a:srgbClr>
            </a:solidFill>
            <a:ln w="9525">
              <a:noFill/>
            </a:ln>
          </p:spPr>
          <p:txBody>
            <a:bodyPr/>
            <a:lstStyle/>
            <a:p>
              <a:endParaRPr lang="en-US"/>
            </a:p>
          </p:txBody>
        </p:sp>
        <p:sp>
          <p:nvSpPr>
            <p:cNvPr id="45184" name="Freeform 252"/>
            <p:cNvSpPr/>
            <p:nvPr/>
          </p:nvSpPr>
          <p:spPr>
            <a:xfrm>
              <a:off x="3611563" y="4327525"/>
              <a:ext cx="20638" cy="588963"/>
            </a:xfrm>
            <a:custGeom>
              <a:avLst/>
              <a:gdLst/>
              <a:ahLst/>
              <a:cxnLst>
                <a:cxn ang="0">
                  <a:pos x="2147483646" y="2147483646"/>
                </a:cxn>
                <a:cxn ang="0">
                  <a:pos x="2147483646" y="2147483646"/>
                </a:cxn>
                <a:cxn ang="0">
                  <a:pos x="0" y="0"/>
                </a:cxn>
                <a:cxn ang="0">
                  <a:pos x="0" y="0"/>
                </a:cxn>
                <a:cxn ang="0">
                  <a:pos x="2147483646" y="2147483646"/>
                </a:cxn>
              </a:cxnLst>
              <a:rect l="0" t="0" r="0" b="0"/>
              <a:pathLst>
                <a:path w="13" h="371">
                  <a:moveTo>
                    <a:pt x="13" y="371"/>
                  </a:moveTo>
                  <a:lnTo>
                    <a:pt x="12" y="371"/>
                  </a:lnTo>
                  <a:lnTo>
                    <a:pt x="0" y="0"/>
                  </a:lnTo>
                  <a:lnTo>
                    <a:pt x="13" y="371"/>
                  </a:lnTo>
                  <a:close/>
                </a:path>
              </a:pathLst>
            </a:custGeom>
            <a:solidFill>
              <a:srgbClr val="B8B7B5">
                <a:alpha val="100000"/>
              </a:srgbClr>
            </a:solidFill>
            <a:ln w="9525">
              <a:noFill/>
            </a:ln>
          </p:spPr>
          <p:txBody>
            <a:bodyPr/>
            <a:lstStyle/>
            <a:p>
              <a:endParaRPr lang="en-US"/>
            </a:p>
          </p:txBody>
        </p:sp>
        <p:sp>
          <p:nvSpPr>
            <p:cNvPr id="45185" name="Freeform 255"/>
            <p:cNvSpPr/>
            <p:nvPr/>
          </p:nvSpPr>
          <p:spPr>
            <a:xfrm>
              <a:off x="3367088" y="2828925"/>
              <a:ext cx="1588" cy="0"/>
            </a:xfrm>
            <a:custGeom>
              <a:avLst/>
              <a:gdLst/>
              <a:ahLst/>
              <a:cxnLst>
                <a:cxn ang="0">
                  <a:pos x="2147483646" y="1"/>
                </a:cxn>
                <a:cxn ang="0">
                  <a:pos x="0" y="0"/>
                </a:cxn>
                <a:cxn ang="0">
                  <a:pos x="2147483646" y="1"/>
                </a:cxn>
                <a:cxn ang="0">
                  <a:pos x="2147483646" y="1"/>
                </a:cxn>
              </a:cxnLst>
              <a:rect l="0" t="0" r="0" b="0"/>
              <a:pathLst>
                <a:path w="2" h="1">
                  <a:moveTo>
                    <a:pt x="2" y="1"/>
                  </a:moveTo>
                  <a:cubicBezTo>
                    <a:pt x="1" y="0"/>
                    <a:pt x="0" y="0"/>
                    <a:pt x="0" y="0"/>
                  </a:cubicBezTo>
                  <a:cubicBezTo>
                    <a:pt x="0" y="0"/>
                    <a:pt x="1" y="0"/>
                    <a:pt x="2" y="1"/>
                  </a:cubicBezTo>
                  <a:close/>
                </a:path>
              </a:pathLst>
            </a:custGeom>
            <a:solidFill>
              <a:srgbClr val="B2B2B3">
                <a:alpha val="100000"/>
              </a:srgbClr>
            </a:solidFill>
            <a:ln w="9525">
              <a:noFill/>
            </a:ln>
          </p:spPr>
          <p:txBody>
            <a:bodyPr/>
            <a:lstStyle/>
            <a:p>
              <a:endParaRPr lang="en-US"/>
            </a:p>
          </p:txBody>
        </p:sp>
        <p:sp>
          <p:nvSpPr>
            <p:cNvPr id="45186" name="Freeform 256"/>
            <p:cNvSpPr/>
            <p:nvPr/>
          </p:nvSpPr>
          <p:spPr>
            <a:xfrm>
              <a:off x="3195638" y="2828925"/>
              <a:ext cx="225425" cy="817563"/>
            </a:xfrm>
            <a:custGeom>
              <a:avLst/>
              <a:gdLst/>
              <a:ahLst/>
              <a:cxnLst>
                <a:cxn ang="0">
                  <a:pos x="0" y="2147483646"/>
                </a:cxn>
                <a:cxn ang="0">
                  <a:pos x="0" y="2147483646"/>
                </a:cxn>
                <a:cxn ang="0">
                  <a:pos x="2147483646" y="2147483646"/>
                </a:cxn>
                <a:cxn ang="0">
                  <a:pos x="2147483646" y="0"/>
                </a:cxn>
                <a:cxn ang="0">
                  <a:pos x="2147483646" y="0"/>
                </a:cxn>
                <a:cxn ang="0">
                  <a:pos x="2147483646" y="2147483646"/>
                </a:cxn>
                <a:cxn ang="0">
                  <a:pos x="2147483646" y="2147483646"/>
                </a:cxn>
                <a:cxn ang="0">
                  <a:pos x="2147483646" y="2147483646"/>
                </a:cxn>
                <a:cxn ang="0">
                  <a:pos x="2147483646" y="2147483646"/>
                </a:cxn>
                <a:cxn ang="0">
                  <a:pos x="0" y="2147483646"/>
                </a:cxn>
              </a:cxnLst>
              <a:rect l="0" t="0" r="0" b="0"/>
              <a:pathLst>
                <a:path w="337" h="1215">
                  <a:moveTo>
                    <a:pt x="0" y="1215"/>
                  </a:moveTo>
                  <a:lnTo>
                    <a:pt x="0" y="1144"/>
                  </a:lnTo>
                  <a:lnTo>
                    <a:pt x="13" y="1088"/>
                  </a:lnTo>
                  <a:lnTo>
                    <a:pt x="258" y="0"/>
                  </a:lnTo>
                  <a:cubicBezTo>
                    <a:pt x="265" y="4"/>
                    <a:pt x="285" y="16"/>
                    <a:pt x="319" y="33"/>
                  </a:cubicBezTo>
                  <a:lnTo>
                    <a:pt x="337" y="308"/>
                  </a:lnTo>
                  <a:lnTo>
                    <a:pt x="287" y="308"/>
                  </a:lnTo>
                  <a:lnTo>
                    <a:pt x="312" y="405"/>
                  </a:lnTo>
                  <a:lnTo>
                    <a:pt x="0" y="1215"/>
                  </a:lnTo>
                </a:path>
              </a:pathLst>
            </a:custGeom>
            <a:solidFill>
              <a:srgbClr val="1F1F1F">
                <a:alpha val="100000"/>
              </a:srgbClr>
            </a:solidFill>
            <a:ln w="9525">
              <a:noFill/>
            </a:ln>
          </p:spPr>
          <p:txBody>
            <a:bodyPr/>
            <a:lstStyle/>
            <a:p>
              <a:endParaRPr lang="en-US"/>
            </a:p>
          </p:txBody>
        </p:sp>
        <p:sp>
          <p:nvSpPr>
            <p:cNvPr id="45187" name="Freeform 257"/>
            <p:cNvSpPr/>
            <p:nvPr/>
          </p:nvSpPr>
          <p:spPr>
            <a:xfrm>
              <a:off x="3203575" y="2828925"/>
              <a:ext cx="165100" cy="731838"/>
            </a:xfrm>
            <a:custGeom>
              <a:avLst/>
              <a:gdLst/>
              <a:ahLst/>
              <a:cxnLst>
                <a:cxn ang="0">
                  <a:pos x="0" y="2147483646"/>
                </a:cxn>
                <a:cxn ang="0">
                  <a:pos x="2147483646" y="2147483646"/>
                </a:cxn>
                <a:cxn ang="0">
                  <a:pos x="2147483646" y="2147483646"/>
                </a:cxn>
                <a:cxn ang="0">
                  <a:pos x="2147483646" y="2147483646"/>
                </a:cxn>
                <a:cxn ang="0">
                  <a:pos x="2147483646" y="2147483646"/>
                </a:cxn>
                <a:cxn ang="0">
                  <a:pos x="2147483646" y="0"/>
                </a:cxn>
                <a:cxn ang="0">
                  <a:pos x="0" y="2147483646"/>
                </a:cxn>
              </a:cxnLst>
              <a:rect l="0" t="0" r="0" b="0"/>
              <a:pathLst>
                <a:path w="245" h="1088">
                  <a:moveTo>
                    <a:pt x="0" y="1088"/>
                  </a:moveTo>
                  <a:lnTo>
                    <a:pt x="4" y="1070"/>
                  </a:lnTo>
                  <a:lnTo>
                    <a:pt x="219" y="105"/>
                  </a:lnTo>
                  <a:cubicBezTo>
                    <a:pt x="220" y="104"/>
                    <a:pt x="221" y="104"/>
                    <a:pt x="222" y="103"/>
                  </a:cubicBezTo>
                  <a:lnTo>
                    <a:pt x="245" y="0"/>
                  </a:lnTo>
                  <a:lnTo>
                    <a:pt x="0" y="1088"/>
                  </a:lnTo>
                  <a:close/>
                </a:path>
              </a:pathLst>
            </a:custGeom>
            <a:solidFill>
              <a:srgbClr val="938E8C">
                <a:alpha val="100000"/>
              </a:srgbClr>
            </a:solidFill>
            <a:ln w="9525">
              <a:noFill/>
            </a:ln>
          </p:spPr>
          <p:txBody>
            <a:bodyPr/>
            <a:lstStyle/>
            <a:p>
              <a:endParaRPr lang="en-US"/>
            </a:p>
          </p:txBody>
        </p:sp>
        <p:sp>
          <p:nvSpPr>
            <p:cNvPr id="45188" name="Freeform 258"/>
            <p:cNvSpPr/>
            <p:nvPr/>
          </p:nvSpPr>
          <p:spPr>
            <a:xfrm>
              <a:off x="3351213" y="2828925"/>
              <a:ext cx="17463" cy="71438"/>
            </a:xfrm>
            <a:custGeom>
              <a:avLst/>
              <a:gdLst/>
              <a:ahLst/>
              <a:cxnLst>
                <a:cxn ang="0">
                  <a:pos x="0" y="2147483646"/>
                </a:cxn>
                <a:cxn ang="0">
                  <a:pos x="2147483646" y="0"/>
                </a:cxn>
                <a:cxn ang="0">
                  <a:pos x="2147483646" y="0"/>
                </a:cxn>
                <a:cxn ang="0">
                  <a:pos x="2147483646" y="2147483646"/>
                </a:cxn>
                <a:cxn ang="0">
                  <a:pos x="2147483646" y="2147483646"/>
                </a:cxn>
                <a:cxn ang="0">
                  <a:pos x="2147483646" y="2147483646"/>
                </a:cxn>
                <a:cxn ang="0">
                  <a:pos x="2147483646" y="2147483646"/>
                </a:cxn>
                <a:cxn ang="0">
                  <a:pos x="0" y="2147483646"/>
                </a:cxn>
              </a:cxnLst>
              <a:rect l="0" t="0" r="0" b="0"/>
              <a:pathLst>
                <a:path w="26" h="106">
                  <a:moveTo>
                    <a:pt x="0" y="106"/>
                  </a:moveTo>
                  <a:lnTo>
                    <a:pt x="24" y="0"/>
                  </a:lnTo>
                  <a:cubicBezTo>
                    <a:pt x="24" y="0"/>
                    <a:pt x="25" y="0"/>
                    <a:pt x="26" y="1"/>
                  </a:cubicBezTo>
                  <a:lnTo>
                    <a:pt x="3" y="104"/>
                  </a:lnTo>
                  <a:cubicBezTo>
                    <a:pt x="2" y="105"/>
                    <a:pt x="1" y="105"/>
                    <a:pt x="0" y="106"/>
                  </a:cubicBezTo>
                </a:path>
              </a:pathLst>
            </a:custGeom>
            <a:solidFill>
              <a:srgbClr val="8B8989">
                <a:alpha val="100000"/>
              </a:srgbClr>
            </a:solidFill>
            <a:ln w="9525">
              <a:noFill/>
            </a:ln>
          </p:spPr>
          <p:txBody>
            <a:bodyPr/>
            <a:lstStyle/>
            <a:p>
              <a:endParaRPr lang="en-US"/>
            </a:p>
          </p:txBody>
        </p:sp>
        <p:sp>
          <p:nvSpPr>
            <p:cNvPr id="45189" name="Freeform 259"/>
            <p:cNvSpPr/>
            <p:nvPr/>
          </p:nvSpPr>
          <p:spPr>
            <a:xfrm>
              <a:off x="3195638" y="3560763"/>
              <a:ext cx="7938" cy="38100"/>
            </a:xfrm>
            <a:custGeom>
              <a:avLst/>
              <a:gdLst/>
              <a:ahLst/>
              <a:cxnLst>
                <a:cxn ang="0">
                  <a:pos x="0" y="2147483646"/>
                </a:cxn>
                <a:cxn ang="0">
                  <a:pos x="0" y="2147483646"/>
                </a:cxn>
                <a:cxn ang="0">
                  <a:pos x="2147483646" y="2147483646"/>
                </a:cxn>
                <a:cxn ang="0">
                  <a:pos x="2147483646" y="2147483646"/>
                </a:cxn>
                <a:cxn ang="0">
                  <a:pos x="2147483646" y="0"/>
                </a:cxn>
                <a:cxn ang="0">
                  <a:pos x="0" y="2147483646"/>
                </a:cxn>
              </a:cxnLst>
              <a:rect l="0" t="0" r="0" b="0"/>
              <a:pathLst>
                <a:path w="5" h="24">
                  <a:moveTo>
                    <a:pt x="0" y="24"/>
                  </a:moveTo>
                  <a:lnTo>
                    <a:pt x="0" y="23"/>
                  </a:lnTo>
                  <a:lnTo>
                    <a:pt x="4" y="7"/>
                  </a:lnTo>
                  <a:lnTo>
                    <a:pt x="5" y="2"/>
                  </a:lnTo>
                  <a:lnTo>
                    <a:pt x="5" y="0"/>
                  </a:lnTo>
                  <a:lnTo>
                    <a:pt x="0" y="24"/>
                  </a:lnTo>
                  <a:close/>
                </a:path>
              </a:pathLst>
            </a:custGeom>
            <a:solidFill>
              <a:srgbClr val="1A1A1A">
                <a:alpha val="100000"/>
              </a:srgbClr>
            </a:solidFill>
            <a:ln w="9525">
              <a:noFill/>
            </a:ln>
          </p:spPr>
          <p:txBody>
            <a:bodyPr/>
            <a:lstStyle/>
            <a:p>
              <a:endParaRPr lang="en-US"/>
            </a:p>
          </p:txBody>
        </p:sp>
        <p:sp>
          <p:nvSpPr>
            <p:cNvPr id="45190" name="Freeform 260"/>
            <p:cNvSpPr/>
            <p:nvPr/>
          </p:nvSpPr>
          <p:spPr>
            <a:xfrm>
              <a:off x="3203575" y="3548063"/>
              <a:ext cx="3175" cy="15875"/>
            </a:xfrm>
            <a:custGeom>
              <a:avLst/>
              <a:gdLst/>
              <a:ahLst/>
              <a:cxnLst>
                <a:cxn ang="0">
                  <a:pos x="0" y="2147483646"/>
                </a:cxn>
                <a:cxn ang="0">
                  <a:pos x="2147483646" y="0"/>
                </a:cxn>
                <a:cxn ang="0">
                  <a:pos x="0" y="2147483646"/>
                </a:cxn>
                <a:cxn ang="0">
                  <a:pos x="0" y="2147483646"/>
                </a:cxn>
              </a:cxnLst>
              <a:rect l="0" t="0" r="0" b="0"/>
              <a:pathLst>
                <a:path w="2" h="10">
                  <a:moveTo>
                    <a:pt x="0" y="10"/>
                  </a:moveTo>
                  <a:lnTo>
                    <a:pt x="2" y="0"/>
                  </a:lnTo>
                  <a:lnTo>
                    <a:pt x="0" y="8"/>
                  </a:lnTo>
                  <a:lnTo>
                    <a:pt x="0" y="10"/>
                  </a:lnTo>
                  <a:close/>
                </a:path>
              </a:pathLst>
            </a:custGeom>
            <a:solidFill>
              <a:srgbClr val="746E6D">
                <a:alpha val="100000"/>
              </a:srgbClr>
            </a:solidFill>
            <a:ln w="9525">
              <a:noFill/>
            </a:ln>
          </p:spPr>
          <p:txBody>
            <a:bodyPr/>
            <a:lstStyle/>
            <a:p>
              <a:endParaRPr lang="en-US"/>
            </a:p>
          </p:txBody>
        </p:sp>
        <p:sp>
          <p:nvSpPr>
            <p:cNvPr id="45191" name="Freeform 261"/>
            <p:cNvSpPr/>
            <p:nvPr/>
          </p:nvSpPr>
          <p:spPr>
            <a:xfrm>
              <a:off x="3195638" y="3571875"/>
              <a:ext cx="6350" cy="25400"/>
            </a:xfrm>
            <a:custGeom>
              <a:avLst/>
              <a:gdLst/>
              <a:ahLst/>
              <a:cxnLst>
                <a:cxn ang="0">
                  <a:pos x="0" y="2147483646"/>
                </a:cxn>
                <a:cxn ang="0">
                  <a:pos x="0" y="2147483646"/>
                </a:cxn>
                <a:cxn ang="0">
                  <a:pos x="2147483646" y="0"/>
                </a:cxn>
                <a:cxn ang="0">
                  <a:pos x="0" y="2147483646"/>
                </a:cxn>
              </a:cxnLst>
              <a:rect l="0" t="0" r="0" b="0"/>
              <a:pathLst>
                <a:path w="4" h="16">
                  <a:moveTo>
                    <a:pt x="0" y="16"/>
                  </a:moveTo>
                  <a:lnTo>
                    <a:pt x="0" y="16"/>
                  </a:lnTo>
                  <a:lnTo>
                    <a:pt x="4" y="0"/>
                  </a:lnTo>
                  <a:lnTo>
                    <a:pt x="0" y="16"/>
                  </a:lnTo>
                  <a:close/>
                </a:path>
              </a:pathLst>
            </a:custGeom>
            <a:solidFill>
              <a:srgbClr val="772526">
                <a:alpha val="100000"/>
              </a:srgbClr>
            </a:solidFill>
            <a:ln w="9525">
              <a:noFill/>
            </a:ln>
          </p:spPr>
          <p:txBody>
            <a:bodyPr/>
            <a:lstStyle/>
            <a:p>
              <a:endParaRPr lang="en-US"/>
            </a:p>
          </p:txBody>
        </p:sp>
        <p:sp>
          <p:nvSpPr>
            <p:cNvPr id="45192" name="Freeform 262"/>
            <p:cNvSpPr/>
            <p:nvPr/>
          </p:nvSpPr>
          <p:spPr>
            <a:xfrm>
              <a:off x="3194050" y="3741738"/>
              <a:ext cx="23813" cy="46038"/>
            </a:xfrm>
            <a:custGeom>
              <a:avLst/>
              <a:gdLst/>
              <a:ahLst/>
              <a:cxnLst>
                <a:cxn ang="0">
                  <a:pos x="2147483646" y="2147483646"/>
                </a:cxn>
                <a:cxn ang="0">
                  <a:pos x="0" y="2147483646"/>
                </a:cxn>
                <a:cxn ang="0">
                  <a:pos x="0" y="0"/>
                </a:cxn>
                <a:cxn ang="0">
                  <a:pos x="2147483646" y="0"/>
                </a:cxn>
                <a:cxn ang="0">
                  <a:pos x="2147483646" y="2147483646"/>
                </a:cxn>
                <a:cxn ang="0">
                  <a:pos x="2147483646" y="2147483646"/>
                </a:cxn>
              </a:cxnLst>
              <a:rect l="0" t="0" r="0" b="0"/>
              <a:pathLst>
                <a:path w="35" h="68">
                  <a:moveTo>
                    <a:pt x="1" y="68"/>
                  </a:moveTo>
                  <a:cubicBezTo>
                    <a:pt x="1" y="68"/>
                    <a:pt x="1" y="67"/>
                    <a:pt x="0" y="67"/>
                  </a:cubicBezTo>
                  <a:lnTo>
                    <a:pt x="0" y="0"/>
                  </a:lnTo>
                  <a:cubicBezTo>
                    <a:pt x="1" y="0"/>
                    <a:pt x="1" y="0"/>
                    <a:pt x="1" y="0"/>
                  </a:cubicBezTo>
                  <a:cubicBezTo>
                    <a:pt x="20" y="0"/>
                    <a:pt x="35" y="15"/>
                    <a:pt x="35" y="34"/>
                  </a:cubicBezTo>
                  <a:cubicBezTo>
                    <a:pt x="35" y="52"/>
                    <a:pt x="20" y="68"/>
                    <a:pt x="1" y="68"/>
                  </a:cubicBezTo>
                </a:path>
              </a:pathLst>
            </a:custGeom>
            <a:solidFill>
              <a:srgbClr val="1F1F1F">
                <a:alpha val="100000"/>
              </a:srgbClr>
            </a:solidFill>
            <a:ln w="9525">
              <a:noFill/>
            </a:ln>
          </p:spPr>
          <p:txBody>
            <a:bodyPr/>
            <a:lstStyle/>
            <a:p>
              <a:endParaRPr lang="en-US"/>
            </a:p>
          </p:txBody>
        </p:sp>
        <p:sp>
          <p:nvSpPr>
            <p:cNvPr id="45193" name="Freeform 263"/>
            <p:cNvSpPr/>
            <p:nvPr/>
          </p:nvSpPr>
          <p:spPr>
            <a:xfrm>
              <a:off x="3194050" y="3838575"/>
              <a:ext cx="23813" cy="46038"/>
            </a:xfrm>
            <a:custGeom>
              <a:avLst/>
              <a:gdLst/>
              <a:ahLst/>
              <a:cxnLst>
                <a:cxn ang="0">
                  <a:pos x="2147483646" y="2147483646"/>
                </a:cxn>
                <a:cxn ang="0">
                  <a:pos x="0" y="2147483646"/>
                </a:cxn>
                <a:cxn ang="0">
                  <a:pos x="0" y="0"/>
                </a:cxn>
                <a:cxn ang="0">
                  <a:pos x="2147483646" y="0"/>
                </a:cxn>
                <a:cxn ang="0">
                  <a:pos x="2147483646" y="2147483646"/>
                </a:cxn>
                <a:cxn ang="0">
                  <a:pos x="2147483646" y="2147483646"/>
                </a:cxn>
              </a:cxnLst>
              <a:rect l="0" t="0" r="0" b="0"/>
              <a:pathLst>
                <a:path w="35" h="67">
                  <a:moveTo>
                    <a:pt x="1" y="67"/>
                  </a:moveTo>
                  <a:cubicBezTo>
                    <a:pt x="1" y="67"/>
                    <a:pt x="0" y="67"/>
                    <a:pt x="0" y="67"/>
                  </a:cubicBezTo>
                  <a:lnTo>
                    <a:pt x="0" y="0"/>
                  </a:lnTo>
                  <a:cubicBezTo>
                    <a:pt x="0" y="0"/>
                    <a:pt x="1" y="0"/>
                    <a:pt x="1" y="0"/>
                  </a:cubicBezTo>
                  <a:cubicBezTo>
                    <a:pt x="20" y="0"/>
                    <a:pt x="35" y="15"/>
                    <a:pt x="35" y="33"/>
                  </a:cubicBezTo>
                  <a:cubicBezTo>
                    <a:pt x="35" y="52"/>
                    <a:pt x="20" y="67"/>
                    <a:pt x="1" y="67"/>
                  </a:cubicBezTo>
                </a:path>
              </a:pathLst>
            </a:custGeom>
            <a:solidFill>
              <a:srgbClr val="1F1F1F">
                <a:alpha val="100000"/>
              </a:srgbClr>
            </a:solidFill>
            <a:ln w="9525">
              <a:noFill/>
            </a:ln>
          </p:spPr>
          <p:txBody>
            <a:bodyPr/>
            <a:lstStyle/>
            <a:p>
              <a:endParaRPr lang="en-US"/>
            </a:p>
          </p:txBody>
        </p:sp>
        <p:sp>
          <p:nvSpPr>
            <p:cNvPr id="45194" name="Freeform 264"/>
            <p:cNvSpPr/>
            <p:nvPr/>
          </p:nvSpPr>
          <p:spPr>
            <a:xfrm>
              <a:off x="3194050" y="3935413"/>
              <a:ext cx="23813" cy="46038"/>
            </a:xfrm>
            <a:custGeom>
              <a:avLst/>
              <a:gdLst/>
              <a:ahLst/>
              <a:cxnLst>
                <a:cxn ang="0">
                  <a:pos x="2147483646" y="2147483646"/>
                </a:cxn>
                <a:cxn ang="0">
                  <a:pos x="0" y="2147483646"/>
                </a:cxn>
                <a:cxn ang="0">
                  <a:pos x="0" y="0"/>
                </a:cxn>
                <a:cxn ang="0">
                  <a:pos x="2147483646" y="0"/>
                </a:cxn>
                <a:cxn ang="0">
                  <a:pos x="2147483646" y="2147483646"/>
                </a:cxn>
                <a:cxn ang="0">
                  <a:pos x="2147483646" y="2147483646"/>
                </a:cxn>
              </a:cxnLst>
              <a:rect l="0" t="0" r="0" b="0"/>
              <a:pathLst>
                <a:path w="36" h="68">
                  <a:moveTo>
                    <a:pt x="2" y="68"/>
                  </a:moveTo>
                  <a:cubicBezTo>
                    <a:pt x="2" y="68"/>
                    <a:pt x="1" y="68"/>
                    <a:pt x="0" y="68"/>
                  </a:cubicBezTo>
                  <a:lnTo>
                    <a:pt x="0" y="0"/>
                  </a:lnTo>
                  <a:cubicBezTo>
                    <a:pt x="1" y="0"/>
                    <a:pt x="2" y="0"/>
                    <a:pt x="2" y="0"/>
                  </a:cubicBezTo>
                  <a:cubicBezTo>
                    <a:pt x="21" y="0"/>
                    <a:pt x="36" y="16"/>
                    <a:pt x="36" y="34"/>
                  </a:cubicBezTo>
                  <a:cubicBezTo>
                    <a:pt x="36" y="53"/>
                    <a:pt x="21" y="68"/>
                    <a:pt x="2" y="68"/>
                  </a:cubicBezTo>
                </a:path>
              </a:pathLst>
            </a:custGeom>
            <a:solidFill>
              <a:srgbClr val="1F1F1F">
                <a:alpha val="100000"/>
              </a:srgbClr>
            </a:solidFill>
            <a:ln w="9525">
              <a:noFill/>
            </a:ln>
          </p:spPr>
          <p:txBody>
            <a:bodyPr/>
            <a:lstStyle/>
            <a:p>
              <a:endParaRPr lang="en-US"/>
            </a:p>
          </p:txBody>
        </p:sp>
        <p:sp>
          <p:nvSpPr>
            <p:cNvPr id="45195" name="Freeform 265"/>
            <p:cNvSpPr/>
            <p:nvPr/>
          </p:nvSpPr>
          <p:spPr>
            <a:xfrm>
              <a:off x="3192463" y="4414838"/>
              <a:ext cx="19050" cy="31750"/>
            </a:xfrm>
            <a:custGeom>
              <a:avLst/>
              <a:gdLst/>
              <a:ahLst/>
              <a:cxnLst>
                <a:cxn ang="0">
                  <a:pos x="2147483646" y="2147483646"/>
                </a:cxn>
                <a:cxn ang="0">
                  <a:pos x="0" y="2147483646"/>
                </a:cxn>
                <a:cxn ang="0">
                  <a:pos x="0" y="2147483646"/>
                </a:cxn>
                <a:cxn ang="0">
                  <a:pos x="2147483646" y="0"/>
                </a:cxn>
                <a:cxn ang="0">
                  <a:pos x="2147483646" y="2147483646"/>
                </a:cxn>
                <a:cxn ang="0">
                  <a:pos x="2147483646" y="2147483646"/>
                </a:cxn>
              </a:cxnLst>
              <a:rect l="0" t="0" r="0" b="0"/>
              <a:pathLst>
                <a:path w="29" h="47">
                  <a:moveTo>
                    <a:pt x="5" y="47"/>
                  </a:moveTo>
                  <a:cubicBezTo>
                    <a:pt x="4" y="47"/>
                    <a:pt x="2" y="47"/>
                    <a:pt x="0" y="47"/>
                  </a:cubicBezTo>
                  <a:lnTo>
                    <a:pt x="0" y="1"/>
                  </a:lnTo>
                  <a:cubicBezTo>
                    <a:pt x="2" y="0"/>
                    <a:pt x="4" y="0"/>
                    <a:pt x="5" y="0"/>
                  </a:cubicBezTo>
                  <a:cubicBezTo>
                    <a:pt x="18" y="0"/>
                    <a:pt x="29" y="11"/>
                    <a:pt x="29" y="24"/>
                  </a:cubicBezTo>
                  <a:cubicBezTo>
                    <a:pt x="29" y="37"/>
                    <a:pt x="18" y="47"/>
                    <a:pt x="5" y="47"/>
                  </a:cubicBezTo>
                  <a:close/>
                </a:path>
              </a:pathLst>
            </a:custGeom>
            <a:solidFill>
              <a:srgbClr val="1F1F1F">
                <a:alpha val="100000"/>
              </a:srgbClr>
            </a:solidFill>
            <a:ln w="9525">
              <a:noFill/>
            </a:ln>
          </p:spPr>
          <p:txBody>
            <a:bodyPr/>
            <a:lstStyle/>
            <a:p>
              <a:endParaRPr lang="en-US"/>
            </a:p>
          </p:txBody>
        </p:sp>
        <p:sp>
          <p:nvSpPr>
            <p:cNvPr id="45196" name="Freeform 266"/>
            <p:cNvSpPr/>
            <p:nvPr/>
          </p:nvSpPr>
          <p:spPr>
            <a:xfrm>
              <a:off x="3192463" y="4133850"/>
              <a:ext cx="417513" cy="276225"/>
            </a:xfrm>
            <a:custGeom>
              <a:avLst/>
              <a:gdLst/>
              <a:ahLst/>
              <a:cxnLst>
                <a:cxn ang="0">
                  <a:pos x="2147483646" y="2147483646"/>
                </a:cxn>
                <a:cxn ang="0">
                  <a:pos x="0" y="2147483646"/>
                </a:cxn>
                <a:cxn ang="0">
                  <a:pos x="2147483646" y="2147483646"/>
                </a:cxn>
                <a:cxn ang="0">
                  <a:pos x="2147483646" y="0"/>
                </a:cxn>
                <a:cxn ang="0">
                  <a:pos x="2147483646" y="2147483646"/>
                </a:cxn>
                <a:cxn ang="0">
                  <a:pos x="2147483646" y="2147483646"/>
                </a:cxn>
                <a:cxn ang="0">
                  <a:pos x="2147483646" y="2147483646"/>
                </a:cxn>
              </a:cxnLst>
              <a:rect l="0" t="0" r="0" b="0"/>
              <a:pathLst>
                <a:path w="263" h="174">
                  <a:moveTo>
                    <a:pt x="3" y="174"/>
                  </a:moveTo>
                  <a:lnTo>
                    <a:pt x="0" y="174"/>
                  </a:lnTo>
                  <a:lnTo>
                    <a:pt x="1" y="24"/>
                  </a:lnTo>
                  <a:lnTo>
                    <a:pt x="3" y="0"/>
                  </a:lnTo>
                  <a:lnTo>
                    <a:pt x="16" y="150"/>
                  </a:lnTo>
                  <a:lnTo>
                    <a:pt x="263" y="121"/>
                  </a:lnTo>
                  <a:lnTo>
                    <a:pt x="3" y="174"/>
                  </a:lnTo>
                  <a:close/>
                </a:path>
              </a:pathLst>
            </a:custGeom>
            <a:solidFill>
              <a:srgbClr val="1F1F1F">
                <a:alpha val="100000"/>
              </a:srgbClr>
            </a:solidFill>
            <a:ln w="9525">
              <a:noFill/>
            </a:ln>
          </p:spPr>
          <p:txBody>
            <a:bodyPr/>
            <a:lstStyle/>
            <a:p>
              <a:endParaRPr lang="en-US"/>
            </a:p>
          </p:txBody>
        </p:sp>
        <p:sp>
          <p:nvSpPr>
            <p:cNvPr id="45197" name="Freeform 491"/>
            <p:cNvSpPr/>
            <p:nvPr/>
          </p:nvSpPr>
          <p:spPr>
            <a:xfrm>
              <a:off x="2211388" y="5154613"/>
              <a:ext cx="1588" cy="0"/>
            </a:xfrm>
            <a:custGeom>
              <a:avLst/>
              <a:gdLst/>
              <a:ahLst/>
              <a:cxnLst>
                <a:cxn ang="0">
                  <a:pos x="2147483646" y="0"/>
                </a:cxn>
                <a:cxn ang="0">
                  <a:pos x="0" y="0"/>
                </a:cxn>
                <a:cxn ang="0">
                  <a:pos x="2147483646" y="0"/>
                </a:cxn>
              </a:cxnLst>
              <a:rect l="0" t="0" r="0" b="0"/>
              <a:pathLst>
                <a:path w="2">
                  <a:moveTo>
                    <a:pt x="2" y="0"/>
                  </a:moveTo>
                  <a:cubicBezTo>
                    <a:pt x="2" y="0"/>
                    <a:pt x="1" y="0"/>
                    <a:pt x="0" y="0"/>
                  </a:cubicBezTo>
                  <a:cubicBezTo>
                    <a:pt x="1" y="0"/>
                    <a:pt x="2" y="0"/>
                    <a:pt x="2" y="0"/>
                  </a:cubicBezTo>
                  <a:close/>
                </a:path>
              </a:pathLst>
            </a:custGeom>
            <a:solidFill>
              <a:srgbClr val="263242">
                <a:alpha val="100000"/>
              </a:srgbClr>
            </a:solidFill>
            <a:ln w="9525">
              <a:noFill/>
            </a:ln>
          </p:spPr>
          <p:txBody>
            <a:bodyPr/>
            <a:lstStyle/>
            <a:p>
              <a:endParaRPr lang="en-US"/>
            </a:p>
          </p:txBody>
        </p:sp>
      </p:grpSp>
      <p:grpSp>
        <p:nvGrpSpPr>
          <p:cNvPr id="45064" name="Group 531"/>
          <p:cNvGrpSpPr>
            <a:grpSpLocks noChangeAspect="1"/>
          </p:cNvGrpSpPr>
          <p:nvPr/>
        </p:nvGrpSpPr>
        <p:grpSpPr>
          <a:xfrm>
            <a:off x="919163" y="5014913"/>
            <a:ext cx="10458450" cy="1797050"/>
            <a:chOff x="494226" y="5329237"/>
            <a:chExt cx="10844900" cy="1797051"/>
          </a:xfrm>
        </p:grpSpPr>
        <p:grpSp>
          <p:nvGrpSpPr>
            <p:cNvPr id="45069" name="Group 503"/>
            <p:cNvGrpSpPr>
              <a:grpSpLocks noChangeAspect="1"/>
            </p:cNvGrpSpPr>
            <p:nvPr/>
          </p:nvGrpSpPr>
          <p:grpSpPr>
            <a:xfrm>
              <a:off x="7834741" y="5902326"/>
              <a:ext cx="931863" cy="1223962"/>
              <a:chOff x="6992938" y="5516563"/>
              <a:chExt cx="931863" cy="1223962"/>
            </a:xfrm>
          </p:grpSpPr>
          <p:sp>
            <p:nvSpPr>
              <p:cNvPr id="45103" name="Freeform 376"/>
              <p:cNvSpPr/>
              <p:nvPr/>
            </p:nvSpPr>
            <p:spPr>
              <a:xfrm>
                <a:off x="7367588" y="5908675"/>
                <a:ext cx="190500" cy="134938"/>
              </a:xfrm>
              <a:custGeom>
                <a:avLst/>
                <a:gdLst/>
                <a:ahLst/>
                <a:cxnLst>
                  <a:cxn ang="0">
                    <a:pos x="2147483646" y="0"/>
                  </a:cxn>
                  <a:cxn ang="0">
                    <a:pos x="0" y="2147483646"/>
                  </a:cxn>
                  <a:cxn ang="0">
                    <a:pos x="2147483646" y="2147483646"/>
                  </a:cxn>
                  <a:cxn ang="0">
                    <a:pos x="2147483646" y="2147483646"/>
                  </a:cxn>
                  <a:cxn ang="0">
                    <a:pos x="2147483646" y="0"/>
                  </a:cxn>
                  <a:cxn ang="0">
                    <a:pos x="2147483646" y="0"/>
                  </a:cxn>
                </a:cxnLst>
                <a:rect l="0" t="0" r="0" b="0"/>
                <a:pathLst>
                  <a:path w="283" h="202">
                    <a:moveTo>
                      <a:pt x="3" y="0"/>
                    </a:moveTo>
                    <a:cubicBezTo>
                      <a:pt x="3" y="0"/>
                      <a:pt x="17" y="89"/>
                      <a:pt x="0" y="177"/>
                    </a:cubicBezTo>
                    <a:lnTo>
                      <a:pt x="142" y="202"/>
                    </a:lnTo>
                    <a:lnTo>
                      <a:pt x="283" y="177"/>
                    </a:lnTo>
                    <a:cubicBezTo>
                      <a:pt x="266" y="89"/>
                      <a:pt x="280" y="0"/>
                      <a:pt x="280" y="0"/>
                    </a:cubicBezTo>
                    <a:lnTo>
                      <a:pt x="3" y="0"/>
                    </a:lnTo>
                  </a:path>
                </a:pathLst>
              </a:custGeom>
              <a:solidFill>
                <a:srgbClr val="F5D8B3">
                  <a:alpha val="100000"/>
                </a:srgbClr>
              </a:solidFill>
              <a:ln w="9525">
                <a:noFill/>
              </a:ln>
            </p:spPr>
            <p:txBody>
              <a:bodyPr/>
              <a:lstStyle/>
              <a:p>
                <a:endParaRPr lang="en-US"/>
              </a:p>
            </p:txBody>
          </p:sp>
          <p:sp>
            <p:nvSpPr>
              <p:cNvPr id="45104" name="Freeform 378"/>
              <p:cNvSpPr/>
              <p:nvPr/>
            </p:nvSpPr>
            <p:spPr>
              <a:xfrm>
                <a:off x="7359650" y="5980113"/>
                <a:ext cx="203200" cy="60325"/>
              </a:xfrm>
              <a:custGeom>
                <a:avLst/>
                <a:gdLst/>
                <a:ahLst/>
                <a:cxnLst>
                  <a:cxn ang="0">
                    <a:pos x="0" y="2147483646"/>
                  </a:cxn>
                  <a:cxn ang="0">
                    <a:pos x="2147483646" y="2147483646"/>
                  </a:cxn>
                  <a:cxn ang="0">
                    <a:pos x="2147483646" y="2147483646"/>
                  </a:cxn>
                  <a:cxn ang="0">
                    <a:pos x="2147483646" y="0"/>
                  </a:cxn>
                  <a:cxn ang="0">
                    <a:pos x="2147483646" y="2147483646"/>
                  </a:cxn>
                  <a:cxn ang="0">
                    <a:pos x="2147483646" y="2147483646"/>
                  </a:cxn>
                  <a:cxn ang="0">
                    <a:pos x="0" y="2147483646"/>
                  </a:cxn>
                </a:cxnLst>
                <a:rect l="0" t="0" r="0" b="0"/>
                <a:pathLst>
                  <a:path w="303" h="91">
                    <a:moveTo>
                      <a:pt x="0" y="66"/>
                    </a:moveTo>
                    <a:lnTo>
                      <a:pt x="151" y="91"/>
                    </a:lnTo>
                    <a:lnTo>
                      <a:pt x="303" y="59"/>
                    </a:lnTo>
                    <a:lnTo>
                      <a:pt x="292" y="0"/>
                    </a:lnTo>
                    <a:cubicBezTo>
                      <a:pt x="292" y="0"/>
                      <a:pt x="223" y="28"/>
                      <a:pt x="157" y="28"/>
                    </a:cubicBezTo>
                    <a:cubicBezTo>
                      <a:pt x="91" y="28"/>
                      <a:pt x="11" y="4"/>
                      <a:pt x="11" y="4"/>
                    </a:cubicBezTo>
                    <a:lnTo>
                      <a:pt x="0" y="66"/>
                    </a:lnTo>
                  </a:path>
                </a:pathLst>
              </a:custGeom>
              <a:solidFill>
                <a:srgbClr val="F5F5F6">
                  <a:alpha val="100000"/>
                </a:srgbClr>
              </a:solidFill>
              <a:ln w="9525">
                <a:noFill/>
              </a:ln>
            </p:spPr>
            <p:txBody>
              <a:bodyPr/>
              <a:lstStyle/>
              <a:p>
                <a:endParaRPr lang="en-US"/>
              </a:p>
            </p:txBody>
          </p:sp>
          <p:sp>
            <p:nvSpPr>
              <p:cNvPr id="45105" name="Freeform 380"/>
              <p:cNvSpPr/>
              <p:nvPr/>
            </p:nvSpPr>
            <p:spPr>
              <a:xfrm>
                <a:off x="6992938" y="6007100"/>
                <a:ext cx="931863" cy="733425"/>
              </a:xfrm>
              <a:custGeom>
                <a:avLst/>
                <a:gdLst/>
                <a:ahLst/>
                <a:cxnLst>
                  <a:cxn ang="0">
                    <a:pos x="2147483646" y="2147483646"/>
                  </a:cxn>
                  <a:cxn ang="0">
                    <a:pos x="2147483646" y="2147483646"/>
                  </a:cxn>
                  <a:cxn ang="0">
                    <a:pos x="2147483646" y="0"/>
                  </a:cxn>
                  <a:cxn ang="0">
                    <a:pos x="2147483646" y="2147483646"/>
                  </a:cxn>
                  <a:cxn ang="0">
                    <a:pos x="2147483646" y="0"/>
                  </a:cxn>
                  <a:cxn ang="0">
                    <a:pos x="2147483646" y="2147483646"/>
                  </a:cxn>
                  <a:cxn ang="0">
                    <a:pos x="0"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Lst>
                <a:rect l="0" t="0" r="0" b="0"/>
                <a:pathLst>
                  <a:path w="1388" h="1092">
                    <a:moveTo>
                      <a:pt x="1388" y="1092"/>
                    </a:moveTo>
                    <a:cubicBezTo>
                      <a:pt x="1388" y="1092"/>
                      <a:pt x="1338" y="253"/>
                      <a:pt x="1164" y="137"/>
                    </a:cubicBezTo>
                    <a:cubicBezTo>
                      <a:pt x="1164" y="137"/>
                      <a:pt x="997" y="174"/>
                      <a:pt x="848" y="0"/>
                    </a:cubicBezTo>
                    <a:cubicBezTo>
                      <a:pt x="848" y="0"/>
                      <a:pt x="781" y="29"/>
                      <a:pt x="694" y="29"/>
                    </a:cubicBezTo>
                    <a:cubicBezTo>
                      <a:pt x="607" y="29"/>
                      <a:pt x="540" y="0"/>
                      <a:pt x="540" y="0"/>
                    </a:cubicBezTo>
                    <a:cubicBezTo>
                      <a:pt x="391" y="174"/>
                      <a:pt x="225" y="137"/>
                      <a:pt x="225" y="137"/>
                    </a:cubicBezTo>
                    <a:cubicBezTo>
                      <a:pt x="50" y="253"/>
                      <a:pt x="0" y="1092"/>
                      <a:pt x="0" y="1092"/>
                    </a:cubicBezTo>
                    <a:lnTo>
                      <a:pt x="250" y="1092"/>
                    </a:lnTo>
                    <a:cubicBezTo>
                      <a:pt x="250" y="1092"/>
                      <a:pt x="268" y="930"/>
                      <a:pt x="324" y="823"/>
                    </a:cubicBezTo>
                    <a:cubicBezTo>
                      <a:pt x="365" y="933"/>
                      <a:pt x="368" y="1092"/>
                      <a:pt x="368" y="1092"/>
                    </a:cubicBezTo>
                    <a:lnTo>
                      <a:pt x="1026" y="1092"/>
                    </a:lnTo>
                    <a:cubicBezTo>
                      <a:pt x="1026" y="1092"/>
                      <a:pt x="1035" y="934"/>
                      <a:pt x="1070" y="841"/>
                    </a:cubicBezTo>
                    <a:cubicBezTo>
                      <a:pt x="1118" y="938"/>
                      <a:pt x="1147" y="1092"/>
                      <a:pt x="1147" y="1092"/>
                    </a:cubicBezTo>
                    <a:lnTo>
                      <a:pt x="1388" y="1092"/>
                    </a:lnTo>
                    <a:close/>
                  </a:path>
                </a:pathLst>
              </a:custGeom>
              <a:solidFill>
                <a:srgbClr val="2E2817">
                  <a:alpha val="100000"/>
                </a:srgbClr>
              </a:solidFill>
              <a:ln w="9525">
                <a:noFill/>
              </a:ln>
            </p:spPr>
            <p:txBody>
              <a:bodyPr/>
              <a:lstStyle/>
              <a:p>
                <a:endParaRPr lang="en-US"/>
              </a:p>
            </p:txBody>
          </p:sp>
          <p:sp>
            <p:nvSpPr>
              <p:cNvPr id="45106" name="Freeform 385"/>
              <p:cNvSpPr/>
              <p:nvPr/>
            </p:nvSpPr>
            <p:spPr>
              <a:xfrm>
                <a:off x="7272338" y="5516563"/>
                <a:ext cx="377825" cy="490538"/>
              </a:xfrm>
              <a:custGeom>
                <a:avLst/>
                <a:gdLst/>
                <a:ahLst/>
                <a:cxnLst>
                  <a:cxn ang="0">
                    <a:pos x="2147483646" y="2147483646"/>
                  </a:cxn>
                  <a:cxn ang="0">
                    <a:pos x="2147483646" y="2147483646"/>
                  </a:cxn>
                  <a:cxn ang="0">
                    <a:pos x="0" y="2147483646"/>
                  </a:cxn>
                  <a:cxn ang="0">
                    <a:pos x="2147483646" y="0"/>
                  </a:cxn>
                  <a:cxn ang="0">
                    <a:pos x="2147483646" y="2147483646"/>
                  </a:cxn>
                </a:cxnLst>
                <a:rect l="0" t="0" r="0" b="0"/>
                <a:pathLst>
                  <a:path w="563" h="729">
                    <a:moveTo>
                      <a:pt x="563" y="364"/>
                    </a:moveTo>
                    <a:cubicBezTo>
                      <a:pt x="563" y="565"/>
                      <a:pt x="394" y="729"/>
                      <a:pt x="281" y="729"/>
                    </a:cubicBezTo>
                    <a:cubicBezTo>
                      <a:pt x="168" y="729"/>
                      <a:pt x="0" y="565"/>
                      <a:pt x="0" y="364"/>
                    </a:cubicBezTo>
                    <a:cubicBezTo>
                      <a:pt x="0" y="163"/>
                      <a:pt x="74" y="0"/>
                      <a:pt x="281" y="0"/>
                    </a:cubicBezTo>
                    <a:cubicBezTo>
                      <a:pt x="489" y="0"/>
                      <a:pt x="563" y="163"/>
                      <a:pt x="563" y="364"/>
                    </a:cubicBezTo>
                    <a:close/>
                  </a:path>
                </a:pathLst>
              </a:custGeom>
              <a:solidFill>
                <a:srgbClr val="EED93A">
                  <a:alpha val="100000"/>
                </a:srgbClr>
              </a:solidFill>
              <a:ln w="9525">
                <a:noFill/>
              </a:ln>
            </p:spPr>
            <p:txBody>
              <a:bodyPr/>
              <a:lstStyle/>
              <a:p>
                <a:endParaRPr lang="en-US"/>
              </a:p>
            </p:txBody>
          </p:sp>
        </p:grpSp>
        <p:grpSp>
          <p:nvGrpSpPr>
            <p:cNvPr id="45070" name="Group 508"/>
            <p:cNvGrpSpPr>
              <a:grpSpLocks noChangeAspect="1"/>
            </p:cNvGrpSpPr>
            <p:nvPr/>
          </p:nvGrpSpPr>
          <p:grpSpPr>
            <a:xfrm>
              <a:off x="4026371" y="5795962"/>
              <a:ext cx="1011238" cy="1330326"/>
              <a:chOff x="2698750" y="5619750"/>
              <a:chExt cx="1011238" cy="1330326"/>
            </a:xfrm>
          </p:grpSpPr>
          <p:sp>
            <p:nvSpPr>
              <p:cNvPr id="45099" name="Freeform 391"/>
              <p:cNvSpPr/>
              <p:nvPr/>
            </p:nvSpPr>
            <p:spPr>
              <a:xfrm>
                <a:off x="3105150" y="6046788"/>
                <a:ext cx="206375" cy="147638"/>
              </a:xfrm>
              <a:custGeom>
                <a:avLst/>
                <a:gdLst/>
                <a:ahLst/>
                <a:cxnLst>
                  <a:cxn ang="0">
                    <a:pos x="2147483646" y="0"/>
                  </a:cxn>
                  <a:cxn ang="0">
                    <a:pos x="0" y="2147483646"/>
                  </a:cxn>
                  <a:cxn ang="0">
                    <a:pos x="2147483646" y="2147483646"/>
                  </a:cxn>
                  <a:cxn ang="0">
                    <a:pos x="2147483646" y="2147483646"/>
                  </a:cxn>
                  <a:cxn ang="0">
                    <a:pos x="2147483646" y="0"/>
                  </a:cxn>
                  <a:cxn ang="0">
                    <a:pos x="2147483646" y="0"/>
                  </a:cxn>
                </a:cxnLst>
                <a:rect l="0" t="0" r="0" b="0"/>
                <a:pathLst>
                  <a:path w="307" h="220">
                    <a:moveTo>
                      <a:pt x="3" y="0"/>
                    </a:moveTo>
                    <a:cubicBezTo>
                      <a:pt x="3" y="0"/>
                      <a:pt x="18" y="96"/>
                      <a:pt x="0" y="192"/>
                    </a:cubicBezTo>
                    <a:lnTo>
                      <a:pt x="154" y="220"/>
                    </a:lnTo>
                    <a:lnTo>
                      <a:pt x="307" y="192"/>
                    </a:lnTo>
                    <a:cubicBezTo>
                      <a:pt x="289" y="96"/>
                      <a:pt x="304" y="0"/>
                      <a:pt x="304" y="0"/>
                    </a:cubicBezTo>
                    <a:lnTo>
                      <a:pt x="3" y="0"/>
                    </a:lnTo>
                    <a:close/>
                  </a:path>
                </a:pathLst>
              </a:custGeom>
              <a:solidFill>
                <a:srgbClr val="F6D8B3">
                  <a:alpha val="100000"/>
                </a:srgbClr>
              </a:solidFill>
              <a:ln w="9525">
                <a:noFill/>
              </a:ln>
            </p:spPr>
            <p:txBody>
              <a:bodyPr/>
              <a:lstStyle/>
              <a:p>
                <a:endParaRPr lang="en-US"/>
              </a:p>
            </p:txBody>
          </p:sp>
          <p:sp>
            <p:nvSpPr>
              <p:cNvPr id="45100" name="Freeform 393"/>
              <p:cNvSpPr/>
              <p:nvPr/>
            </p:nvSpPr>
            <p:spPr>
              <a:xfrm>
                <a:off x="3097213" y="6122988"/>
                <a:ext cx="220663" cy="66675"/>
              </a:xfrm>
              <a:custGeom>
                <a:avLst/>
                <a:gdLst/>
                <a:ahLst/>
                <a:cxnLst>
                  <a:cxn ang="0">
                    <a:pos x="0" y="2147483646"/>
                  </a:cxn>
                  <a:cxn ang="0">
                    <a:pos x="2147483646" y="2147483646"/>
                  </a:cxn>
                  <a:cxn ang="0">
                    <a:pos x="2147483646" y="2147483646"/>
                  </a:cxn>
                  <a:cxn ang="0">
                    <a:pos x="2147483646" y="0"/>
                  </a:cxn>
                  <a:cxn ang="0">
                    <a:pos x="2147483646" y="2147483646"/>
                  </a:cxn>
                  <a:cxn ang="0">
                    <a:pos x="2147483646" y="2147483646"/>
                  </a:cxn>
                  <a:cxn ang="0">
                    <a:pos x="0" y="2147483646"/>
                  </a:cxn>
                </a:cxnLst>
                <a:rect l="0" t="0" r="0" b="0"/>
                <a:pathLst>
                  <a:path w="329" h="100">
                    <a:moveTo>
                      <a:pt x="0" y="73"/>
                    </a:moveTo>
                    <a:lnTo>
                      <a:pt x="164" y="100"/>
                    </a:lnTo>
                    <a:lnTo>
                      <a:pt x="329" y="65"/>
                    </a:lnTo>
                    <a:lnTo>
                      <a:pt x="318" y="0"/>
                    </a:lnTo>
                    <a:cubicBezTo>
                      <a:pt x="318" y="0"/>
                      <a:pt x="242" y="31"/>
                      <a:pt x="170" y="31"/>
                    </a:cubicBezTo>
                    <a:cubicBezTo>
                      <a:pt x="99" y="31"/>
                      <a:pt x="12" y="5"/>
                      <a:pt x="12" y="5"/>
                    </a:cubicBezTo>
                    <a:lnTo>
                      <a:pt x="0" y="73"/>
                    </a:lnTo>
                    <a:close/>
                  </a:path>
                </a:pathLst>
              </a:custGeom>
              <a:solidFill>
                <a:srgbClr val="F4F5F5">
                  <a:alpha val="100000"/>
                </a:srgbClr>
              </a:solidFill>
              <a:ln w="9525">
                <a:noFill/>
              </a:ln>
            </p:spPr>
            <p:txBody>
              <a:bodyPr/>
              <a:lstStyle/>
              <a:p>
                <a:endParaRPr lang="en-US"/>
              </a:p>
            </p:txBody>
          </p:sp>
          <p:sp>
            <p:nvSpPr>
              <p:cNvPr id="45101" name="Freeform 395"/>
              <p:cNvSpPr/>
              <p:nvPr/>
            </p:nvSpPr>
            <p:spPr>
              <a:xfrm>
                <a:off x="2698750" y="6151563"/>
                <a:ext cx="1011238" cy="798513"/>
              </a:xfrm>
              <a:custGeom>
                <a:avLst/>
                <a:gdLst/>
                <a:ahLst/>
                <a:cxnLst>
                  <a:cxn ang="0">
                    <a:pos x="2147483646" y="2147483646"/>
                  </a:cxn>
                  <a:cxn ang="0">
                    <a:pos x="2147483646" y="2147483646"/>
                  </a:cxn>
                  <a:cxn ang="0">
                    <a:pos x="2147483646" y="0"/>
                  </a:cxn>
                  <a:cxn ang="0">
                    <a:pos x="2147483646" y="2147483646"/>
                  </a:cxn>
                  <a:cxn ang="0">
                    <a:pos x="2147483646" y="0"/>
                  </a:cxn>
                  <a:cxn ang="0">
                    <a:pos x="2147483646" y="2147483646"/>
                  </a:cxn>
                  <a:cxn ang="0">
                    <a:pos x="0"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Lst>
                <a:rect l="0" t="0" r="0" b="0"/>
                <a:pathLst>
                  <a:path w="1508" h="1188">
                    <a:moveTo>
                      <a:pt x="1508" y="1188"/>
                    </a:moveTo>
                    <a:cubicBezTo>
                      <a:pt x="1508" y="1188"/>
                      <a:pt x="1454" y="275"/>
                      <a:pt x="1264" y="149"/>
                    </a:cubicBezTo>
                    <a:cubicBezTo>
                      <a:pt x="1264" y="149"/>
                      <a:pt x="1084" y="190"/>
                      <a:pt x="921" y="0"/>
                    </a:cubicBezTo>
                    <a:cubicBezTo>
                      <a:pt x="921" y="0"/>
                      <a:pt x="849" y="31"/>
                      <a:pt x="754" y="31"/>
                    </a:cubicBezTo>
                    <a:cubicBezTo>
                      <a:pt x="659" y="31"/>
                      <a:pt x="587" y="0"/>
                      <a:pt x="587" y="0"/>
                    </a:cubicBezTo>
                    <a:cubicBezTo>
                      <a:pt x="424" y="190"/>
                      <a:pt x="243" y="149"/>
                      <a:pt x="243" y="149"/>
                    </a:cubicBezTo>
                    <a:cubicBezTo>
                      <a:pt x="54" y="275"/>
                      <a:pt x="0" y="1188"/>
                      <a:pt x="0" y="1188"/>
                    </a:cubicBezTo>
                    <a:lnTo>
                      <a:pt x="271" y="1188"/>
                    </a:lnTo>
                    <a:cubicBezTo>
                      <a:pt x="271" y="1188"/>
                      <a:pt x="290" y="1012"/>
                      <a:pt x="352" y="896"/>
                    </a:cubicBezTo>
                    <a:cubicBezTo>
                      <a:pt x="396" y="1015"/>
                      <a:pt x="399" y="1188"/>
                      <a:pt x="399" y="1188"/>
                    </a:cubicBezTo>
                    <a:lnTo>
                      <a:pt x="1115" y="1188"/>
                    </a:lnTo>
                    <a:cubicBezTo>
                      <a:pt x="1115" y="1188"/>
                      <a:pt x="1125" y="1016"/>
                      <a:pt x="1162" y="915"/>
                    </a:cubicBezTo>
                    <a:cubicBezTo>
                      <a:pt x="1215" y="1021"/>
                      <a:pt x="1246" y="1188"/>
                      <a:pt x="1246" y="1188"/>
                    </a:cubicBezTo>
                    <a:lnTo>
                      <a:pt x="1508" y="1188"/>
                    </a:lnTo>
                    <a:close/>
                  </a:path>
                </a:pathLst>
              </a:custGeom>
              <a:solidFill>
                <a:srgbClr val="525355">
                  <a:alpha val="100000"/>
                </a:srgbClr>
              </a:solidFill>
              <a:ln w="9525">
                <a:noFill/>
              </a:ln>
            </p:spPr>
            <p:txBody>
              <a:bodyPr/>
              <a:lstStyle/>
              <a:p>
                <a:endParaRPr lang="en-US"/>
              </a:p>
            </p:txBody>
          </p:sp>
          <p:sp>
            <p:nvSpPr>
              <p:cNvPr id="45102" name="Freeform 401"/>
              <p:cNvSpPr/>
              <p:nvPr/>
            </p:nvSpPr>
            <p:spPr>
              <a:xfrm>
                <a:off x="3000375" y="5619750"/>
                <a:ext cx="411163" cy="531813"/>
              </a:xfrm>
              <a:custGeom>
                <a:avLst/>
                <a:gdLst/>
                <a:ahLst/>
                <a:cxnLst>
                  <a:cxn ang="0">
                    <a:pos x="2147483646" y="2147483646"/>
                  </a:cxn>
                  <a:cxn ang="0">
                    <a:pos x="2147483646" y="2147483646"/>
                  </a:cxn>
                  <a:cxn ang="0">
                    <a:pos x="0" y="2147483646"/>
                  </a:cxn>
                  <a:cxn ang="0">
                    <a:pos x="2147483646" y="0"/>
                  </a:cxn>
                  <a:cxn ang="0">
                    <a:pos x="2147483646" y="2147483646"/>
                  </a:cxn>
                </a:cxnLst>
                <a:rect l="0" t="0" r="0" b="0"/>
                <a:pathLst>
                  <a:path w="612" h="792">
                    <a:moveTo>
                      <a:pt x="612" y="396"/>
                    </a:moveTo>
                    <a:cubicBezTo>
                      <a:pt x="612" y="614"/>
                      <a:pt x="429" y="792"/>
                      <a:pt x="306" y="792"/>
                    </a:cubicBezTo>
                    <a:cubicBezTo>
                      <a:pt x="183" y="792"/>
                      <a:pt x="0" y="614"/>
                      <a:pt x="0" y="396"/>
                    </a:cubicBezTo>
                    <a:cubicBezTo>
                      <a:pt x="0" y="177"/>
                      <a:pt x="80" y="0"/>
                      <a:pt x="306" y="0"/>
                    </a:cubicBezTo>
                    <a:cubicBezTo>
                      <a:pt x="532" y="0"/>
                      <a:pt x="612" y="177"/>
                      <a:pt x="612" y="396"/>
                    </a:cubicBezTo>
                    <a:close/>
                  </a:path>
                </a:pathLst>
              </a:custGeom>
              <a:solidFill>
                <a:srgbClr val="6F4424">
                  <a:alpha val="100000"/>
                </a:srgbClr>
              </a:solidFill>
              <a:ln w="9525">
                <a:noFill/>
              </a:ln>
            </p:spPr>
            <p:txBody>
              <a:bodyPr/>
              <a:lstStyle/>
              <a:p>
                <a:endParaRPr lang="en-US"/>
              </a:p>
            </p:txBody>
          </p:sp>
        </p:grpSp>
        <p:grpSp>
          <p:nvGrpSpPr>
            <p:cNvPr id="45071" name="Group 506"/>
            <p:cNvGrpSpPr>
              <a:grpSpLocks noChangeAspect="1"/>
            </p:cNvGrpSpPr>
            <p:nvPr/>
          </p:nvGrpSpPr>
          <p:grpSpPr>
            <a:xfrm>
              <a:off x="5533681" y="5387976"/>
              <a:ext cx="1598613" cy="1738312"/>
              <a:chOff x="4224338" y="5230813"/>
              <a:chExt cx="1598613" cy="1738312"/>
            </a:xfrm>
          </p:grpSpPr>
          <p:sp>
            <p:nvSpPr>
              <p:cNvPr id="45095" name="Freeform 423"/>
              <p:cNvSpPr/>
              <p:nvPr/>
            </p:nvSpPr>
            <p:spPr>
              <a:xfrm>
                <a:off x="4852988" y="5937250"/>
                <a:ext cx="342900" cy="139700"/>
              </a:xfrm>
              <a:custGeom>
                <a:avLst/>
                <a:gdLst/>
                <a:ahLst/>
                <a:cxnLst>
                  <a:cxn ang="0">
                    <a:pos x="2147483646" y="0"/>
                  </a:cxn>
                  <a:cxn ang="0">
                    <a:pos x="0" y="2147483646"/>
                  </a:cxn>
                  <a:cxn ang="0">
                    <a:pos x="2147483646" y="2147483646"/>
                  </a:cxn>
                  <a:cxn ang="0">
                    <a:pos x="2147483646" y="2147483646"/>
                  </a:cxn>
                  <a:cxn ang="0">
                    <a:pos x="2147483646" y="0"/>
                  </a:cxn>
                  <a:cxn ang="0">
                    <a:pos x="2147483646" y="0"/>
                  </a:cxn>
                </a:cxnLst>
                <a:rect l="0" t="0" r="0" b="0"/>
                <a:pathLst>
                  <a:path w="216" h="88">
                    <a:moveTo>
                      <a:pt x="3" y="0"/>
                    </a:moveTo>
                    <a:lnTo>
                      <a:pt x="0" y="42"/>
                    </a:lnTo>
                    <a:lnTo>
                      <a:pt x="108" y="88"/>
                    </a:lnTo>
                    <a:lnTo>
                      <a:pt x="216" y="42"/>
                    </a:lnTo>
                    <a:lnTo>
                      <a:pt x="214" y="0"/>
                    </a:lnTo>
                    <a:lnTo>
                      <a:pt x="3" y="0"/>
                    </a:lnTo>
                    <a:close/>
                  </a:path>
                </a:pathLst>
              </a:custGeom>
              <a:solidFill>
                <a:srgbClr val="F5D8B3">
                  <a:alpha val="100000"/>
                </a:srgbClr>
              </a:solidFill>
              <a:ln w="9525">
                <a:noFill/>
              </a:ln>
            </p:spPr>
            <p:txBody>
              <a:bodyPr/>
              <a:lstStyle/>
              <a:p>
                <a:endParaRPr lang="en-US"/>
              </a:p>
            </p:txBody>
          </p:sp>
          <p:sp>
            <p:nvSpPr>
              <p:cNvPr id="45096" name="Freeform 425"/>
              <p:cNvSpPr/>
              <p:nvPr/>
            </p:nvSpPr>
            <p:spPr>
              <a:xfrm>
                <a:off x="4846638" y="5989638"/>
                <a:ext cx="352425" cy="136525"/>
              </a:xfrm>
              <a:custGeom>
                <a:avLst/>
                <a:gdLst/>
                <a:ahLst/>
                <a:cxnLst>
                  <a:cxn ang="0">
                    <a:pos x="0" y="2147483646"/>
                  </a:cxn>
                  <a:cxn ang="0">
                    <a:pos x="2147483646" y="0"/>
                  </a:cxn>
                  <a:cxn ang="0">
                    <a:pos x="2147483646" y="2147483646"/>
                  </a:cxn>
                  <a:cxn ang="0">
                    <a:pos x="2147483646" y="0"/>
                  </a:cxn>
                  <a:cxn ang="0">
                    <a:pos x="2147483646" y="2147483646"/>
                  </a:cxn>
                  <a:cxn ang="0">
                    <a:pos x="2147483646" y="2147483646"/>
                  </a:cxn>
                  <a:cxn ang="0">
                    <a:pos x="0" y="2147483646"/>
                  </a:cxn>
                </a:cxnLst>
                <a:rect l="0" t="0" r="0" b="0"/>
                <a:pathLst>
                  <a:path w="524" h="203">
                    <a:moveTo>
                      <a:pt x="0" y="105"/>
                    </a:moveTo>
                    <a:cubicBezTo>
                      <a:pt x="0" y="105"/>
                      <a:pt x="2" y="54"/>
                      <a:pt x="5" y="0"/>
                    </a:cubicBezTo>
                    <a:cubicBezTo>
                      <a:pt x="5" y="0"/>
                      <a:pt x="80" y="71"/>
                      <a:pt x="264" y="71"/>
                    </a:cubicBezTo>
                    <a:cubicBezTo>
                      <a:pt x="448" y="71"/>
                      <a:pt x="522" y="0"/>
                      <a:pt x="522" y="0"/>
                    </a:cubicBezTo>
                    <a:cubicBezTo>
                      <a:pt x="523" y="48"/>
                      <a:pt x="524" y="105"/>
                      <a:pt x="524" y="105"/>
                    </a:cubicBezTo>
                    <a:lnTo>
                      <a:pt x="250" y="203"/>
                    </a:lnTo>
                    <a:lnTo>
                      <a:pt x="0" y="105"/>
                    </a:lnTo>
                    <a:close/>
                  </a:path>
                </a:pathLst>
              </a:custGeom>
              <a:solidFill>
                <a:srgbClr val="F5F5F6">
                  <a:alpha val="100000"/>
                </a:srgbClr>
              </a:solidFill>
              <a:ln w="9525">
                <a:noFill/>
              </a:ln>
            </p:spPr>
            <p:txBody>
              <a:bodyPr/>
              <a:lstStyle/>
              <a:p>
                <a:endParaRPr lang="en-US"/>
              </a:p>
            </p:txBody>
          </p:sp>
          <p:sp>
            <p:nvSpPr>
              <p:cNvPr id="45097" name="Freeform 428"/>
              <p:cNvSpPr/>
              <p:nvPr/>
            </p:nvSpPr>
            <p:spPr>
              <a:xfrm>
                <a:off x="4224338" y="6038850"/>
                <a:ext cx="1598613" cy="930275"/>
              </a:xfrm>
              <a:custGeom>
                <a:avLst/>
                <a:gdLst/>
                <a:ahLst/>
                <a:cxnLst>
                  <a:cxn ang="0">
                    <a:pos x="2147483646" y="2147483646"/>
                  </a:cxn>
                  <a:cxn ang="0">
                    <a:pos x="2147483646" y="2147483646"/>
                  </a:cxn>
                  <a:cxn ang="0">
                    <a:pos x="2147483646" y="2147483646"/>
                  </a:cxn>
                  <a:cxn ang="0">
                    <a:pos x="2147483646" y="0"/>
                  </a:cxn>
                  <a:cxn ang="0">
                    <a:pos x="2147483646" y="2147483646"/>
                  </a:cxn>
                  <a:cxn ang="0">
                    <a:pos x="2147483646" y="0"/>
                  </a:cxn>
                  <a:cxn ang="0">
                    <a:pos x="2147483646" y="2147483646"/>
                  </a:cxn>
                  <a:cxn ang="0">
                    <a:pos x="2147483646" y="2147483646"/>
                  </a:cxn>
                  <a:cxn ang="0">
                    <a:pos x="0"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Lst>
                <a:rect l="0" t="0" r="0" b="0"/>
                <a:pathLst>
                  <a:path w="2382" h="1384">
                    <a:moveTo>
                      <a:pt x="2382" y="1384"/>
                    </a:moveTo>
                    <a:cubicBezTo>
                      <a:pt x="2382" y="1384"/>
                      <a:pt x="2262" y="262"/>
                      <a:pt x="2175" y="193"/>
                    </a:cubicBezTo>
                    <a:cubicBezTo>
                      <a:pt x="1777" y="156"/>
                      <a:pt x="1485" y="56"/>
                      <a:pt x="1484" y="56"/>
                    </a:cubicBezTo>
                    <a:cubicBezTo>
                      <a:pt x="1484" y="56"/>
                      <a:pt x="1467" y="45"/>
                      <a:pt x="1461" y="0"/>
                    </a:cubicBezTo>
                    <a:cubicBezTo>
                      <a:pt x="1461" y="0"/>
                      <a:pt x="1383" y="71"/>
                      <a:pt x="1191" y="71"/>
                    </a:cubicBezTo>
                    <a:cubicBezTo>
                      <a:pt x="998" y="71"/>
                      <a:pt x="920" y="0"/>
                      <a:pt x="920" y="0"/>
                    </a:cubicBezTo>
                    <a:cubicBezTo>
                      <a:pt x="910" y="55"/>
                      <a:pt x="898" y="56"/>
                      <a:pt x="898" y="56"/>
                    </a:cubicBezTo>
                    <a:cubicBezTo>
                      <a:pt x="896" y="56"/>
                      <a:pt x="604" y="156"/>
                      <a:pt x="206" y="193"/>
                    </a:cubicBezTo>
                    <a:cubicBezTo>
                      <a:pt x="119" y="262"/>
                      <a:pt x="0" y="1384"/>
                      <a:pt x="0" y="1384"/>
                    </a:cubicBezTo>
                    <a:lnTo>
                      <a:pt x="462" y="1384"/>
                    </a:lnTo>
                    <a:lnTo>
                      <a:pt x="494" y="1228"/>
                    </a:lnTo>
                    <a:lnTo>
                      <a:pt x="520" y="1384"/>
                    </a:lnTo>
                    <a:lnTo>
                      <a:pt x="1800" y="1384"/>
                    </a:lnTo>
                    <a:lnTo>
                      <a:pt x="1809" y="1260"/>
                    </a:lnTo>
                    <a:lnTo>
                      <a:pt x="1846" y="1384"/>
                    </a:lnTo>
                    <a:lnTo>
                      <a:pt x="2382" y="1384"/>
                    </a:lnTo>
                  </a:path>
                </a:pathLst>
              </a:custGeom>
              <a:solidFill>
                <a:srgbClr val="525355">
                  <a:alpha val="100000"/>
                </a:srgbClr>
              </a:solidFill>
              <a:ln w="9525">
                <a:noFill/>
              </a:ln>
            </p:spPr>
            <p:txBody>
              <a:bodyPr/>
              <a:lstStyle/>
              <a:p>
                <a:endParaRPr lang="en-US"/>
              </a:p>
            </p:txBody>
          </p:sp>
          <p:sp>
            <p:nvSpPr>
              <p:cNvPr id="45098" name="Freeform 432"/>
              <p:cNvSpPr/>
              <p:nvPr/>
            </p:nvSpPr>
            <p:spPr>
              <a:xfrm>
                <a:off x="4716463" y="5230813"/>
                <a:ext cx="612775" cy="806450"/>
              </a:xfrm>
              <a:custGeom>
                <a:avLst/>
                <a:gdLst/>
                <a:ahLst/>
                <a:cxnLst>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Lst>
                <a:rect l="0" t="0" r="0" b="0"/>
                <a:pathLst>
                  <a:path w="913" h="1200">
                    <a:moveTo>
                      <a:pt x="465" y="50"/>
                    </a:moveTo>
                    <a:cubicBezTo>
                      <a:pt x="159" y="0"/>
                      <a:pt x="0" y="360"/>
                      <a:pt x="31" y="681"/>
                    </a:cubicBezTo>
                    <a:cubicBezTo>
                      <a:pt x="56" y="936"/>
                      <a:pt x="192" y="1112"/>
                      <a:pt x="398" y="1144"/>
                    </a:cubicBezTo>
                    <a:cubicBezTo>
                      <a:pt x="421" y="1151"/>
                      <a:pt x="438" y="1160"/>
                      <a:pt x="430" y="1174"/>
                    </a:cubicBezTo>
                    <a:cubicBezTo>
                      <a:pt x="414" y="1200"/>
                      <a:pt x="469" y="1160"/>
                      <a:pt x="546" y="1139"/>
                    </a:cubicBezTo>
                    <a:cubicBezTo>
                      <a:pt x="739" y="1098"/>
                      <a:pt x="855" y="913"/>
                      <a:pt x="880" y="669"/>
                    </a:cubicBezTo>
                    <a:cubicBezTo>
                      <a:pt x="913" y="348"/>
                      <a:pt x="847" y="111"/>
                      <a:pt x="465" y="50"/>
                    </a:cubicBezTo>
                    <a:close/>
                  </a:path>
                </a:pathLst>
              </a:custGeom>
              <a:solidFill>
                <a:srgbClr val="60351E">
                  <a:alpha val="100000"/>
                </a:srgbClr>
              </a:solidFill>
              <a:ln w="9525">
                <a:noFill/>
              </a:ln>
            </p:spPr>
            <p:txBody>
              <a:bodyPr/>
              <a:lstStyle/>
              <a:p>
                <a:endParaRPr lang="en-US"/>
              </a:p>
            </p:txBody>
          </p:sp>
        </p:grpSp>
        <p:grpSp>
          <p:nvGrpSpPr>
            <p:cNvPr id="45072" name="Group 505"/>
            <p:cNvGrpSpPr>
              <a:grpSpLocks noChangeAspect="1"/>
            </p:cNvGrpSpPr>
            <p:nvPr/>
          </p:nvGrpSpPr>
          <p:grpSpPr>
            <a:xfrm>
              <a:off x="2604786" y="6064250"/>
              <a:ext cx="363538" cy="193676"/>
              <a:chOff x="5783263" y="5848350"/>
              <a:chExt cx="363538" cy="193676"/>
            </a:xfrm>
          </p:grpSpPr>
          <p:sp>
            <p:nvSpPr>
              <p:cNvPr id="45093" name="Freeform 436"/>
              <p:cNvSpPr/>
              <p:nvPr/>
            </p:nvSpPr>
            <p:spPr>
              <a:xfrm>
                <a:off x="5797550" y="5848350"/>
                <a:ext cx="338138" cy="146050"/>
              </a:xfrm>
              <a:custGeom>
                <a:avLst/>
                <a:gdLst/>
                <a:ahLst/>
                <a:cxnLst>
                  <a:cxn ang="0">
                    <a:pos x="2147483646" y="0"/>
                  </a:cxn>
                  <a:cxn ang="0">
                    <a:pos x="0" y="2147483646"/>
                  </a:cxn>
                  <a:cxn ang="0">
                    <a:pos x="2147483646" y="2147483646"/>
                  </a:cxn>
                  <a:cxn ang="0">
                    <a:pos x="2147483646" y="2147483646"/>
                  </a:cxn>
                  <a:cxn ang="0">
                    <a:pos x="2147483646" y="0"/>
                  </a:cxn>
                  <a:cxn ang="0">
                    <a:pos x="2147483646" y="0"/>
                  </a:cxn>
                </a:cxnLst>
                <a:rect l="0" t="0" r="0" b="0"/>
                <a:pathLst>
                  <a:path w="213" h="92">
                    <a:moveTo>
                      <a:pt x="2" y="0"/>
                    </a:moveTo>
                    <a:lnTo>
                      <a:pt x="0" y="47"/>
                    </a:lnTo>
                    <a:lnTo>
                      <a:pt x="107" y="92"/>
                    </a:lnTo>
                    <a:lnTo>
                      <a:pt x="213" y="44"/>
                    </a:lnTo>
                    <a:lnTo>
                      <a:pt x="211" y="0"/>
                    </a:lnTo>
                    <a:lnTo>
                      <a:pt x="2" y="0"/>
                    </a:lnTo>
                    <a:close/>
                  </a:path>
                </a:pathLst>
              </a:custGeom>
              <a:solidFill>
                <a:srgbClr val="F5D8B3">
                  <a:alpha val="100000"/>
                </a:srgbClr>
              </a:solidFill>
              <a:ln w="9525">
                <a:noFill/>
              </a:ln>
            </p:spPr>
            <p:txBody>
              <a:bodyPr/>
              <a:lstStyle/>
              <a:p>
                <a:endParaRPr lang="en-US"/>
              </a:p>
            </p:txBody>
          </p:sp>
          <p:sp>
            <p:nvSpPr>
              <p:cNvPr id="45094" name="Freeform 448"/>
              <p:cNvSpPr/>
              <p:nvPr/>
            </p:nvSpPr>
            <p:spPr>
              <a:xfrm>
                <a:off x="5783263" y="5900738"/>
                <a:ext cx="363538" cy="141288"/>
              </a:xfrm>
              <a:custGeom>
                <a:avLst/>
                <a:gdLst/>
                <a:ahLst/>
                <a:cxnLst>
                  <a:cxn ang="0">
                    <a:pos x="0" y="2147483646"/>
                  </a:cxn>
                  <a:cxn ang="0">
                    <a:pos x="2147483646" y="0"/>
                  </a:cxn>
                  <a:cxn ang="0">
                    <a:pos x="2147483646" y="2147483646"/>
                  </a:cxn>
                  <a:cxn ang="0">
                    <a:pos x="2147483646" y="0"/>
                  </a:cxn>
                  <a:cxn ang="0">
                    <a:pos x="2147483646" y="2147483646"/>
                  </a:cxn>
                  <a:cxn ang="0">
                    <a:pos x="2147483646" y="2147483646"/>
                  </a:cxn>
                  <a:cxn ang="0">
                    <a:pos x="0" y="2147483646"/>
                  </a:cxn>
                </a:cxnLst>
                <a:rect l="0" t="0" r="0" b="0"/>
                <a:pathLst>
                  <a:path w="540" h="209">
                    <a:moveTo>
                      <a:pt x="0" y="108"/>
                    </a:moveTo>
                    <a:cubicBezTo>
                      <a:pt x="0" y="108"/>
                      <a:pt x="2" y="55"/>
                      <a:pt x="5" y="0"/>
                    </a:cubicBezTo>
                    <a:cubicBezTo>
                      <a:pt x="5" y="0"/>
                      <a:pt x="82" y="73"/>
                      <a:pt x="272" y="73"/>
                    </a:cubicBezTo>
                    <a:cubicBezTo>
                      <a:pt x="461" y="73"/>
                      <a:pt x="538" y="0"/>
                      <a:pt x="538" y="0"/>
                    </a:cubicBezTo>
                    <a:cubicBezTo>
                      <a:pt x="539" y="49"/>
                      <a:pt x="540" y="108"/>
                      <a:pt x="540" y="108"/>
                    </a:cubicBezTo>
                    <a:lnTo>
                      <a:pt x="257" y="209"/>
                    </a:lnTo>
                    <a:lnTo>
                      <a:pt x="0" y="108"/>
                    </a:lnTo>
                  </a:path>
                </a:pathLst>
              </a:custGeom>
              <a:solidFill>
                <a:srgbClr val="F5F5F6">
                  <a:alpha val="100000"/>
                </a:srgbClr>
              </a:solidFill>
              <a:ln w="9525">
                <a:noFill/>
              </a:ln>
            </p:spPr>
            <p:txBody>
              <a:bodyPr/>
              <a:lstStyle/>
              <a:p>
                <a:endParaRPr lang="en-US"/>
              </a:p>
            </p:txBody>
          </p:sp>
        </p:grpSp>
        <p:grpSp>
          <p:nvGrpSpPr>
            <p:cNvPr id="45073" name="Group 502"/>
            <p:cNvGrpSpPr>
              <a:grpSpLocks noChangeAspect="1"/>
            </p:cNvGrpSpPr>
            <p:nvPr/>
          </p:nvGrpSpPr>
          <p:grpSpPr>
            <a:xfrm>
              <a:off x="9818301" y="5329237"/>
              <a:ext cx="1520825" cy="1797051"/>
              <a:chOff x="7391400" y="5172075"/>
              <a:chExt cx="1520825" cy="1797051"/>
            </a:xfrm>
          </p:grpSpPr>
          <p:sp>
            <p:nvSpPr>
              <p:cNvPr id="45085" name="Freeform 456"/>
              <p:cNvSpPr/>
              <p:nvPr/>
            </p:nvSpPr>
            <p:spPr>
              <a:xfrm>
                <a:off x="7981950" y="5940425"/>
                <a:ext cx="341313" cy="139700"/>
              </a:xfrm>
              <a:custGeom>
                <a:avLst/>
                <a:gdLst/>
                <a:ahLst/>
                <a:cxnLst>
                  <a:cxn ang="0">
                    <a:pos x="2147483646" y="0"/>
                  </a:cxn>
                  <a:cxn ang="0">
                    <a:pos x="0" y="2147483646"/>
                  </a:cxn>
                  <a:cxn ang="0">
                    <a:pos x="2147483646" y="2147483646"/>
                  </a:cxn>
                  <a:cxn ang="0">
                    <a:pos x="2147483646" y="2147483646"/>
                  </a:cxn>
                  <a:cxn ang="0">
                    <a:pos x="2147483646" y="0"/>
                  </a:cxn>
                  <a:cxn ang="0">
                    <a:pos x="2147483646" y="0"/>
                  </a:cxn>
                </a:cxnLst>
                <a:rect l="0" t="0" r="0" b="0"/>
                <a:pathLst>
                  <a:path w="215" h="88">
                    <a:moveTo>
                      <a:pt x="3" y="0"/>
                    </a:moveTo>
                    <a:lnTo>
                      <a:pt x="0" y="42"/>
                    </a:lnTo>
                    <a:lnTo>
                      <a:pt x="108" y="88"/>
                    </a:lnTo>
                    <a:lnTo>
                      <a:pt x="215" y="42"/>
                    </a:lnTo>
                    <a:lnTo>
                      <a:pt x="212" y="0"/>
                    </a:lnTo>
                    <a:lnTo>
                      <a:pt x="3" y="0"/>
                    </a:lnTo>
                    <a:close/>
                  </a:path>
                </a:pathLst>
              </a:custGeom>
              <a:solidFill>
                <a:srgbClr val="F5D8B3">
                  <a:alpha val="100000"/>
                </a:srgbClr>
              </a:solidFill>
              <a:ln w="9525">
                <a:noFill/>
              </a:ln>
            </p:spPr>
            <p:txBody>
              <a:bodyPr/>
              <a:lstStyle/>
              <a:p>
                <a:endParaRPr lang="en-US"/>
              </a:p>
            </p:txBody>
          </p:sp>
          <p:sp>
            <p:nvSpPr>
              <p:cNvPr id="45086" name="Freeform 458"/>
              <p:cNvSpPr/>
              <p:nvPr/>
            </p:nvSpPr>
            <p:spPr>
              <a:xfrm>
                <a:off x="7854950" y="5172075"/>
                <a:ext cx="587375" cy="835025"/>
              </a:xfrm>
              <a:custGeom>
                <a:avLst/>
                <a:gdLst/>
                <a:ahLst/>
                <a:cxnLst>
                  <a:cxn ang="0">
                    <a:pos x="2147483646" y="2147483646"/>
                  </a:cxn>
                  <a:cxn ang="0">
                    <a:pos x="2147483646" y="0"/>
                  </a:cxn>
                  <a:cxn ang="0">
                    <a:pos x="2147483646" y="2147483646"/>
                  </a:cxn>
                  <a:cxn ang="0">
                    <a:pos x="2147483646" y="2147483646"/>
                  </a:cxn>
                  <a:cxn ang="0">
                    <a:pos x="0" y="2147483646"/>
                  </a:cxn>
                  <a:cxn ang="0">
                    <a:pos x="2147483646" y="2147483646"/>
                  </a:cxn>
                  <a:cxn ang="0">
                    <a:pos x="2147483646" y="2147483646"/>
                  </a:cxn>
                  <a:cxn ang="0">
                    <a:pos x="2147483646" y="2147483646"/>
                  </a:cxn>
                </a:cxnLst>
                <a:rect l="0" t="0" r="0" b="0"/>
                <a:pathLst>
                  <a:path w="875" h="1243">
                    <a:moveTo>
                      <a:pt x="850" y="474"/>
                    </a:moveTo>
                    <a:cubicBezTo>
                      <a:pt x="852" y="436"/>
                      <a:pt x="862" y="162"/>
                      <a:pt x="772" y="0"/>
                    </a:cubicBezTo>
                    <a:cubicBezTo>
                      <a:pt x="772" y="0"/>
                      <a:pt x="643" y="78"/>
                      <a:pt x="494" y="78"/>
                    </a:cubicBezTo>
                    <a:cubicBezTo>
                      <a:pt x="346" y="78"/>
                      <a:pt x="10" y="58"/>
                      <a:pt x="28" y="465"/>
                    </a:cubicBezTo>
                    <a:cubicBezTo>
                      <a:pt x="10" y="529"/>
                      <a:pt x="0" y="598"/>
                      <a:pt x="0" y="671"/>
                    </a:cubicBezTo>
                    <a:cubicBezTo>
                      <a:pt x="0" y="987"/>
                      <a:pt x="190" y="1243"/>
                      <a:pt x="441" y="1243"/>
                    </a:cubicBezTo>
                    <a:cubicBezTo>
                      <a:pt x="692" y="1243"/>
                      <a:pt x="875" y="987"/>
                      <a:pt x="875" y="671"/>
                    </a:cubicBezTo>
                    <a:cubicBezTo>
                      <a:pt x="875" y="602"/>
                      <a:pt x="866" y="535"/>
                      <a:pt x="850" y="474"/>
                    </a:cubicBezTo>
                  </a:path>
                </a:pathLst>
              </a:custGeom>
              <a:solidFill>
                <a:srgbClr val="60351E">
                  <a:alpha val="100000"/>
                </a:srgbClr>
              </a:solidFill>
              <a:ln w="9525">
                <a:noFill/>
              </a:ln>
            </p:spPr>
            <p:txBody>
              <a:bodyPr/>
              <a:lstStyle/>
              <a:p>
                <a:endParaRPr lang="en-US"/>
              </a:p>
            </p:txBody>
          </p:sp>
          <p:sp>
            <p:nvSpPr>
              <p:cNvPr id="45087" name="Freeform 461"/>
              <p:cNvSpPr/>
              <p:nvPr/>
            </p:nvSpPr>
            <p:spPr>
              <a:xfrm>
                <a:off x="7975600" y="5997575"/>
                <a:ext cx="349250" cy="134938"/>
              </a:xfrm>
              <a:custGeom>
                <a:avLst/>
                <a:gdLst/>
                <a:ahLst/>
                <a:cxnLst>
                  <a:cxn ang="0">
                    <a:pos x="0" y="2147483646"/>
                  </a:cxn>
                  <a:cxn ang="0">
                    <a:pos x="2147483646" y="0"/>
                  </a:cxn>
                  <a:cxn ang="0">
                    <a:pos x="2147483646" y="2147483646"/>
                  </a:cxn>
                  <a:cxn ang="0">
                    <a:pos x="2147483646" y="0"/>
                  </a:cxn>
                  <a:cxn ang="0">
                    <a:pos x="2147483646" y="2147483646"/>
                  </a:cxn>
                  <a:cxn ang="0">
                    <a:pos x="2147483646" y="2147483646"/>
                  </a:cxn>
                  <a:cxn ang="0">
                    <a:pos x="0" y="2147483646"/>
                  </a:cxn>
                </a:cxnLst>
                <a:rect l="0" t="0" r="0" b="0"/>
                <a:pathLst>
                  <a:path w="520" h="202">
                    <a:moveTo>
                      <a:pt x="0" y="105"/>
                    </a:moveTo>
                    <a:cubicBezTo>
                      <a:pt x="0" y="105"/>
                      <a:pt x="2" y="53"/>
                      <a:pt x="5" y="0"/>
                    </a:cubicBezTo>
                    <a:cubicBezTo>
                      <a:pt x="5" y="0"/>
                      <a:pt x="79" y="71"/>
                      <a:pt x="262" y="71"/>
                    </a:cubicBezTo>
                    <a:cubicBezTo>
                      <a:pt x="444" y="71"/>
                      <a:pt x="518" y="0"/>
                      <a:pt x="518" y="0"/>
                    </a:cubicBezTo>
                    <a:cubicBezTo>
                      <a:pt x="519" y="48"/>
                      <a:pt x="520" y="105"/>
                      <a:pt x="520" y="105"/>
                    </a:cubicBezTo>
                    <a:lnTo>
                      <a:pt x="248" y="202"/>
                    </a:lnTo>
                    <a:lnTo>
                      <a:pt x="0" y="105"/>
                    </a:lnTo>
                  </a:path>
                </a:pathLst>
              </a:custGeom>
              <a:solidFill>
                <a:srgbClr val="F5F5F6">
                  <a:alpha val="100000"/>
                </a:srgbClr>
              </a:solidFill>
              <a:ln w="9525">
                <a:noFill/>
              </a:ln>
            </p:spPr>
            <p:txBody>
              <a:bodyPr/>
              <a:lstStyle/>
              <a:p>
                <a:endParaRPr lang="en-US"/>
              </a:p>
            </p:txBody>
          </p:sp>
          <p:sp>
            <p:nvSpPr>
              <p:cNvPr id="45088" name="Rectangle 462"/>
              <p:cNvSpPr/>
              <p:nvPr/>
            </p:nvSpPr>
            <p:spPr>
              <a:xfrm>
                <a:off x="8145463" y="6043613"/>
                <a:ext cx="1588" cy="1588"/>
              </a:xfrm>
              <a:prstGeom prst="rect">
                <a:avLst/>
              </a:prstGeom>
              <a:solidFill>
                <a:srgbClr val="B89D84"/>
              </a:solidFill>
              <a:ln w="9525">
                <a:noFill/>
              </a:ln>
            </p:spPr>
            <p:txBody>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a:lnSpc>
                    <a:spcPct val="100000"/>
                  </a:lnSpc>
                  <a:spcBef>
                    <a:spcPct val="0"/>
                  </a:spcBef>
                  <a:buFontTx/>
                  <a:buNone/>
                </a:pPr>
                <a:endParaRPr lang="en-IN" altLang="en-US" sz="1800" dirty="0"/>
              </a:p>
            </p:txBody>
          </p:sp>
          <p:sp>
            <p:nvSpPr>
              <p:cNvPr id="45089" name="Freeform 463"/>
              <p:cNvSpPr/>
              <p:nvPr/>
            </p:nvSpPr>
            <p:spPr>
              <a:xfrm>
                <a:off x="8145463" y="6043613"/>
                <a:ext cx="6350" cy="1588"/>
              </a:xfrm>
              <a:custGeom>
                <a:avLst/>
                <a:gdLst/>
                <a:ahLst/>
                <a:cxnLst>
                  <a:cxn ang="0">
                    <a:pos x="2147483646" y="2147483646"/>
                  </a:cxn>
                  <a:cxn ang="0">
                    <a:pos x="0" y="0"/>
                  </a:cxn>
                  <a:cxn ang="0">
                    <a:pos x="0" y="0"/>
                  </a:cxn>
                  <a:cxn ang="0">
                    <a:pos x="2147483646" y="2147483646"/>
                  </a:cxn>
                </a:cxnLst>
                <a:rect l="0" t="0" r="0" b="0"/>
                <a:pathLst>
                  <a:path w="9" h="1">
                    <a:moveTo>
                      <a:pt x="9" y="1"/>
                    </a:moveTo>
                    <a:cubicBezTo>
                      <a:pt x="6" y="1"/>
                      <a:pt x="3" y="1"/>
                      <a:pt x="0" y="0"/>
                    </a:cubicBezTo>
                    <a:cubicBezTo>
                      <a:pt x="3" y="0"/>
                      <a:pt x="6" y="1"/>
                      <a:pt x="9" y="1"/>
                    </a:cubicBezTo>
                    <a:close/>
                  </a:path>
                </a:pathLst>
              </a:custGeom>
              <a:solidFill>
                <a:srgbClr val="8B7463">
                  <a:alpha val="100000"/>
                </a:srgbClr>
              </a:solidFill>
              <a:ln w="9525">
                <a:noFill/>
              </a:ln>
            </p:spPr>
            <p:txBody>
              <a:bodyPr/>
              <a:lstStyle/>
              <a:p>
                <a:endParaRPr lang="en-US"/>
              </a:p>
            </p:txBody>
          </p:sp>
          <p:sp>
            <p:nvSpPr>
              <p:cNvPr id="45090" name="Freeform 465"/>
              <p:cNvSpPr/>
              <p:nvPr/>
            </p:nvSpPr>
            <p:spPr>
              <a:xfrm>
                <a:off x="7391400" y="6046788"/>
                <a:ext cx="1520825" cy="922338"/>
              </a:xfrm>
              <a:custGeom>
                <a:avLst/>
                <a:gdLst/>
                <a:ahLst/>
                <a:cxnLst>
                  <a:cxn ang="0">
                    <a:pos x="2147483646" y="2147483646"/>
                  </a:cxn>
                  <a:cxn ang="0">
                    <a:pos x="2147483646" y="2147483646"/>
                  </a:cxn>
                  <a:cxn ang="0">
                    <a:pos x="2147483646" y="2147483646"/>
                  </a:cxn>
                  <a:cxn ang="0">
                    <a:pos x="2147483646" y="0"/>
                  </a:cxn>
                  <a:cxn ang="0">
                    <a:pos x="2147483646" y="2147483646"/>
                  </a:cxn>
                  <a:cxn ang="0">
                    <a:pos x="2147483646" y="0"/>
                  </a:cxn>
                  <a:cxn ang="0">
                    <a:pos x="2147483646" y="2147483646"/>
                  </a:cxn>
                  <a:cxn ang="0">
                    <a:pos x="2147483646" y="2147483646"/>
                  </a:cxn>
                  <a:cxn ang="0">
                    <a:pos x="0"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Lst>
                <a:rect l="0" t="0" r="0" b="0"/>
                <a:pathLst>
                  <a:path w="2265" h="1373">
                    <a:moveTo>
                      <a:pt x="2265" y="1373"/>
                    </a:moveTo>
                    <a:cubicBezTo>
                      <a:pt x="2265" y="1373"/>
                      <a:pt x="2164" y="227"/>
                      <a:pt x="2077" y="158"/>
                    </a:cubicBezTo>
                    <a:cubicBezTo>
                      <a:pt x="1682" y="122"/>
                      <a:pt x="1425" y="55"/>
                      <a:pt x="1423" y="55"/>
                    </a:cubicBezTo>
                    <a:cubicBezTo>
                      <a:pt x="1423" y="55"/>
                      <a:pt x="1407" y="44"/>
                      <a:pt x="1401" y="0"/>
                    </a:cubicBezTo>
                    <a:cubicBezTo>
                      <a:pt x="1401" y="0"/>
                      <a:pt x="1323" y="70"/>
                      <a:pt x="1133" y="70"/>
                    </a:cubicBezTo>
                    <a:cubicBezTo>
                      <a:pt x="942" y="70"/>
                      <a:pt x="864" y="0"/>
                      <a:pt x="864" y="0"/>
                    </a:cubicBezTo>
                    <a:cubicBezTo>
                      <a:pt x="854" y="54"/>
                      <a:pt x="842" y="55"/>
                      <a:pt x="842" y="55"/>
                    </a:cubicBezTo>
                    <a:cubicBezTo>
                      <a:pt x="840" y="55"/>
                      <a:pt x="309" y="158"/>
                      <a:pt x="188" y="175"/>
                    </a:cubicBezTo>
                    <a:cubicBezTo>
                      <a:pt x="102" y="243"/>
                      <a:pt x="0" y="1373"/>
                      <a:pt x="0" y="1373"/>
                    </a:cubicBezTo>
                    <a:lnTo>
                      <a:pt x="475" y="1373"/>
                    </a:lnTo>
                    <a:lnTo>
                      <a:pt x="491" y="1218"/>
                    </a:lnTo>
                    <a:lnTo>
                      <a:pt x="499" y="1373"/>
                    </a:lnTo>
                    <a:lnTo>
                      <a:pt x="1704" y="1373"/>
                    </a:lnTo>
                    <a:lnTo>
                      <a:pt x="1697" y="1250"/>
                    </a:lnTo>
                    <a:lnTo>
                      <a:pt x="1722" y="1373"/>
                    </a:lnTo>
                    <a:lnTo>
                      <a:pt x="2265" y="1373"/>
                    </a:lnTo>
                    <a:close/>
                  </a:path>
                </a:pathLst>
              </a:custGeom>
              <a:solidFill>
                <a:srgbClr val="2E2817">
                  <a:alpha val="100000"/>
                </a:srgbClr>
              </a:solidFill>
              <a:ln w="9525">
                <a:noFill/>
              </a:ln>
            </p:spPr>
            <p:txBody>
              <a:bodyPr/>
              <a:lstStyle/>
              <a:p>
                <a:endParaRPr lang="en-US"/>
              </a:p>
            </p:txBody>
          </p:sp>
          <p:sp>
            <p:nvSpPr>
              <p:cNvPr id="45091" name="Rectangle 466"/>
              <p:cNvSpPr/>
              <p:nvPr/>
            </p:nvSpPr>
            <p:spPr>
              <a:xfrm>
                <a:off x="8145463" y="6094413"/>
                <a:ext cx="1588" cy="1588"/>
              </a:xfrm>
              <a:prstGeom prst="rect">
                <a:avLst/>
              </a:prstGeom>
              <a:solidFill>
                <a:srgbClr val="B7B1B0"/>
              </a:solidFill>
              <a:ln w="9525">
                <a:noFill/>
              </a:ln>
            </p:spPr>
            <p:txBody>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a:lnSpc>
                    <a:spcPct val="100000"/>
                  </a:lnSpc>
                  <a:spcBef>
                    <a:spcPct val="0"/>
                  </a:spcBef>
                  <a:buFontTx/>
                  <a:buNone/>
                </a:pPr>
                <a:endParaRPr lang="en-IN" altLang="en-US" sz="1800" dirty="0"/>
              </a:p>
            </p:txBody>
          </p:sp>
          <p:sp>
            <p:nvSpPr>
              <p:cNvPr id="45092" name="Freeform 467"/>
              <p:cNvSpPr/>
              <p:nvPr/>
            </p:nvSpPr>
            <p:spPr>
              <a:xfrm>
                <a:off x="8145463" y="6094413"/>
                <a:ext cx="6350" cy="0"/>
              </a:xfrm>
              <a:custGeom>
                <a:avLst/>
                <a:gdLst/>
                <a:ahLst/>
                <a:cxnLst>
                  <a:cxn ang="0">
                    <a:pos x="2147483646" y="0"/>
                  </a:cxn>
                  <a:cxn ang="0">
                    <a:pos x="0" y="0"/>
                  </a:cxn>
                  <a:cxn ang="0">
                    <a:pos x="0" y="0"/>
                  </a:cxn>
                  <a:cxn ang="0">
                    <a:pos x="2147483646" y="0"/>
                  </a:cxn>
                </a:cxnLst>
                <a:rect l="0" t="0" r="0" b="0"/>
                <a:pathLst>
                  <a:path w="9">
                    <a:moveTo>
                      <a:pt x="9" y="0"/>
                    </a:moveTo>
                    <a:cubicBezTo>
                      <a:pt x="6" y="0"/>
                      <a:pt x="3" y="0"/>
                      <a:pt x="0" y="0"/>
                    </a:cubicBezTo>
                    <a:cubicBezTo>
                      <a:pt x="3" y="0"/>
                      <a:pt x="5" y="0"/>
                      <a:pt x="9" y="0"/>
                    </a:cubicBezTo>
                    <a:close/>
                  </a:path>
                </a:pathLst>
              </a:custGeom>
              <a:solidFill>
                <a:srgbClr val="8B8281">
                  <a:alpha val="100000"/>
                </a:srgbClr>
              </a:solidFill>
              <a:ln w="9525">
                <a:noFill/>
              </a:ln>
            </p:spPr>
            <p:txBody>
              <a:bodyPr/>
              <a:lstStyle/>
              <a:p>
                <a:endParaRPr lang="en-US"/>
              </a:p>
            </p:txBody>
          </p:sp>
        </p:grpSp>
        <p:grpSp>
          <p:nvGrpSpPr>
            <p:cNvPr id="45074" name="Group 511"/>
            <p:cNvGrpSpPr>
              <a:grpSpLocks noChangeAspect="1"/>
            </p:cNvGrpSpPr>
            <p:nvPr/>
          </p:nvGrpSpPr>
          <p:grpSpPr>
            <a:xfrm>
              <a:off x="3313197" y="5795962"/>
              <a:ext cx="1011238" cy="1330326"/>
              <a:chOff x="2698750" y="5619750"/>
              <a:chExt cx="1011238" cy="1330326"/>
            </a:xfrm>
          </p:grpSpPr>
          <p:sp>
            <p:nvSpPr>
              <p:cNvPr id="45081" name="Freeform 391"/>
              <p:cNvSpPr/>
              <p:nvPr/>
            </p:nvSpPr>
            <p:spPr>
              <a:xfrm>
                <a:off x="3105150" y="6046788"/>
                <a:ext cx="206375" cy="147638"/>
              </a:xfrm>
              <a:custGeom>
                <a:avLst/>
                <a:gdLst/>
                <a:ahLst/>
                <a:cxnLst>
                  <a:cxn ang="0">
                    <a:pos x="2147483646" y="0"/>
                  </a:cxn>
                  <a:cxn ang="0">
                    <a:pos x="0" y="2147483646"/>
                  </a:cxn>
                  <a:cxn ang="0">
                    <a:pos x="2147483646" y="2147483646"/>
                  </a:cxn>
                  <a:cxn ang="0">
                    <a:pos x="2147483646" y="2147483646"/>
                  </a:cxn>
                  <a:cxn ang="0">
                    <a:pos x="2147483646" y="0"/>
                  </a:cxn>
                  <a:cxn ang="0">
                    <a:pos x="2147483646" y="0"/>
                  </a:cxn>
                </a:cxnLst>
                <a:rect l="0" t="0" r="0" b="0"/>
                <a:pathLst>
                  <a:path w="307" h="220">
                    <a:moveTo>
                      <a:pt x="3" y="0"/>
                    </a:moveTo>
                    <a:cubicBezTo>
                      <a:pt x="3" y="0"/>
                      <a:pt x="18" y="96"/>
                      <a:pt x="0" y="192"/>
                    </a:cubicBezTo>
                    <a:lnTo>
                      <a:pt x="154" y="220"/>
                    </a:lnTo>
                    <a:lnTo>
                      <a:pt x="307" y="192"/>
                    </a:lnTo>
                    <a:cubicBezTo>
                      <a:pt x="289" y="96"/>
                      <a:pt x="304" y="0"/>
                      <a:pt x="304" y="0"/>
                    </a:cubicBezTo>
                    <a:lnTo>
                      <a:pt x="3" y="0"/>
                    </a:lnTo>
                    <a:close/>
                  </a:path>
                </a:pathLst>
              </a:custGeom>
              <a:solidFill>
                <a:srgbClr val="F6D8B3">
                  <a:alpha val="100000"/>
                </a:srgbClr>
              </a:solidFill>
              <a:ln w="9525">
                <a:noFill/>
              </a:ln>
            </p:spPr>
            <p:txBody>
              <a:bodyPr/>
              <a:lstStyle/>
              <a:p>
                <a:endParaRPr lang="en-US"/>
              </a:p>
            </p:txBody>
          </p:sp>
          <p:sp>
            <p:nvSpPr>
              <p:cNvPr id="45082" name="Freeform 393"/>
              <p:cNvSpPr/>
              <p:nvPr/>
            </p:nvSpPr>
            <p:spPr>
              <a:xfrm>
                <a:off x="3097213" y="6122988"/>
                <a:ext cx="220663" cy="66675"/>
              </a:xfrm>
              <a:custGeom>
                <a:avLst/>
                <a:gdLst/>
                <a:ahLst/>
                <a:cxnLst>
                  <a:cxn ang="0">
                    <a:pos x="0" y="2147483646"/>
                  </a:cxn>
                  <a:cxn ang="0">
                    <a:pos x="2147483646" y="2147483646"/>
                  </a:cxn>
                  <a:cxn ang="0">
                    <a:pos x="2147483646" y="2147483646"/>
                  </a:cxn>
                  <a:cxn ang="0">
                    <a:pos x="2147483646" y="0"/>
                  </a:cxn>
                  <a:cxn ang="0">
                    <a:pos x="2147483646" y="2147483646"/>
                  </a:cxn>
                  <a:cxn ang="0">
                    <a:pos x="2147483646" y="2147483646"/>
                  </a:cxn>
                  <a:cxn ang="0">
                    <a:pos x="0" y="2147483646"/>
                  </a:cxn>
                </a:cxnLst>
                <a:rect l="0" t="0" r="0" b="0"/>
                <a:pathLst>
                  <a:path w="329" h="100">
                    <a:moveTo>
                      <a:pt x="0" y="73"/>
                    </a:moveTo>
                    <a:lnTo>
                      <a:pt x="164" y="100"/>
                    </a:lnTo>
                    <a:lnTo>
                      <a:pt x="329" y="65"/>
                    </a:lnTo>
                    <a:lnTo>
                      <a:pt x="318" y="0"/>
                    </a:lnTo>
                    <a:cubicBezTo>
                      <a:pt x="318" y="0"/>
                      <a:pt x="242" y="31"/>
                      <a:pt x="170" y="31"/>
                    </a:cubicBezTo>
                    <a:cubicBezTo>
                      <a:pt x="99" y="31"/>
                      <a:pt x="12" y="5"/>
                      <a:pt x="12" y="5"/>
                    </a:cubicBezTo>
                    <a:lnTo>
                      <a:pt x="0" y="73"/>
                    </a:lnTo>
                    <a:close/>
                  </a:path>
                </a:pathLst>
              </a:custGeom>
              <a:solidFill>
                <a:srgbClr val="F4F5F5">
                  <a:alpha val="100000"/>
                </a:srgbClr>
              </a:solidFill>
              <a:ln w="9525">
                <a:noFill/>
              </a:ln>
            </p:spPr>
            <p:txBody>
              <a:bodyPr/>
              <a:lstStyle/>
              <a:p>
                <a:endParaRPr lang="en-US"/>
              </a:p>
            </p:txBody>
          </p:sp>
          <p:sp>
            <p:nvSpPr>
              <p:cNvPr id="45083" name="Freeform 395"/>
              <p:cNvSpPr/>
              <p:nvPr/>
            </p:nvSpPr>
            <p:spPr>
              <a:xfrm>
                <a:off x="2698750" y="6151563"/>
                <a:ext cx="1011238" cy="798513"/>
              </a:xfrm>
              <a:custGeom>
                <a:avLst/>
                <a:gdLst/>
                <a:ahLst/>
                <a:cxnLst>
                  <a:cxn ang="0">
                    <a:pos x="2147483646" y="2147483646"/>
                  </a:cxn>
                  <a:cxn ang="0">
                    <a:pos x="2147483646" y="2147483646"/>
                  </a:cxn>
                  <a:cxn ang="0">
                    <a:pos x="2147483646" y="0"/>
                  </a:cxn>
                  <a:cxn ang="0">
                    <a:pos x="2147483646" y="2147483646"/>
                  </a:cxn>
                  <a:cxn ang="0">
                    <a:pos x="2147483646" y="0"/>
                  </a:cxn>
                  <a:cxn ang="0">
                    <a:pos x="2147483646" y="2147483646"/>
                  </a:cxn>
                  <a:cxn ang="0">
                    <a:pos x="0"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Lst>
                <a:rect l="0" t="0" r="0" b="0"/>
                <a:pathLst>
                  <a:path w="1508" h="1188">
                    <a:moveTo>
                      <a:pt x="1508" y="1188"/>
                    </a:moveTo>
                    <a:cubicBezTo>
                      <a:pt x="1508" y="1188"/>
                      <a:pt x="1454" y="275"/>
                      <a:pt x="1264" y="149"/>
                    </a:cubicBezTo>
                    <a:cubicBezTo>
                      <a:pt x="1264" y="149"/>
                      <a:pt x="1084" y="190"/>
                      <a:pt x="921" y="0"/>
                    </a:cubicBezTo>
                    <a:cubicBezTo>
                      <a:pt x="921" y="0"/>
                      <a:pt x="849" y="31"/>
                      <a:pt x="754" y="31"/>
                    </a:cubicBezTo>
                    <a:cubicBezTo>
                      <a:pt x="659" y="31"/>
                      <a:pt x="587" y="0"/>
                      <a:pt x="587" y="0"/>
                    </a:cubicBezTo>
                    <a:cubicBezTo>
                      <a:pt x="424" y="190"/>
                      <a:pt x="243" y="149"/>
                      <a:pt x="243" y="149"/>
                    </a:cubicBezTo>
                    <a:cubicBezTo>
                      <a:pt x="54" y="275"/>
                      <a:pt x="0" y="1188"/>
                      <a:pt x="0" y="1188"/>
                    </a:cubicBezTo>
                    <a:lnTo>
                      <a:pt x="271" y="1188"/>
                    </a:lnTo>
                    <a:cubicBezTo>
                      <a:pt x="271" y="1188"/>
                      <a:pt x="290" y="1012"/>
                      <a:pt x="352" y="896"/>
                    </a:cubicBezTo>
                    <a:cubicBezTo>
                      <a:pt x="396" y="1015"/>
                      <a:pt x="399" y="1188"/>
                      <a:pt x="399" y="1188"/>
                    </a:cubicBezTo>
                    <a:lnTo>
                      <a:pt x="1115" y="1188"/>
                    </a:lnTo>
                    <a:cubicBezTo>
                      <a:pt x="1115" y="1188"/>
                      <a:pt x="1125" y="1016"/>
                      <a:pt x="1162" y="915"/>
                    </a:cubicBezTo>
                    <a:cubicBezTo>
                      <a:pt x="1215" y="1021"/>
                      <a:pt x="1246" y="1188"/>
                      <a:pt x="1246" y="1188"/>
                    </a:cubicBezTo>
                    <a:lnTo>
                      <a:pt x="1508" y="1188"/>
                    </a:lnTo>
                    <a:close/>
                  </a:path>
                </a:pathLst>
              </a:custGeom>
              <a:solidFill>
                <a:srgbClr val="2B394C">
                  <a:alpha val="100000"/>
                </a:srgbClr>
              </a:solidFill>
              <a:ln w="9525">
                <a:noFill/>
              </a:ln>
            </p:spPr>
            <p:txBody>
              <a:bodyPr/>
              <a:lstStyle/>
              <a:p>
                <a:endParaRPr lang="en-US"/>
              </a:p>
            </p:txBody>
          </p:sp>
          <p:sp>
            <p:nvSpPr>
              <p:cNvPr id="45084" name="Freeform 401"/>
              <p:cNvSpPr/>
              <p:nvPr/>
            </p:nvSpPr>
            <p:spPr>
              <a:xfrm>
                <a:off x="3000375" y="5619750"/>
                <a:ext cx="411163" cy="531813"/>
              </a:xfrm>
              <a:custGeom>
                <a:avLst/>
                <a:gdLst/>
                <a:ahLst/>
                <a:cxnLst>
                  <a:cxn ang="0">
                    <a:pos x="2147483646" y="2147483646"/>
                  </a:cxn>
                  <a:cxn ang="0">
                    <a:pos x="2147483646" y="2147483646"/>
                  </a:cxn>
                  <a:cxn ang="0">
                    <a:pos x="0" y="2147483646"/>
                  </a:cxn>
                  <a:cxn ang="0">
                    <a:pos x="2147483646" y="0"/>
                  </a:cxn>
                  <a:cxn ang="0">
                    <a:pos x="2147483646" y="2147483646"/>
                  </a:cxn>
                </a:cxnLst>
                <a:rect l="0" t="0" r="0" b="0"/>
                <a:pathLst>
                  <a:path w="612" h="792">
                    <a:moveTo>
                      <a:pt x="612" y="396"/>
                    </a:moveTo>
                    <a:cubicBezTo>
                      <a:pt x="612" y="614"/>
                      <a:pt x="429" y="792"/>
                      <a:pt x="306" y="792"/>
                    </a:cubicBezTo>
                    <a:cubicBezTo>
                      <a:pt x="183" y="792"/>
                      <a:pt x="0" y="614"/>
                      <a:pt x="0" y="396"/>
                    </a:cubicBezTo>
                    <a:cubicBezTo>
                      <a:pt x="0" y="177"/>
                      <a:pt x="80" y="0"/>
                      <a:pt x="306" y="0"/>
                    </a:cubicBezTo>
                    <a:cubicBezTo>
                      <a:pt x="532" y="0"/>
                      <a:pt x="612" y="177"/>
                      <a:pt x="612" y="396"/>
                    </a:cubicBezTo>
                    <a:close/>
                  </a:path>
                </a:pathLst>
              </a:custGeom>
              <a:solidFill>
                <a:srgbClr val="BDC2C5">
                  <a:alpha val="100000"/>
                </a:srgbClr>
              </a:solidFill>
              <a:ln w="9525">
                <a:noFill/>
              </a:ln>
            </p:spPr>
            <p:txBody>
              <a:bodyPr/>
              <a:lstStyle/>
              <a:p>
                <a:endParaRPr lang="en-US"/>
              </a:p>
            </p:txBody>
          </p:sp>
        </p:grpSp>
        <p:grpSp>
          <p:nvGrpSpPr>
            <p:cNvPr id="45075" name="Group 516"/>
            <p:cNvGrpSpPr>
              <a:grpSpLocks noChangeAspect="1"/>
            </p:cNvGrpSpPr>
            <p:nvPr/>
          </p:nvGrpSpPr>
          <p:grpSpPr>
            <a:xfrm>
              <a:off x="8468540" y="5376863"/>
              <a:ext cx="1647825" cy="1749425"/>
              <a:chOff x="5141913" y="5160963"/>
              <a:chExt cx="1647825" cy="1749425"/>
            </a:xfrm>
          </p:grpSpPr>
          <p:sp>
            <p:nvSpPr>
              <p:cNvPr id="45077" name="Freeform 436"/>
              <p:cNvSpPr/>
              <p:nvPr/>
            </p:nvSpPr>
            <p:spPr>
              <a:xfrm>
                <a:off x="5797550" y="5848350"/>
                <a:ext cx="338138" cy="146050"/>
              </a:xfrm>
              <a:custGeom>
                <a:avLst/>
                <a:gdLst/>
                <a:ahLst/>
                <a:cxnLst>
                  <a:cxn ang="0">
                    <a:pos x="2147483646" y="0"/>
                  </a:cxn>
                  <a:cxn ang="0">
                    <a:pos x="0" y="2147483646"/>
                  </a:cxn>
                  <a:cxn ang="0">
                    <a:pos x="2147483646" y="2147483646"/>
                  </a:cxn>
                  <a:cxn ang="0">
                    <a:pos x="2147483646" y="2147483646"/>
                  </a:cxn>
                  <a:cxn ang="0">
                    <a:pos x="2147483646" y="0"/>
                  </a:cxn>
                  <a:cxn ang="0">
                    <a:pos x="2147483646" y="0"/>
                  </a:cxn>
                </a:cxnLst>
                <a:rect l="0" t="0" r="0" b="0"/>
                <a:pathLst>
                  <a:path w="213" h="92">
                    <a:moveTo>
                      <a:pt x="2" y="0"/>
                    </a:moveTo>
                    <a:lnTo>
                      <a:pt x="0" y="47"/>
                    </a:lnTo>
                    <a:lnTo>
                      <a:pt x="107" y="92"/>
                    </a:lnTo>
                    <a:lnTo>
                      <a:pt x="213" y="44"/>
                    </a:lnTo>
                    <a:lnTo>
                      <a:pt x="211" y="0"/>
                    </a:lnTo>
                    <a:lnTo>
                      <a:pt x="2" y="0"/>
                    </a:lnTo>
                    <a:close/>
                  </a:path>
                </a:pathLst>
              </a:custGeom>
              <a:solidFill>
                <a:srgbClr val="F5D8B3">
                  <a:alpha val="100000"/>
                </a:srgbClr>
              </a:solidFill>
              <a:ln w="9525">
                <a:noFill/>
              </a:ln>
            </p:spPr>
            <p:txBody>
              <a:bodyPr/>
              <a:lstStyle/>
              <a:p>
                <a:endParaRPr lang="en-US"/>
              </a:p>
            </p:txBody>
          </p:sp>
          <p:sp>
            <p:nvSpPr>
              <p:cNvPr id="45078" name="Freeform 438"/>
              <p:cNvSpPr/>
              <p:nvPr/>
            </p:nvSpPr>
            <p:spPr>
              <a:xfrm>
                <a:off x="5635625" y="5160963"/>
                <a:ext cx="638175" cy="792163"/>
              </a:xfrm>
              <a:custGeom>
                <a:avLst/>
                <a:gdLst/>
                <a:ahLst/>
                <a:cxnLst>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0"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Lst>
                <a:rect l="0" t="0" r="0" b="0"/>
                <a:pathLst>
                  <a:path w="952" h="1177">
                    <a:moveTo>
                      <a:pt x="922" y="650"/>
                    </a:moveTo>
                    <a:cubicBezTo>
                      <a:pt x="921" y="650"/>
                      <a:pt x="921" y="643"/>
                      <a:pt x="921" y="632"/>
                    </a:cubicBezTo>
                    <a:lnTo>
                      <a:pt x="921" y="629"/>
                    </a:lnTo>
                    <a:cubicBezTo>
                      <a:pt x="925" y="591"/>
                      <a:pt x="928" y="555"/>
                      <a:pt x="929" y="520"/>
                    </a:cubicBezTo>
                    <a:cubicBezTo>
                      <a:pt x="947" y="501"/>
                      <a:pt x="952" y="481"/>
                      <a:pt x="952" y="481"/>
                    </a:cubicBezTo>
                    <a:cubicBezTo>
                      <a:pt x="942" y="467"/>
                      <a:pt x="932" y="437"/>
                      <a:pt x="925" y="410"/>
                    </a:cubicBezTo>
                    <a:cubicBezTo>
                      <a:pt x="903" y="206"/>
                      <a:pt x="793" y="74"/>
                      <a:pt x="500" y="26"/>
                    </a:cubicBezTo>
                    <a:cubicBezTo>
                      <a:pt x="339" y="0"/>
                      <a:pt x="218" y="51"/>
                      <a:pt x="143" y="187"/>
                    </a:cubicBezTo>
                    <a:lnTo>
                      <a:pt x="140" y="198"/>
                    </a:lnTo>
                    <a:lnTo>
                      <a:pt x="140" y="194"/>
                    </a:lnTo>
                    <a:cubicBezTo>
                      <a:pt x="140" y="194"/>
                      <a:pt x="47" y="496"/>
                      <a:pt x="0" y="571"/>
                    </a:cubicBezTo>
                    <a:cubicBezTo>
                      <a:pt x="0" y="571"/>
                      <a:pt x="22" y="587"/>
                      <a:pt x="46" y="587"/>
                    </a:cubicBezTo>
                    <a:lnTo>
                      <a:pt x="43" y="661"/>
                    </a:lnTo>
                    <a:lnTo>
                      <a:pt x="60" y="665"/>
                    </a:lnTo>
                    <a:cubicBezTo>
                      <a:pt x="60" y="665"/>
                      <a:pt x="66" y="741"/>
                      <a:pt x="71" y="755"/>
                    </a:cubicBezTo>
                    <a:cubicBezTo>
                      <a:pt x="73" y="762"/>
                      <a:pt x="81" y="777"/>
                      <a:pt x="88" y="790"/>
                    </a:cubicBezTo>
                    <a:cubicBezTo>
                      <a:pt x="143" y="971"/>
                      <a:pt x="265" y="1092"/>
                      <a:pt x="432" y="1119"/>
                    </a:cubicBezTo>
                    <a:cubicBezTo>
                      <a:pt x="456" y="1126"/>
                      <a:pt x="473" y="1136"/>
                      <a:pt x="464" y="1150"/>
                    </a:cubicBezTo>
                    <a:cubicBezTo>
                      <a:pt x="448" y="1177"/>
                      <a:pt x="504" y="1135"/>
                      <a:pt x="583" y="1114"/>
                    </a:cubicBezTo>
                    <a:cubicBezTo>
                      <a:pt x="747" y="1078"/>
                      <a:pt x="856" y="938"/>
                      <a:pt x="902" y="745"/>
                    </a:cubicBezTo>
                    <a:cubicBezTo>
                      <a:pt x="908" y="734"/>
                      <a:pt x="922" y="708"/>
                      <a:pt x="924" y="700"/>
                    </a:cubicBezTo>
                    <a:cubicBezTo>
                      <a:pt x="925" y="689"/>
                      <a:pt x="925" y="650"/>
                      <a:pt x="922" y="650"/>
                    </a:cubicBezTo>
                    <a:close/>
                  </a:path>
                </a:pathLst>
              </a:custGeom>
              <a:solidFill>
                <a:srgbClr val="BDC2C5">
                  <a:alpha val="100000"/>
                </a:srgbClr>
              </a:solidFill>
              <a:ln w="9525">
                <a:noFill/>
              </a:ln>
            </p:spPr>
            <p:txBody>
              <a:bodyPr/>
              <a:lstStyle/>
              <a:p>
                <a:endParaRPr lang="en-US"/>
              </a:p>
            </p:txBody>
          </p:sp>
          <p:sp>
            <p:nvSpPr>
              <p:cNvPr id="45079" name="Freeform 448"/>
              <p:cNvSpPr/>
              <p:nvPr/>
            </p:nvSpPr>
            <p:spPr>
              <a:xfrm>
                <a:off x="5783263" y="5900738"/>
                <a:ext cx="363538" cy="141288"/>
              </a:xfrm>
              <a:custGeom>
                <a:avLst/>
                <a:gdLst/>
                <a:ahLst/>
                <a:cxnLst>
                  <a:cxn ang="0">
                    <a:pos x="0" y="2147483646"/>
                  </a:cxn>
                  <a:cxn ang="0">
                    <a:pos x="2147483646" y="0"/>
                  </a:cxn>
                  <a:cxn ang="0">
                    <a:pos x="2147483646" y="2147483646"/>
                  </a:cxn>
                  <a:cxn ang="0">
                    <a:pos x="2147483646" y="0"/>
                  </a:cxn>
                  <a:cxn ang="0">
                    <a:pos x="2147483646" y="2147483646"/>
                  </a:cxn>
                  <a:cxn ang="0">
                    <a:pos x="2147483646" y="2147483646"/>
                  </a:cxn>
                  <a:cxn ang="0">
                    <a:pos x="0" y="2147483646"/>
                  </a:cxn>
                </a:cxnLst>
                <a:rect l="0" t="0" r="0" b="0"/>
                <a:pathLst>
                  <a:path w="540" h="209">
                    <a:moveTo>
                      <a:pt x="0" y="108"/>
                    </a:moveTo>
                    <a:cubicBezTo>
                      <a:pt x="0" y="108"/>
                      <a:pt x="2" y="55"/>
                      <a:pt x="5" y="0"/>
                    </a:cubicBezTo>
                    <a:cubicBezTo>
                      <a:pt x="5" y="0"/>
                      <a:pt x="82" y="73"/>
                      <a:pt x="272" y="73"/>
                    </a:cubicBezTo>
                    <a:cubicBezTo>
                      <a:pt x="461" y="73"/>
                      <a:pt x="538" y="0"/>
                      <a:pt x="538" y="0"/>
                    </a:cubicBezTo>
                    <a:cubicBezTo>
                      <a:pt x="539" y="49"/>
                      <a:pt x="540" y="108"/>
                      <a:pt x="540" y="108"/>
                    </a:cubicBezTo>
                    <a:lnTo>
                      <a:pt x="257" y="209"/>
                    </a:lnTo>
                    <a:lnTo>
                      <a:pt x="0" y="108"/>
                    </a:lnTo>
                  </a:path>
                </a:pathLst>
              </a:custGeom>
              <a:solidFill>
                <a:srgbClr val="F5F5F6">
                  <a:alpha val="100000"/>
                </a:srgbClr>
              </a:solidFill>
              <a:ln w="9525">
                <a:noFill/>
              </a:ln>
            </p:spPr>
            <p:txBody>
              <a:bodyPr/>
              <a:lstStyle/>
              <a:p>
                <a:endParaRPr lang="en-US"/>
              </a:p>
            </p:txBody>
          </p:sp>
          <p:sp>
            <p:nvSpPr>
              <p:cNvPr id="45080" name="Freeform 452"/>
              <p:cNvSpPr/>
              <p:nvPr/>
            </p:nvSpPr>
            <p:spPr>
              <a:xfrm>
                <a:off x="5141913" y="5953125"/>
                <a:ext cx="1647825" cy="957263"/>
              </a:xfrm>
              <a:custGeom>
                <a:avLst/>
                <a:gdLst/>
                <a:ahLst/>
                <a:cxnLst>
                  <a:cxn ang="0">
                    <a:pos x="2147483646" y="2147483646"/>
                  </a:cxn>
                  <a:cxn ang="0">
                    <a:pos x="2147483646" y="2147483646"/>
                  </a:cxn>
                  <a:cxn ang="0">
                    <a:pos x="2147483646" y="2147483646"/>
                  </a:cxn>
                  <a:cxn ang="0">
                    <a:pos x="2147483646" y="0"/>
                  </a:cxn>
                  <a:cxn ang="0">
                    <a:pos x="2147483646" y="2147483646"/>
                  </a:cxn>
                  <a:cxn ang="0">
                    <a:pos x="2147483646" y="0"/>
                  </a:cxn>
                  <a:cxn ang="0">
                    <a:pos x="2147483646" y="2147483646"/>
                  </a:cxn>
                  <a:cxn ang="0">
                    <a:pos x="2147483646" y="2147483646"/>
                  </a:cxn>
                  <a:cxn ang="0">
                    <a:pos x="0"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Lst>
                <a:rect l="0" t="0" r="0" b="0"/>
                <a:pathLst>
                  <a:path w="2455" h="1426">
                    <a:moveTo>
                      <a:pt x="2455" y="1426"/>
                    </a:moveTo>
                    <a:cubicBezTo>
                      <a:pt x="2455" y="1426"/>
                      <a:pt x="2332" y="270"/>
                      <a:pt x="2243" y="199"/>
                    </a:cubicBezTo>
                    <a:cubicBezTo>
                      <a:pt x="1832" y="161"/>
                      <a:pt x="1531" y="58"/>
                      <a:pt x="1530" y="57"/>
                    </a:cubicBezTo>
                    <a:cubicBezTo>
                      <a:pt x="1530" y="57"/>
                      <a:pt x="1512" y="47"/>
                      <a:pt x="1506" y="0"/>
                    </a:cubicBezTo>
                    <a:cubicBezTo>
                      <a:pt x="1506" y="0"/>
                      <a:pt x="1426" y="73"/>
                      <a:pt x="1228" y="73"/>
                    </a:cubicBezTo>
                    <a:cubicBezTo>
                      <a:pt x="1029" y="73"/>
                      <a:pt x="949" y="0"/>
                      <a:pt x="949" y="0"/>
                    </a:cubicBezTo>
                    <a:cubicBezTo>
                      <a:pt x="939" y="56"/>
                      <a:pt x="926" y="57"/>
                      <a:pt x="926" y="57"/>
                    </a:cubicBezTo>
                    <a:cubicBezTo>
                      <a:pt x="924" y="58"/>
                      <a:pt x="623" y="161"/>
                      <a:pt x="213" y="199"/>
                    </a:cubicBezTo>
                    <a:cubicBezTo>
                      <a:pt x="123" y="270"/>
                      <a:pt x="0" y="1426"/>
                      <a:pt x="0" y="1426"/>
                    </a:cubicBezTo>
                    <a:lnTo>
                      <a:pt x="477" y="1426"/>
                    </a:lnTo>
                    <a:lnTo>
                      <a:pt x="510" y="1266"/>
                    </a:lnTo>
                    <a:lnTo>
                      <a:pt x="536" y="1426"/>
                    </a:lnTo>
                    <a:lnTo>
                      <a:pt x="1856" y="1426"/>
                    </a:lnTo>
                    <a:lnTo>
                      <a:pt x="1865" y="1299"/>
                    </a:lnTo>
                    <a:lnTo>
                      <a:pt x="1903" y="1426"/>
                    </a:lnTo>
                    <a:lnTo>
                      <a:pt x="2455" y="1426"/>
                    </a:lnTo>
                    <a:close/>
                  </a:path>
                </a:pathLst>
              </a:custGeom>
              <a:solidFill>
                <a:srgbClr val="2B394C">
                  <a:alpha val="100000"/>
                </a:srgbClr>
              </a:solidFill>
              <a:ln w="9525">
                <a:noFill/>
              </a:ln>
            </p:spPr>
            <p:txBody>
              <a:bodyPr/>
              <a:lstStyle/>
              <a:p>
                <a:endParaRPr lang="en-US"/>
              </a:p>
            </p:txBody>
          </p:sp>
        </p:grpSp>
        <p:sp>
          <p:nvSpPr>
            <p:cNvPr id="45076" name="Freeform 482"/>
            <p:cNvSpPr/>
            <p:nvPr/>
          </p:nvSpPr>
          <p:spPr>
            <a:xfrm>
              <a:off x="494226" y="6030912"/>
              <a:ext cx="347663" cy="149225"/>
            </a:xfrm>
            <a:custGeom>
              <a:avLst/>
              <a:gdLst/>
              <a:ahLst/>
              <a:cxnLst>
                <a:cxn ang="0">
                  <a:pos x="2147483646" y="0"/>
                </a:cxn>
                <a:cxn ang="0">
                  <a:pos x="0" y="2147483646"/>
                </a:cxn>
                <a:cxn ang="0">
                  <a:pos x="2147483646" y="2147483646"/>
                </a:cxn>
                <a:cxn ang="0">
                  <a:pos x="2147483646" y="2147483646"/>
                </a:cxn>
                <a:cxn ang="0">
                  <a:pos x="2147483646" y="0"/>
                </a:cxn>
                <a:cxn ang="0">
                  <a:pos x="2147483646" y="0"/>
                </a:cxn>
              </a:cxnLst>
              <a:rect l="0" t="0" r="0" b="0"/>
              <a:pathLst>
                <a:path w="219" h="94">
                  <a:moveTo>
                    <a:pt x="3" y="0"/>
                  </a:moveTo>
                  <a:lnTo>
                    <a:pt x="0" y="47"/>
                  </a:lnTo>
                  <a:lnTo>
                    <a:pt x="110" y="94"/>
                  </a:lnTo>
                  <a:lnTo>
                    <a:pt x="219" y="44"/>
                  </a:lnTo>
                  <a:lnTo>
                    <a:pt x="218" y="0"/>
                  </a:lnTo>
                  <a:lnTo>
                    <a:pt x="3" y="0"/>
                  </a:lnTo>
                  <a:close/>
                </a:path>
              </a:pathLst>
            </a:custGeom>
            <a:solidFill>
              <a:srgbClr val="F6D8B3">
                <a:alpha val="100000"/>
              </a:srgbClr>
            </a:solidFill>
            <a:ln w="9525">
              <a:noFill/>
            </a:ln>
          </p:spPr>
          <p:txBody>
            <a:bodyPr/>
            <a:lstStyle/>
            <a:p>
              <a:endParaRPr lang="en-US"/>
            </a:p>
          </p:txBody>
        </p:sp>
      </p:grpSp>
      <p:sp>
        <p:nvSpPr>
          <p:cNvPr id="45065" name="مستطيل 2"/>
          <p:cNvSpPr/>
          <p:nvPr/>
        </p:nvSpPr>
        <p:spPr>
          <a:xfrm>
            <a:off x="2955926" y="1432272"/>
            <a:ext cx="6272529" cy="3390555"/>
          </a:xfrm>
          <a:prstGeom prst="rect">
            <a:avLst/>
          </a:prstGeom>
          <a:noFill/>
          <a:ln w="9525">
            <a:noFill/>
          </a:ln>
        </p:spPr>
        <p:txBody>
          <a:bodyPr>
            <a:no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algn="ctr">
              <a:lnSpc>
                <a:spcPct val="100000"/>
              </a:lnSpc>
              <a:spcBef>
                <a:spcPct val="0"/>
              </a:spcBef>
              <a:buFontTx/>
              <a:buNone/>
            </a:pPr>
            <a:endParaRPr lang="ar-SA" altLang="en-US" sz="2000" b="1" dirty="0">
              <a:solidFill>
                <a:schemeClr val="bg2">
                  <a:lumMod val="10000"/>
                </a:schemeClr>
              </a:solidFill>
              <a:latin typeface="Segoe UI Semibold" panose="020B0702040204020203" pitchFamily="34" charset="0"/>
              <a:ea typeface="Calibri" panose="020F0502020204030204" pitchFamily="34" charset="0"/>
              <a:cs typeface="Segoe UI Semibold" panose="020B0702040204020203" pitchFamily="34" charset="0"/>
            </a:endParaRPr>
          </a:p>
        </p:txBody>
      </p:sp>
      <p:sp>
        <p:nvSpPr>
          <p:cNvPr id="148" name="Oval 173"/>
          <p:cNvSpPr/>
          <p:nvPr/>
        </p:nvSpPr>
        <p:spPr>
          <a:xfrm>
            <a:off x="217488" y="215900"/>
            <a:ext cx="627063" cy="627063"/>
          </a:xfrm>
          <a:prstGeom prst="ellipse">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eaLnBrk="1" hangingPunct="1">
              <a:buNone/>
            </a:pPr>
            <a:r>
              <a:rPr lang="ar-JO" altLang="x-none" dirty="0">
                <a:solidFill>
                  <a:srgbClr val="FFFFFF"/>
                </a:solidFill>
                <a:latin typeface="Calibri" panose="020F0502020204030204" pitchFamily="34" charset="0"/>
                <a:cs typeface="Arial" panose="020B0604020202020204" pitchFamily="34" charset="0"/>
              </a:rPr>
              <a:t>25</a:t>
            </a:r>
            <a:endParaRPr dirty="0">
              <a:solidFill>
                <a:srgbClr val="FFFFFF"/>
              </a:solidFill>
              <a:latin typeface="Calibri" panose="020F050202020403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6082" name="Group 5"/>
          <p:cNvGrpSpPr/>
          <p:nvPr/>
        </p:nvGrpSpPr>
        <p:grpSpPr>
          <a:xfrm>
            <a:off x="166688" y="1419225"/>
            <a:ext cx="3684587" cy="3471863"/>
            <a:chOff x="0" y="2003764"/>
            <a:chExt cx="5151549" cy="4078838"/>
          </a:xfrm>
        </p:grpSpPr>
        <p:sp>
          <p:nvSpPr>
            <p:cNvPr id="69" name="AutoShape 7"/>
            <p:cNvSpPr/>
            <p:nvPr/>
          </p:nvSpPr>
          <p:spPr bwMode="auto">
            <a:xfrm>
              <a:off x="2175148" y="2054121"/>
              <a:ext cx="2601300" cy="3017631"/>
            </a:xfrm>
            <a:custGeom>
              <a:avLst/>
              <a:gdLst/>
              <a:ahLst/>
              <a:cxnLst/>
              <a:rect l="0" t="0" r="r" b="b"/>
              <a:pathLst>
                <a:path w="21162" h="18992">
                  <a:moveTo>
                    <a:pt x="7050" y="4088"/>
                  </a:moveTo>
                  <a:cubicBezTo>
                    <a:pt x="10836" y="4088"/>
                    <a:pt x="17592" y="2035"/>
                    <a:pt x="19960" y="62"/>
                  </a:cubicBezTo>
                  <a:cubicBezTo>
                    <a:pt x="21600" y="-1304"/>
                    <a:pt x="21544" y="20296"/>
                    <a:pt x="19904" y="18930"/>
                  </a:cubicBezTo>
                  <a:cubicBezTo>
                    <a:pt x="17536" y="16957"/>
                    <a:pt x="10836" y="14977"/>
                    <a:pt x="7050" y="14977"/>
                  </a:cubicBezTo>
                  <a:lnTo>
                    <a:pt x="0" y="9546"/>
                  </a:lnTo>
                  <a:lnTo>
                    <a:pt x="132" y="9532"/>
                  </a:lnTo>
                  <a:lnTo>
                    <a:pt x="0" y="9519"/>
                  </a:lnTo>
                  <a:lnTo>
                    <a:pt x="7050" y="4088"/>
                  </a:lnTo>
                  <a:close/>
                  <a:moveTo>
                    <a:pt x="7050" y="4088"/>
                  </a:moveTo>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b="1" i="0" u="none" strike="noStrike" kern="1200" cap="none" spc="0" normalizeH="0" baseline="0" noProof="0">
                <a:ln>
                  <a:noFill/>
                </a:ln>
                <a:solidFill>
                  <a:schemeClr val="lt1"/>
                </a:solidFill>
                <a:effectLst/>
                <a:uLnTx/>
                <a:uFillTx/>
                <a:latin typeface="Simplified Arabic" panose="02020603050405020304" pitchFamily="18" charset="-78"/>
                <a:cs typeface="Simplified Arabic" panose="02020603050405020304" pitchFamily="18" charset="-78"/>
              </a:endParaRPr>
            </a:p>
          </p:txBody>
        </p:sp>
        <p:sp>
          <p:nvSpPr>
            <p:cNvPr id="70" name="AutoShape 8"/>
            <p:cNvSpPr/>
            <p:nvPr/>
          </p:nvSpPr>
          <p:spPr bwMode="auto">
            <a:xfrm>
              <a:off x="2175461" y="2044233"/>
              <a:ext cx="2601758" cy="2625364"/>
            </a:xfrm>
            <a:custGeom>
              <a:avLst/>
              <a:gdLst/>
              <a:ahLst/>
              <a:cxnLst/>
              <a:rect l="0" t="0" r="r" b="b"/>
              <a:pathLst>
                <a:path w="21292" h="20400">
                  <a:moveTo>
                    <a:pt x="7093" y="5070"/>
                  </a:moveTo>
                  <a:cubicBezTo>
                    <a:pt x="10902" y="5070"/>
                    <a:pt x="17699" y="2524"/>
                    <a:pt x="20082" y="77"/>
                  </a:cubicBezTo>
                  <a:cubicBezTo>
                    <a:pt x="21326" y="-1200"/>
                    <a:pt x="21600" y="13712"/>
                    <a:pt x="20952" y="20400"/>
                  </a:cubicBezTo>
                  <a:cubicBezTo>
                    <a:pt x="20633" y="20394"/>
                    <a:pt x="20324" y="20225"/>
                    <a:pt x="20032" y="19916"/>
                  </a:cubicBezTo>
                  <a:cubicBezTo>
                    <a:pt x="20030" y="19914"/>
                    <a:pt x="20028" y="19913"/>
                    <a:pt x="20026" y="19911"/>
                  </a:cubicBezTo>
                  <a:cubicBezTo>
                    <a:pt x="17643" y="17465"/>
                    <a:pt x="10902" y="15009"/>
                    <a:pt x="7093" y="15009"/>
                  </a:cubicBezTo>
                  <a:lnTo>
                    <a:pt x="7026" y="14945"/>
                  </a:lnTo>
                  <a:lnTo>
                    <a:pt x="3274" y="14945"/>
                  </a:lnTo>
                  <a:lnTo>
                    <a:pt x="0" y="11837"/>
                  </a:lnTo>
                  <a:lnTo>
                    <a:pt x="133" y="11821"/>
                  </a:lnTo>
                  <a:lnTo>
                    <a:pt x="0" y="11804"/>
                  </a:lnTo>
                  <a:lnTo>
                    <a:pt x="7093" y="5070"/>
                  </a:lnTo>
                  <a:close/>
                  <a:moveTo>
                    <a:pt x="7093" y="5070"/>
                  </a:moveTo>
                </a:path>
              </a:pathLst>
            </a:custGeom>
            <a:gradFill>
              <a:gsLst>
                <a:gs pos="100000">
                  <a:srgbClr val="FFFFFF">
                    <a:alpha val="50000"/>
                  </a:srgbClr>
                </a:gs>
                <a:gs pos="50000">
                  <a:srgbClr val="FFFFFF">
                    <a:alpha val="15000"/>
                  </a:srgbClr>
                </a:gs>
              </a:gsLst>
              <a:lin ang="5400000" scaled="1"/>
            </a:grad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b="1" i="0" u="none" strike="noStrike" kern="1200" cap="none" spc="0" normalizeH="0" baseline="0" noProof="0">
                <a:ln>
                  <a:noFill/>
                </a:ln>
                <a:solidFill>
                  <a:srgbClr val="878787"/>
                </a:solidFill>
                <a:effectLst/>
                <a:uLnTx/>
                <a:uFillTx/>
                <a:latin typeface="Simplified Arabic" panose="02020603050405020304" pitchFamily="18" charset="-78"/>
                <a:cs typeface="Simplified Arabic" panose="02020603050405020304" pitchFamily="18" charset="-78"/>
              </a:endParaRPr>
            </a:p>
          </p:txBody>
        </p:sp>
        <p:sp>
          <p:nvSpPr>
            <p:cNvPr id="71" name="AutoShape 9"/>
            <p:cNvSpPr/>
            <p:nvPr/>
          </p:nvSpPr>
          <p:spPr bwMode="auto">
            <a:xfrm>
              <a:off x="4332540" y="2003764"/>
              <a:ext cx="819009" cy="3129533"/>
            </a:xfrm>
            <a:custGeom>
              <a:avLst/>
              <a:gdLst/>
              <a:ahLst/>
              <a:cxnLst/>
              <a:rect l="0" t="0" r="r" b="b"/>
              <a:pathLst>
                <a:path w="21600" h="21600">
                  <a:moveTo>
                    <a:pt x="10800" y="21600"/>
                  </a:moveTo>
                  <a:cubicBezTo>
                    <a:pt x="11520" y="21600"/>
                    <a:pt x="12240" y="21527"/>
                    <a:pt x="12939" y="21386"/>
                  </a:cubicBezTo>
                  <a:cubicBezTo>
                    <a:pt x="13637" y="21245"/>
                    <a:pt x="14315" y="21035"/>
                    <a:pt x="14954" y="20769"/>
                  </a:cubicBezTo>
                  <a:cubicBezTo>
                    <a:pt x="15593" y="20503"/>
                    <a:pt x="16194" y="20180"/>
                    <a:pt x="16745" y="19816"/>
                  </a:cubicBezTo>
                  <a:cubicBezTo>
                    <a:pt x="17297" y="19453"/>
                    <a:pt x="17799" y="19049"/>
                    <a:pt x="18248" y="18621"/>
                  </a:cubicBezTo>
                  <a:cubicBezTo>
                    <a:pt x="18698" y="18192"/>
                    <a:pt x="19094" y="17741"/>
                    <a:pt x="19440" y="17280"/>
                  </a:cubicBezTo>
                  <a:cubicBezTo>
                    <a:pt x="19786" y="16819"/>
                    <a:pt x="20080" y="16349"/>
                    <a:pt x="20329" y="15882"/>
                  </a:cubicBezTo>
                  <a:cubicBezTo>
                    <a:pt x="20579" y="15415"/>
                    <a:pt x="20782" y="14951"/>
                    <a:pt x="20948" y="14497"/>
                  </a:cubicBezTo>
                  <a:cubicBezTo>
                    <a:pt x="21113" y="14043"/>
                    <a:pt x="21240" y="13599"/>
                    <a:pt x="21337" y="13171"/>
                  </a:cubicBezTo>
                  <a:cubicBezTo>
                    <a:pt x="21433" y="12742"/>
                    <a:pt x="21499" y="12329"/>
                    <a:pt x="21540" y="11934"/>
                  </a:cubicBezTo>
                  <a:cubicBezTo>
                    <a:pt x="21582" y="11538"/>
                    <a:pt x="21600" y="11160"/>
                    <a:pt x="21600" y="10800"/>
                  </a:cubicBezTo>
                  <a:cubicBezTo>
                    <a:pt x="21600" y="10440"/>
                    <a:pt x="21582" y="10062"/>
                    <a:pt x="21540" y="9666"/>
                  </a:cubicBezTo>
                  <a:cubicBezTo>
                    <a:pt x="21499" y="9271"/>
                    <a:pt x="21433" y="8858"/>
                    <a:pt x="21337" y="8429"/>
                  </a:cubicBezTo>
                  <a:cubicBezTo>
                    <a:pt x="21240" y="8001"/>
                    <a:pt x="21113" y="7557"/>
                    <a:pt x="20948" y="7103"/>
                  </a:cubicBezTo>
                  <a:cubicBezTo>
                    <a:pt x="20782" y="6649"/>
                    <a:pt x="20579" y="6185"/>
                    <a:pt x="20329" y="5718"/>
                  </a:cubicBezTo>
                  <a:cubicBezTo>
                    <a:pt x="20080" y="5251"/>
                    <a:pt x="19786" y="4781"/>
                    <a:pt x="19440" y="4320"/>
                  </a:cubicBezTo>
                  <a:cubicBezTo>
                    <a:pt x="19094" y="3859"/>
                    <a:pt x="18698" y="3408"/>
                    <a:pt x="18248" y="2979"/>
                  </a:cubicBezTo>
                  <a:cubicBezTo>
                    <a:pt x="17799" y="2551"/>
                    <a:pt x="17297" y="2147"/>
                    <a:pt x="16745" y="1784"/>
                  </a:cubicBezTo>
                  <a:cubicBezTo>
                    <a:pt x="16194" y="1420"/>
                    <a:pt x="15593" y="1097"/>
                    <a:pt x="14954" y="831"/>
                  </a:cubicBezTo>
                  <a:cubicBezTo>
                    <a:pt x="14315" y="565"/>
                    <a:pt x="13637" y="355"/>
                    <a:pt x="12939" y="214"/>
                  </a:cubicBezTo>
                  <a:cubicBezTo>
                    <a:pt x="12240" y="73"/>
                    <a:pt x="11520" y="0"/>
                    <a:pt x="10800" y="0"/>
                  </a:cubicBezTo>
                  <a:cubicBezTo>
                    <a:pt x="10080" y="0"/>
                    <a:pt x="9360" y="73"/>
                    <a:pt x="8661" y="214"/>
                  </a:cubicBezTo>
                  <a:cubicBezTo>
                    <a:pt x="7963" y="355"/>
                    <a:pt x="7285" y="565"/>
                    <a:pt x="6646" y="831"/>
                  </a:cubicBezTo>
                  <a:cubicBezTo>
                    <a:pt x="6007" y="1097"/>
                    <a:pt x="5406" y="1420"/>
                    <a:pt x="4855" y="1784"/>
                  </a:cubicBezTo>
                  <a:cubicBezTo>
                    <a:pt x="4303" y="2147"/>
                    <a:pt x="3801" y="2551"/>
                    <a:pt x="3352" y="2979"/>
                  </a:cubicBezTo>
                  <a:cubicBezTo>
                    <a:pt x="2902" y="3408"/>
                    <a:pt x="2506" y="3859"/>
                    <a:pt x="2160" y="4320"/>
                  </a:cubicBezTo>
                  <a:cubicBezTo>
                    <a:pt x="1814" y="4781"/>
                    <a:pt x="1520" y="5251"/>
                    <a:pt x="1271" y="5718"/>
                  </a:cubicBezTo>
                  <a:cubicBezTo>
                    <a:pt x="1021" y="6185"/>
                    <a:pt x="818" y="6649"/>
                    <a:pt x="652" y="7103"/>
                  </a:cubicBezTo>
                  <a:cubicBezTo>
                    <a:pt x="487" y="7557"/>
                    <a:pt x="360" y="8001"/>
                    <a:pt x="263" y="8429"/>
                  </a:cubicBezTo>
                  <a:cubicBezTo>
                    <a:pt x="167" y="8858"/>
                    <a:pt x="101" y="9271"/>
                    <a:pt x="60" y="9666"/>
                  </a:cubicBezTo>
                  <a:cubicBezTo>
                    <a:pt x="18" y="10062"/>
                    <a:pt x="0" y="10440"/>
                    <a:pt x="0" y="10800"/>
                  </a:cubicBezTo>
                  <a:cubicBezTo>
                    <a:pt x="0" y="11160"/>
                    <a:pt x="18" y="11538"/>
                    <a:pt x="60" y="11934"/>
                  </a:cubicBezTo>
                  <a:cubicBezTo>
                    <a:pt x="101" y="12329"/>
                    <a:pt x="167" y="12742"/>
                    <a:pt x="263" y="13171"/>
                  </a:cubicBezTo>
                  <a:cubicBezTo>
                    <a:pt x="360" y="13599"/>
                    <a:pt x="487" y="14043"/>
                    <a:pt x="652" y="14497"/>
                  </a:cubicBezTo>
                  <a:cubicBezTo>
                    <a:pt x="818" y="14951"/>
                    <a:pt x="1021" y="15415"/>
                    <a:pt x="1271" y="15882"/>
                  </a:cubicBezTo>
                  <a:cubicBezTo>
                    <a:pt x="1520" y="16349"/>
                    <a:pt x="1814" y="16819"/>
                    <a:pt x="2160" y="17280"/>
                  </a:cubicBezTo>
                  <a:cubicBezTo>
                    <a:pt x="2506" y="17741"/>
                    <a:pt x="2902" y="18192"/>
                    <a:pt x="3352" y="18621"/>
                  </a:cubicBezTo>
                  <a:cubicBezTo>
                    <a:pt x="3801" y="19049"/>
                    <a:pt x="4303" y="19453"/>
                    <a:pt x="4855" y="19816"/>
                  </a:cubicBezTo>
                  <a:cubicBezTo>
                    <a:pt x="5406" y="20180"/>
                    <a:pt x="6007" y="20503"/>
                    <a:pt x="6646" y="20769"/>
                  </a:cubicBezTo>
                  <a:cubicBezTo>
                    <a:pt x="7285" y="21035"/>
                    <a:pt x="7963" y="21245"/>
                    <a:pt x="8661" y="21386"/>
                  </a:cubicBezTo>
                  <a:cubicBezTo>
                    <a:pt x="9360" y="21527"/>
                    <a:pt x="10080" y="21600"/>
                    <a:pt x="10800" y="21600"/>
                  </a:cubicBezTo>
                  <a:close/>
                  <a:moveTo>
                    <a:pt x="10800" y="21600"/>
                  </a:moveTo>
                </a:path>
              </a:pathLst>
            </a:custGeom>
            <a:solidFill>
              <a:srgbClr val="E1E9EA"/>
            </a:solidFill>
            <a:ln>
              <a:noFill/>
            </a:ln>
          </p:spPr>
          <p:txBody>
            <a:bodyPr lIns="0" tIns="0" rIns="0" bIns="0"/>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b="1" i="0" u="none" strike="noStrike" kern="0" cap="none" spc="0" normalizeH="0" baseline="0" noProof="0">
                <a:ln>
                  <a:noFill/>
                </a:ln>
                <a:solidFill>
                  <a:srgbClr val="9EACB4"/>
                </a:solidFill>
                <a:effectLst/>
                <a:uLnTx/>
                <a:uFillTx/>
                <a:latin typeface="Simplified Arabic" panose="02020603050405020304" pitchFamily="18" charset="-78"/>
                <a:cs typeface="Simplified Arabic" panose="02020603050405020304" pitchFamily="18" charset="-78"/>
              </a:endParaRPr>
            </a:p>
          </p:txBody>
        </p:sp>
        <p:sp>
          <p:nvSpPr>
            <p:cNvPr id="72" name="AutoShape 10"/>
            <p:cNvSpPr/>
            <p:nvPr/>
          </p:nvSpPr>
          <p:spPr bwMode="auto">
            <a:xfrm>
              <a:off x="719131" y="4834891"/>
              <a:ext cx="503835" cy="982875"/>
            </a:xfrm>
            <a:custGeom>
              <a:avLst/>
              <a:gdLst/>
              <a:ahLst/>
              <a:cxnLst/>
              <a:rect l="0" t="0" r="r" b="b"/>
              <a:pathLst>
                <a:path w="21100" h="21600">
                  <a:moveTo>
                    <a:pt x="20006" y="21600"/>
                  </a:moveTo>
                  <a:cubicBezTo>
                    <a:pt x="21487" y="10766"/>
                    <a:pt x="21600" y="4119"/>
                    <a:pt x="19495" y="0"/>
                  </a:cubicBezTo>
                  <a:lnTo>
                    <a:pt x="0" y="11075"/>
                  </a:lnTo>
                  <a:lnTo>
                    <a:pt x="20006" y="21600"/>
                  </a:lnTo>
                  <a:close/>
                  <a:moveTo>
                    <a:pt x="20006" y="21600"/>
                  </a:moveTo>
                </a:path>
              </a:pathLst>
            </a:custGeom>
            <a:solidFill>
              <a:srgbClr val="B2B2B2"/>
            </a:solid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b="1" i="0" u="none" strike="noStrike" kern="0" cap="none" spc="0" normalizeH="0" baseline="0" noProof="0">
                <a:ln>
                  <a:noFill/>
                </a:ln>
                <a:solidFill>
                  <a:srgbClr val="9EACB4"/>
                </a:solidFill>
                <a:effectLst/>
                <a:uLnTx/>
                <a:uFillTx/>
                <a:latin typeface="Simplified Arabic" panose="02020603050405020304" pitchFamily="18" charset="-78"/>
                <a:cs typeface="Simplified Arabic" panose="02020603050405020304" pitchFamily="18" charset="-78"/>
              </a:endParaRPr>
            </a:p>
          </p:txBody>
        </p:sp>
        <p:sp>
          <p:nvSpPr>
            <p:cNvPr id="73" name="AutoShape 11"/>
            <p:cNvSpPr/>
            <p:nvPr/>
          </p:nvSpPr>
          <p:spPr bwMode="auto">
            <a:xfrm>
              <a:off x="759082" y="4918818"/>
              <a:ext cx="1151940" cy="798236"/>
            </a:xfrm>
            <a:custGeom>
              <a:avLst/>
              <a:gdLst/>
              <a:ahLst/>
              <a:cxnLst/>
              <a:rect l="0" t="0" r="r" b="b"/>
              <a:pathLst>
                <a:path w="21600" h="21600">
                  <a:moveTo>
                    <a:pt x="21600" y="21214"/>
                  </a:moveTo>
                  <a:lnTo>
                    <a:pt x="184" y="21600"/>
                  </a:lnTo>
                  <a:lnTo>
                    <a:pt x="0" y="386"/>
                  </a:lnTo>
                  <a:lnTo>
                    <a:pt x="21416" y="0"/>
                  </a:lnTo>
                  <a:close/>
                  <a:moveTo>
                    <a:pt x="21600" y="21214"/>
                  </a:moveTo>
                </a:path>
              </a:pathLst>
            </a:custGeom>
            <a:solidFill>
              <a:srgbClr val="FCDBBC"/>
            </a:solidFill>
            <a:ln>
              <a:noFill/>
            </a:ln>
          </p:spPr>
          <p:txBody>
            <a:bodyPr lIns="0" tIns="0" rIns="0" bIns="0"/>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b="1" i="0" u="none" strike="noStrike" kern="0" cap="none" spc="0" normalizeH="0" baseline="0" noProof="0">
                <a:ln>
                  <a:noFill/>
                </a:ln>
                <a:solidFill>
                  <a:srgbClr val="9EACB4"/>
                </a:solidFill>
                <a:effectLst/>
                <a:uLnTx/>
                <a:uFillTx/>
                <a:latin typeface="Simplified Arabic" panose="02020603050405020304" pitchFamily="18" charset="-78"/>
                <a:cs typeface="Simplified Arabic" panose="02020603050405020304" pitchFamily="18" charset="-78"/>
              </a:endParaRPr>
            </a:p>
          </p:txBody>
        </p:sp>
        <p:sp>
          <p:nvSpPr>
            <p:cNvPr id="74" name="AutoShape 12"/>
            <p:cNvSpPr/>
            <p:nvPr/>
          </p:nvSpPr>
          <p:spPr bwMode="auto">
            <a:xfrm>
              <a:off x="756862" y="5618207"/>
              <a:ext cx="1154160" cy="108172"/>
            </a:xfrm>
            <a:custGeom>
              <a:avLst/>
              <a:gdLst/>
              <a:ahLst/>
              <a:cxnLst/>
              <a:rect l="0" t="0" r="r" b="b"/>
              <a:pathLst>
                <a:path w="21600" h="21600">
                  <a:moveTo>
                    <a:pt x="0" y="385"/>
                  </a:moveTo>
                  <a:lnTo>
                    <a:pt x="21417" y="0"/>
                  </a:lnTo>
                  <a:lnTo>
                    <a:pt x="21600" y="21218"/>
                  </a:lnTo>
                  <a:lnTo>
                    <a:pt x="183" y="21600"/>
                  </a:lnTo>
                  <a:close/>
                  <a:moveTo>
                    <a:pt x="0" y="385"/>
                  </a:moveTo>
                </a:path>
              </a:pathLst>
            </a:custGeom>
            <a:solidFill>
              <a:srgbClr val="FAC290"/>
            </a:solidFill>
            <a:ln>
              <a:noFill/>
            </a:ln>
          </p:spPr>
          <p:txBody>
            <a:bodyPr lIns="0" tIns="0" rIns="0" bIns="0"/>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b="1" i="0" u="none" strike="noStrike" kern="0" cap="none" spc="0" normalizeH="0" baseline="0" noProof="0">
                <a:ln>
                  <a:noFill/>
                </a:ln>
                <a:solidFill>
                  <a:srgbClr val="9EACB4"/>
                </a:solidFill>
                <a:effectLst/>
                <a:uLnTx/>
                <a:uFillTx/>
                <a:latin typeface="Simplified Arabic" panose="02020603050405020304" pitchFamily="18" charset="-78"/>
                <a:cs typeface="Simplified Arabic" panose="02020603050405020304" pitchFamily="18" charset="-78"/>
              </a:endParaRPr>
            </a:p>
          </p:txBody>
        </p:sp>
        <p:sp>
          <p:nvSpPr>
            <p:cNvPr id="75" name="AutoShape 13"/>
            <p:cNvSpPr/>
            <p:nvPr/>
          </p:nvSpPr>
          <p:spPr bwMode="auto">
            <a:xfrm>
              <a:off x="1351698" y="4594302"/>
              <a:ext cx="1322845" cy="1270090"/>
            </a:xfrm>
            <a:custGeom>
              <a:avLst/>
              <a:gdLst/>
              <a:ahLst/>
              <a:cxnLst/>
              <a:rect l="0" t="0" r="r" b="b"/>
              <a:pathLst>
                <a:path w="20859" h="20489">
                  <a:moveTo>
                    <a:pt x="10416" y="66"/>
                  </a:moveTo>
                  <a:cubicBezTo>
                    <a:pt x="15141" y="-615"/>
                    <a:pt x="20552" y="4092"/>
                    <a:pt x="20843" y="9718"/>
                  </a:cubicBezTo>
                  <a:cubicBezTo>
                    <a:pt x="21134" y="15343"/>
                    <a:pt x="17250" y="19890"/>
                    <a:pt x="11471" y="20437"/>
                  </a:cubicBezTo>
                  <a:cubicBezTo>
                    <a:pt x="5691" y="20985"/>
                    <a:pt x="-466" y="17117"/>
                    <a:pt x="27" y="11329"/>
                  </a:cubicBezTo>
                  <a:cubicBezTo>
                    <a:pt x="521" y="5540"/>
                    <a:pt x="5691" y="746"/>
                    <a:pt x="10416" y="66"/>
                  </a:cubicBezTo>
                  <a:close/>
                  <a:moveTo>
                    <a:pt x="10416" y="66"/>
                  </a:moveTo>
                </a:path>
              </a:pathLst>
            </a:custGeom>
            <a:solidFill>
              <a:srgbClr val="FAC290"/>
            </a:solidFill>
            <a:ln>
              <a:noFill/>
            </a:ln>
          </p:spPr>
          <p:txBody>
            <a:bodyPr lIns="0" tIns="0" rIns="0" bIns="0"/>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b="1" i="0" u="none" strike="noStrike" kern="0" cap="none" spc="0" normalizeH="0" baseline="0" noProof="0">
                <a:ln>
                  <a:noFill/>
                </a:ln>
                <a:solidFill>
                  <a:srgbClr val="9EACB4"/>
                </a:solidFill>
                <a:effectLst/>
                <a:uLnTx/>
                <a:uFillTx/>
                <a:latin typeface="Simplified Arabic" panose="02020603050405020304" pitchFamily="18" charset="-78"/>
                <a:cs typeface="Simplified Arabic" panose="02020603050405020304" pitchFamily="18" charset="-78"/>
              </a:endParaRPr>
            </a:p>
          </p:txBody>
        </p:sp>
        <p:sp>
          <p:nvSpPr>
            <p:cNvPr id="76" name="AutoShape 14"/>
            <p:cNvSpPr/>
            <p:nvPr/>
          </p:nvSpPr>
          <p:spPr bwMode="auto">
            <a:xfrm>
              <a:off x="1433822" y="4607357"/>
              <a:ext cx="1231843" cy="1238385"/>
            </a:xfrm>
            <a:custGeom>
              <a:avLst/>
              <a:gdLst/>
              <a:ahLst/>
              <a:cxnLst/>
              <a:rect l="0" t="0" r="r" b="b"/>
              <a:pathLst>
                <a:path w="20632" h="21062">
                  <a:moveTo>
                    <a:pt x="9794" y="11"/>
                  </a:moveTo>
                  <a:cubicBezTo>
                    <a:pt x="14614" y="-248"/>
                    <a:pt x="20315" y="4169"/>
                    <a:pt x="20618" y="9978"/>
                  </a:cubicBezTo>
                  <a:cubicBezTo>
                    <a:pt x="20920" y="15787"/>
                    <a:pt x="16564" y="20743"/>
                    <a:pt x="10888" y="21047"/>
                  </a:cubicBezTo>
                  <a:cubicBezTo>
                    <a:pt x="5213" y="21352"/>
                    <a:pt x="-680" y="16945"/>
                    <a:pt x="64" y="11081"/>
                  </a:cubicBezTo>
                  <a:cubicBezTo>
                    <a:pt x="808" y="5216"/>
                    <a:pt x="4973" y="270"/>
                    <a:pt x="9794" y="11"/>
                  </a:cubicBezTo>
                  <a:close/>
                  <a:moveTo>
                    <a:pt x="9794" y="11"/>
                  </a:moveTo>
                </a:path>
              </a:pathLst>
            </a:custGeom>
            <a:solidFill>
              <a:srgbClr val="FCDBBC"/>
            </a:solidFill>
            <a:ln>
              <a:noFill/>
            </a:ln>
          </p:spPr>
          <p:txBody>
            <a:bodyPr lIns="0" tIns="0" rIns="0" bIns="0"/>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b="1" i="0" u="none" strike="noStrike" kern="0" cap="none" spc="0" normalizeH="0" baseline="0" noProof="0">
                <a:ln>
                  <a:noFill/>
                </a:ln>
                <a:solidFill>
                  <a:srgbClr val="9EACB4"/>
                </a:solidFill>
                <a:effectLst/>
                <a:uLnTx/>
                <a:uFillTx/>
                <a:latin typeface="Simplified Arabic" panose="02020603050405020304" pitchFamily="18" charset="-78"/>
                <a:cs typeface="Simplified Arabic" panose="02020603050405020304" pitchFamily="18" charset="-78"/>
              </a:endParaRPr>
            </a:p>
          </p:txBody>
        </p:sp>
        <p:grpSp>
          <p:nvGrpSpPr>
            <p:cNvPr id="77" name="Group 17"/>
            <p:cNvGrpSpPr/>
            <p:nvPr/>
          </p:nvGrpSpPr>
          <p:grpSpPr bwMode="auto">
            <a:xfrm>
              <a:off x="2134993" y="4094613"/>
              <a:ext cx="719993" cy="1987989"/>
              <a:chOff x="0" y="0"/>
              <a:chExt cx="427" cy="1179"/>
            </a:xfrm>
            <a:solidFill>
              <a:srgbClr val="3F5659"/>
            </a:solidFill>
          </p:grpSpPr>
          <p:sp>
            <p:nvSpPr>
              <p:cNvPr id="102" name="AutoShape 15"/>
              <p:cNvSpPr/>
              <p:nvPr/>
            </p:nvSpPr>
            <p:spPr bwMode="auto">
              <a:xfrm>
                <a:off x="0" y="0"/>
                <a:ext cx="373" cy="1126"/>
              </a:xfrm>
              <a:custGeom>
                <a:avLst/>
                <a:gdLst/>
                <a:ahLst/>
                <a:cxnLst/>
                <a:rect l="0" t="0" r="r" b="b"/>
                <a:pathLst>
                  <a:path w="21600" h="21600">
                    <a:moveTo>
                      <a:pt x="21600" y="21236"/>
                    </a:moveTo>
                    <a:lnTo>
                      <a:pt x="4009" y="21600"/>
                    </a:lnTo>
                    <a:lnTo>
                      <a:pt x="0" y="364"/>
                    </a:lnTo>
                    <a:lnTo>
                      <a:pt x="17591" y="0"/>
                    </a:lnTo>
                    <a:close/>
                    <a:moveTo>
                      <a:pt x="21600" y="21236"/>
                    </a:moveTo>
                  </a:path>
                </a:pathLst>
              </a:custGeom>
              <a:solidFill>
                <a:srgbClr val="4F5457"/>
              </a:solidFill>
              <a:ln>
                <a:noFill/>
              </a:ln>
            </p:spPr>
            <p:txBody>
              <a:bodyPr lIns="0" tIns="0" rIns="0" bIns="0"/>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b="1" i="0" u="none" strike="noStrike" kern="0" cap="none" spc="0" normalizeH="0" baseline="0" noProof="0">
                  <a:ln>
                    <a:noFill/>
                  </a:ln>
                  <a:solidFill>
                    <a:srgbClr val="9EACB4"/>
                  </a:solidFill>
                  <a:effectLst/>
                  <a:uLnTx/>
                  <a:uFillTx/>
                  <a:latin typeface="Simplified Arabic" panose="02020603050405020304" pitchFamily="18" charset="-78"/>
                  <a:cs typeface="Simplified Arabic" panose="02020603050405020304" pitchFamily="18" charset="-78"/>
                </a:endParaRPr>
              </a:p>
            </p:txBody>
          </p:sp>
          <p:sp>
            <p:nvSpPr>
              <p:cNvPr id="103" name="AutoShape 16"/>
              <p:cNvSpPr/>
              <p:nvPr/>
            </p:nvSpPr>
            <p:spPr bwMode="auto">
              <a:xfrm>
                <a:off x="0" y="1040"/>
                <a:ext cx="427" cy="139"/>
              </a:xfrm>
              <a:custGeom>
                <a:avLst/>
                <a:gdLst/>
                <a:ahLst/>
                <a:cxnLst/>
                <a:rect l="0" t="0" r="r" b="b"/>
                <a:pathLst>
                  <a:path w="21406" h="21016">
                    <a:moveTo>
                      <a:pt x="3188" y="20997"/>
                    </a:moveTo>
                    <a:lnTo>
                      <a:pt x="18592" y="18094"/>
                    </a:lnTo>
                    <a:cubicBezTo>
                      <a:pt x="20240" y="17783"/>
                      <a:pt x="21503" y="13462"/>
                      <a:pt x="21401" y="8492"/>
                    </a:cubicBezTo>
                    <a:lnTo>
                      <a:pt x="21401" y="8490"/>
                    </a:lnTo>
                    <a:cubicBezTo>
                      <a:pt x="21298" y="3520"/>
                      <a:pt x="19866" y="-291"/>
                      <a:pt x="18218" y="17"/>
                    </a:cubicBezTo>
                    <a:lnTo>
                      <a:pt x="2814" y="2923"/>
                    </a:lnTo>
                    <a:cubicBezTo>
                      <a:pt x="1167" y="3234"/>
                      <a:pt x="-97" y="7555"/>
                      <a:pt x="6" y="12525"/>
                    </a:cubicBezTo>
                    <a:lnTo>
                      <a:pt x="6" y="12527"/>
                    </a:lnTo>
                    <a:cubicBezTo>
                      <a:pt x="109" y="17498"/>
                      <a:pt x="1541" y="21309"/>
                      <a:pt x="3188" y="20997"/>
                    </a:cubicBezTo>
                    <a:close/>
                    <a:moveTo>
                      <a:pt x="3188" y="20997"/>
                    </a:moveTo>
                  </a:path>
                </a:pathLst>
              </a:custGeom>
              <a:solidFill>
                <a:srgbClr val="4F5457"/>
              </a:solidFill>
              <a:ln>
                <a:noFill/>
              </a:ln>
            </p:spPr>
            <p:txBody>
              <a:bodyPr lIns="0" tIns="0" rIns="0" bIns="0"/>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b="1" i="0" u="none" strike="noStrike" kern="0" cap="none" spc="0" normalizeH="0" baseline="0" noProof="0">
                  <a:ln>
                    <a:noFill/>
                  </a:ln>
                  <a:solidFill>
                    <a:srgbClr val="9EACB4"/>
                  </a:solidFill>
                  <a:effectLst/>
                  <a:uLnTx/>
                  <a:uFillTx/>
                  <a:latin typeface="Simplified Arabic" panose="02020603050405020304" pitchFamily="18" charset="-78"/>
                  <a:cs typeface="Simplified Arabic" panose="02020603050405020304" pitchFamily="18" charset="-78"/>
                </a:endParaRPr>
              </a:p>
            </p:txBody>
          </p:sp>
        </p:grpSp>
        <p:sp>
          <p:nvSpPr>
            <p:cNvPr id="78" name="AutoShape 18"/>
            <p:cNvSpPr/>
            <p:nvPr/>
          </p:nvSpPr>
          <p:spPr bwMode="auto">
            <a:xfrm>
              <a:off x="1311747" y="2705018"/>
              <a:ext cx="1733461" cy="1732621"/>
            </a:xfrm>
            <a:custGeom>
              <a:avLst/>
              <a:gdLst/>
              <a:ahLst/>
              <a:cxnLst/>
              <a:rect l="0" t="0" r="r" b="b"/>
              <a:pathLst>
                <a:path w="21600" h="21600">
                  <a:moveTo>
                    <a:pt x="11826" y="21551"/>
                  </a:moveTo>
                  <a:cubicBezTo>
                    <a:pt x="11488" y="21583"/>
                    <a:pt x="11146" y="21600"/>
                    <a:pt x="10800" y="21600"/>
                  </a:cubicBezTo>
                  <a:cubicBezTo>
                    <a:pt x="4835" y="21600"/>
                    <a:pt x="0" y="16765"/>
                    <a:pt x="0" y="10800"/>
                  </a:cubicBezTo>
                  <a:cubicBezTo>
                    <a:pt x="0" y="4835"/>
                    <a:pt x="4835" y="0"/>
                    <a:pt x="10800" y="0"/>
                  </a:cubicBezTo>
                  <a:lnTo>
                    <a:pt x="21600" y="0"/>
                  </a:lnTo>
                  <a:lnTo>
                    <a:pt x="21600" y="10800"/>
                  </a:lnTo>
                  <a:lnTo>
                    <a:pt x="21600" y="21551"/>
                  </a:lnTo>
                  <a:lnTo>
                    <a:pt x="11826" y="21551"/>
                  </a:lnTo>
                  <a:close/>
                  <a:moveTo>
                    <a:pt x="11826" y="21551"/>
                  </a:moveTo>
                </a:path>
              </a:pathLst>
            </a:custGeom>
            <a:solidFill>
              <a:srgbClr val="4F5457"/>
            </a:solidFill>
            <a:ln>
              <a:noFill/>
            </a:ln>
          </p:spPr>
          <p:txBody>
            <a:bodyPr lIns="0" tIns="0" rIns="0" bIns="0"/>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b="1" i="0" u="none" strike="noStrike" kern="0" cap="none" spc="0" normalizeH="0" baseline="0" noProof="0">
                <a:ln>
                  <a:noFill/>
                </a:ln>
                <a:solidFill>
                  <a:srgbClr val="9EACB4"/>
                </a:solidFill>
                <a:effectLst/>
                <a:uLnTx/>
                <a:uFillTx/>
                <a:latin typeface="Simplified Arabic" panose="02020603050405020304" pitchFamily="18" charset="-78"/>
                <a:cs typeface="Simplified Arabic" panose="02020603050405020304" pitchFamily="18" charset="-78"/>
              </a:endParaRPr>
            </a:p>
          </p:txBody>
        </p:sp>
        <p:sp>
          <p:nvSpPr>
            <p:cNvPr id="79" name="AutoShape 19"/>
            <p:cNvSpPr/>
            <p:nvPr/>
          </p:nvSpPr>
          <p:spPr bwMode="auto">
            <a:xfrm>
              <a:off x="1338381" y="2703154"/>
              <a:ext cx="1700167" cy="1279416"/>
            </a:xfrm>
            <a:custGeom>
              <a:avLst/>
              <a:gdLst/>
              <a:ahLst/>
              <a:cxnLst/>
              <a:rect l="0" t="0" r="r" b="b"/>
              <a:pathLst>
                <a:path w="21600" h="21600">
                  <a:moveTo>
                    <a:pt x="0" y="10764"/>
                  </a:moveTo>
                  <a:cubicBezTo>
                    <a:pt x="1275" y="4560"/>
                    <a:pt x="5540" y="0"/>
                    <a:pt x="10605" y="0"/>
                  </a:cubicBezTo>
                  <a:lnTo>
                    <a:pt x="21600" y="0"/>
                  </a:lnTo>
                  <a:lnTo>
                    <a:pt x="21600" y="14636"/>
                  </a:lnTo>
                  <a:lnTo>
                    <a:pt x="21600" y="21600"/>
                  </a:lnTo>
                  <a:lnTo>
                    <a:pt x="21496" y="21462"/>
                  </a:lnTo>
                  <a:lnTo>
                    <a:pt x="11650" y="21462"/>
                  </a:lnTo>
                  <a:cubicBezTo>
                    <a:pt x="11306" y="21505"/>
                    <a:pt x="10958" y="21528"/>
                    <a:pt x="10605" y="21528"/>
                  </a:cubicBezTo>
                  <a:cubicBezTo>
                    <a:pt x="5540" y="21528"/>
                    <a:pt x="1275" y="16968"/>
                    <a:pt x="0" y="10764"/>
                  </a:cubicBezTo>
                  <a:close/>
                  <a:moveTo>
                    <a:pt x="0" y="10764"/>
                  </a:moveTo>
                </a:path>
              </a:pathLst>
            </a:custGeom>
            <a:solidFill>
              <a:srgbClr val="6A7074"/>
            </a:solidFill>
            <a:ln>
              <a:noFill/>
            </a:ln>
          </p:spPr>
          <p:txBody>
            <a:bodyPr lIns="0" tIns="0" rIns="0" bIns="0"/>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b="1" i="0" u="none" strike="noStrike" kern="0" cap="none" spc="0" normalizeH="0" baseline="0" noProof="0">
                <a:ln>
                  <a:noFill/>
                </a:ln>
                <a:solidFill>
                  <a:srgbClr val="9EACB4"/>
                </a:solidFill>
                <a:effectLst/>
                <a:uLnTx/>
                <a:uFillTx/>
                <a:latin typeface="Simplified Arabic" panose="02020603050405020304" pitchFamily="18" charset="-78"/>
                <a:cs typeface="Simplified Arabic" panose="02020603050405020304" pitchFamily="18" charset="-78"/>
              </a:endParaRPr>
            </a:p>
          </p:txBody>
        </p:sp>
        <p:sp>
          <p:nvSpPr>
            <p:cNvPr id="80" name="AutoShape 22"/>
            <p:cNvSpPr/>
            <p:nvPr/>
          </p:nvSpPr>
          <p:spPr bwMode="auto">
            <a:xfrm>
              <a:off x="4427979" y="3137707"/>
              <a:ext cx="446128" cy="872838"/>
            </a:xfrm>
            <a:custGeom>
              <a:avLst/>
              <a:gdLst/>
              <a:ahLst/>
              <a:cxnLst/>
              <a:rect l="0" t="0" r="r" b="b"/>
              <a:pathLst>
                <a:path w="21600" h="21600">
                  <a:moveTo>
                    <a:pt x="657" y="0"/>
                  </a:moveTo>
                  <a:cubicBezTo>
                    <a:pt x="12241" y="52"/>
                    <a:pt x="21600" y="4867"/>
                    <a:pt x="21600" y="10800"/>
                  </a:cubicBezTo>
                  <a:cubicBezTo>
                    <a:pt x="21600" y="16732"/>
                    <a:pt x="12241" y="21547"/>
                    <a:pt x="657" y="21600"/>
                  </a:cubicBezTo>
                  <a:cubicBezTo>
                    <a:pt x="230" y="18173"/>
                    <a:pt x="0" y="14549"/>
                    <a:pt x="0" y="10800"/>
                  </a:cubicBezTo>
                  <a:cubicBezTo>
                    <a:pt x="0" y="7051"/>
                    <a:pt x="230" y="3427"/>
                    <a:pt x="657" y="0"/>
                  </a:cubicBezTo>
                  <a:close/>
                  <a:moveTo>
                    <a:pt x="657" y="0"/>
                  </a:moveTo>
                </a:path>
              </a:pathLst>
            </a:custGeom>
            <a:solidFill>
              <a:schemeClr val="accent1"/>
            </a:solidFill>
            <a:ln>
              <a:noFill/>
            </a:ln>
          </p:spPr>
          <p:txBody>
            <a:bodyPr lIns="0" tIns="0" rIns="0" bIns="0"/>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b="1" i="0" u="none" strike="noStrike" kern="0" cap="none" spc="0" normalizeH="0" baseline="0" noProof="0">
                <a:ln>
                  <a:noFill/>
                </a:ln>
                <a:solidFill>
                  <a:srgbClr val="9EACB4"/>
                </a:solidFill>
                <a:effectLst/>
                <a:uLnTx/>
                <a:uFillTx/>
                <a:latin typeface="Simplified Arabic" panose="02020603050405020304" pitchFamily="18" charset="-78"/>
                <a:cs typeface="Simplified Arabic" panose="02020603050405020304" pitchFamily="18" charset="-78"/>
              </a:endParaRPr>
            </a:p>
          </p:txBody>
        </p:sp>
        <p:sp>
          <p:nvSpPr>
            <p:cNvPr id="81" name="AutoShape 23"/>
            <p:cNvSpPr/>
            <p:nvPr/>
          </p:nvSpPr>
          <p:spPr bwMode="auto">
            <a:xfrm>
              <a:off x="4332540" y="2003764"/>
              <a:ext cx="819009" cy="3129533"/>
            </a:xfrm>
            <a:custGeom>
              <a:avLst/>
              <a:gdLst/>
              <a:ahLst/>
              <a:cxnLst/>
              <a:rect l="0" t="0" r="r" b="b"/>
              <a:pathLst>
                <a:path w="21600" h="21600">
                  <a:moveTo>
                    <a:pt x="11302" y="773"/>
                  </a:moveTo>
                  <a:cubicBezTo>
                    <a:pt x="15930" y="773"/>
                    <a:pt x="19682" y="5262"/>
                    <a:pt x="19682" y="10800"/>
                  </a:cubicBezTo>
                  <a:cubicBezTo>
                    <a:pt x="19682" y="16338"/>
                    <a:pt x="15930" y="20827"/>
                    <a:pt x="11302" y="20827"/>
                  </a:cubicBezTo>
                  <a:lnTo>
                    <a:pt x="11302" y="21588"/>
                  </a:lnTo>
                  <a:cubicBezTo>
                    <a:pt x="17034" y="21326"/>
                    <a:pt x="21600" y="16597"/>
                    <a:pt x="21600" y="10800"/>
                  </a:cubicBezTo>
                  <a:cubicBezTo>
                    <a:pt x="21600" y="5004"/>
                    <a:pt x="17034" y="274"/>
                    <a:pt x="11302" y="12"/>
                  </a:cubicBezTo>
                  <a:lnTo>
                    <a:pt x="11302" y="773"/>
                  </a:lnTo>
                  <a:close/>
                  <a:moveTo>
                    <a:pt x="11302" y="20827"/>
                  </a:moveTo>
                  <a:cubicBezTo>
                    <a:pt x="6673" y="20827"/>
                    <a:pt x="2921" y="16338"/>
                    <a:pt x="2921" y="10800"/>
                  </a:cubicBezTo>
                  <a:cubicBezTo>
                    <a:pt x="2921" y="5262"/>
                    <a:pt x="6673" y="773"/>
                    <a:pt x="11302" y="773"/>
                  </a:cubicBezTo>
                  <a:lnTo>
                    <a:pt x="11302" y="12"/>
                  </a:lnTo>
                  <a:cubicBezTo>
                    <a:pt x="11135" y="4"/>
                    <a:pt x="10968" y="0"/>
                    <a:pt x="10800" y="0"/>
                  </a:cubicBezTo>
                  <a:cubicBezTo>
                    <a:pt x="4835" y="0"/>
                    <a:pt x="0" y="4835"/>
                    <a:pt x="0" y="10800"/>
                  </a:cubicBezTo>
                  <a:cubicBezTo>
                    <a:pt x="0" y="16765"/>
                    <a:pt x="4835" y="21600"/>
                    <a:pt x="10800" y="21600"/>
                  </a:cubicBezTo>
                  <a:cubicBezTo>
                    <a:pt x="10968" y="21600"/>
                    <a:pt x="11135" y="21596"/>
                    <a:pt x="11302" y="21588"/>
                  </a:cubicBezTo>
                  <a:lnTo>
                    <a:pt x="11302" y="20827"/>
                  </a:lnTo>
                  <a:close/>
                  <a:moveTo>
                    <a:pt x="11302" y="20827"/>
                  </a:moveTo>
                </a:path>
              </a:pathLst>
            </a:custGeom>
            <a:solidFill>
              <a:srgbClr val="6A7074"/>
            </a:solidFill>
            <a:ln>
              <a:noFill/>
            </a:ln>
          </p:spPr>
          <p:txBody>
            <a:bodyPr lIns="0" tIns="0" rIns="0" bIns="0"/>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b="1" i="0" u="none" strike="noStrike" kern="0" cap="none" spc="0" normalizeH="0" baseline="0" noProof="0">
                <a:ln>
                  <a:noFill/>
                </a:ln>
                <a:solidFill>
                  <a:srgbClr val="9EACB4"/>
                </a:solidFill>
                <a:effectLst/>
                <a:uLnTx/>
                <a:uFillTx/>
                <a:latin typeface="Simplified Arabic" panose="02020603050405020304" pitchFamily="18" charset="-78"/>
                <a:cs typeface="Simplified Arabic" panose="02020603050405020304" pitchFamily="18" charset="-78"/>
              </a:endParaRPr>
            </a:p>
          </p:txBody>
        </p:sp>
        <p:sp>
          <p:nvSpPr>
            <p:cNvPr id="82" name="AutoShape 24"/>
            <p:cNvSpPr/>
            <p:nvPr/>
          </p:nvSpPr>
          <p:spPr bwMode="auto">
            <a:xfrm>
              <a:off x="1595848" y="4566326"/>
              <a:ext cx="1038744" cy="826212"/>
            </a:xfrm>
            <a:custGeom>
              <a:avLst/>
              <a:gdLst/>
              <a:ahLst/>
              <a:cxnLst/>
              <a:rect l="0" t="0" r="r" b="b"/>
              <a:pathLst>
                <a:path w="19132" h="21424">
                  <a:moveTo>
                    <a:pt x="17797" y="3"/>
                  </a:moveTo>
                  <a:lnTo>
                    <a:pt x="7761" y="733"/>
                  </a:lnTo>
                  <a:cubicBezTo>
                    <a:pt x="-1200" y="7143"/>
                    <a:pt x="-1336" y="14163"/>
                    <a:pt x="2026" y="21424"/>
                  </a:cubicBezTo>
                  <a:cubicBezTo>
                    <a:pt x="6079" y="19714"/>
                    <a:pt x="8741" y="14533"/>
                    <a:pt x="9221" y="7261"/>
                  </a:cubicBezTo>
                  <a:lnTo>
                    <a:pt x="14745" y="6871"/>
                  </a:lnTo>
                  <a:cubicBezTo>
                    <a:pt x="19351" y="6546"/>
                    <a:pt x="20264" y="-176"/>
                    <a:pt x="17797" y="3"/>
                  </a:cubicBezTo>
                  <a:close/>
                  <a:moveTo>
                    <a:pt x="17797" y="3"/>
                  </a:moveTo>
                </a:path>
              </a:pathLst>
            </a:custGeom>
            <a:solidFill>
              <a:srgbClr val="FAC290"/>
            </a:solidFill>
            <a:ln>
              <a:noFill/>
            </a:ln>
          </p:spPr>
          <p:txBody>
            <a:bodyPr lIns="0" tIns="0" rIns="0" bIns="0"/>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b="1" i="0" u="none" strike="noStrike" kern="0" cap="none" spc="0" normalizeH="0" baseline="0" noProof="0">
                <a:ln>
                  <a:noFill/>
                </a:ln>
                <a:solidFill>
                  <a:srgbClr val="9EACB4"/>
                </a:solidFill>
                <a:effectLst/>
                <a:uLnTx/>
                <a:uFillTx/>
                <a:latin typeface="Simplified Arabic" panose="02020603050405020304" pitchFamily="18" charset="-78"/>
                <a:cs typeface="Simplified Arabic" panose="02020603050405020304" pitchFamily="18" charset="-78"/>
              </a:endParaRPr>
            </a:p>
          </p:txBody>
        </p:sp>
        <p:sp>
          <p:nvSpPr>
            <p:cNvPr id="83" name="AutoShape 25"/>
            <p:cNvSpPr/>
            <p:nvPr/>
          </p:nvSpPr>
          <p:spPr bwMode="auto">
            <a:xfrm>
              <a:off x="2228417" y="4808781"/>
              <a:ext cx="692496" cy="268565"/>
            </a:xfrm>
            <a:custGeom>
              <a:avLst/>
              <a:gdLst/>
              <a:ahLst/>
              <a:cxnLst/>
              <a:rect l="0" t="0" r="r" b="b"/>
              <a:pathLst>
                <a:path w="19017" h="20141">
                  <a:moveTo>
                    <a:pt x="3066" y="2177"/>
                  </a:moveTo>
                  <a:lnTo>
                    <a:pt x="15532" y="23"/>
                  </a:lnTo>
                  <a:cubicBezTo>
                    <a:pt x="19890" y="-728"/>
                    <a:pt x="20308" y="17213"/>
                    <a:pt x="15950" y="17967"/>
                  </a:cubicBezTo>
                  <a:lnTo>
                    <a:pt x="3485" y="20119"/>
                  </a:lnTo>
                  <a:cubicBezTo>
                    <a:pt x="-873" y="20872"/>
                    <a:pt x="-1292" y="2931"/>
                    <a:pt x="3066" y="2177"/>
                  </a:cubicBezTo>
                  <a:close/>
                  <a:moveTo>
                    <a:pt x="3066" y="2177"/>
                  </a:moveTo>
                </a:path>
              </a:pathLst>
            </a:custGeom>
            <a:solidFill>
              <a:srgbClr val="FAC290"/>
            </a:solidFill>
            <a:ln>
              <a:noFill/>
            </a:ln>
          </p:spPr>
          <p:txBody>
            <a:bodyPr lIns="0" tIns="0" rIns="0" bIns="0"/>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b="1" i="0" u="none" strike="noStrike" kern="0" cap="none" spc="0" normalizeH="0" baseline="0" noProof="0">
                <a:ln>
                  <a:noFill/>
                </a:ln>
                <a:solidFill>
                  <a:srgbClr val="9EACB4"/>
                </a:solidFill>
                <a:effectLst/>
                <a:uLnTx/>
                <a:uFillTx/>
                <a:latin typeface="Simplified Arabic" panose="02020603050405020304" pitchFamily="18" charset="-78"/>
                <a:cs typeface="Simplified Arabic" panose="02020603050405020304" pitchFamily="18" charset="-78"/>
              </a:endParaRPr>
            </a:p>
          </p:txBody>
        </p:sp>
        <p:sp>
          <p:nvSpPr>
            <p:cNvPr id="84" name="AutoShape 26"/>
            <p:cNvSpPr/>
            <p:nvPr/>
          </p:nvSpPr>
          <p:spPr bwMode="auto">
            <a:xfrm>
              <a:off x="2257270" y="5040045"/>
              <a:ext cx="736887" cy="262971"/>
            </a:xfrm>
            <a:custGeom>
              <a:avLst/>
              <a:gdLst/>
              <a:ahLst/>
              <a:cxnLst/>
              <a:rect l="0" t="0" r="r" b="b"/>
              <a:pathLst>
                <a:path w="19156" h="20432">
                  <a:moveTo>
                    <a:pt x="2903" y="1894"/>
                  </a:moveTo>
                  <a:lnTo>
                    <a:pt x="15857" y="14"/>
                  </a:lnTo>
                  <a:cubicBezTo>
                    <a:pt x="19982" y="-584"/>
                    <a:pt x="20378" y="17940"/>
                    <a:pt x="16253" y="18538"/>
                  </a:cubicBezTo>
                  <a:lnTo>
                    <a:pt x="3299" y="20418"/>
                  </a:lnTo>
                  <a:cubicBezTo>
                    <a:pt x="-826" y="21016"/>
                    <a:pt x="-1222" y="2492"/>
                    <a:pt x="2903" y="1894"/>
                  </a:cubicBezTo>
                  <a:close/>
                  <a:moveTo>
                    <a:pt x="2903" y="1894"/>
                  </a:moveTo>
                </a:path>
              </a:pathLst>
            </a:custGeom>
            <a:solidFill>
              <a:srgbClr val="FAC290"/>
            </a:solidFill>
            <a:ln>
              <a:noFill/>
            </a:ln>
          </p:spPr>
          <p:txBody>
            <a:bodyPr lIns="0" tIns="0" rIns="0" bIns="0"/>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b="1" i="0" u="none" strike="noStrike" kern="0" cap="none" spc="0" normalizeH="0" baseline="0" noProof="0">
                <a:ln>
                  <a:noFill/>
                </a:ln>
                <a:solidFill>
                  <a:srgbClr val="9EACB4"/>
                </a:solidFill>
                <a:effectLst/>
                <a:uLnTx/>
                <a:uFillTx/>
                <a:latin typeface="Simplified Arabic" panose="02020603050405020304" pitchFamily="18" charset="-78"/>
                <a:cs typeface="Simplified Arabic" panose="02020603050405020304" pitchFamily="18" charset="-78"/>
              </a:endParaRPr>
            </a:p>
          </p:txBody>
        </p:sp>
        <p:sp>
          <p:nvSpPr>
            <p:cNvPr id="85" name="AutoShape 27"/>
            <p:cNvSpPr/>
            <p:nvPr/>
          </p:nvSpPr>
          <p:spPr bwMode="auto">
            <a:xfrm>
              <a:off x="2270588" y="5267580"/>
              <a:ext cx="663643" cy="257375"/>
            </a:xfrm>
            <a:custGeom>
              <a:avLst/>
              <a:gdLst/>
              <a:ahLst/>
              <a:cxnLst/>
              <a:rect l="0" t="0" r="r" b="b"/>
              <a:pathLst>
                <a:path w="18960" h="20428">
                  <a:moveTo>
                    <a:pt x="3136" y="1667"/>
                  </a:moveTo>
                  <a:lnTo>
                    <a:pt x="15396" y="14"/>
                  </a:lnTo>
                  <a:cubicBezTo>
                    <a:pt x="19852" y="-586"/>
                    <a:pt x="20279" y="18160"/>
                    <a:pt x="15823" y="18761"/>
                  </a:cubicBezTo>
                  <a:lnTo>
                    <a:pt x="3563" y="20414"/>
                  </a:lnTo>
                  <a:cubicBezTo>
                    <a:pt x="-893" y="21014"/>
                    <a:pt x="-1321" y="2267"/>
                    <a:pt x="3136" y="1667"/>
                  </a:cubicBezTo>
                  <a:close/>
                  <a:moveTo>
                    <a:pt x="3136" y="1667"/>
                  </a:moveTo>
                </a:path>
              </a:pathLst>
            </a:custGeom>
            <a:solidFill>
              <a:srgbClr val="FAC290"/>
            </a:solidFill>
            <a:ln>
              <a:noFill/>
            </a:ln>
          </p:spPr>
          <p:txBody>
            <a:bodyPr lIns="0" tIns="0" rIns="0" bIns="0"/>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b="1" i="0" u="none" strike="noStrike" kern="0" cap="none" spc="0" normalizeH="0" baseline="0" noProof="0">
                <a:ln>
                  <a:noFill/>
                </a:ln>
                <a:solidFill>
                  <a:srgbClr val="9EACB4"/>
                </a:solidFill>
                <a:effectLst/>
                <a:uLnTx/>
                <a:uFillTx/>
                <a:latin typeface="Simplified Arabic" panose="02020603050405020304" pitchFamily="18" charset="-78"/>
                <a:cs typeface="Simplified Arabic" panose="02020603050405020304" pitchFamily="18" charset="-78"/>
              </a:endParaRPr>
            </a:p>
          </p:txBody>
        </p:sp>
        <p:sp>
          <p:nvSpPr>
            <p:cNvPr id="86" name="AutoShape 28"/>
            <p:cNvSpPr/>
            <p:nvPr/>
          </p:nvSpPr>
          <p:spPr bwMode="auto">
            <a:xfrm>
              <a:off x="2363808" y="5496980"/>
              <a:ext cx="554885" cy="251779"/>
            </a:xfrm>
            <a:custGeom>
              <a:avLst/>
              <a:gdLst/>
              <a:ahLst/>
              <a:cxnLst/>
              <a:rect l="0" t="0" r="r" b="b"/>
              <a:pathLst>
                <a:path w="18512" h="20380">
                  <a:moveTo>
                    <a:pt x="3669" y="1300"/>
                  </a:moveTo>
                  <a:lnTo>
                    <a:pt x="14345" y="15"/>
                  </a:lnTo>
                  <a:cubicBezTo>
                    <a:pt x="19557" y="-610"/>
                    <a:pt x="20056" y="18455"/>
                    <a:pt x="14844" y="19082"/>
                  </a:cubicBezTo>
                  <a:lnTo>
                    <a:pt x="4168" y="20365"/>
                  </a:lnTo>
                  <a:cubicBezTo>
                    <a:pt x="-1043" y="20990"/>
                    <a:pt x="-1544" y="1925"/>
                    <a:pt x="3669" y="1300"/>
                  </a:cubicBezTo>
                  <a:close/>
                  <a:moveTo>
                    <a:pt x="3669" y="1300"/>
                  </a:moveTo>
                </a:path>
              </a:pathLst>
            </a:custGeom>
            <a:solidFill>
              <a:srgbClr val="FAC290"/>
            </a:solidFill>
            <a:ln>
              <a:noFill/>
            </a:ln>
          </p:spPr>
          <p:txBody>
            <a:bodyPr lIns="0" tIns="0" rIns="0" bIns="0"/>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b="1" i="0" u="none" strike="noStrike" kern="0" cap="none" spc="0" normalizeH="0" baseline="0" noProof="0">
                <a:ln>
                  <a:noFill/>
                </a:ln>
                <a:solidFill>
                  <a:srgbClr val="9EACB4"/>
                </a:solidFill>
                <a:effectLst/>
                <a:uLnTx/>
                <a:uFillTx/>
                <a:latin typeface="Simplified Arabic" panose="02020603050405020304" pitchFamily="18" charset="-78"/>
                <a:cs typeface="Simplified Arabic" panose="02020603050405020304" pitchFamily="18" charset="-78"/>
              </a:endParaRPr>
            </a:p>
          </p:txBody>
        </p:sp>
        <p:sp>
          <p:nvSpPr>
            <p:cNvPr id="87" name="AutoShape 29"/>
            <p:cNvSpPr/>
            <p:nvPr/>
          </p:nvSpPr>
          <p:spPr bwMode="auto">
            <a:xfrm>
              <a:off x="2257270" y="4823701"/>
              <a:ext cx="654765" cy="244321"/>
            </a:xfrm>
            <a:custGeom>
              <a:avLst/>
              <a:gdLst/>
              <a:ahLst/>
              <a:cxnLst/>
              <a:rect l="0" t="0" r="r" b="b"/>
              <a:pathLst>
                <a:path w="19179" h="20153">
                  <a:moveTo>
                    <a:pt x="2938" y="2342"/>
                  </a:moveTo>
                  <a:lnTo>
                    <a:pt x="15899" y="24"/>
                  </a:lnTo>
                  <a:cubicBezTo>
                    <a:pt x="20074" y="-723"/>
                    <a:pt x="20363" y="16236"/>
                    <a:pt x="16188" y="16982"/>
                  </a:cubicBezTo>
                  <a:lnTo>
                    <a:pt x="3338" y="20130"/>
                  </a:lnTo>
                  <a:cubicBezTo>
                    <a:pt x="-836" y="20877"/>
                    <a:pt x="-1237" y="3092"/>
                    <a:pt x="2938" y="2342"/>
                  </a:cubicBezTo>
                  <a:close/>
                  <a:moveTo>
                    <a:pt x="2938" y="2342"/>
                  </a:moveTo>
                </a:path>
              </a:pathLst>
            </a:custGeom>
            <a:solidFill>
              <a:srgbClr val="FCDBBC"/>
            </a:solidFill>
            <a:ln>
              <a:noFill/>
            </a:ln>
          </p:spPr>
          <p:txBody>
            <a:bodyPr lIns="0" tIns="0" rIns="0" bIns="0"/>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b="1" i="0" u="none" strike="noStrike" kern="0" cap="none" spc="0" normalizeH="0" baseline="0" noProof="0">
                <a:ln>
                  <a:noFill/>
                </a:ln>
                <a:solidFill>
                  <a:srgbClr val="9EACB4"/>
                </a:solidFill>
                <a:effectLst/>
                <a:uLnTx/>
                <a:uFillTx/>
                <a:latin typeface="Simplified Arabic" panose="02020603050405020304" pitchFamily="18" charset="-78"/>
                <a:cs typeface="Simplified Arabic" panose="02020603050405020304" pitchFamily="18" charset="-78"/>
              </a:endParaRPr>
            </a:p>
          </p:txBody>
        </p:sp>
        <p:sp>
          <p:nvSpPr>
            <p:cNvPr id="88" name="AutoShape 30"/>
            <p:cNvSpPr/>
            <p:nvPr/>
          </p:nvSpPr>
          <p:spPr bwMode="auto">
            <a:xfrm>
              <a:off x="2270588" y="5051236"/>
              <a:ext cx="705813" cy="234995"/>
            </a:xfrm>
            <a:custGeom>
              <a:avLst/>
              <a:gdLst/>
              <a:ahLst/>
              <a:cxnLst/>
              <a:rect l="0" t="0" r="r" b="b"/>
              <a:pathLst>
                <a:path w="19254" h="20352">
                  <a:moveTo>
                    <a:pt x="2735" y="1590"/>
                  </a:moveTo>
                  <a:lnTo>
                    <a:pt x="16094" y="9"/>
                  </a:lnTo>
                  <a:cubicBezTo>
                    <a:pt x="19985" y="-451"/>
                    <a:pt x="20446" y="16879"/>
                    <a:pt x="16558" y="17483"/>
                  </a:cubicBezTo>
                  <a:lnTo>
                    <a:pt x="3108" y="20326"/>
                  </a:lnTo>
                  <a:cubicBezTo>
                    <a:pt x="-777" y="21149"/>
                    <a:pt x="-1154" y="2194"/>
                    <a:pt x="2735" y="1590"/>
                  </a:cubicBezTo>
                  <a:close/>
                  <a:moveTo>
                    <a:pt x="2735" y="1590"/>
                  </a:moveTo>
                </a:path>
              </a:pathLst>
            </a:custGeom>
            <a:solidFill>
              <a:srgbClr val="FCDBBC"/>
            </a:solidFill>
            <a:ln>
              <a:noFill/>
            </a:ln>
          </p:spPr>
          <p:txBody>
            <a:bodyPr lIns="0" tIns="0" rIns="0" bIns="0"/>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b="1" i="0" u="none" strike="noStrike" kern="0" cap="none" spc="0" normalizeH="0" baseline="0" noProof="0">
                <a:ln>
                  <a:noFill/>
                </a:ln>
                <a:solidFill>
                  <a:srgbClr val="9EACB4"/>
                </a:solidFill>
                <a:effectLst/>
                <a:uLnTx/>
                <a:uFillTx/>
                <a:latin typeface="Simplified Arabic" panose="02020603050405020304" pitchFamily="18" charset="-78"/>
                <a:cs typeface="Simplified Arabic" panose="02020603050405020304" pitchFamily="18" charset="-78"/>
              </a:endParaRPr>
            </a:p>
          </p:txBody>
        </p:sp>
        <p:sp>
          <p:nvSpPr>
            <p:cNvPr id="89" name="AutoShape 31"/>
            <p:cNvSpPr/>
            <p:nvPr/>
          </p:nvSpPr>
          <p:spPr bwMode="auto">
            <a:xfrm>
              <a:off x="2297222" y="5295556"/>
              <a:ext cx="630349" cy="223805"/>
            </a:xfrm>
            <a:custGeom>
              <a:avLst/>
              <a:gdLst/>
              <a:ahLst/>
              <a:cxnLst/>
              <a:rect l="0" t="0" r="r" b="b"/>
              <a:pathLst>
                <a:path w="19186" h="20551">
                  <a:moveTo>
                    <a:pt x="3059" y="747"/>
                  </a:moveTo>
                  <a:lnTo>
                    <a:pt x="15886" y="3"/>
                  </a:lnTo>
                  <a:cubicBezTo>
                    <a:pt x="20237" y="-248"/>
                    <a:pt x="20308" y="17508"/>
                    <a:pt x="15963" y="18144"/>
                  </a:cubicBezTo>
                  <a:lnTo>
                    <a:pt x="3475" y="20526"/>
                  </a:lnTo>
                  <a:cubicBezTo>
                    <a:pt x="-866" y="21352"/>
                    <a:pt x="-1292" y="998"/>
                    <a:pt x="3059" y="747"/>
                  </a:cubicBezTo>
                  <a:close/>
                  <a:moveTo>
                    <a:pt x="3059" y="747"/>
                  </a:moveTo>
                </a:path>
              </a:pathLst>
            </a:custGeom>
            <a:solidFill>
              <a:srgbClr val="FCDBBC"/>
            </a:solidFill>
            <a:ln>
              <a:noFill/>
            </a:ln>
          </p:spPr>
          <p:txBody>
            <a:bodyPr lIns="0" tIns="0" rIns="0" bIns="0"/>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b="1" i="0" u="none" strike="noStrike" kern="0" cap="none" spc="0" normalizeH="0" baseline="0" noProof="0">
                <a:ln>
                  <a:noFill/>
                </a:ln>
                <a:solidFill>
                  <a:srgbClr val="9EACB4"/>
                </a:solidFill>
                <a:effectLst/>
                <a:uLnTx/>
                <a:uFillTx/>
                <a:latin typeface="Simplified Arabic" panose="02020603050405020304" pitchFamily="18" charset="-78"/>
                <a:cs typeface="Simplified Arabic" panose="02020603050405020304" pitchFamily="18" charset="-78"/>
              </a:endParaRPr>
            </a:p>
          </p:txBody>
        </p:sp>
        <p:sp>
          <p:nvSpPr>
            <p:cNvPr id="90" name="AutoShape 32"/>
            <p:cNvSpPr/>
            <p:nvPr/>
          </p:nvSpPr>
          <p:spPr bwMode="auto">
            <a:xfrm>
              <a:off x="2392663" y="5511900"/>
              <a:ext cx="521591" cy="221939"/>
            </a:xfrm>
            <a:custGeom>
              <a:avLst/>
              <a:gdLst/>
              <a:ahLst/>
              <a:cxnLst/>
              <a:rect l="0" t="0" r="r" b="b"/>
              <a:pathLst>
                <a:path w="18655" h="20542">
                  <a:moveTo>
                    <a:pt x="3572" y="718"/>
                  </a:moveTo>
                  <a:lnTo>
                    <a:pt x="14668" y="5"/>
                  </a:lnTo>
                  <a:cubicBezTo>
                    <a:pt x="19747" y="-322"/>
                    <a:pt x="20093" y="18252"/>
                    <a:pt x="15019" y="18888"/>
                  </a:cubicBezTo>
                  <a:lnTo>
                    <a:pt x="4058" y="20522"/>
                  </a:lnTo>
                  <a:cubicBezTo>
                    <a:pt x="-1012" y="21278"/>
                    <a:pt x="-1507" y="1042"/>
                    <a:pt x="3572" y="718"/>
                  </a:cubicBezTo>
                  <a:close/>
                  <a:moveTo>
                    <a:pt x="3572" y="718"/>
                  </a:moveTo>
                </a:path>
              </a:pathLst>
            </a:custGeom>
            <a:solidFill>
              <a:srgbClr val="FCDBBC"/>
            </a:solidFill>
            <a:ln>
              <a:noFill/>
            </a:ln>
          </p:spPr>
          <p:txBody>
            <a:bodyPr lIns="0" tIns="0" rIns="0" bIns="0"/>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b="1" i="0" u="none" strike="noStrike" kern="0" cap="none" spc="0" normalizeH="0" baseline="0" noProof="0">
                <a:ln>
                  <a:noFill/>
                </a:ln>
                <a:solidFill>
                  <a:srgbClr val="9EACB4"/>
                </a:solidFill>
                <a:effectLst/>
                <a:uLnTx/>
                <a:uFillTx/>
                <a:latin typeface="Simplified Arabic" panose="02020603050405020304" pitchFamily="18" charset="-78"/>
                <a:cs typeface="Simplified Arabic" panose="02020603050405020304" pitchFamily="18" charset="-78"/>
              </a:endParaRPr>
            </a:p>
          </p:txBody>
        </p:sp>
        <p:sp>
          <p:nvSpPr>
            <p:cNvPr id="91" name="AutoShape 33"/>
            <p:cNvSpPr/>
            <p:nvPr/>
          </p:nvSpPr>
          <p:spPr bwMode="auto">
            <a:xfrm>
              <a:off x="1837778" y="4579382"/>
              <a:ext cx="783497" cy="255510"/>
            </a:xfrm>
            <a:custGeom>
              <a:avLst/>
              <a:gdLst/>
              <a:ahLst/>
              <a:cxnLst/>
              <a:rect l="0" t="0" r="r" b="b"/>
              <a:pathLst>
                <a:path w="19995" h="21032">
                  <a:moveTo>
                    <a:pt x="18260" y="13"/>
                  </a:moveTo>
                  <a:lnTo>
                    <a:pt x="4643" y="2205"/>
                  </a:lnTo>
                  <a:lnTo>
                    <a:pt x="0" y="21032"/>
                  </a:lnTo>
                  <a:lnTo>
                    <a:pt x="13867" y="19774"/>
                  </a:lnTo>
                  <a:cubicBezTo>
                    <a:pt x="20107" y="19210"/>
                    <a:pt x="21600" y="-568"/>
                    <a:pt x="18260" y="13"/>
                  </a:cubicBezTo>
                  <a:close/>
                  <a:moveTo>
                    <a:pt x="18260" y="13"/>
                  </a:moveTo>
                </a:path>
              </a:pathLst>
            </a:custGeom>
            <a:solidFill>
              <a:srgbClr val="FCDBBC"/>
            </a:solidFill>
            <a:ln>
              <a:noFill/>
            </a:ln>
          </p:spPr>
          <p:txBody>
            <a:bodyPr lIns="0" tIns="0" rIns="0" bIns="0"/>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b="1" i="0" u="none" strike="noStrike" kern="0" cap="none" spc="0" normalizeH="0" baseline="0" noProof="0">
                <a:ln>
                  <a:noFill/>
                </a:ln>
                <a:solidFill>
                  <a:srgbClr val="9EACB4"/>
                </a:solidFill>
                <a:effectLst/>
                <a:uLnTx/>
                <a:uFillTx/>
                <a:latin typeface="Simplified Arabic" panose="02020603050405020304" pitchFamily="18" charset="-78"/>
                <a:cs typeface="Simplified Arabic" panose="02020603050405020304" pitchFamily="18" charset="-78"/>
              </a:endParaRPr>
            </a:p>
          </p:txBody>
        </p:sp>
        <p:sp>
          <p:nvSpPr>
            <p:cNvPr id="92" name="AutoShape 34"/>
            <p:cNvSpPr/>
            <p:nvPr/>
          </p:nvSpPr>
          <p:spPr bwMode="auto">
            <a:xfrm>
              <a:off x="1433822" y="4607357"/>
              <a:ext cx="714692" cy="822482"/>
            </a:xfrm>
            <a:custGeom>
              <a:avLst/>
              <a:gdLst/>
              <a:ahLst/>
              <a:cxnLst/>
              <a:rect l="0" t="0" r="r" b="b"/>
              <a:pathLst>
                <a:path w="19839" h="20094">
                  <a:moveTo>
                    <a:pt x="0" y="15916"/>
                  </a:moveTo>
                  <a:cubicBezTo>
                    <a:pt x="1161" y="8551"/>
                    <a:pt x="8127" y="1302"/>
                    <a:pt x="16095" y="37"/>
                  </a:cubicBezTo>
                  <a:cubicBezTo>
                    <a:pt x="19200" y="-456"/>
                    <a:pt x="21600" y="4101"/>
                    <a:pt x="18135" y="5580"/>
                  </a:cubicBezTo>
                  <a:cubicBezTo>
                    <a:pt x="16764" y="13432"/>
                    <a:pt x="11003" y="17841"/>
                    <a:pt x="7407" y="19127"/>
                  </a:cubicBezTo>
                  <a:cubicBezTo>
                    <a:pt x="7489" y="20496"/>
                    <a:pt x="1836" y="21144"/>
                    <a:pt x="0" y="15916"/>
                  </a:cubicBezTo>
                  <a:close/>
                  <a:moveTo>
                    <a:pt x="0" y="15916"/>
                  </a:moveTo>
                </a:path>
              </a:pathLst>
            </a:custGeom>
            <a:solidFill>
              <a:srgbClr val="FCDBBC"/>
            </a:solidFill>
            <a:ln>
              <a:noFill/>
            </a:ln>
          </p:spPr>
          <p:txBody>
            <a:bodyPr lIns="0" tIns="0" rIns="0" bIns="0"/>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b="1" i="0" u="none" strike="noStrike" kern="0" cap="none" spc="0" normalizeH="0" baseline="0" noProof="0">
                <a:ln>
                  <a:noFill/>
                </a:ln>
                <a:solidFill>
                  <a:srgbClr val="9EACB4"/>
                </a:solidFill>
                <a:effectLst/>
                <a:uLnTx/>
                <a:uFillTx/>
                <a:latin typeface="Simplified Arabic" panose="02020603050405020304" pitchFamily="18" charset="-78"/>
                <a:cs typeface="Simplified Arabic" panose="02020603050405020304" pitchFamily="18" charset="-78"/>
              </a:endParaRPr>
            </a:p>
          </p:txBody>
        </p:sp>
        <p:sp>
          <p:nvSpPr>
            <p:cNvPr id="93" name="AutoShape 35"/>
            <p:cNvSpPr/>
            <p:nvPr/>
          </p:nvSpPr>
          <p:spPr bwMode="auto">
            <a:xfrm>
              <a:off x="488299" y="4743505"/>
              <a:ext cx="512713" cy="1169378"/>
            </a:xfrm>
            <a:custGeom>
              <a:avLst/>
              <a:gdLst/>
              <a:ahLst/>
              <a:cxnLst/>
              <a:rect l="0" t="0" r="r" b="b"/>
              <a:pathLst>
                <a:path w="20537" h="21600">
                  <a:moveTo>
                    <a:pt x="19189" y="21600"/>
                  </a:moveTo>
                  <a:cubicBezTo>
                    <a:pt x="21600" y="11096"/>
                    <a:pt x="20427" y="3452"/>
                    <a:pt x="18408" y="0"/>
                  </a:cubicBezTo>
                  <a:lnTo>
                    <a:pt x="0" y="12779"/>
                  </a:lnTo>
                  <a:lnTo>
                    <a:pt x="19189" y="21600"/>
                  </a:lnTo>
                  <a:close/>
                  <a:moveTo>
                    <a:pt x="19189" y="21600"/>
                  </a:moveTo>
                </a:path>
              </a:pathLst>
            </a:custGeom>
            <a:solidFill>
              <a:srgbClr val="4F5457"/>
            </a:solidFill>
            <a:ln>
              <a:noFill/>
            </a:ln>
          </p:spPr>
          <p:txBody>
            <a:bodyPr lIns="0" tIns="0" rIns="0" bIns="0"/>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b="1" i="0" u="none" strike="noStrike" kern="0" cap="none" spc="0" normalizeH="0" baseline="0" noProof="0">
                <a:ln>
                  <a:noFill/>
                </a:ln>
                <a:solidFill>
                  <a:srgbClr val="9EACB4"/>
                </a:solidFill>
                <a:effectLst/>
                <a:uLnTx/>
                <a:uFillTx/>
                <a:latin typeface="Simplified Arabic" panose="02020603050405020304" pitchFamily="18" charset="-78"/>
                <a:cs typeface="Simplified Arabic" panose="02020603050405020304" pitchFamily="18" charset="-78"/>
              </a:endParaRPr>
            </a:p>
          </p:txBody>
        </p:sp>
        <p:sp>
          <p:nvSpPr>
            <p:cNvPr id="94" name="AutoShape 36"/>
            <p:cNvSpPr/>
            <p:nvPr/>
          </p:nvSpPr>
          <p:spPr bwMode="auto">
            <a:xfrm>
              <a:off x="246368" y="4834891"/>
              <a:ext cx="952183" cy="994066"/>
            </a:xfrm>
            <a:custGeom>
              <a:avLst/>
              <a:gdLst/>
              <a:ahLst/>
              <a:cxnLst/>
              <a:rect l="0" t="0" r="r" b="b"/>
              <a:pathLst>
                <a:path w="21600" h="21600">
                  <a:moveTo>
                    <a:pt x="0" y="255"/>
                  </a:moveTo>
                  <a:lnTo>
                    <a:pt x="21322" y="0"/>
                  </a:lnTo>
                  <a:cubicBezTo>
                    <a:pt x="17363" y="8893"/>
                    <a:pt x="18172" y="15692"/>
                    <a:pt x="21600" y="21342"/>
                  </a:cubicBezTo>
                  <a:lnTo>
                    <a:pt x="0" y="21600"/>
                  </a:lnTo>
                  <a:lnTo>
                    <a:pt x="0" y="255"/>
                  </a:lnTo>
                  <a:close/>
                  <a:moveTo>
                    <a:pt x="0" y="255"/>
                  </a:moveTo>
                </a:path>
              </a:pathLst>
            </a:custGeom>
            <a:solidFill>
              <a:srgbClr val="F0F3F4"/>
            </a:solidFill>
            <a:ln>
              <a:noFill/>
            </a:ln>
          </p:spPr>
          <p:txBody>
            <a:bodyPr lIns="0" tIns="0" rIns="0" bIns="0"/>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b="1" i="0" u="none" strike="noStrike" kern="0" cap="none" spc="0" normalizeH="0" baseline="0" noProof="0">
                <a:ln>
                  <a:noFill/>
                </a:ln>
                <a:solidFill>
                  <a:srgbClr val="9EACB4"/>
                </a:solidFill>
                <a:effectLst/>
                <a:uLnTx/>
                <a:uFillTx/>
                <a:latin typeface="Simplified Arabic" panose="02020603050405020304" pitchFamily="18" charset="-78"/>
                <a:cs typeface="Simplified Arabic" panose="02020603050405020304" pitchFamily="18" charset="-78"/>
              </a:endParaRPr>
            </a:p>
          </p:txBody>
        </p:sp>
        <p:sp>
          <p:nvSpPr>
            <p:cNvPr id="95" name="AutoShape 37"/>
            <p:cNvSpPr/>
            <p:nvPr/>
          </p:nvSpPr>
          <p:spPr bwMode="auto">
            <a:xfrm>
              <a:off x="0" y="4743505"/>
              <a:ext cx="967719" cy="1176838"/>
            </a:xfrm>
            <a:custGeom>
              <a:avLst/>
              <a:gdLst/>
              <a:ahLst/>
              <a:cxnLst/>
              <a:rect l="0" t="0" r="r" b="b"/>
              <a:pathLst>
                <a:path w="21600" h="21600">
                  <a:moveTo>
                    <a:pt x="0" y="161"/>
                  </a:moveTo>
                  <a:lnTo>
                    <a:pt x="21164" y="0"/>
                  </a:lnTo>
                  <a:cubicBezTo>
                    <a:pt x="16440" y="7024"/>
                    <a:pt x="15701" y="14147"/>
                    <a:pt x="21600" y="21435"/>
                  </a:cubicBezTo>
                  <a:lnTo>
                    <a:pt x="0" y="21600"/>
                  </a:lnTo>
                  <a:lnTo>
                    <a:pt x="0" y="161"/>
                  </a:lnTo>
                  <a:close/>
                  <a:moveTo>
                    <a:pt x="0" y="161"/>
                  </a:moveTo>
                </a:path>
              </a:pathLst>
            </a:custGeom>
            <a:solidFill>
              <a:srgbClr val="899297"/>
            </a:solidFill>
            <a:ln>
              <a:noFill/>
            </a:ln>
          </p:spPr>
          <p:txBody>
            <a:bodyPr lIns="0" tIns="0" rIns="0" bIns="0"/>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b="1" i="0" u="none" strike="noStrike" kern="0" cap="none" spc="0" normalizeH="0" baseline="0" noProof="0">
                <a:ln>
                  <a:noFill/>
                </a:ln>
                <a:solidFill>
                  <a:srgbClr val="9EACB4"/>
                </a:solidFill>
                <a:effectLst/>
                <a:uLnTx/>
                <a:uFillTx/>
                <a:latin typeface="Simplified Arabic" panose="02020603050405020304" pitchFamily="18" charset="-78"/>
                <a:cs typeface="Simplified Arabic" panose="02020603050405020304" pitchFamily="18" charset="-78"/>
              </a:endParaRPr>
            </a:p>
          </p:txBody>
        </p:sp>
        <p:sp>
          <p:nvSpPr>
            <p:cNvPr id="96" name="AutoShape 38"/>
            <p:cNvSpPr/>
            <p:nvPr/>
          </p:nvSpPr>
          <p:spPr bwMode="auto">
            <a:xfrm>
              <a:off x="0" y="5726379"/>
              <a:ext cx="967719" cy="201424"/>
            </a:xfrm>
            <a:custGeom>
              <a:avLst/>
              <a:gdLst/>
              <a:ahLst/>
              <a:cxnLst/>
              <a:rect l="0" t="0" r="r" b="b"/>
              <a:pathLst>
                <a:path w="21600" h="21600">
                  <a:moveTo>
                    <a:pt x="19241" y="0"/>
                  </a:moveTo>
                  <a:cubicBezTo>
                    <a:pt x="19860" y="6855"/>
                    <a:pt x="20642" y="13735"/>
                    <a:pt x="21600" y="20638"/>
                  </a:cubicBezTo>
                  <a:lnTo>
                    <a:pt x="0" y="21600"/>
                  </a:lnTo>
                  <a:lnTo>
                    <a:pt x="0" y="0"/>
                  </a:lnTo>
                  <a:lnTo>
                    <a:pt x="19241" y="0"/>
                  </a:lnTo>
                  <a:close/>
                  <a:moveTo>
                    <a:pt x="19241" y="0"/>
                  </a:moveTo>
                </a:path>
              </a:pathLst>
            </a:custGeom>
            <a:solidFill>
              <a:srgbClr val="4F5457"/>
            </a:solidFill>
            <a:ln>
              <a:noFill/>
            </a:ln>
          </p:spPr>
          <p:txBody>
            <a:bodyPr lIns="0" tIns="0" rIns="0" bIns="0"/>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b="1" i="0" u="none" strike="noStrike" kern="0" cap="none" spc="0" normalizeH="0" baseline="0" noProof="0">
                <a:ln>
                  <a:noFill/>
                </a:ln>
                <a:solidFill>
                  <a:srgbClr val="9EACB4"/>
                </a:solidFill>
                <a:effectLst/>
                <a:uLnTx/>
                <a:uFillTx/>
                <a:latin typeface="Simplified Arabic" panose="02020603050405020304" pitchFamily="18" charset="-78"/>
                <a:cs typeface="Simplified Arabic" panose="02020603050405020304" pitchFamily="18" charset="-78"/>
              </a:endParaRPr>
            </a:p>
          </p:txBody>
        </p:sp>
        <p:sp>
          <p:nvSpPr>
            <p:cNvPr id="97" name="AutoShape 39"/>
            <p:cNvSpPr/>
            <p:nvPr/>
          </p:nvSpPr>
          <p:spPr bwMode="auto">
            <a:xfrm>
              <a:off x="841205" y="5659238"/>
              <a:ext cx="361786" cy="165989"/>
            </a:xfrm>
            <a:custGeom>
              <a:avLst/>
              <a:gdLst/>
              <a:ahLst/>
              <a:cxnLst/>
              <a:rect l="0" t="0" r="r" b="b"/>
              <a:pathLst>
                <a:path w="21600" h="21600">
                  <a:moveTo>
                    <a:pt x="0" y="0"/>
                  </a:moveTo>
                  <a:lnTo>
                    <a:pt x="16598" y="0"/>
                  </a:lnTo>
                  <a:cubicBezTo>
                    <a:pt x="17931" y="7356"/>
                    <a:pt x="19614" y="14395"/>
                    <a:pt x="21600" y="21160"/>
                  </a:cubicBezTo>
                  <a:lnTo>
                    <a:pt x="3718" y="21600"/>
                  </a:lnTo>
                  <a:cubicBezTo>
                    <a:pt x="2209" y="14378"/>
                    <a:pt x="975" y="7182"/>
                    <a:pt x="0" y="0"/>
                  </a:cubicBezTo>
                  <a:close/>
                  <a:moveTo>
                    <a:pt x="0" y="0"/>
                  </a:moveTo>
                </a:path>
              </a:pathLst>
            </a:custGeom>
            <a:solidFill>
              <a:srgbClr val="F0F3F4">
                <a:lumMod val="90000"/>
              </a:srgbClr>
            </a:solidFill>
            <a:ln>
              <a:noFill/>
            </a:ln>
          </p:spPr>
          <p:txBody>
            <a:bodyPr lIns="0" tIns="0" rIns="0" bIns="0"/>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b="1" i="0" u="none" strike="noStrike" kern="0" cap="none" spc="0" normalizeH="0" baseline="0" noProof="0">
                <a:ln>
                  <a:noFill/>
                </a:ln>
                <a:solidFill>
                  <a:srgbClr val="9EACB4"/>
                </a:solidFill>
                <a:effectLst/>
                <a:uLnTx/>
                <a:uFillTx/>
                <a:latin typeface="Simplified Arabic" panose="02020603050405020304" pitchFamily="18" charset="-78"/>
                <a:cs typeface="Simplified Arabic" panose="02020603050405020304" pitchFamily="18" charset="-78"/>
              </a:endParaRPr>
            </a:p>
          </p:txBody>
        </p:sp>
        <p:sp>
          <p:nvSpPr>
            <p:cNvPr id="98" name="AutoShape 41"/>
            <p:cNvSpPr/>
            <p:nvPr/>
          </p:nvSpPr>
          <p:spPr bwMode="auto">
            <a:xfrm>
              <a:off x="2270588" y="4877788"/>
              <a:ext cx="197540" cy="167853"/>
            </a:xfrm>
            <a:custGeom>
              <a:avLst/>
              <a:gdLst/>
              <a:ahLst/>
              <a:cxnLst/>
              <a:rect l="0" t="0" r="r" b="b"/>
              <a:pathLst>
                <a:path w="15270" h="19874">
                  <a:moveTo>
                    <a:pt x="4875" y="68"/>
                  </a:moveTo>
                  <a:cubicBezTo>
                    <a:pt x="17869" y="-1305"/>
                    <a:pt x="19158" y="18826"/>
                    <a:pt x="6034" y="19868"/>
                  </a:cubicBezTo>
                  <a:cubicBezTo>
                    <a:pt x="-1085" y="20295"/>
                    <a:pt x="-2442" y="510"/>
                    <a:pt x="4875" y="68"/>
                  </a:cubicBezTo>
                  <a:close/>
                  <a:moveTo>
                    <a:pt x="4875" y="68"/>
                  </a:moveTo>
                </a:path>
              </a:pathLst>
            </a:custGeom>
            <a:solidFill>
              <a:srgbClr val="FFF0E3"/>
            </a:solid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b="1" i="0" u="none" strike="noStrike" kern="0" cap="none" spc="0" normalizeH="0" baseline="0" noProof="0">
                <a:ln>
                  <a:noFill/>
                </a:ln>
                <a:solidFill>
                  <a:srgbClr val="9EACB4"/>
                </a:solidFill>
                <a:effectLst/>
                <a:uLnTx/>
                <a:uFillTx/>
                <a:latin typeface="Simplified Arabic" panose="02020603050405020304" pitchFamily="18" charset="-78"/>
                <a:cs typeface="Simplified Arabic" panose="02020603050405020304" pitchFamily="18" charset="-78"/>
              </a:endParaRPr>
            </a:p>
          </p:txBody>
        </p:sp>
        <p:sp>
          <p:nvSpPr>
            <p:cNvPr id="99" name="AutoShape 42"/>
            <p:cNvSpPr/>
            <p:nvPr/>
          </p:nvSpPr>
          <p:spPr bwMode="auto">
            <a:xfrm>
              <a:off x="2283905" y="5105322"/>
              <a:ext cx="195319" cy="169718"/>
            </a:xfrm>
            <a:custGeom>
              <a:avLst/>
              <a:gdLst/>
              <a:ahLst/>
              <a:cxnLst/>
              <a:rect l="0" t="0" r="r" b="b"/>
              <a:pathLst>
                <a:path w="15270" h="19874">
                  <a:moveTo>
                    <a:pt x="4875" y="66"/>
                  </a:moveTo>
                  <a:cubicBezTo>
                    <a:pt x="17868" y="-1303"/>
                    <a:pt x="19158" y="18828"/>
                    <a:pt x="6034" y="19867"/>
                  </a:cubicBezTo>
                  <a:cubicBezTo>
                    <a:pt x="-1085" y="20297"/>
                    <a:pt x="-2442" y="512"/>
                    <a:pt x="4875" y="66"/>
                  </a:cubicBezTo>
                  <a:close/>
                  <a:moveTo>
                    <a:pt x="4875" y="66"/>
                  </a:moveTo>
                </a:path>
              </a:pathLst>
            </a:custGeom>
            <a:solidFill>
              <a:srgbClr val="FFF0E3"/>
            </a:solid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b="1" i="0" u="none" strike="noStrike" kern="0" cap="none" spc="0" normalizeH="0" baseline="0" noProof="0">
                <a:ln>
                  <a:noFill/>
                </a:ln>
                <a:solidFill>
                  <a:srgbClr val="9EACB4"/>
                </a:solidFill>
                <a:effectLst/>
                <a:uLnTx/>
                <a:uFillTx/>
                <a:latin typeface="Simplified Arabic" panose="02020603050405020304" pitchFamily="18" charset="-78"/>
                <a:cs typeface="Simplified Arabic" panose="02020603050405020304" pitchFamily="18" charset="-78"/>
              </a:endParaRPr>
            </a:p>
          </p:txBody>
        </p:sp>
        <p:sp>
          <p:nvSpPr>
            <p:cNvPr id="100" name="AutoShape 43"/>
            <p:cNvSpPr/>
            <p:nvPr/>
          </p:nvSpPr>
          <p:spPr bwMode="auto">
            <a:xfrm>
              <a:off x="2310539" y="5336587"/>
              <a:ext cx="197540" cy="167853"/>
            </a:xfrm>
            <a:custGeom>
              <a:avLst/>
              <a:gdLst/>
              <a:ahLst/>
              <a:cxnLst/>
              <a:rect l="0" t="0" r="r" b="b"/>
              <a:pathLst>
                <a:path w="15270" h="19877">
                  <a:moveTo>
                    <a:pt x="4875" y="67"/>
                  </a:moveTo>
                  <a:cubicBezTo>
                    <a:pt x="17868" y="-1303"/>
                    <a:pt x="19158" y="18833"/>
                    <a:pt x="6034" y="19870"/>
                  </a:cubicBezTo>
                  <a:cubicBezTo>
                    <a:pt x="-1085" y="20297"/>
                    <a:pt x="-2442" y="510"/>
                    <a:pt x="4875" y="67"/>
                  </a:cubicBezTo>
                  <a:close/>
                  <a:moveTo>
                    <a:pt x="4875" y="67"/>
                  </a:moveTo>
                </a:path>
              </a:pathLst>
            </a:custGeom>
            <a:solidFill>
              <a:srgbClr val="FFF0E3"/>
            </a:solid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b="1" i="0" u="none" strike="noStrike" kern="0" cap="none" spc="0" normalizeH="0" baseline="0" noProof="0">
                <a:ln>
                  <a:noFill/>
                </a:ln>
                <a:solidFill>
                  <a:srgbClr val="9EACB4"/>
                </a:solidFill>
                <a:effectLst/>
                <a:uLnTx/>
                <a:uFillTx/>
                <a:latin typeface="Simplified Arabic" panose="02020603050405020304" pitchFamily="18" charset="-78"/>
                <a:cs typeface="Simplified Arabic" panose="02020603050405020304" pitchFamily="18" charset="-78"/>
              </a:endParaRPr>
            </a:p>
          </p:txBody>
        </p:sp>
        <p:sp>
          <p:nvSpPr>
            <p:cNvPr id="101" name="AutoShape 44"/>
            <p:cNvSpPr/>
            <p:nvPr/>
          </p:nvSpPr>
          <p:spPr bwMode="auto">
            <a:xfrm>
              <a:off x="2392663" y="5551066"/>
              <a:ext cx="195319" cy="169719"/>
            </a:xfrm>
            <a:custGeom>
              <a:avLst/>
              <a:gdLst/>
              <a:ahLst/>
              <a:cxnLst/>
              <a:rect l="0" t="0" r="r" b="b"/>
              <a:pathLst>
                <a:path w="15270" h="19877">
                  <a:moveTo>
                    <a:pt x="4875" y="67"/>
                  </a:moveTo>
                  <a:cubicBezTo>
                    <a:pt x="17868" y="-1303"/>
                    <a:pt x="19157" y="18831"/>
                    <a:pt x="6034" y="19870"/>
                  </a:cubicBezTo>
                  <a:cubicBezTo>
                    <a:pt x="-1084" y="20297"/>
                    <a:pt x="-2443" y="513"/>
                    <a:pt x="4875" y="67"/>
                  </a:cubicBezTo>
                  <a:close/>
                  <a:moveTo>
                    <a:pt x="4875" y="67"/>
                  </a:moveTo>
                </a:path>
              </a:pathLst>
            </a:custGeom>
            <a:solidFill>
              <a:srgbClr val="FFF0E3"/>
            </a:solid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b="1" i="0" u="none" strike="noStrike" kern="0" cap="none" spc="0" normalizeH="0" baseline="0" noProof="0">
                <a:ln>
                  <a:noFill/>
                </a:ln>
                <a:solidFill>
                  <a:srgbClr val="9EACB4"/>
                </a:solidFill>
                <a:effectLst/>
                <a:uLnTx/>
                <a:uFillTx/>
                <a:latin typeface="Simplified Arabic" panose="02020603050405020304" pitchFamily="18" charset="-78"/>
                <a:cs typeface="Simplified Arabic" panose="02020603050405020304" pitchFamily="18" charset="-78"/>
              </a:endParaRPr>
            </a:p>
          </p:txBody>
        </p:sp>
      </p:grpSp>
      <p:sp>
        <p:nvSpPr>
          <p:cNvPr id="104" name="Oval 71"/>
          <p:cNvSpPr/>
          <p:nvPr/>
        </p:nvSpPr>
        <p:spPr>
          <a:xfrm>
            <a:off x="11180763" y="1489075"/>
            <a:ext cx="588963" cy="608013"/>
          </a:xfrm>
          <a:prstGeom prst="ellipse">
            <a:avLst/>
          </a:prstGeom>
          <a:solidFill>
            <a:schemeClr val="accent1"/>
          </a:solidFill>
          <a:ln w="25400">
            <a:noFill/>
          </a:ln>
        </p:spPr>
        <p:style>
          <a:lnRef idx="2">
            <a:schemeClr val="accent1">
              <a:shade val="50000"/>
            </a:schemeClr>
          </a:lnRef>
          <a:fillRef idx="1">
            <a:schemeClr val="accent1"/>
          </a:fillRef>
          <a:effectRef idx="0">
            <a:schemeClr val="accent1"/>
          </a:effectRef>
          <a:fontRef idx="minor">
            <a:schemeClr val="lt1"/>
          </a:fontRef>
        </p:style>
        <p: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eaLnBrk="1" hangingPunct="1">
              <a:buNone/>
            </a:pPr>
            <a:r>
              <a:rPr lang="ar-SA" altLang="x-none" b="1" dirty="0">
                <a:solidFill>
                  <a:schemeClr val="bg1"/>
                </a:solidFill>
                <a:latin typeface="Simplified Arabic" panose="02020603050405020304" pitchFamily="18" charset="-78"/>
                <a:cs typeface="Simplified Arabic" panose="02020603050405020304" pitchFamily="18" charset="-78"/>
              </a:rPr>
              <a:t>1</a:t>
            </a:r>
            <a:endParaRPr b="1" dirty="0">
              <a:solidFill>
                <a:schemeClr val="bg1"/>
              </a:solidFill>
              <a:latin typeface="Simplified Arabic" panose="02020603050405020304" pitchFamily="18" charset="-78"/>
              <a:cs typeface="Simplified Arabic" panose="02020603050405020304" pitchFamily="18" charset="-78"/>
            </a:endParaRPr>
          </a:p>
        </p:txBody>
      </p:sp>
      <p:sp>
        <p:nvSpPr>
          <p:cNvPr id="46084" name="TextBox 72"/>
          <p:cNvSpPr txBox="1"/>
          <p:nvPr/>
        </p:nvSpPr>
        <p:spPr>
          <a:xfrm>
            <a:off x="8963025" y="3057525"/>
            <a:ext cx="1997075" cy="369332"/>
          </a:xfrm>
          <a:prstGeom prst="rect">
            <a:avLst/>
          </a:prstGeom>
          <a:noFill/>
          <a:ln w="9525">
            <a:noFill/>
          </a:ln>
        </p:spPr>
        <p:txBody>
          <a:bodyPr wrap="squar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1" indent="0" algn="r" eaLnBrk="1" hangingPunct="1">
              <a:lnSpc>
                <a:spcPct val="100000"/>
              </a:lnSpc>
              <a:spcBef>
                <a:spcPct val="0"/>
              </a:spcBef>
              <a:buFontTx/>
              <a:buNone/>
            </a:pPr>
            <a:r>
              <a:rPr lang="ar-JO" altLang="en-US" sz="1800" b="1" dirty="0">
                <a:solidFill>
                  <a:srgbClr val="002060"/>
                </a:solidFill>
                <a:latin typeface="Simplified Arabic" panose="02020603050405020304" pitchFamily="18" charset="-78"/>
                <a:cs typeface="Simplified Arabic" panose="02020603050405020304" pitchFamily="18" charset="-78"/>
              </a:rPr>
              <a:t>   </a:t>
            </a:r>
            <a:r>
              <a:rPr lang="ar-SA" altLang="en-US" sz="1800" b="1" dirty="0">
                <a:solidFill>
                  <a:srgbClr val="002060"/>
                </a:solidFill>
                <a:latin typeface="Simplified Arabic" panose="02020603050405020304" pitchFamily="18" charset="-78"/>
                <a:cs typeface="Simplified Arabic" panose="02020603050405020304" pitchFamily="18" charset="-78"/>
              </a:rPr>
              <a:t>الملاحظة الشخصية</a:t>
            </a:r>
            <a:endParaRPr lang="ar-SA" altLang="en-US" sz="1800" b="1" dirty="0">
              <a:solidFill>
                <a:srgbClr val="002060"/>
              </a:solidFill>
              <a:latin typeface="Simplified Arabic" panose="02020603050405020304" pitchFamily="18" charset="-78"/>
              <a:ea typeface="Calibri" panose="020F0502020204030204" pitchFamily="34" charset="0"/>
              <a:cs typeface="Simplified Arabic" panose="02020603050405020304" pitchFamily="18" charset="-78"/>
            </a:endParaRPr>
          </a:p>
        </p:txBody>
      </p:sp>
      <p:sp>
        <p:nvSpPr>
          <p:cNvPr id="106" name="Oval 74"/>
          <p:cNvSpPr/>
          <p:nvPr/>
        </p:nvSpPr>
        <p:spPr>
          <a:xfrm>
            <a:off x="11180763" y="2249488"/>
            <a:ext cx="588963" cy="608013"/>
          </a:xfrm>
          <a:prstGeom prst="ellipse">
            <a:avLst/>
          </a:prstGeom>
          <a:solidFill>
            <a:schemeClr val="accent2"/>
          </a:solidFill>
          <a:ln w="25400">
            <a:noFill/>
          </a:ln>
        </p:spPr>
        <p:style>
          <a:lnRef idx="2">
            <a:schemeClr val="accent1">
              <a:shade val="50000"/>
            </a:schemeClr>
          </a:lnRef>
          <a:fillRef idx="1">
            <a:schemeClr val="accent1"/>
          </a:fillRef>
          <a:effectRef idx="0">
            <a:schemeClr val="accent1"/>
          </a:effectRef>
          <a:fontRef idx="minor">
            <a:schemeClr val="lt1"/>
          </a:fontRef>
        </p:style>
        <p: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eaLnBrk="1" hangingPunct="1">
              <a:buNone/>
            </a:pPr>
            <a:r>
              <a:rPr lang="ar-SA" altLang="x-none" b="1" dirty="0">
                <a:solidFill>
                  <a:schemeClr val="bg1"/>
                </a:solidFill>
                <a:latin typeface="Simplified Arabic" panose="02020603050405020304" pitchFamily="18" charset="-78"/>
                <a:cs typeface="Simplified Arabic" panose="02020603050405020304" pitchFamily="18" charset="-78"/>
              </a:rPr>
              <a:t>2</a:t>
            </a:r>
            <a:endParaRPr b="1" dirty="0">
              <a:solidFill>
                <a:schemeClr val="bg1"/>
              </a:solidFill>
              <a:latin typeface="Simplified Arabic" panose="02020603050405020304" pitchFamily="18" charset="-78"/>
              <a:cs typeface="Simplified Arabic" panose="02020603050405020304" pitchFamily="18" charset="-78"/>
            </a:endParaRPr>
          </a:p>
        </p:txBody>
      </p:sp>
      <p:sp>
        <p:nvSpPr>
          <p:cNvPr id="46086" name="TextBox 75"/>
          <p:cNvSpPr txBox="1"/>
          <p:nvPr/>
        </p:nvSpPr>
        <p:spPr>
          <a:xfrm>
            <a:off x="9620885" y="3819525"/>
            <a:ext cx="1339215" cy="369332"/>
          </a:xfrm>
          <a:prstGeom prst="rect">
            <a:avLst/>
          </a:prstGeom>
          <a:noFill/>
          <a:ln w="9525">
            <a:noFill/>
          </a:ln>
        </p:spPr>
        <p:txBody>
          <a:bodyPr wrap="squar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1" indent="0" algn="r" eaLnBrk="1" hangingPunct="1">
              <a:lnSpc>
                <a:spcPct val="100000"/>
              </a:lnSpc>
              <a:spcBef>
                <a:spcPct val="0"/>
              </a:spcBef>
              <a:buFontTx/>
              <a:buNone/>
            </a:pPr>
            <a:r>
              <a:rPr lang="ar-JO" altLang="en-US" sz="1800" b="1" dirty="0">
                <a:solidFill>
                  <a:srgbClr val="002060"/>
                </a:solidFill>
                <a:latin typeface="Simplified Arabic" panose="02020603050405020304" pitchFamily="18" charset="-78"/>
                <a:cs typeface="Simplified Arabic" panose="02020603050405020304" pitchFamily="18" charset="-78"/>
              </a:rPr>
              <a:t>    </a:t>
            </a:r>
            <a:r>
              <a:rPr lang="ar-SA" altLang="en-US" sz="1800" b="1" dirty="0">
                <a:solidFill>
                  <a:srgbClr val="002060"/>
                </a:solidFill>
                <a:latin typeface="Simplified Arabic" panose="02020603050405020304" pitchFamily="18" charset="-78"/>
                <a:cs typeface="Simplified Arabic" panose="02020603050405020304" pitchFamily="18" charset="-78"/>
              </a:rPr>
              <a:t>المتابعة</a:t>
            </a:r>
            <a:endParaRPr lang="en-US" altLang="en-US" sz="1800" b="1" dirty="0">
              <a:solidFill>
                <a:srgbClr val="002060"/>
              </a:solidFill>
              <a:latin typeface="Simplified Arabic" panose="02020603050405020304" pitchFamily="18" charset="-78"/>
              <a:ea typeface="Calibri" panose="020F0502020204030204" pitchFamily="34" charset="0"/>
              <a:cs typeface="Simplified Arabic" panose="02020603050405020304" pitchFamily="18" charset="-78"/>
            </a:endParaRPr>
          </a:p>
        </p:txBody>
      </p:sp>
      <p:sp>
        <p:nvSpPr>
          <p:cNvPr id="108" name="Oval 77"/>
          <p:cNvSpPr/>
          <p:nvPr/>
        </p:nvSpPr>
        <p:spPr>
          <a:xfrm>
            <a:off x="11179175" y="2960688"/>
            <a:ext cx="590550" cy="609600"/>
          </a:xfrm>
          <a:prstGeom prst="ellipse">
            <a:avLst/>
          </a:prstGeom>
          <a:solidFill>
            <a:schemeClr val="accent3"/>
          </a:solidFill>
          <a:ln w="25400">
            <a:noFill/>
          </a:ln>
        </p:spPr>
        <p:style>
          <a:lnRef idx="2">
            <a:schemeClr val="accent1">
              <a:shade val="50000"/>
            </a:schemeClr>
          </a:lnRef>
          <a:fillRef idx="1">
            <a:schemeClr val="accent1"/>
          </a:fillRef>
          <a:effectRef idx="0">
            <a:schemeClr val="accent1"/>
          </a:effectRef>
          <a:fontRef idx="minor">
            <a:schemeClr val="lt1"/>
          </a:fontRef>
        </p:style>
        <p: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eaLnBrk="1" hangingPunct="1">
              <a:buNone/>
            </a:pPr>
            <a:r>
              <a:rPr lang="ar-SA" altLang="x-none" b="1" dirty="0">
                <a:solidFill>
                  <a:schemeClr val="bg1"/>
                </a:solidFill>
                <a:latin typeface="Simplified Arabic" panose="02020603050405020304" pitchFamily="18" charset="-78"/>
                <a:cs typeface="Simplified Arabic" panose="02020603050405020304" pitchFamily="18" charset="-78"/>
              </a:rPr>
              <a:t>3</a:t>
            </a:r>
            <a:endParaRPr b="1" dirty="0">
              <a:solidFill>
                <a:schemeClr val="bg1"/>
              </a:solidFill>
              <a:latin typeface="Simplified Arabic" panose="02020603050405020304" pitchFamily="18" charset="-78"/>
              <a:cs typeface="Simplified Arabic" panose="02020603050405020304" pitchFamily="18" charset="-78"/>
            </a:endParaRPr>
          </a:p>
        </p:txBody>
      </p:sp>
      <p:sp>
        <p:nvSpPr>
          <p:cNvPr id="109" name="Oval 80"/>
          <p:cNvSpPr/>
          <p:nvPr/>
        </p:nvSpPr>
        <p:spPr>
          <a:xfrm>
            <a:off x="11180763" y="3659188"/>
            <a:ext cx="588963" cy="608013"/>
          </a:xfrm>
          <a:prstGeom prst="ellipse">
            <a:avLst/>
          </a:prstGeom>
          <a:solidFill>
            <a:schemeClr val="accent4"/>
          </a:solidFill>
          <a:ln w="25400">
            <a:noFill/>
          </a:ln>
        </p:spPr>
        <p:style>
          <a:lnRef idx="2">
            <a:schemeClr val="accent1">
              <a:shade val="50000"/>
            </a:schemeClr>
          </a:lnRef>
          <a:fillRef idx="1">
            <a:schemeClr val="accent1"/>
          </a:fillRef>
          <a:effectRef idx="0">
            <a:schemeClr val="accent1"/>
          </a:effectRef>
          <a:fontRef idx="minor">
            <a:schemeClr val="lt1"/>
          </a:fontRef>
        </p:style>
        <p: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eaLnBrk="1" hangingPunct="1">
              <a:buNone/>
            </a:pPr>
            <a:r>
              <a:rPr lang="ar-SA" altLang="x-none" b="1" dirty="0">
                <a:solidFill>
                  <a:schemeClr val="bg1"/>
                </a:solidFill>
                <a:latin typeface="Simplified Arabic" panose="02020603050405020304" pitchFamily="18" charset="-78"/>
                <a:cs typeface="Simplified Arabic" panose="02020603050405020304" pitchFamily="18" charset="-78"/>
              </a:rPr>
              <a:t>4</a:t>
            </a:r>
            <a:endParaRPr b="1" dirty="0">
              <a:solidFill>
                <a:schemeClr val="bg1"/>
              </a:solidFill>
              <a:latin typeface="Simplified Arabic" panose="02020603050405020304" pitchFamily="18" charset="-78"/>
              <a:cs typeface="Simplified Arabic" panose="02020603050405020304" pitchFamily="18" charset="-78"/>
            </a:endParaRPr>
          </a:p>
        </p:txBody>
      </p:sp>
      <p:sp>
        <p:nvSpPr>
          <p:cNvPr id="110" name="Freeform 13"/>
          <p:cNvSpPr>
            <a:spLocks noEditPoints="1"/>
          </p:cNvSpPr>
          <p:nvPr/>
        </p:nvSpPr>
        <p:spPr bwMode="auto">
          <a:xfrm>
            <a:off x="6888163" y="2106613"/>
            <a:ext cx="282575" cy="263525"/>
          </a:xfrm>
          <a:custGeom>
            <a:avLst/>
            <a:gdLst>
              <a:gd name="T0" fmla="*/ 2221 w 3375"/>
              <a:gd name="T1" fmla="*/ 1236 h 3159"/>
              <a:gd name="T2" fmla="*/ 2242 w 3375"/>
              <a:gd name="T3" fmla="*/ 1252 h 3159"/>
              <a:gd name="T4" fmla="*/ 2246 w 3375"/>
              <a:gd name="T5" fmla="*/ 1178 h 3159"/>
              <a:gd name="T6" fmla="*/ 2443 w 3375"/>
              <a:gd name="T7" fmla="*/ 1830 h 3159"/>
              <a:gd name="T8" fmla="*/ 1518 w 3375"/>
              <a:gd name="T9" fmla="*/ 982 h 3159"/>
              <a:gd name="T10" fmla="*/ 1704 w 3375"/>
              <a:gd name="T11" fmla="*/ 1062 h 3159"/>
              <a:gd name="T12" fmla="*/ 1771 w 3375"/>
              <a:gd name="T13" fmla="*/ 1272 h 3159"/>
              <a:gd name="T14" fmla="*/ 1664 w 3375"/>
              <a:gd name="T15" fmla="*/ 1457 h 3159"/>
              <a:gd name="T16" fmla="*/ 1501 w 3375"/>
              <a:gd name="T17" fmla="*/ 1570 h 3159"/>
              <a:gd name="T18" fmla="*/ 1787 w 3375"/>
              <a:gd name="T19" fmla="*/ 1655 h 3159"/>
              <a:gd name="T20" fmla="*/ 1208 w 3375"/>
              <a:gd name="T21" fmla="*/ 1662 h 3159"/>
              <a:gd name="T22" fmla="*/ 1331 w 3375"/>
              <a:gd name="T23" fmla="*/ 1466 h 3159"/>
              <a:gd name="T24" fmla="*/ 1494 w 3375"/>
              <a:gd name="T25" fmla="*/ 1347 h 3159"/>
              <a:gd name="T26" fmla="*/ 1558 w 3375"/>
              <a:gd name="T27" fmla="*/ 1236 h 3159"/>
              <a:gd name="T28" fmla="*/ 1470 w 3375"/>
              <a:gd name="T29" fmla="*/ 1173 h 3159"/>
              <a:gd name="T30" fmla="*/ 1358 w 3375"/>
              <a:gd name="T31" fmla="*/ 1243 h 3159"/>
              <a:gd name="T32" fmla="*/ 1203 w 3375"/>
              <a:gd name="T33" fmla="*/ 1144 h 3159"/>
              <a:gd name="T34" fmla="*/ 1300 w 3375"/>
              <a:gd name="T35" fmla="*/ 1038 h 3159"/>
              <a:gd name="T36" fmla="*/ 422 w 3375"/>
              <a:gd name="T37" fmla="*/ 734 h 3159"/>
              <a:gd name="T38" fmla="*/ 646 w 3375"/>
              <a:gd name="T39" fmla="*/ 863 h 3159"/>
              <a:gd name="T40" fmla="*/ 822 w 3375"/>
              <a:gd name="T41" fmla="*/ 1130 h 3159"/>
              <a:gd name="T42" fmla="*/ 827 w 3375"/>
              <a:gd name="T43" fmla="*/ 1309 h 3159"/>
              <a:gd name="T44" fmla="*/ 726 w 3375"/>
              <a:gd name="T45" fmla="*/ 1446 h 3159"/>
              <a:gd name="T46" fmla="*/ 639 w 3375"/>
              <a:gd name="T47" fmla="*/ 1590 h 3159"/>
              <a:gd name="T48" fmla="*/ 738 w 3375"/>
              <a:gd name="T49" fmla="*/ 1805 h 3159"/>
              <a:gd name="T50" fmla="*/ 955 w 3375"/>
              <a:gd name="T51" fmla="*/ 2061 h 3159"/>
              <a:gd name="T52" fmla="*/ 1210 w 3375"/>
              <a:gd name="T53" fmla="*/ 2306 h 3159"/>
              <a:gd name="T54" fmla="*/ 1454 w 3375"/>
              <a:gd name="T55" fmla="*/ 2483 h 3159"/>
              <a:gd name="T56" fmla="*/ 1636 w 3375"/>
              <a:gd name="T57" fmla="*/ 2506 h 3159"/>
              <a:gd name="T58" fmla="*/ 1770 w 3375"/>
              <a:gd name="T59" fmla="*/ 2381 h 3159"/>
              <a:gd name="T60" fmla="*/ 1919 w 3375"/>
              <a:gd name="T61" fmla="*/ 2316 h 3159"/>
              <a:gd name="T62" fmla="*/ 2131 w 3375"/>
              <a:gd name="T63" fmla="*/ 2388 h 3159"/>
              <a:gd name="T64" fmla="*/ 2384 w 3375"/>
              <a:gd name="T65" fmla="*/ 2614 h 3159"/>
              <a:gd name="T66" fmla="*/ 2412 w 3375"/>
              <a:gd name="T67" fmla="*/ 2819 h 3159"/>
              <a:gd name="T68" fmla="*/ 2291 w 3375"/>
              <a:gd name="T69" fmla="*/ 2989 h 3159"/>
              <a:gd name="T70" fmla="*/ 2131 w 3375"/>
              <a:gd name="T71" fmla="*/ 3129 h 3159"/>
              <a:gd name="T72" fmla="*/ 1830 w 3375"/>
              <a:gd name="T73" fmla="*/ 3144 h 3159"/>
              <a:gd name="T74" fmla="*/ 1384 w 3375"/>
              <a:gd name="T75" fmla="*/ 2974 h 3159"/>
              <a:gd name="T76" fmla="*/ 859 w 3375"/>
              <a:gd name="T77" fmla="*/ 2602 h 3159"/>
              <a:gd name="T78" fmla="*/ 372 w 3375"/>
              <a:gd name="T79" fmla="*/ 2070 h 3159"/>
              <a:gd name="T80" fmla="*/ 89 w 3375"/>
              <a:gd name="T81" fmla="*/ 1571 h 3159"/>
              <a:gd name="T82" fmla="*/ 0 w 3375"/>
              <a:gd name="T83" fmla="*/ 1179 h 3159"/>
              <a:gd name="T84" fmla="*/ 86 w 3375"/>
              <a:gd name="T85" fmla="*/ 956 h 3159"/>
              <a:gd name="T86" fmla="*/ 239 w 3375"/>
              <a:gd name="T87" fmla="*/ 807 h 3159"/>
              <a:gd name="T88" fmla="*/ 422 w 3375"/>
              <a:gd name="T89" fmla="*/ 734 h 3159"/>
              <a:gd name="T90" fmla="*/ 2434 w 3375"/>
              <a:gd name="T91" fmla="*/ 110 h 3159"/>
              <a:gd name="T92" fmla="*/ 2966 w 3375"/>
              <a:gd name="T93" fmla="*/ 475 h 3159"/>
              <a:gd name="T94" fmla="*/ 3298 w 3375"/>
              <a:gd name="T95" fmla="*/ 1030 h 3159"/>
              <a:gd name="T96" fmla="*/ 3364 w 3375"/>
              <a:gd name="T97" fmla="*/ 1692 h 3159"/>
              <a:gd name="T98" fmla="*/ 3155 w 3375"/>
              <a:gd name="T99" fmla="*/ 2287 h 3159"/>
              <a:gd name="T100" fmla="*/ 2733 w 3375"/>
              <a:gd name="T101" fmla="*/ 2737 h 3159"/>
              <a:gd name="T102" fmla="*/ 2574 w 3375"/>
              <a:gd name="T103" fmla="*/ 2633 h 3159"/>
              <a:gd name="T104" fmla="*/ 2907 w 3375"/>
              <a:gd name="T105" fmla="*/ 2260 h 3159"/>
              <a:gd name="T106" fmla="*/ 3132 w 3375"/>
              <a:gd name="T107" fmla="*/ 1742 h 3159"/>
              <a:gd name="T108" fmla="*/ 3057 w 3375"/>
              <a:gd name="T109" fmla="*/ 1016 h 3159"/>
              <a:gd name="T110" fmla="*/ 2716 w 3375"/>
              <a:gd name="T111" fmla="*/ 540 h 3159"/>
              <a:gd name="T112" fmla="*/ 2197 w 3375"/>
              <a:gd name="T113" fmla="*/ 264 h 3159"/>
              <a:gd name="T114" fmla="*/ 1463 w 3375"/>
              <a:gd name="T115" fmla="*/ 288 h 3159"/>
              <a:gd name="T116" fmla="*/ 964 w 3375"/>
              <a:gd name="T117" fmla="*/ 598 h 3159"/>
              <a:gd name="T118" fmla="*/ 640 w 3375"/>
              <a:gd name="T119" fmla="*/ 641 h 3159"/>
              <a:gd name="T120" fmla="*/ 1090 w 3375"/>
              <a:gd name="T121" fmla="*/ 220 h 3159"/>
              <a:gd name="T122" fmla="*/ 1683 w 3375"/>
              <a:gd name="T123" fmla="*/ 12 h 3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375" h="3159">
                <a:moveTo>
                  <a:pt x="2246" y="1178"/>
                </a:moveTo>
                <a:lnTo>
                  <a:pt x="2246" y="1180"/>
                </a:lnTo>
                <a:lnTo>
                  <a:pt x="2243" y="1186"/>
                </a:lnTo>
                <a:lnTo>
                  <a:pt x="2240" y="1197"/>
                </a:lnTo>
                <a:lnTo>
                  <a:pt x="2235" y="1208"/>
                </a:lnTo>
                <a:lnTo>
                  <a:pt x="2229" y="1222"/>
                </a:lnTo>
                <a:lnTo>
                  <a:pt x="2221" y="1236"/>
                </a:lnTo>
                <a:lnTo>
                  <a:pt x="2214" y="1251"/>
                </a:lnTo>
                <a:lnTo>
                  <a:pt x="2206" y="1264"/>
                </a:lnTo>
                <a:lnTo>
                  <a:pt x="2079" y="1456"/>
                </a:lnTo>
                <a:lnTo>
                  <a:pt x="2079" y="1458"/>
                </a:lnTo>
                <a:lnTo>
                  <a:pt x="2242" y="1458"/>
                </a:lnTo>
                <a:lnTo>
                  <a:pt x="2242" y="1271"/>
                </a:lnTo>
                <a:lnTo>
                  <a:pt x="2242" y="1252"/>
                </a:lnTo>
                <a:lnTo>
                  <a:pt x="2243" y="1233"/>
                </a:lnTo>
                <a:lnTo>
                  <a:pt x="2245" y="1216"/>
                </a:lnTo>
                <a:lnTo>
                  <a:pt x="2246" y="1201"/>
                </a:lnTo>
                <a:lnTo>
                  <a:pt x="2247" y="1188"/>
                </a:lnTo>
                <a:lnTo>
                  <a:pt x="2248" y="1181"/>
                </a:lnTo>
                <a:lnTo>
                  <a:pt x="2249" y="1178"/>
                </a:lnTo>
                <a:lnTo>
                  <a:pt x="2246" y="1178"/>
                </a:lnTo>
                <a:close/>
                <a:moveTo>
                  <a:pt x="2194" y="995"/>
                </a:moveTo>
                <a:lnTo>
                  <a:pt x="2443" y="995"/>
                </a:lnTo>
                <a:lnTo>
                  <a:pt x="2443" y="1458"/>
                </a:lnTo>
                <a:lnTo>
                  <a:pt x="2543" y="1458"/>
                </a:lnTo>
                <a:lnTo>
                  <a:pt x="2543" y="1627"/>
                </a:lnTo>
                <a:lnTo>
                  <a:pt x="2443" y="1627"/>
                </a:lnTo>
                <a:lnTo>
                  <a:pt x="2443" y="1830"/>
                </a:lnTo>
                <a:lnTo>
                  <a:pt x="2242" y="1830"/>
                </a:lnTo>
                <a:lnTo>
                  <a:pt x="2242" y="1627"/>
                </a:lnTo>
                <a:lnTo>
                  <a:pt x="1872" y="1627"/>
                </a:lnTo>
                <a:lnTo>
                  <a:pt x="1872" y="1503"/>
                </a:lnTo>
                <a:lnTo>
                  <a:pt x="2194" y="995"/>
                </a:lnTo>
                <a:close/>
                <a:moveTo>
                  <a:pt x="1489" y="981"/>
                </a:moveTo>
                <a:lnTo>
                  <a:pt x="1518" y="982"/>
                </a:lnTo>
                <a:lnTo>
                  <a:pt x="1547" y="986"/>
                </a:lnTo>
                <a:lnTo>
                  <a:pt x="1576" y="992"/>
                </a:lnTo>
                <a:lnTo>
                  <a:pt x="1605" y="1000"/>
                </a:lnTo>
                <a:lnTo>
                  <a:pt x="1632" y="1011"/>
                </a:lnTo>
                <a:lnTo>
                  <a:pt x="1658" y="1026"/>
                </a:lnTo>
                <a:lnTo>
                  <a:pt x="1682" y="1042"/>
                </a:lnTo>
                <a:lnTo>
                  <a:pt x="1704" y="1062"/>
                </a:lnTo>
                <a:lnTo>
                  <a:pt x="1724" y="1083"/>
                </a:lnTo>
                <a:lnTo>
                  <a:pt x="1741" y="1109"/>
                </a:lnTo>
                <a:lnTo>
                  <a:pt x="1755" y="1136"/>
                </a:lnTo>
                <a:lnTo>
                  <a:pt x="1765" y="1167"/>
                </a:lnTo>
                <a:lnTo>
                  <a:pt x="1771" y="1200"/>
                </a:lnTo>
                <a:lnTo>
                  <a:pt x="1773" y="1236"/>
                </a:lnTo>
                <a:lnTo>
                  <a:pt x="1771" y="1272"/>
                </a:lnTo>
                <a:lnTo>
                  <a:pt x="1765" y="1305"/>
                </a:lnTo>
                <a:lnTo>
                  <a:pt x="1755" y="1336"/>
                </a:lnTo>
                <a:lnTo>
                  <a:pt x="1742" y="1364"/>
                </a:lnTo>
                <a:lnTo>
                  <a:pt x="1725" y="1390"/>
                </a:lnTo>
                <a:lnTo>
                  <a:pt x="1707" y="1414"/>
                </a:lnTo>
                <a:lnTo>
                  <a:pt x="1686" y="1437"/>
                </a:lnTo>
                <a:lnTo>
                  <a:pt x="1664" y="1457"/>
                </a:lnTo>
                <a:lnTo>
                  <a:pt x="1640" y="1477"/>
                </a:lnTo>
                <a:lnTo>
                  <a:pt x="1617" y="1494"/>
                </a:lnTo>
                <a:lnTo>
                  <a:pt x="1592" y="1510"/>
                </a:lnTo>
                <a:lnTo>
                  <a:pt x="1569" y="1527"/>
                </a:lnTo>
                <a:lnTo>
                  <a:pt x="1545" y="1542"/>
                </a:lnTo>
                <a:lnTo>
                  <a:pt x="1523" y="1556"/>
                </a:lnTo>
                <a:lnTo>
                  <a:pt x="1501" y="1570"/>
                </a:lnTo>
                <a:lnTo>
                  <a:pt x="1483" y="1584"/>
                </a:lnTo>
                <a:lnTo>
                  <a:pt x="1466" y="1597"/>
                </a:lnTo>
                <a:lnTo>
                  <a:pt x="1452" y="1611"/>
                </a:lnTo>
                <a:lnTo>
                  <a:pt x="1441" y="1625"/>
                </a:lnTo>
                <a:lnTo>
                  <a:pt x="1435" y="1639"/>
                </a:lnTo>
                <a:lnTo>
                  <a:pt x="1432" y="1655"/>
                </a:lnTo>
                <a:lnTo>
                  <a:pt x="1787" y="1655"/>
                </a:lnTo>
                <a:lnTo>
                  <a:pt x="1787" y="1830"/>
                </a:lnTo>
                <a:lnTo>
                  <a:pt x="1209" y="1830"/>
                </a:lnTo>
                <a:lnTo>
                  <a:pt x="1204" y="1798"/>
                </a:lnTo>
                <a:lnTo>
                  <a:pt x="1201" y="1768"/>
                </a:lnTo>
                <a:lnTo>
                  <a:pt x="1199" y="1740"/>
                </a:lnTo>
                <a:lnTo>
                  <a:pt x="1202" y="1699"/>
                </a:lnTo>
                <a:lnTo>
                  <a:pt x="1208" y="1662"/>
                </a:lnTo>
                <a:lnTo>
                  <a:pt x="1217" y="1627"/>
                </a:lnTo>
                <a:lnTo>
                  <a:pt x="1230" y="1594"/>
                </a:lnTo>
                <a:lnTo>
                  <a:pt x="1247" y="1565"/>
                </a:lnTo>
                <a:lnTo>
                  <a:pt x="1265" y="1537"/>
                </a:lnTo>
                <a:lnTo>
                  <a:pt x="1286" y="1513"/>
                </a:lnTo>
                <a:lnTo>
                  <a:pt x="1307" y="1489"/>
                </a:lnTo>
                <a:lnTo>
                  <a:pt x="1331" y="1466"/>
                </a:lnTo>
                <a:lnTo>
                  <a:pt x="1355" y="1446"/>
                </a:lnTo>
                <a:lnTo>
                  <a:pt x="1380" y="1428"/>
                </a:lnTo>
                <a:lnTo>
                  <a:pt x="1404" y="1409"/>
                </a:lnTo>
                <a:lnTo>
                  <a:pt x="1428" y="1393"/>
                </a:lnTo>
                <a:lnTo>
                  <a:pt x="1451" y="1377"/>
                </a:lnTo>
                <a:lnTo>
                  <a:pt x="1474" y="1361"/>
                </a:lnTo>
                <a:lnTo>
                  <a:pt x="1494" y="1347"/>
                </a:lnTo>
                <a:lnTo>
                  <a:pt x="1513" y="1332"/>
                </a:lnTo>
                <a:lnTo>
                  <a:pt x="1528" y="1317"/>
                </a:lnTo>
                <a:lnTo>
                  <a:pt x="1541" y="1303"/>
                </a:lnTo>
                <a:lnTo>
                  <a:pt x="1551" y="1288"/>
                </a:lnTo>
                <a:lnTo>
                  <a:pt x="1558" y="1272"/>
                </a:lnTo>
                <a:lnTo>
                  <a:pt x="1560" y="1256"/>
                </a:lnTo>
                <a:lnTo>
                  <a:pt x="1558" y="1236"/>
                </a:lnTo>
                <a:lnTo>
                  <a:pt x="1551" y="1219"/>
                </a:lnTo>
                <a:lnTo>
                  <a:pt x="1542" y="1205"/>
                </a:lnTo>
                <a:lnTo>
                  <a:pt x="1531" y="1192"/>
                </a:lnTo>
                <a:lnTo>
                  <a:pt x="1518" y="1184"/>
                </a:lnTo>
                <a:lnTo>
                  <a:pt x="1502" y="1178"/>
                </a:lnTo>
                <a:lnTo>
                  <a:pt x="1486" y="1175"/>
                </a:lnTo>
                <a:lnTo>
                  <a:pt x="1470" y="1173"/>
                </a:lnTo>
                <a:lnTo>
                  <a:pt x="1447" y="1176"/>
                </a:lnTo>
                <a:lnTo>
                  <a:pt x="1427" y="1182"/>
                </a:lnTo>
                <a:lnTo>
                  <a:pt x="1408" y="1192"/>
                </a:lnTo>
                <a:lnTo>
                  <a:pt x="1392" y="1205"/>
                </a:lnTo>
                <a:lnTo>
                  <a:pt x="1379" y="1218"/>
                </a:lnTo>
                <a:lnTo>
                  <a:pt x="1366" y="1231"/>
                </a:lnTo>
                <a:lnTo>
                  <a:pt x="1358" y="1243"/>
                </a:lnTo>
                <a:lnTo>
                  <a:pt x="1351" y="1253"/>
                </a:lnTo>
                <a:lnTo>
                  <a:pt x="1348" y="1260"/>
                </a:lnTo>
                <a:lnTo>
                  <a:pt x="1346" y="1262"/>
                </a:lnTo>
                <a:lnTo>
                  <a:pt x="1195" y="1161"/>
                </a:lnTo>
                <a:lnTo>
                  <a:pt x="1196" y="1159"/>
                </a:lnTo>
                <a:lnTo>
                  <a:pt x="1199" y="1153"/>
                </a:lnTo>
                <a:lnTo>
                  <a:pt x="1203" y="1144"/>
                </a:lnTo>
                <a:lnTo>
                  <a:pt x="1210" y="1132"/>
                </a:lnTo>
                <a:lnTo>
                  <a:pt x="1219" y="1119"/>
                </a:lnTo>
                <a:lnTo>
                  <a:pt x="1230" y="1103"/>
                </a:lnTo>
                <a:lnTo>
                  <a:pt x="1244" y="1087"/>
                </a:lnTo>
                <a:lnTo>
                  <a:pt x="1260" y="1071"/>
                </a:lnTo>
                <a:lnTo>
                  <a:pt x="1278" y="1054"/>
                </a:lnTo>
                <a:lnTo>
                  <a:pt x="1300" y="1038"/>
                </a:lnTo>
                <a:lnTo>
                  <a:pt x="1324" y="1023"/>
                </a:lnTo>
                <a:lnTo>
                  <a:pt x="1351" y="1008"/>
                </a:lnTo>
                <a:lnTo>
                  <a:pt x="1381" y="997"/>
                </a:lnTo>
                <a:lnTo>
                  <a:pt x="1413" y="989"/>
                </a:lnTo>
                <a:lnTo>
                  <a:pt x="1449" y="983"/>
                </a:lnTo>
                <a:lnTo>
                  <a:pt x="1489" y="981"/>
                </a:lnTo>
                <a:close/>
                <a:moveTo>
                  <a:pt x="422" y="734"/>
                </a:moveTo>
                <a:lnTo>
                  <a:pt x="452" y="738"/>
                </a:lnTo>
                <a:lnTo>
                  <a:pt x="482" y="746"/>
                </a:lnTo>
                <a:lnTo>
                  <a:pt x="513" y="758"/>
                </a:lnTo>
                <a:lnTo>
                  <a:pt x="545" y="775"/>
                </a:lnTo>
                <a:lnTo>
                  <a:pt x="578" y="799"/>
                </a:lnTo>
                <a:lnTo>
                  <a:pt x="612" y="827"/>
                </a:lnTo>
                <a:lnTo>
                  <a:pt x="646" y="863"/>
                </a:lnTo>
                <a:lnTo>
                  <a:pt x="682" y="905"/>
                </a:lnTo>
                <a:lnTo>
                  <a:pt x="716" y="948"/>
                </a:lnTo>
                <a:lnTo>
                  <a:pt x="746" y="990"/>
                </a:lnTo>
                <a:lnTo>
                  <a:pt x="771" y="1028"/>
                </a:lnTo>
                <a:lnTo>
                  <a:pt x="792" y="1065"/>
                </a:lnTo>
                <a:lnTo>
                  <a:pt x="809" y="1098"/>
                </a:lnTo>
                <a:lnTo>
                  <a:pt x="822" y="1130"/>
                </a:lnTo>
                <a:lnTo>
                  <a:pt x="833" y="1161"/>
                </a:lnTo>
                <a:lnTo>
                  <a:pt x="839" y="1188"/>
                </a:lnTo>
                <a:lnTo>
                  <a:pt x="842" y="1215"/>
                </a:lnTo>
                <a:lnTo>
                  <a:pt x="843" y="1240"/>
                </a:lnTo>
                <a:lnTo>
                  <a:pt x="841" y="1264"/>
                </a:lnTo>
                <a:lnTo>
                  <a:pt x="836" y="1288"/>
                </a:lnTo>
                <a:lnTo>
                  <a:pt x="827" y="1309"/>
                </a:lnTo>
                <a:lnTo>
                  <a:pt x="818" y="1329"/>
                </a:lnTo>
                <a:lnTo>
                  <a:pt x="807" y="1350"/>
                </a:lnTo>
                <a:lnTo>
                  <a:pt x="794" y="1369"/>
                </a:lnTo>
                <a:lnTo>
                  <a:pt x="778" y="1389"/>
                </a:lnTo>
                <a:lnTo>
                  <a:pt x="762" y="1408"/>
                </a:lnTo>
                <a:lnTo>
                  <a:pt x="745" y="1428"/>
                </a:lnTo>
                <a:lnTo>
                  <a:pt x="726" y="1446"/>
                </a:lnTo>
                <a:lnTo>
                  <a:pt x="707" y="1465"/>
                </a:lnTo>
                <a:lnTo>
                  <a:pt x="687" y="1485"/>
                </a:lnTo>
                <a:lnTo>
                  <a:pt x="667" y="1505"/>
                </a:lnTo>
                <a:lnTo>
                  <a:pt x="653" y="1523"/>
                </a:lnTo>
                <a:lnTo>
                  <a:pt x="643" y="1543"/>
                </a:lnTo>
                <a:lnTo>
                  <a:pt x="639" y="1566"/>
                </a:lnTo>
                <a:lnTo>
                  <a:pt x="639" y="1590"/>
                </a:lnTo>
                <a:lnTo>
                  <a:pt x="643" y="1616"/>
                </a:lnTo>
                <a:lnTo>
                  <a:pt x="650" y="1644"/>
                </a:lnTo>
                <a:lnTo>
                  <a:pt x="662" y="1674"/>
                </a:lnTo>
                <a:lnTo>
                  <a:pt x="677" y="1705"/>
                </a:lnTo>
                <a:lnTo>
                  <a:pt x="694" y="1737"/>
                </a:lnTo>
                <a:lnTo>
                  <a:pt x="715" y="1770"/>
                </a:lnTo>
                <a:lnTo>
                  <a:pt x="738" y="1805"/>
                </a:lnTo>
                <a:lnTo>
                  <a:pt x="764" y="1840"/>
                </a:lnTo>
                <a:lnTo>
                  <a:pt x="793" y="1876"/>
                </a:lnTo>
                <a:lnTo>
                  <a:pt x="822" y="1912"/>
                </a:lnTo>
                <a:lnTo>
                  <a:pt x="853" y="1949"/>
                </a:lnTo>
                <a:lnTo>
                  <a:pt x="887" y="1986"/>
                </a:lnTo>
                <a:lnTo>
                  <a:pt x="920" y="2023"/>
                </a:lnTo>
                <a:lnTo>
                  <a:pt x="955" y="2061"/>
                </a:lnTo>
                <a:lnTo>
                  <a:pt x="990" y="2096"/>
                </a:lnTo>
                <a:lnTo>
                  <a:pt x="1026" y="2133"/>
                </a:lnTo>
                <a:lnTo>
                  <a:pt x="1063" y="2169"/>
                </a:lnTo>
                <a:lnTo>
                  <a:pt x="1099" y="2205"/>
                </a:lnTo>
                <a:lnTo>
                  <a:pt x="1136" y="2240"/>
                </a:lnTo>
                <a:lnTo>
                  <a:pt x="1173" y="2273"/>
                </a:lnTo>
                <a:lnTo>
                  <a:pt x="1210" y="2306"/>
                </a:lnTo>
                <a:lnTo>
                  <a:pt x="1247" y="2338"/>
                </a:lnTo>
                <a:lnTo>
                  <a:pt x="1284" y="2367"/>
                </a:lnTo>
                <a:lnTo>
                  <a:pt x="1319" y="2395"/>
                </a:lnTo>
                <a:lnTo>
                  <a:pt x="1354" y="2421"/>
                </a:lnTo>
                <a:lnTo>
                  <a:pt x="1389" y="2444"/>
                </a:lnTo>
                <a:lnTo>
                  <a:pt x="1423" y="2465"/>
                </a:lnTo>
                <a:lnTo>
                  <a:pt x="1454" y="2483"/>
                </a:lnTo>
                <a:lnTo>
                  <a:pt x="1486" y="2497"/>
                </a:lnTo>
                <a:lnTo>
                  <a:pt x="1516" y="2509"/>
                </a:lnTo>
                <a:lnTo>
                  <a:pt x="1543" y="2517"/>
                </a:lnTo>
                <a:lnTo>
                  <a:pt x="1570" y="2521"/>
                </a:lnTo>
                <a:lnTo>
                  <a:pt x="1593" y="2520"/>
                </a:lnTo>
                <a:lnTo>
                  <a:pt x="1616" y="2516"/>
                </a:lnTo>
                <a:lnTo>
                  <a:pt x="1636" y="2506"/>
                </a:lnTo>
                <a:lnTo>
                  <a:pt x="1654" y="2492"/>
                </a:lnTo>
                <a:lnTo>
                  <a:pt x="1674" y="2472"/>
                </a:lnTo>
                <a:lnTo>
                  <a:pt x="1694" y="2452"/>
                </a:lnTo>
                <a:lnTo>
                  <a:pt x="1713" y="2433"/>
                </a:lnTo>
                <a:lnTo>
                  <a:pt x="1733" y="2414"/>
                </a:lnTo>
                <a:lnTo>
                  <a:pt x="1751" y="2397"/>
                </a:lnTo>
                <a:lnTo>
                  <a:pt x="1770" y="2381"/>
                </a:lnTo>
                <a:lnTo>
                  <a:pt x="1790" y="2365"/>
                </a:lnTo>
                <a:lnTo>
                  <a:pt x="1809" y="2352"/>
                </a:lnTo>
                <a:lnTo>
                  <a:pt x="1830" y="2341"/>
                </a:lnTo>
                <a:lnTo>
                  <a:pt x="1850" y="2332"/>
                </a:lnTo>
                <a:lnTo>
                  <a:pt x="1873" y="2324"/>
                </a:lnTo>
                <a:lnTo>
                  <a:pt x="1895" y="2319"/>
                </a:lnTo>
                <a:lnTo>
                  <a:pt x="1919" y="2316"/>
                </a:lnTo>
                <a:lnTo>
                  <a:pt x="1944" y="2317"/>
                </a:lnTo>
                <a:lnTo>
                  <a:pt x="1971" y="2320"/>
                </a:lnTo>
                <a:lnTo>
                  <a:pt x="1999" y="2326"/>
                </a:lnTo>
                <a:lnTo>
                  <a:pt x="2029" y="2337"/>
                </a:lnTo>
                <a:lnTo>
                  <a:pt x="2061" y="2350"/>
                </a:lnTo>
                <a:lnTo>
                  <a:pt x="2095" y="2367"/>
                </a:lnTo>
                <a:lnTo>
                  <a:pt x="2131" y="2388"/>
                </a:lnTo>
                <a:lnTo>
                  <a:pt x="2170" y="2413"/>
                </a:lnTo>
                <a:lnTo>
                  <a:pt x="2211" y="2443"/>
                </a:lnTo>
                <a:lnTo>
                  <a:pt x="2255" y="2477"/>
                </a:lnTo>
                <a:lnTo>
                  <a:pt x="2297" y="2513"/>
                </a:lnTo>
                <a:lnTo>
                  <a:pt x="2332" y="2547"/>
                </a:lnTo>
                <a:lnTo>
                  <a:pt x="2360" y="2581"/>
                </a:lnTo>
                <a:lnTo>
                  <a:pt x="2384" y="2614"/>
                </a:lnTo>
                <a:lnTo>
                  <a:pt x="2401" y="2647"/>
                </a:lnTo>
                <a:lnTo>
                  <a:pt x="2414" y="2677"/>
                </a:lnTo>
                <a:lnTo>
                  <a:pt x="2422" y="2707"/>
                </a:lnTo>
                <a:lnTo>
                  <a:pt x="2425" y="2737"/>
                </a:lnTo>
                <a:lnTo>
                  <a:pt x="2424" y="2765"/>
                </a:lnTo>
                <a:lnTo>
                  <a:pt x="2419" y="2793"/>
                </a:lnTo>
                <a:lnTo>
                  <a:pt x="2412" y="2819"/>
                </a:lnTo>
                <a:lnTo>
                  <a:pt x="2400" y="2846"/>
                </a:lnTo>
                <a:lnTo>
                  <a:pt x="2387" y="2872"/>
                </a:lnTo>
                <a:lnTo>
                  <a:pt x="2371" y="2896"/>
                </a:lnTo>
                <a:lnTo>
                  <a:pt x="2352" y="2920"/>
                </a:lnTo>
                <a:lnTo>
                  <a:pt x="2333" y="2943"/>
                </a:lnTo>
                <a:lnTo>
                  <a:pt x="2312" y="2967"/>
                </a:lnTo>
                <a:lnTo>
                  <a:pt x="2291" y="2989"/>
                </a:lnTo>
                <a:lnTo>
                  <a:pt x="2269" y="3011"/>
                </a:lnTo>
                <a:lnTo>
                  <a:pt x="2247" y="3032"/>
                </a:lnTo>
                <a:lnTo>
                  <a:pt x="2224" y="3054"/>
                </a:lnTo>
                <a:lnTo>
                  <a:pt x="2203" y="3074"/>
                </a:lnTo>
                <a:lnTo>
                  <a:pt x="2183" y="3093"/>
                </a:lnTo>
                <a:lnTo>
                  <a:pt x="2160" y="3113"/>
                </a:lnTo>
                <a:lnTo>
                  <a:pt x="2131" y="3129"/>
                </a:lnTo>
                <a:lnTo>
                  <a:pt x="2100" y="3142"/>
                </a:lnTo>
                <a:lnTo>
                  <a:pt x="2064" y="3151"/>
                </a:lnTo>
                <a:lnTo>
                  <a:pt x="2024" y="3157"/>
                </a:lnTo>
                <a:lnTo>
                  <a:pt x="1980" y="3159"/>
                </a:lnTo>
                <a:lnTo>
                  <a:pt x="1933" y="3158"/>
                </a:lnTo>
                <a:lnTo>
                  <a:pt x="1883" y="3153"/>
                </a:lnTo>
                <a:lnTo>
                  <a:pt x="1830" y="3144"/>
                </a:lnTo>
                <a:lnTo>
                  <a:pt x="1773" y="3131"/>
                </a:lnTo>
                <a:lnTo>
                  <a:pt x="1714" y="3115"/>
                </a:lnTo>
                <a:lnTo>
                  <a:pt x="1652" y="3094"/>
                </a:lnTo>
                <a:lnTo>
                  <a:pt x="1588" y="3071"/>
                </a:lnTo>
                <a:lnTo>
                  <a:pt x="1522" y="3042"/>
                </a:lnTo>
                <a:lnTo>
                  <a:pt x="1453" y="3011"/>
                </a:lnTo>
                <a:lnTo>
                  <a:pt x="1384" y="2974"/>
                </a:lnTo>
                <a:lnTo>
                  <a:pt x="1312" y="2934"/>
                </a:lnTo>
                <a:lnTo>
                  <a:pt x="1240" y="2889"/>
                </a:lnTo>
                <a:lnTo>
                  <a:pt x="1165" y="2841"/>
                </a:lnTo>
                <a:lnTo>
                  <a:pt x="1089" y="2788"/>
                </a:lnTo>
                <a:lnTo>
                  <a:pt x="1014" y="2729"/>
                </a:lnTo>
                <a:lnTo>
                  <a:pt x="937" y="2668"/>
                </a:lnTo>
                <a:lnTo>
                  <a:pt x="859" y="2602"/>
                </a:lnTo>
                <a:lnTo>
                  <a:pt x="781" y="2531"/>
                </a:lnTo>
                <a:lnTo>
                  <a:pt x="704" y="2455"/>
                </a:lnTo>
                <a:lnTo>
                  <a:pt x="629" y="2378"/>
                </a:lnTo>
                <a:lnTo>
                  <a:pt x="557" y="2300"/>
                </a:lnTo>
                <a:lnTo>
                  <a:pt x="491" y="2222"/>
                </a:lnTo>
                <a:lnTo>
                  <a:pt x="430" y="2145"/>
                </a:lnTo>
                <a:lnTo>
                  <a:pt x="372" y="2070"/>
                </a:lnTo>
                <a:lnTo>
                  <a:pt x="319" y="1994"/>
                </a:lnTo>
                <a:lnTo>
                  <a:pt x="270" y="1921"/>
                </a:lnTo>
                <a:lnTo>
                  <a:pt x="225" y="1847"/>
                </a:lnTo>
                <a:lnTo>
                  <a:pt x="185" y="1775"/>
                </a:lnTo>
                <a:lnTo>
                  <a:pt x="148" y="1706"/>
                </a:lnTo>
                <a:lnTo>
                  <a:pt x="117" y="1637"/>
                </a:lnTo>
                <a:lnTo>
                  <a:pt x="89" y="1571"/>
                </a:lnTo>
                <a:lnTo>
                  <a:pt x="64" y="1507"/>
                </a:lnTo>
                <a:lnTo>
                  <a:pt x="44" y="1446"/>
                </a:lnTo>
                <a:lnTo>
                  <a:pt x="28" y="1387"/>
                </a:lnTo>
                <a:lnTo>
                  <a:pt x="15" y="1330"/>
                </a:lnTo>
                <a:lnTo>
                  <a:pt x="6" y="1276"/>
                </a:lnTo>
                <a:lnTo>
                  <a:pt x="1" y="1226"/>
                </a:lnTo>
                <a:lnTo>
                  <a:pt x="0" y="1179"/>
                </a:lnTo>
                <a:lnTo>
                  <a:pt x="2" y="1135"/>
                </a:lnTo>
                <a:lnTo>
                  <a:pt x="8" y="1095"/>
                </a:lnTo>
                <a:lnTo>
                  <a:pt x="17" y="1059"/>
                </a:lnTo>
                <a:lnTo>
                  <a:pt x="30" y="1028"/>
                </a:lnTo>
                <a:lnTo>
                  <a:pt x="46" y="1000"/>
                </a:lnTo>
                <a:lnTo>
                  <a:pt x="65" y="977"/>
                </a:lnTo>
                <a:lnTo>
                  <a:pt x="86" y="956"/>
                </a:lnTo>
                <a:lnTo>
                  <a:pt x="106" y="935"/>
                </a:lnTo>
                <a:lnTo>
                  <a:pt x="127" y="912"/>
                </a:lnTo>
                <a:lnTo>
                  <a:pt x="148" y="891"/>
                </a:lnTo>
                <a:lnTo>
                  <a:pt x="171" y="868"/>
                </a:lnTo>
                <a:lnTo>
                  <a:pt x="192" y="847"/>
                </a:lnTo>
                <a:lnTo>
                  <a:pt x="216" y="826"/>
                </a:lnTo>
                <a:lnTo>
                  <a:pt x="239" y="807"/>
                </a:lnTo>
                <a:lnTo>
                  <a:pt x="263" y="789"/>
                </a:lnTo>
                <a:lnTo>
                  <a:pt x="288" y="773"/>
                </a:lnTo>
                <a:lnTo>
                  <a:pt x="314" y="759"/>
                </a:lnTo>
                <a:lnTo>
                  <a:pt x="340" y="749"/>
                </a:lnTo>
                <a:lnTo>
                  <a:pt x="367" y="740"/>
                </a:lnTo>
                <a:lnTo>
                  <a:pt x="395" y="735"/>
                </a:lnTo>
                <a:lnTo>
                  <a:pt x="422" y="734"/>
                </a:lnTo>
                <a:close/>
                <a:moveTo>
                  <a:pt x="1872" y="0"/>
                </a:moveTo>
                <a:lnTo>
                  <a:pt x="1970" y="4"/>
                </a:lnTo>
                <a:lnTo>
                  <a:pt x="2067" y="13"/>
                </a:lnTo>
                <a:lnTo>
                  <a:pt x="2162" y="29"/>
                </a:lnTo>
                <a:lnTo>
                  <a:pt x="2255" y="50"/>
                </a:lnTo>
                <a:lnTo>
                  <a:pt x="2346" y="77"/>
                </a:lnTo>
                <a:lnTo>
                  <a:pt x="2434" y="110"/>
                </a:lnTo>
                <a:lnTo>
                  <a:pt x="2520" y="147"/>
                </a:lnTo>
                <a:lnTo>
                  <a:pt x="2603" y="190"/>
                </a:lnTo>
                <a:lnTo>
                  <a:pt x="2683" y="238"/>
                </a:lnTo>
                <a:lnTo>
                  <a:pt x="2758" y="291"/>
                </a:lnTo>
                <a:lnTo>
                  <a:pt x="2832" y="348"/>
                </a:lnTo>
                <a:lnTo>
                  <a:pt x="2900" y="409"/>
                </a:lnTo>
                <a:lnTo>
                  <a:pt x="2966" y="475"/>
                </a:lnTo>
                <a:lnTo>
                  <a:pt x="3027" y="544"/>
                </a:lnTo>
                <a:lnTo>
                  <a:pt x="3085" y="617"/>
                </a:lnTo>
                <a:lnTo>
                  <a:pt x="3137" y="693"/>
                </a:lnTo>
                <a:lnTo>
                  <a:pt x="3185" y="773"/>
                </a:lnTo>
                <a:lnTo>
                  <a:pt x="3228" y="855"/>
                </a:lnTo>
                <a:lnTo>
                  <a:pt x="3266" y="941"/>
                </a:lnTo>
                <a:lnTo>
                  <a:pt x="3298" y="1030"/>
                </a:lnTo>
                <a:lnTo>
                  <a:pt x="3325" y="1120"/>
                </a:lnTo>
                <a:lnTo>
                  <a:pt x="3346" y="1213"/>
                </a:lnTo>
                <a:lnTo>
                  <a:pt x="3363" y="1308"/>
                </a:lnTo>
                <a:lnTo>
                  <a:pt x="3372" y="1405"/>
                </a:lnTo>
                <a:lnTo>
                  <a:pt x="3375" y="1504"/>
                </a:lnTo>
                <a:lnTo>
                  <a:pt x="3372" y="1598"/>
                </a:lnTo>
                <a:lnTo>
                  <a:pt x="3364" y="1692"/>
                </a:lnTo>
                <a:lnTo>
                  <a:pt x="3349" y="1783"/>
                </a:lnTo>
                <a:lnTo>
                  <a:pt x="3329" y="1873"/>
                </a:lnTo>
                <a:lnTo>
                  <a:pt x="3304" y="1960"/>
                </a:lnTo>
                <a:lnTo>
                  <a:pt x="3274" y="2046"/>
                </a:lnTo>
                <a:lnTo>
                  <a:pt x="3239" y="2129"/>
                </a:lnTo>
                <a:lnTo>
                  <a:pt x="3199" y="2209"/>
                </a:lnTo>
                <a:lnTo>
                  <a:pt x="3155" y="2287"/>
                </a:lnTo>
                <a:lnTo>
                  <a:pt x="3106" y="2361"/>
                </a:lnTo>
                <a:lnTo>
                  <a:pt x="3054" y="2433"/>
                </a:lnTo>
                <a:lnTo>
                  <a:pt x="2997" y="2500"/>
                </a:lnTo>
                <a:lnTo>
                  <a:pt x="2936" y="2565"/>
                </a:lnTo>
                <a:lnTo>
                  <a:pt x="2872" y="2626"/>
                </a:lnTo>
                <a:lnTo>
                  <a:pt x="2803" y="2683"/>
                </a:lnTo>
                <a:lnTo>
                  <a:pt x="2733" y="2737"/>
                </a:lnTo>
                <a:lnTo>
                  <a:pt x="2658" y="2785"/>
                </a:lnTo>
                <a:lnTo>
                  <a:pt x="2580" y="2830"/>
                </a:lnTo>
                <a:lnTo>
                  <a:pt x="2586" y="2797"/>
                </a:lnTo>
                <a:lnTo>
                  <a:pt x="2590" y="2763"/>
                </a:lnTo>
                <a:lnTo>
                  <a:pt x="2591" y="2728"/>
                </a:lnTo>
                <a:lnTo>
                  <a:pt x="2585" y="2680"/>
                </a:lnTo>
                <a:lnTo>
                  <a:pt x="2574" y="2633"/>
                </a:lnTo>
                <a:lnTo>
                  <a:pt x="2557" y="2587"/>
                </a:lnTo>
                <a:lnTo>
                  <a:pt x="2623" y="2541"/>
                </a:lnTo>
                <a:lnTo>
                  <a:pt x="2687" y="2492"/>
                </a:lnTo>
                <a:lnTo>
                  <a:pt x="2747" y="2440"/>
                </a:lnTo>
                <a:lnTo>
                  <a:pt x="2803" y="2383"/>
                </a:lnTo>
                <a:lnTo>
                  <a:pt x="2856" y="2323"/>
                </a:lnTo>
                <a:lnTo>
                  <a:pt x="2907" y="2260"/>
                </a:lnTo>
                <a:lnTo>
                  <a:pt x="2952" y="2194"/>
                </a:lnTo>
                <a:lnTo>
                  <a:pt x="2994" y="2124"/>
                </a:lnTo>
                <a:lnTo>
                  <a:pt x="3030" y="2052"/>
                </a:lnTo>
                <a:lnTo>
                  <a:pt x="3063" y="1978"/>
                </a:lnTo>
                <a:lnTo>
                  <a:pt x="3091" y="1901"/>
                </a:lnTo>
                <a:lnTo>
                  <a:pt x="3114" y="1822"/>
                </a:lnTo>
                <a:lnTo>
                  <a:pt x="3132" y="1742"/>
                </a:lnTo>
                <a:lnTo>
                  <a:pt x="3145" y="1659"/>
                </a:lnTo>
                <a:lnTo>
                  <a:pt x="2883" y="1504"/>
                </a:lnTo>
                <a:lnTo>
                  <a:pt x="3145" y="1350"/>
                </a:lnTo>
                <a:lnTo>
                  <a:pt x="3132" y="1263"/>
                </a:lnTo>
                <a:lnTo>
                  <a:pt x="3112" y="1178"/>
                </a:lnTo>
                <a:lnTo>
                  <a:pt x="3088" y="1096"/>
                </a:lnTo>
                <a:lnTo>
                  <a:pt x="3057" y="1016"/>
                </a:lnTo>
                <a:lnTo>
                  <a:pt x="3022" y="939"/>
                </a:lnTo>
                <a:lnTo>
                  <a:pt x="2982" y="864"/>
                </a:lnTo>
                <a:lnTo>
                  <a:pt x="2937" y="793"/>
                </a:lnTo>
                <a:lnTo>
                  <a:pt x="2888" y="724"/>
                </a:lnTo>
                <a:lnTo>
                  <a:pt x="2835" y="659"/>
                </a:lnTo>
                <a:lnTo>
                  <a:pt x="2778" y="597"/>
                </a:lnTo>
                <a:lnTo>
                  <a:pt x="2716" y="540"/>
                </a:lnTo>
                <a:lnTo>
                  <a:pt x="2652" y="487"/>
                </a:lnTo>
                <a:lnTo>
                  <a:pt x="2583" y="438"/>
                </a:lnTo>
                <a:lnTo>
                  <a:pt x="2512" y="393"/>
                </a:lnTo>
                <a:lnTo>
                  <a:pt x="2437" y="353"/>
                </a:lnTo>
                <a:lnTo>
                  <a:pt x="2359" y="318"/>
                </a:lnTo>
                <a:lnTo>
                  <a:pt x="2280" y="288"/>
                </a:lnTo>
                <a:lnTo>
                  <a:pt x="2197" y="264"/>
                </a:lnTo>
                <a:lnTo>
                  <a:pt x="2112" y="244"/>
                </a:lnTo>
                <a:lnTo>
                  <a:pt x="2025" y="231"/>
                </a:lnTo>
                <a:lnTo>
                  <a:pt x="1872" y="492"/>
                </a:lnTo>
                <a:lnTo>
                  <a:pt x="1717" y="231"/>
                </a:lnTo>
                <a:lnTo>
                  <a:pt x="1630" y="244"/>
                </a:lnTo>
                <a:lnTo>
                  <a:pt x="1545" y="264"/>
                </a:lnTo>
                <a:lnTo>
                  <a:pt x="1463" y="288"/>
                </a:lnTo>
                <a:lnTo>
                  <a:pt x="1383" y="318"/>
                </a:lnTo>
                <a:lnTo>
                  <a:pt x="1305" y="354"/>
                </a:lnTo>
                <a:lnTo>
                  <a:pt x="1230" y="394"/>
                </a:lnTo>
                <a:lnTo>
                  <a:pt x="1159" y="439"/>
                </a:lnTo>
                <a:lnTo>
                  <a:pt x="1091" y="488"/>
                </a:lnTo>
                <a:lnTo>
                  <a:pt x="1026" y="541"/>
                </a:lnTo>
                <a:lnTo>
                  <a:pt x="964" y="598"/>
                </a:lnTo>
                <a:lnTo>
                  <a:pt x="907" y="660"/>
                </a:lnTo>
                <a:lnTo>
                  <a:pt x="854" y="725"/>
                </a:lnTo>
                <a:lnTo>
                  <a:pt x="805" y="794"/>
                </a:lnTo>
                <a:lnTo>
                  <a:pt x="765" y="748"/>
                </a:lnTo>
                <a:lnTo>
                  <a:pt x="724" y="707"/>
                </a:lnTo>
                <a:lnTo>
                  <a:pt x="682" y="672"/>
                </a:lnTo>
                <a:lnTo>
                  <a:pt x="640" y="641"/>
                </a:lnTo>
                <a:lnTo>
                  <a:pt x="693" y="571"/>
                </a:lnTo>
                <a:lnTo>
                  <a:pt x="751" y="503"/>
                </a:lnTo>
                <a:lnTo>
                  <a:pt x="812" y="439"/>
                </a:lnTo>
                <a:lnTo>
                  <a:pt x="876" y="378"/>
                </a:lnTo>
                <a:lnTo>
                  <a:pt x="944" y="321"/>
                </a:lnTo>
                <a:lnTo>
                  <a:pt x="1016" y="268"/>
                </a:lnTo>
                <a:lnTo>
                  <a:pt x="1090" y="220"/>
                </a:lnTo>
                <a:lnTo>
                  <a:pt x="1167" y="176"/>
                </a:lnTo>
                <a:lnTo>
                  <a:pt x="1248" y="136"/>
                </a:lnTo>
                <a:lnTo>
                  <a:pt x="1331" y="101"/>
                </a:lnTo>
                <a:lnTo>
                  <a:pt x="1415" y="71"/>
                </a:lnTo>
                <a:lnTo>
                  <a:pt x="1502" y="46"/>
                </a:lnTo>
                <a:lnTo>
                  <a:pt x="1592" y="27"/>
                </a:lnTo>
                <a:lnTo>
                  <a:pt x="1683" y="12"/>
                </a:lnTo>
                <a:lnTo>
                  <a:pt x="1776" y="3"/>
                </a:lnTo>
                <a:lnTo>
                  <a:pt x="1872" y="0"/>
                </a:lnTo>
                <a:close/>
              </a:path>
            </a:pathLst>
          </a:custGeom>
          <a:solidFill>
            <a:schemeClr val="bg1"/>
          </a:solidFill>
          <a:ln w="0">
            <a:no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b="1" i="0" u="none" strike="noStrike" kern="1200" cap="none" spc="0" normalizeH="0" baseline="0" noProof="0">
              <a:ln>
                <a:noFill/>
              </a:ln>
              <a:solidFill>
                <a:schemeClr val="tx1">
                  <a:lumMod val="50000"/>
                  <a:lumOff val="50000"/>
                </a:schemeClr>
              </a:solidFill>
              <a:effectLst/>
              <a:uLnTx/>
              <a:uFillTx/>
              <a:latin typeface="Simplified Arabic" panose="02020603050405020304" pitchFamily="18" charset="-78"/>
              <a:cs typeface="Simplified Arabic" panose="02020603050405020304" pitchFamily="18" charset="-78"/>
            </a:endParaRPr>
          </a:p>
        </p:txBody>
      </p:sp>
      <p:sp>
        <p:nvSpPr>
          <p:cNvPr id="111" name="Freeform 116"/>
          <p:cNvSpPr/>
          <p:nvPr/>
        </p:nvSpPr>
        <p:spPr bwMode="auto">
          <a:xfrm>
            <a:off x="6878638" y="3203575"/>
            <a:ext cx="303213" cy="266700"/>
          </a:xfrm>
          <a:custGeom>
            <a:avLst/>
            <a:gdLst>
              <a:gd name="T0" fmla="*/ 1272 w 4019"/>
              <a:gd name="T1" fmla="*/ 446 h 3537"/>
              <a:gd name="T2" fmla="*/ 1751 w 4019"/>
              <a:gd name="T3" fmla="*/ 406 h 3537"/>
              <a:gd name="T4" fmla="*/ 2093 w 4019"/>
              <a:gd name="T5" fmla="*/ 479 h 3537"/>
              <a:gd name="T6" fmla="*/ 3354 w 4019"/>
              <a:gd name="T7" fmla="*/ 581 h 3537"/>
              <a:gd name="T8" fmla="*/ 2479 w 4019"/>
              <a:gd name="T9" fmla="*/ 669 h 3537"/>
              <a:gd name="T10" fmla="*/ 2779 w 4019"/>
              <a:gd name="T11" fmla="*/ 926 h 3537"/>
              <a:gd name="T12" fmla="*/ 2804 w 4019"/>
              <a:gd name="T13" fmla="*/ 1139 h 3537"/>
              <a:gd name="T14" fmla="*/ 2880 w 4019"/>
              <a:gd name="T15" fmla="*/ 1500 h 3537"/>
              <a:gd name="T16" fmla="*/ 2790 w 4019"/>
              <a:gd name="T17" fmla="*/ 1682 h 3537"/>
              <a:gd name="T18" fmla="*/ 2596 w 4019"/>
              <a:gd name="T19" fmla="*/ 1670 h 3537"/>
              <a:gd name="T20" fmla="*/ 2377 w 4019"/>
              <a:gd name="T21" fmla="*/ 1368 h 3537"/>
              <a:gd name="T22" fmla="*/ 2268 w 4019"/>
              <a:gd name="T23" fmla="*/ 1148 h 3537"/>
              <a:gd name="T24" fmla="*/ 451 w 4019"/>
              <a:gd name="T25" fmla="*/ 2201 h 3537"/>
              <a:gd name="T26" fmla="*/ 398 w 4019"/>
              <a:gd name="T27" fmla="*/ 2402 h 3537"/>
              <a:gd name="T28" fmla="*/ 587 w 4019"/>
              <a:gd name="T29" fmla="*/ 2487 h 3537"/>
              <a:gd name="T30" fmla="*/ 1638 w 4019"/>
              <a:gd name="T31" fmla="*/ 1780 h 3537"/>
              <a:gd name="T32" fmla="*/ 1735 w 4019"/>
              <a:gd name="T33" fmla="*/ 1880 h 3537"/>
              <a:gd name="T34" fmla="*/ 771 w 4019"/>
              <a:gd name="T35" fmla="*/ 2603 h 3537"/>
              <a:gd name="T36" fmla="*/ 856 w 4019"/>
              <a:gd name="T37" fmla="*/ 2784 h 3537"/>
              <a:gd name="T38" fmla="*/ 1072 w 4019"/>
              <a:gd name="T39" fmla="*/ 2750 h 3537"/>
              <a:gd name="T40" fmla="*/ 1902 w 4019"/>
              <a:gd name="T41" fmla="*/ 2166 h 3537"/>
              <a:gd name="T42" fmla="*/ 1971 w 4019"/>
              <a:gd name="T43" fmla="*/ 2283 h 3537"/>
              <a:gd name="T44" fmla="*/ 1135 w 4019"/>
              <a:gd name="T45" fmla="*/ 2963 h 3537"/>
              <a:gd name="T46" fmla="*/ 1246 w 4019"/>
              <a:gd name="T47" fmla="*/ 3128 h 3537"/>
              <a:gd name="T48" fmla="*/ 2053 w 4019"/>
              <a:gd name="T49" fmla="*/ 2639 h 3537"/>
              <a:gd name="T50" fmla="*/ 2148 w 4019"/>
              <a:gd name="T51" fmla="*/ 2739 h 3537"/>
              <a:gd name="T52" fmla="*/ 1674 w 4019"/>
              <a:gd name="T53" fmla="*/ 3155 h 3537"/>
              <a:gd name="T54" fmla="*/ 1772 w 4019"/>
              <a:gd name="T55" fmla="*/ 3291 h 3537"/>
              <a:gd name="T56" fmla="*/ 1919 w 4019"/>
              <a:gd name="T57" fmla="*/ 3150 h 3537"/>
              <a:gd name="T58" fmla="*/ 2148 w 4019"/>
              <a:gd name="T59" fmla="*/ 3039 h 3537"/>
              <a:gd name="T60" fmla="*/ 2317 w 4019"/>
              <a:gd name="T61" fmla="*/ 2787 h 3537"/>
              <a:gd name="T62" fmla="*/ 2581 w 4019"/>
              <a:gd name="T63" fmla="*/ 2755 h 3537"/>
              <a:gd name="T64" fmla="*/ 2679 w 4019"/>
              <a:gd name="T65" fmla="*/ 2524 h 3537"/>
              <a:gd name="T66" fmla="*/ 2944 w 4019"/>
              <a:gd name="T67" fmla="*/ 2527 h 3537"/>
              <a:gd name="T68" fmla="*/ 2913 w 4019"/>
              <a:gd name="T69" fmla="*/ 2297 h 3537"/>
              <a:gd name="T70" fmla="*/ 3143 w 4019"/>
              <a:gd name="T71" fmla="*/ 2130 h 3537"/>
              <a:gd name="T72" fmla="*/ 3680 w 4019"/>
              <a:gd name="T73" fmla="*/ 1780 h 3537"/>
              <a:gd name="T74" fmla="*/ 3768 w 4019"/>
              <a:gd name="T75" fmla="*/ 1921 h 3537"/>
              <a:gd name="T76" fmla="*/ 3566 w 4019"/>
              <a:gd name="T77" fmla="*/ 2638 h 3537"/>
              <a:gd name="T78" fmla="*/ 3395 w 4019"/>
              <a:gd name="T79" fmla="*/ 2870 h 3537"/>
              <a:gd name="T80" fmla="*/ 3170 w 4019"/>
              <a:gd name="T81" fmla="*/ 2849 h 3537"/>
              <a:gd name="T82" fmla="*/ 3084 w 4019"/>
              <a:gd name="T83" fmla="*/ 3105 h 3537"/>
              <a:gd name="T84" fmla="*/ 2837 w 4019"/>
              <a:gd name="T85" fmla="*/ 3119 h 3537"/>
              <a:gd name="T86" fmla="*/ 2754 w 4019"/>
              <a:gd name="T87" fmla="*/ 3259 h 3537"/>
              <a:gd name="T88" fmla="*/ 2512 w 4019"/>
              <a:gd name="T89" fmla="*/ 3356 h 3537"/>
              <a:gd name="T90" fmla="*/ 2378 w 4019"/>
              <a:gd name="T91" fmla="*/ 3315 h 3537"/>
              <a:gd name="T92" fmla="*/ 2229 w 4019"/>
              <a:gd name="T93" fmla="*/ 3529 h 3537"/>
              <a:gd name="T94" fmla="*/ 1994 w 4019"/>
              <a:gd name="T95" fmla="*/ 3449 h 3537"/>
              <a:gd name="T96" fmla="*/ 1748 w 4019"/>
              <a:gd name="T97" fmla="*/ 3447 h 3537"/>
              <a:gd name="T98" fmla="*/ 1525 w 4019"/>
              <a:gd name="T99" fmla="*/ 3246 h 3537"/>
              <a:gd name="T100" fmla="*/ 1264 w 4019"/>
              <a:gd name="T101" fmla="*/ 3295 h 3537"/>
              <a:gd name="T102" fmla="*/ 1014 w 4019"/>
              <a:gd name="T103" fmla="*/ 3128 h 3537"/>
              <a:gd name="T104" fmla="*/ 869 w 4019"/>
              <a:gd name="T105" fmla="*/ 2944 h 3537"/>
              <a:gd name="T106" fmla="*/ 629 w 4019"/>
              <a:gd name="T107" fmla="*/ 2759 h 3537"/>
              <a:gd name="T108" fmla="*/ 446 w 4019"/>
              <a:gd name="T109" fmla="*/ 2635 h 3537"/>
              <a:gd name="T110" fmla="*/ 230 w 4019"/>
              <a:gd name="T111" fmla="*/ 2403 h 3537"/>
              <a:gd name="T112" fmla="*/ 323 w 4019"/>
              <a:gd name="T113" fmla="*/ 2101 h 3537"/>
              <a:gd name="T114" fmla="*/ 150 w 4019"/>
              <a:gd name="T115" fmla="*/ 1733 h 35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019" h="3537">
                <a:moveTo>
                  <a:pt x="0" y="0"/>
                </a:moveTo>
                <a:lnTo>
                  <a:pt x="899" y="412"/>
                </a:lnTo>
                <a:lnTo>
                  <a:pt x="959" y="436"/>
                </a:lnTo>
                <a:lnTo>
                  <a:pt x="1020" y="452"/>
                </a:lnTo>
                <a:lnTo>
                  <a:pt x="1083" y="462"/>
                </a:lnTo>
                <a:lnTo>
                  <a:pt x="1146" y="463"/>
                </a:lnTo>
                <a:lnTo>
                  <a:pt x="1210" y="458"/>
                </a:lnTo>
                <a:lnTo>
                  <a:pt x="1272" y="446"/>
                </a:lnTo>
                <a:lnTo>
                  <a:pt x="1318" y="434"/>
                </a:lnTo>
                <a:lnTo>
                  <a:pt x="1369" y="423"/>
                </a:lnTo>
                <a:lnTo>
                  <a:pt x="1424" y="414"/>
                </a:lnTo>
                <a:lnTo>
                  <a:pt x="1481" y="407"/>
                </a:lnTo>
                <a:lnTo>
                  <a:pt x="1543" y="403"/>
                </a:lnTo>
                <a:lnTo>
                  <a:pt x="1609" y="401"/>
                </a:lnTo>
                <a:lnTo>
                  <a:pt x="1677" y="402"/>
                </a:lnTo>
                <a:lnTo>
                  <a:pt x="1751" y="406"/>
                </a:lnTo>
                <a:lnTo>
                  <a:pt x="1826" y="414"/>
                </a:lnTo>
                <a:lnTo>
                  <a:pt x="1906" y="427"/>
                </a:lnTo>
                <a:lnTo>
                  <a:pt x="1989" y="444"/>
                </a:lnTo>
                <a:lnTo>
                  <a:pt x="2000" y="447"/>
                </a:lnTo>
                <a:lnTo>
                  <a:pt x="2017" y="453"/>
                </a:lnTo>
                <a:lnTo>
                  <a:pt x="2039" y="459"/>
                </a:lnTo>
                <a:lnTo>
                  <a:pt x="2065" y="468"/>
                </a:lnTo>
                <a:lnTo>
                  <a:pt x="2093" y="479"/>
                </a:lnTo>
                <a:lnTo>
                  <a:pt x="3084" y="490"/>
                </a:lnTo>
                <a:lnTo>
                  <a:pt x="3133" y="487"/>
                </a:lnTo>
                <a:lnTo>
                  <a:pt x="3181" y="478"/>
                </a:lnTo>
                <a:lnTo>
                  <a:pt x="3227" y="462"/>
                </a:lnTo>
                <a:lnTo>
                  <a:pt x="3271" y="440"/>
                </a:lnTo>
                <a:lnTo>
                  <a:pt x="4019" y="4"/>
                </a:lnTo>
                <a:lnTo>
                  <a:pt x="4019" y="188"/>
                </a:lnTo>
                <a:lnTo>
                  <a:pt x="3354" y="581"/>
                </a:lnTo>
                <a:lnTo>
                  <a:pt x="3311" y="604"/>
                </a:lnTo>
                <a:lnTo>
                  <a:pt x="3266" y="623"/>
                </a:lnTo>
                <a:lnTo>
                  <a:pt x="3218" y="635"/>
                </a:lnTo>
                <a:lnTo>
                  <a:pt x="3171" y="642"/>
                </a:lnTo>
                <a:lnTo>
                  <a:pt x="3122" y="645"/>
                </a:lnTo>
                <a:lnTo>
                  <a:pt x="2954" y="648"/>
                </a:lnTo>
                <a:lnTo>
                  <a:pt x="2425" y="640"/>
                </a:lnTo>
                <a:lnTo>
                  <a:pt x="2479" y="669"/>
                </a:lnTo>
                <a:lnTo>
                  <a:pt x="2530" y="698"/>
                </a:lnTo>
                <a:lnTo>
                  <a:pt x="2579" y="730"/>
                </a:lnTo>
                <a:lnTo>
                  <a:pt x="2624" y="761"/>
                </a:lnTo>
                <a:lnTo>
                  <a:pt x="2665" y="793"/>
                </a:lnTo>
                <a:lnTo>
                  <a:pt x="2703" y="826"/>
                </a:lnTo>
                <a:lnTo>
                  <a:pt x="2734" y="859"/>
                </a:lnTo>
                <a:lnTo>
                  <a:pt x="2759" y="893"/>
                </a:lnTo>
                <a:lnTo>
                  <a:pt x="2779" y="926"/>
                </a:lnTo>
                <a:lnTo>
                  <a:pt x="2779" y="930"/>
                </a:lnTo>
                <a:lnTo>
                  <a:pt x="2780" y="942"/>
                </a:lnTo>
                <a:lnTo>
                  <a:pt x="2782" y="961"/>
                </a:lnTo>
                <a:lnTo>
                  <a:pt x="2785" y="988"/>
                </a:lnTo>
                <a:lnTo>
                  <a:pt x="2788" y="1020"/>
                </a:lnTo>
                <a:lnTo>
                  <a:pt x="2793" y="1055"/>
                </a:lnTo>
                <a:lnTo>
                  <a:pt x="2798" y="1095"/>
                </a:lnTo>
                <a:lnTo>
                  <a:pt x="2804" y="1139"/>
                </a:lnTo>
                <a:lnTo>
                  <a:pt x="2812" y="1184"/>
                </a:lnTo>
                <a:lnTo>
                  <a:pt x="2819" y="1232"/>
                </a:lnTo>
                <a:lnTo>
                  <a:pt x="2827" y="1279"/>
                </a:lnTo>
                <a:lnTo>
                  <a:pt x="2837" y="1327"/>
                </a:lnTo>
                <a:lnTo>
                  <a:pt x="2847" y="1374"/>
                </a:lnTo>
                <a:lnTo>
                  <a:pt x="2857" y="1418"/>
                </a:lnTo>
                <a:lnTo>
                  <a:pt x="2868" y="1461"/>
                </a:lnTo>
                <a:lnTo>
                  <a:pt x="2880" y="1500"/>
                </a:lnTo>
                <a:lnTo>
                  <a:pt x="2886" y="1529"/>
                </a:lnTo>
                <a:lnTo>
                  <a:pt x="2887" y="1558"/>
                </a:lnTo>
                <a:lnTo>
                  <a:pt x="2881" y="1586"/>
                </a:lnTo>
                <a:lnTo>
                  <a:pt x="2871" y="1613"/>
                </a:lnTo>
                <a:lnTo>
                  <a:pt x="2855" y="1637"/>
                </a:lnTo>
                <a:lnTo>
                  <a:pt x="2835" y="1657"/>
                </a:lnTo>
                <a:lnTo>
                  <a:pt x="2809" y="1674"/>
                </a:lnTo>
                <a:lnTo>
                  <a:pt x="2790" y="1682"/>
                </a:lnTo>
                <a:lnTo>
                  <a:pt x="2769" y="1690"/>
                </a:lnTo>
                <a:lnTo>
                  <a:pt x="2746" y="1696"/>
                </a:lnTo>
                <a:lnTo>
                  <a:pt x="2723" y="1699"/>
                </a:lnTo>
                <a:lnTo>
                  <a:pt x="2698" y="1699"/>
                </a:lnTo>
                <a:lnTo>
                  <a:pt x="2674" y="1698"/>
                </a:lnTo>
                <a:lnTo>
                  <a:pt x="2648" y="1692"/>
                </a:lnTo>
                <a:lnTo>
                  <a:pt x="2622" y="1683"/>
                </a:lnTo>
                <a:lnTo>
                  <a:pt x="2596" y="1670"/>
                </a:lnTo>
                <a:lnTo>
                  <a:pt x="2568" y="1652"/>
                </a:lnTo>
                <a:lnTo>
                  <a:pt x="2541" y="1629"/>
                </a:lnTo>
                <a:lnTo>
                  <a:pt x="2513" y="1601"/>
                </a:lnTo>
                <a:lnTo>
                  <a:pt x="2486" y="1567"/>
                </a:lnTo>
                <a:lnTo>
                  <a:pt x="2458" y="1528"/>
                </a:lnTo>
                <a:lnTo>
                  <a:pt x="2430" y="1481"/>
                </a:lnTo>
                <a:lnTo>
                  <a:pt x="2403" y="1428"/>
                </a:lnTo>
                <a:lnTo>
                  <a:pt x="2377" y="1368"/>
                </a:lnTo>
                <a:lnTo>
                  <a:pt x="2350" y="1300"/>
                </a:lnTo>
                <a:lnTo>
                  <a:pt x="2324" y="1224"/>
                </a:lnTo>
                <a:lnTo>
                  <a:pt x="2323" y="1221"/>
                </a:lnTo>
                <a:lnTo>
                  <a:pt x="2318" y="1213"/>
                </a:lnTo>
                <a:lnTo>
                  <a:pt x="2310" y="1201"/>
                </a:lnTo>
                <a:lnTo>
                  <a:pt x="2299" y="1187"/>
                </a:lnTo>
                <a:lnTo>
                  <a:pt x="2285" y="1168"/>
                </a:lnTo>
                <a:lnTo>
                  <a:pt x="2268" y="1148"/>
                </a:lnTo>
                <a:lnTo>
                  <a:pt x="2250" y="1124"/>
                </a:lnTo>
                <a:lnTo>
                  <a:pt x="2228" y="1101"/>
                </a:lnTo>
                <a:lnTo>
                  <a:pt x="2205" y="1077"/>
                </a:lnTo>
                <a:lnTo>
                  <a:pt x="2181" y="1054"/>
                </a:lnTo>
                <a:lnTo>
                  <a:pt x="2154" y="1031"/>
                </a:lnTo>
                <a:lnTo>
                  <a:pt x="2126" y="1010"/>
                </a:lnTo>
                <a:lnTo>
                  <a:pt x="2095" y="990"/>
                </a:lnTo>
                <a:lnTo>
                  <a:pt x="451" y="2201"/>
                </a:lnTo>
                <a:lnTo>
                  <a:pt x="428" y="2221"/>
                </a:lnTo>
                <a:lnTo>
                  <a:pt x="411" y="2242"/>
                </a:lnTo>
                <a:lnTo>
                  <a:pt x="396" y="2267"/>
                </a:lnTo>
                <a:lnTo>
                  <a:pt x="387" y="2294"/>
                </a:lnTo>
                <a:lnTo>
                  <a:pt x="383" y="2320"/>
                </a:lnTo>
                <a:lnTo>
                  <a:pt x="384" y="2348"/>
                </a:lnTo>
                <a:lnTo>
                  <a:pt x="389" y="2375"/>
                </a:lnTo>
                <a:lnTo>
                  <a:pt x="398" y="2402"/>
                </a:lnTo>
                <a:lnTo>
                  <a:pt x="413" y="2426"/>
                </a:lnTo>
                <a:lnTo>
                  <a:pt x="432" y="2448"/>
                </a:lnTo>
                <a:lnTo>
                  <a:pt x="454" y="2467"/>
                </a:lnTo>
                <a:lnTo>
                  <a:pt x="479" y="2480"/>
                </a:lnTo>
                <a:lnTo>
                  <a:pt x="506" y="2488"/>
                </a:lnTo>
                <a:lnTo>
                  <a:pt x="532" y="2493"/>
                </a:lnTo>
                <a:lnTo>
                  <a:pt x="560" y="2492"/>
                </a:lnTo>
                <a:lnTo>
                  <a:pt x="587" y="2487"/>
                </a:lnTo>
                <a:lnTo>
                  <a:pt x="614" y="2477"/>
                </a:lnTo>
                <a:lnTo>
                  <a:pt x="637" y="2463"/>
                </a:lnTo>
                <a:lnTo>
                  <a:pt x="721" y="2402"/>
                </a:lnTo>
                <a:lnTo>
                  <a:pt x="728" y="2397"/>
                </a:lnTo>
                <a:lnTo>
                  <a:pt x="736" y="2391"/>
                </a:lnTo>
                <a:lnTo>
                  <a:pt x="743" y="2382"/>
                </a:lnTo>
                <a:lnTo>
                  <a:pt x="1615" y="1791"/>
                </a:lnTo>
                <a:lnTo>
                  <a:pt x="1638" y="1780"/>
                </a:lnTo>
                <a:lnTo>
                  <a:pt x="1660" y="1777"/>
                </a:lnTo>
                <a:lnTo>
                  <a:pt x="1682" y="1782"/>
                </a:lnTo>
                <a:lnTo>
                  <a:pt x="1704" y="1793"/>
                </a:lnTo>
                <a:lnTo>
                  <a:pt x="1719" y="1806"/>
                </a:lnTo>
                <a:lnTo>
                  <a:pt x="1730" y="1823"/>
                </a:lnTo>
                <a:lnTo>
                  <a:pt x="1736" y="1842"/>
                </a:lnTo>
                <a:lnTo>
                  <a:pt x="1737" y="1862"/>
                </a:lnTo>
                <a:lnTo>
                  <a:pt x="1735" y="1880"/>
                </a:lnTo>
                <a:lnTo>
                  <a:pt x="1729" y="1895"/>
                </a:lnTo>
                <a:lnTo>
                  <a:pt x="1718" y="1909"/>
                </a:lnTo>
                <a:lnTo>
                  <a:pt x="1704" y="1921"/>
                </a:lnTo>
                <a:lnTo>
                  <a:pt x="889" y="2476"/>
                </a:lnTo>
                <a:lnTo>
                  <a:pt x="816" y="2527"/>
                </a:lnTo>
                <a:lnTo>
                  <a:pt x="797" y="2551"/>
                </a:lnTo>
                <a:lnTo>
                  <a:pt x="782" y="2575"/>
                </a:lnTo>
                <a:lnTo>
                  <a:pt x="771" y="2603"/>
                </a:lnTo>
                <a:lnTo>
                  <a:pt x="766" y="2631"/>
                </a:lnTo>
                <a:lnTo>
                  <a:pt x="765" y="2659"/>
                </a:lnTo>
                <a:lnTo>
                  <a:pt x="770" y="2688"/>
                </a:lnTo>
                <a:lnTo>
                  <a:pt x="780" y="2716"/>
                </a:lnTo>
                <a:lnTo>
                  <a:pt x="795" y="2742"/>
                </a:lnTo>
                <a:lnTo>
                  <a:pt x="811" y="2760"/>
                </a:lnTo>
                <a:lnTo>
                  <a:pt x="832" y="2773"/>
                </a:lnTo>
                <a:lnTo>
                  <a:pt x="856" y="2784"/>
                </a:lnTo>
                <a:lnTo>
                  <a:pt x="883" y="2792"/>
                </a:lnTo>
                <a:lnTo>
                  <a:pt x="912" y="2797"/>
                </a:lnTo>
                <a:lnTo>
                  <a:pt x="943" y="2797"/>
                </a:lnTo>
                <a:lnTo>
                  <a:pt x="973" y="2794"/>
                </a:lnTo>
                <a:lnTo>
                  <a:pt x="1004" y="2787"/>
                </a:lnTo>
                <a:lnTo>
                  <a:pt x="1033" y="2776"/>
                </a:lnTo>
                <a:lnTo>
                  <a:pt x="1061" y="2761"/>
                </a:lnTo>
                <a:lnTo>
                  <a:pt x="1072" y="2750"/>
                </a:lnTo>
                <a:lnTo>
                  <a:pt x="1082" y="2741"/>
                </a:lnTo>
                <a:lnTo>
                  <a:pt x="1094" y="2731"/>
                </a:lnTo>
                <a:lnTo>
                  <a:pt x="1107" y="2723"/>
                </a:lnTo>
                <a:lnTo>
                  <a:pt x="1841" y="2194"/>
                </a:lnTo>
                <a:lnTo>
                  <a:pt x="1854" y="2180"/>
                </a:lnTo>
                <a:lnTo>
                  <a:pt x="1867" y="2172"/>
                </a:lnTo>
                <a:lnTo>
                  <a:pt x="1883" y="2167"/>
                </a:lnTo>
                <a:lnTo>
                  <a:pt x="1902" y="2166"/>
                </a:lnTo>
                <a:lnTo>
                  <a:pt x="1922" y="2169"/>
                </a:lnTo>
                <a:lnTo>
                  <a:pt x="1941" y="2178"/>
                </a:lnTo>
                <a:lnTo>
                  <a:pt x="1956" y="2191"/>
                </a:lnTo>
                <a:lnTo>
                  <a:pt x="1969" y="2207"/>
                </a:lnTo>
                <a:lnTo>
                  <a:pt x="1977" y="2227"/>
                </a:lnTo>
                <a:lnTo>
                  <a:pt x="1980" y="2247"/>
                </a:lnTo>
                <a:lnTo>
                  <a:pt x="1977" y="2266"/>
                </a:lnTo>
                <a:lnTo>
                  <a:pt x="1971" y="2283"/>
                </a:lnTo>
                <a:lnTo>
                  <a:pt x="1962" y="2297"/>
                </a:lnTo>
                <a:lnTo>
                  <a:pt x="1952" y="2309"/>
                </a:lnTo>
                <a:lnTo>
                  <a:pt x="1202" y="2844"/>
                </a:lnTo>
                <a:lnTo>
                  <a:pt x="1180" y="2862"/>
                </a:lnTo>
                <a:lnTo>
                  <a:pt x="1162" y="2884"/>
                </a:lnTo>
                <a:lnTo>
                  <a:pt x="1149" y="2910"/>
                </a:lnTo>
                <a:lnTo>
                  <a:pt x="1139" y="2935"/>
                </a:lnTo>
                <a:lnTo>
                  <a:pt x="1135" y="2963"/>
                </a:lnTo>
                <a:lnTo>
                  <a:pt x="1135" y="2990"/>
                </a:lnTo>
                <a:lnTo>
                  <a:pt x="1140" y="3018"/>
                </a:lnTo>
                <a:lnTo>
                  <a:pt x="1150" y="3044"/>
                </a:lnTo>
                <a:lnTo>
                  <a:pt x="1165" y="3068"/>
                </a:lnTo>
                <a:lnTo>
                  <a:pt x="1180" y="3088"/>
                </a:lnTo>
                <a:lnTo>
                  <a:pt x="1200" y="3105"/>
                </a:lnTo>
                <a:lnTo>
                  <a:pt x="1222" y="3118"/>
                </a:lnTo>
                <a:lnTo>
                  <a:pt x="1246" y="3128"/>
                </a:lnTo>
                <a:lnTo>
                  <a:pt x="1273" y="3134"/>
                </a:lnTo>
                <a:lnTo>
                  <a:pt x="1305" y="3136"/>
                </a:lnTo>
                <a:lnTo>
                  <a:pt x="1336" y="3131"/>
                </a:lnTo>
                <a:lnTo>
                  <a:pt x="1367" y="3121"/>
                </a:lnTo>
                <a:lnTo>
                  <a:pt x="1395" y="3105"/>
                </a:lnTo>
                <a:lnTo>
                  <a:pt x="2022" y="2650"/>
                </a:lnTo>
                <a:lnTo>
                  <a:pt x="2038" y="2643"/>
                </a:lnTo>
                <a:lnTo>
                  <a:pt x="2053" y="2639"/>
                </a:lnTo>
                <a:lnTo>
                  <a:pt x="2068" y="2638"/>
                </a:lnTo>
                <a:lnTo>
                  <a:pt x="2090" y="2641"/>
                </a:lnTo>
                <a:lnTo>
                  <a:pt x="2110" y="2649"/>
                </a:lnTo>
                <a:lnTo>
                  <a:pt x="2127" y="2663"/>
                </a:lnTo>
                <a:lnTo>
                  <a:pt x="2140" y="2680"/>
                </a:lnTo>
                <a:lnTo>
                  <a:pt x="2148" y="2699"/>
                </a:lnTo>
                <a:lnTo>
                  <a:pt x="2150" y="2722"/>
                </a:lnTo>
                <a:lnTo>
                  <a:pt x="2148" y="2739"/>
                </a:lnTo>
                <a:lnTo>
                  <a:pt x="2140" y="2755"/>
                </a:lnTo>
                <a:lnTo>
                  <a:pt x="2131" y="2769"/>
                </a:lnTo>
                <a:lnTo>
                  <a:pt x="2117" y="2781"/>
                </a:lnTo>
                <a:lnTo>
                  <a:pt x="1724" y="3077"/>
                </a:lnTo>
                <a:lnTo>
                  <a:pt x="1705" y="3093"/>
                </a:lnTo>
                <a:lnTo>
                  <a:pt x="1691" y="3111"/>
                </a:lnTo>
                <a:lnTo>
                  <a:pt x="1681" y="3133"/>
                </a:lnTo>
                <a:lnTo>
                  <a:pt x="1674" y="3155"/>
                </a:lnTo>
                <a:lnTo>
                  <a:pt x="1671" y="3178"/>
                </a:lnTo>
                <a:lnTo>
                  <a:pt x="1675" y="3201"/>
                </a:lnTo>
                <a:lnTo>
                  <a:pt x="1682" y="3223"/>
                </a:lnTo>
                <a:lnTo>
                  <a:pt x="1694" y="3241"/>
                </a:lnTo>
                <a:lnTo>
                  <a:pt x="1710" y="3259"/>
                </a:lnTo>
                <a:lnTo>
                  <a:pt x="1730" y="3273"/>
                </a:lnTo>
                <a:lnTo>
                  <a:pt x="1751" y="3284"/>
                </a:lnTo>
                <a:lnTo>
                  <a:pt x="1772" y="3291"/>
                </a:lnTo>
                <a:lnTo>
                  <a:pt x="1796" y="3292"/>
                </a:lnTo>
                <a:lnTo>
                  <a:pt x="1819" y="3290"/>
                </a:lnTo>
                <a:lnTo>
                  <a:pt x="1841" y="3283"/>
                </a:lnTo>
                <a:lnTo>
                  <a:pt x="1859" y="3270"/>
                </a:lnTo>
                <a:lnTo>
                  <a:pt x="1895" y="3247"/>
                </a:lnTo>
                <a:lnTo>
                  <a:pt x="1898" y="3214"/>
                </a:lnTo>
                <a:lnTo>
                  <a:pt x="1905" y="3181"/>
                </a:lnTo>
                <a:lnTo>
                  <a:pt x="1919" y="3150"/>
                </a:lnTo>
                <a:lnTo>
                  <a:pt x="1937" y="3121"/>
                </a:lnTo>
                <a:lnTo>
                  <a:pt x="1959" y="3094"/>
                </a:lnTo>
                <a:lnTo>
                  <a:pt x="1986" y="3071"/>
                </a:lnTo>
                <a:lnTo>
                  <a:pt x="2015" y="3054"/>
                </a:lnTo>
                <a:lnTo>
                  <a:pt x="2048" y="3041"/>
                </a:lnTo>
                <a:lnTo>
                  <a:pt x="2081" y="3035"/>
                </a:lnTo>
                <a:lnTo>
                  <a:pt x="2115" y="3034"/>
                </a:lnTo>
                <a:lnTo>
                  <a:pt x="2148" y="3039"/>
                </a:lnTo>
                <a:lnTo>
                  <a:pt x="2221" y="2993"/>
                </a:lnTo>
                <a:lnTo>
                  <a:pt x="2221" y="2960"/>
                </a:lnTo>
                <a:lnTo>
                  <a:pt x="2226" y="2927"/>
                </a:lnTo>
                <a:lnTo>
                  <a:pt x="2235" y="2895"/>
                </a:lnTo>
                <a:lnTo>
                  <a:pt x="2249" y="2864"/>
                </a:lnTo>
                <a:lnTo>
                  <a:pt x="2267" y="2836"/>
                </a:lnTo>
                <a:lnTo>
                  <a:pt x="2290" y="2809"/>
                </a:lnTo>
                <a:lnTo>
                  <a:pt x="2317" y="2787"/>
                </a:lnTo>
                <a:lnTo>
                  <a:pt x="2350" y="2769"/>
                </a:lnTo>
                <a:lnTo>
                  <a:pt x="2384" y="2755"/>
                </a:lnTo>
                <a:lnTo>
                  <a:pt x="2418" y="2748"/>
                </a:lnTo>
                <a:lnTo>
                  <a:pt x="2453" y="2747"/>
                </a:lnTo>
                <a:lnTo>
                  <a:pt x="2489" y="2752"/>
                </a:lnTo>
                <a:lnTo>
                  <a:pt x="2522" y="2760"/>
                </a:lnTo>
                <a:lnTo>
                  <a:pt x="2555" y="2775"/>
                </a:lnTo>
                <a:lnTo>
                  <a:pt x="2581" y="2755"/>
                </a:lnTo>
                <a:lnTo>
                  <a:pt x="2578" y="2719"/>
                </a:lnTo>
                <a:lnTo>
                  <a:pt x="2580" y="2682"/>
                </a:lnTo>
                <a:lnTo>
                  <a:pt x="2587" y="2646"/>
                </a:lnTo>
                <a:lnTo>
                  <a:pt x="2601" y="2613"/>
                </a:lnTo>
                <a:lnTo>
                  <a:pt x="2620" y="2581"/>
                </a:lnTo>
                <a:lnTo>
                  <a:pt x="2645" y="2553"/>
                </a:lnTo>
                <a:lnTo>
                  <a:pt x="2674" y="2529"/>
                </a:lnTo>
                <a:lnTo>
                  <a:pt x="2679" y="2524"/>
                </a:lnTo>
                <a:lnTo>
                  <a:pt x="2710" y="2505"/>
                </a:lnTo>
                <a:lnTo>
                  <a:pt x="2745" y="2493"/>
                </a:lnTo>
                <a:lnTo>
                  <a:pt x="2779" y="2486"/>
                </a:lnTo>
                <a:lnTo>
                  <a:pt x="2814" y="2485"/>
                </a:lnTo>
                <a:lnTo>
                  <a:pt x="2848" y="2488"/>
                </a:lnTo>
                <a:lnTo>
                  <a:pt x="2882" y="2497"/>
                </a:lnTo>
                <a:lnTo>
                  <a:pt x="2914" y="2510"/>
                </a:lnTo>
                <a:lnTo>
                  <a:pt x="2944" y="2527"/>
                </a:lnTo>
                <a:lnTo>
                  <a:pt x="2949" y="2527"/>
                </a:lnTo>
                <a:lnTo>
                  <a:pt x="2946" y="2518"/>
                </a:lnTo>
                <a:lnTo>
                  <a:pt x="2925" y="2482"/>
                </a:lnTo>
                <a:lnTo>
                  <a:pt x="2910" y="2447"/>
                </a:lnTo>
                <a:lnTo>
                  <a:pt x="2902" y="2409"/>
                </a:lnTo>
                <a:lnTo>
                  <a:pt x="2900" y="2372"/>
                </a:lnTo>
                <a:lnTo>
                  <a:pt x="2904" y="2334"/>
                </a:lnTo>
                <a:lnTo>
                  <a:pt x="2913" y="2297"/>
                </a:lnTo>
                <a:lnTo>
                  <a:pt x="2929" y="2262"/>
                </a:lnTo>
                <a:lnTo>
                  <a:pt x="2948" y="2229"/>
                </a:lnTo>
                <a:lnTo>
                  <a:pt x="2974" y="2199"/>
                </a:lnTo>
                <a:lnTo>
                  <a:pt x="3004" y="2173"/>
                </a:lnTo>
                <a:lnTo>
                  <a:pt x="3037" y="2154"/>
                </a:lnTo>
                <a:lnTo>
                  <a:pt x="3071" y="2140"/>
                </a:lnTo>
                <a:lnTo>
                  <a:pt x="3108" y="2133"/>
                </a:lnTo>
                <a:lnTo>
                  <a:pt x="3143" y="2130"/>
                </a:lnTo>
                <a:lnTo>
                  <a:pt x="3179" y="2133"/>
                </a:lnTo>
                <a:lnTo>
                  <a:pt x="3215" y="2140"/>
                </a:lnTo>
                <a:lnTo>
                  <a:pt x="3249" y="2154"/>
                </a:lnTo>
                <a:lnTo>
                  <a:pt x="3281" y="2172"/>
                </a:lnTo>
                <a:lnTo>
                  <a:pt x="3310" y="2194"/>
                </a:lnTo>
                <a:lnTo>
                  <a:pt x="3584" y="1877"/>
                </a:lnTo>
                <a:lnTo>
                  <a:pt x="3630" y="1826"/>
                </a:lnTo>
                <a:lnTo>
                  <a:pt x="3680" y="1780"/>
                </a:lnTo>
                <a:lnTo>
                  <a:pt x="3733" y="1737"/>
                </a:lnTo>
                <a:lnTo>
                  <a:pt x="3787" y="1697"/>
                </a:lnTo>
                <a:lnTo>
                  <a:pt x="3846" y="1661"/>
                </a:lnTo>
                <a:lnTo>
                  <a:pt x="4019" y="1563"/>
                </a:lnTo>
                <a:lnTo>
                  <a:pt x="4019" y="1760"/>
                </a:lnTo>
                <a:lnTo>
                  <a:pt x="3893" y="1832"/>
                </a:lnTo>
                <a:lnTo>
                  <a:pt x="3829" y="1873"/>
                </a:lnTo>
                <a:lnTo>
                  <a:pt x="3768" y="1921"/>
                </a:lnTo>
                <a:lnTo>
                  <a:pt x="3711" y="1972"/>
                </a:lnTo>
                <a:lnTo>
                  <a:pt x="3658" y="2028"/>
                </a:lnTo>
                <a:lnTo>
                  <a:pt x="3404" y="2325"/>
                </a:lnTo>
                <a:lnTo>
                  <a:pt x="3521" y="2492"/>
                </a:lnTo>
                <a:lnTo>
                  <a:pt x="3541" y="2527"/>
                </a:lnTo>
                <a:lnTo>
                  <a:pt x="3556" y="2563"/>
                </a:lnTo>
                <a:lnTo>
                  <a:pt x="3563" y="2600"/>
                </a:lnTo>
                <a:lnTo>
                  <a:pt x="3566" y="2638"/>
                </a:lnTo>
                <a:lnTo>
                  <a:pt x="3562" y="2676"/>
                </a:lnTo>
                <a:lnTo>
                  <a:pt x="3552" y="2713"/>
                </a:lnTo>
                <a:lnTo>
                  <a:pt x="3538" y="2748"/>
                </a:lnTo>
                <a:lnTo>
                  <a:pt x="3518" y="2781"/>
                </a:lnTo>
                <a:lnTo>
                  <a:pt x="3493" y="2811"/>
                </a:lnTo>
                <a:lnTo>
                  <a:pt x="3462" y="2837"/>
                </a:lnTo>
                <a:lnTo>
                  <a:pt x="3429" y="2856"/>
                </a:lnTo>
                <a:lnTo>
                  <a:pt x="3395" y="2870"/>
                </a:lnTo>
                <a:lnTo>
                  <a:pt x="3359" y="2877"/>
                </a:lnTo>
                <a:lnTo>
                  <a:pt x="3322" y="2879"/>
                </a:lnTo>
                <a:lnTo>
                  <a:pt x="3285" y="2877"/>
                </a:lnTo>
                <a:lnTo>
                  <a:pt x="3250" y="2870"/>
                </a:lnTo>
                <a:lnTo>
                  <a:pt x="3216" y="2856"/>
                </a:lnTo>
                <a:lnTo>
                  <a:pt x="3184" y="2838"/>
                </a:lnTo>
                <a:lnTo>
                  <a:pt x="3156" y="2816"/>
                </a:lnTo>
                <a:lnTo>
                  <a:pt x="3170" y="2849"/>
                </a:lnTo>
                <a:lnTo>
                  <a:pt x="3178" y="2884"/>
                </a:lnTo>
                <a:lnTo>
                  <a:pt x="3181" y="2920"/>
                </a:lnTo>
                <a:lnTo>
                  <a:pt x="3178" y="2955"/>
                </a:lnTo>
                <a:lnTo>
                  <a:pt x="3170" y="2990"/>
                </a:lnTo>
                <a:lnTo>
                  <a:pt x="3156" y="3022"/>
                </a:lnTo>
                <a:lnTo>
                  <a:pt x="3138" y="3054"/>
                </a:lnTo>
                <a:lnTo>
                  <a:pt x="3114" y="3080"/>
                </a:lnTo>
                <a:lnTo>
                  <a:pt x="3084" y="3105"/>
                </a:lnTo>
                <a:lnTo>
                  <a:pt x="3080" y="3110"/>
                </a:lnTo>
                <a:lnTo>
                  <a:pt x="3048" y="3128"/>
                </a:lnTo>
                <a:lnTo>
                  <a:pt x="3013" y="3141"/>
                </a:lnTo>
                <a:lnTo>
                  <a:pt x="2977" y="3147"/>
                </a:lnTo>
                <a:lnTo>
                  <a:pt x="2941" y="3149"/>
                </a:lnTo>
                <a:lnTo>
                  <a:pt x="2905" y="3145"/>
                </a:lnTo>
                <a:lnTo>
                  <a:pt x="2870" y="3135"/>
                </a:lnTo>
                <a:lnTo>
                  <a:pt x="2837" y="3119"/>
                </a:lnTo>
                <a:lnTo>
                  <a:pt x="2807" y="3099"/>
                </a:lnTo>
                <a:lnTo>
                  <a:pt x="2780" y="3073"/>
                </a:lnTo>
                <a:lnTo>
                  <a:pt x="2786" y="3105"/>
                </a:lnTo>
                <a:lnTo>
                  <a:pt x="2788" y="3138"/>
                </a:lnTo>
                <a:lnTo>
                  <a:pt x="2786" y="3169"/>
                </a:lnTo>
                <a:lnTo>
                  <a:pt x="2780" y="3201"/>
                </a:lnTo>
                <a:lnTo>
                  <a:pt x="2769" y="3231"/>
                </a:lnTo>
                <a:lnTo>
                  <a:pt x="2754" y="3259"/>
                </a:lnTo>
                <a:lnTo>
                  <a:pt x="2735" y="3286"/>
                </a:lnTo>
                <a:lnTo>
                  <a:pt x="2710" y="3309"/>
                </a:lnTo>
                <a:lnTo>
                  <a:pt x="2682" y="3330"/>
                </a:lnTo>
                <a:lnTo>
                  <a:pt x="2651" y="3346"/>
                </a:lnTo>
                <a:lnTo>
                  <a:pt x="2617" y="3357"/>
                </a:lnTo>
                <a:lnTo>
                  <a:pt x="2581" y="3362"/>
                </a:lnTo>
                <a:lnTo>
                  <a:pt x="2546" y="3362"/>
                </a:lnTo>
                <a:lnTo>
                  <a:pt x="2512" y="3356"/>
                </a:lnTo>
                <a:lnTo>
                  <a:pt x="2479" y="3346"/>
                </a:lnTo>
                <a:lnTo>
                  <a:pt x="2447" y="3330"/>
                </a:lnTo>
                <a:lnTo>
                  <a:pt x="2418" y="3309"/>
                </a:lnTo>
                <a:lnTo>
                  <a:pt x="2393" y="3285"/>
                </a:lnTo>
                <a:lnTo>
                  <a:pt x="2369" y="3257"/>
                </a:lnTo>
                <a:lnTo>
                  <a:pt x="2363" y="3247"/>
                </a:lnTo>
                <a:lnTo>
                  <a:pt x="2373" y="3280"/>
                </a:lnTo>
                <a:lnTo>
                  <a:pt x="2378" y="3315"/>
                </a:lnTo>
                <a:lnTo>
                  <a:pt x="2377" y="3351"/>
                </a:lnTo>
                <a:lnTo>
                  <a:pt x="2369" y="3385"/>
                </a:lnTo>
                <a:lnTo>
                  <a:pt x="2356" y="3419"/>
                </a:lnTo>
                <a:lnTo>
                  <a:pt x="2339" y="3449"/>
                </a:lnTo>
                <a:lnTo>
                  <a:pt x="2316" y="3476"/>
                </a:lnTo>
                <a:lnTo>
                  <a:pt x="2289" y="3501"/>
                </a:lnTo>
                <a:lnTo>
                  <a:pt x="2260" y="3516"/>
                </a:lnTo>
                <a:lnTo>
                  <a:pt x="2229" y="3529"/>
                </a:lnTo>
                <a:lnTo>
                  <a:pt x="2196" y="3536"/>
                </a:lnTo>
                <a:lnTo>
                  <a:pt x="2163" y="3537"/>
                </a:lnTo>
                <a:lnTo>
                  <a:pt x="2131" y="3535"/>
                </a:lnTo>
                <a:lnTo>
                  <a:pt x="2099" y="3526"/>
                </a:lnTo>
                <a:lnTo>
                  <a:pt x="2070" y="3514"/>
                </a:lnTo>
                <a:lnTo>
                  <a:pt x="2042" y="3497"/>
                </a:lnTo>
                <a:lnTo>
                  <a:pt x="2016" y="3475"/>
                </a:lnTo>
                <a:lnTo>
                  <a:pt x="1994" y="3449"/>
                </a:lnTo>
                <a:lnTo>
                  <a:pt x="1958" y="3397"/>
                </a:lnTo>
                <a:lnTo>
                  <a:pt x="1953" y="3397"/>
                </a:lnTo>
                <a:lnTo>
                  <a:pt x="1920" y="3416"/>
                </a:lnTo>
                <a:lnTo>
                  <a:pt x="1886" y="3432"/>
                </a:lnTo>
                <a:lnTo>
                  <a:pt x="1850" y="3442"/>
                </a:lnTo>
                <a:lnTo>
                  <a:pt x="1815" y="3448"/>
                </a:lnTo>
                <a:lnTo>
                  <a:pt x="1779" y="3448"/>
                </a:lnTo>
                <a:lnTo>
                  <a:pt x="1748" y="3447"/>
                </a:lnTo>
                <a:lnTo>
                  <a:pt x="1704" y="3435"/>
                </a:lnTo>
                <a:lnTo>
                  <a:pt x="1664" y="3418"/>
                </a:lnTo>
                <a:lnTo>
                  <a:pt x="1627" y="3396"/>
                </a:lnTo>
                <a:lnTo>
                  <a:pt x="1596" y="3368"/>
                </a:lnTo>
                <a:lnTo>
                  <a:pt x="1568" y="3336"/>
                </a:lnTo>
                <a:lnTo>
                  <a:pt x="1550" y="3307"/>
                </a:lnTo>
                <a:lnTo>
                  <a:pt x="1536" y="3278"/>
                </a:lnTo>
                <a:lnTo>
                  <a:pt x="1525" y="3246"/>
                </a:lnTo>
                <a:lnTo>
                  <a:pt x="1519" y="3212"/>
                </a:lnTo>
                <a:lnTo>
                  <a:pt x="1487" y="3236"/>
                </a:lnTo>
                <a:lnTo>
                  <a:pt x="1451" y="3259"/>
                </a:lnTo>
                <a:lnTo>
                  <a:pt x="1412" y="3276"/>
                </a:lnTo>
                <a:lnTo>
                  <a:pt x="1370" y="3289"/>
                </a:lnTo>
                <a:lnTo>
                  <a:pt x="1328" y="3295"/>
                </a:lnTo>
                <a:lnTo>
                  <a:pt x="1283" y="3296"/>
                </a:lnTo>
                <a:lnTo>
                  <a:pt x="1264" y="3295"/>
                </a:lnTo>
                <a:lnTo>
                  <a:pt x="1247" y="3293"/>
                </a:lnTo>
                <a:lnTo>
                  <a:pt x="1206" y="3284"/>
                </a:lnTo>
                <a:lnTo>
                  <a:pt x="1167" y="3269"/>
                </a:lnTo>
                <a:lnTo>
                  <a:pt x="1130" y="3251"/>
                </a:lnTo>
                <a:lnTo>
                  <a:pt x="1096" y="3226"/>
                </a:lnTo>
                <a:lnTo>
                  <a:pt x="1066" y="3198"/>
                </a:lnTo>
                <a:lnTo>
                  <a:pt x="1038" y="3167"/>
                </a:lnTo>
                <a:lnTo>
                  <a:pt x="1014" y="3128"/>
                </a:lnTo>
                <a:lnTo>
                  <a:pt x="994" y="3086"/>
                </a:lnTo>
                <a:lnTo>
                  <a:pt x="982" y="3043"/>
                </a:lnTo>
                <a:lnTo>
                  <a:pt x="977" y="2998"/>
                </a:lnTo>
                <a:lnTo>
                  <a:pt x="979" y="2952"/>
                </a:lnTo>
                <a:lnTo>
                  <a:pt x="957" y="2951"/>
                </a:lnTo>
                <a:lnTo>
                  <a:pt x="933" y="2950"/>
                </a:lnTo>
                <a:lnTo>
                  <a:pt x="909" y="2949"/>
                </a:lnTo>
                <a:lnTo>
                  <a:pt x="869" y="2944"/>
                </a:lnTo>
                <a:lnTo>
                  <a:pt x="828" y="2937"/>
                </a:lnTo>
                <a:lnTo>
                  <a:pt x="792" y="2924"/>
                </a:lnTo>
                <a:lnTo>
                  <a:pt x="756" y="2907"/>
                </a:lnTo>
                <a:lnTo>
                  <a:pt x="724" y="2887"/>
                </a:lnTo>
                <a:lnTo>
                  <a:pt x="694" y="2861"/>
                </a:lnTo>
                <a:lnTo>
                  <a:pt x="668" y="2829"/>
                </a:lnTo>
                <a:lnTo>
                  <a:pt x="646" y="2794"/>
                </a:lnTo>
                <a:lnTo>
                  <a:pt x="629" y="2759"/>
                </a:lnTo>
                <a:lnTo>
                  <a:pt x="618" y="2721"/>
                </a:lnTo>
                <a:lnTo>
                  <a:pt x="610" y="2682"/>
                </a:lnTo>
                <a:lnTo>
                  <a:pt x="608" y="2641"/>
                </a:lnTo>
                <a:lnTo>
                  <a:pt x="566" y="2646"/>
                </a:lnTo>
                <a:lnTo>
                  <a:pt x="523" y="2646"/>
                </a:lnTo>
                <a:lnTo>
                  <a:pt x="504" y="2646"/>
                </a:lnTo>
                <a:lnTo>
                  <a:pt x="486" y="2644"/>
                </a:lnTo>
                <a:lnTo>
                  <a:pt x="446" y="2635"/>
                </a:lnTo>
                <a:lnTo>
                  <a:pt x="407" y="2620"/>
                </a:lnTo>
                <a:lnTo>
                  <a:pt x="370" y="2600"/>
                </a:lnTo>
                <a:lnTo>
                  <a:pt x="336" y="2577"/>
                </a:lnTo>
                <a:lnTo>
                  <a:pt x="305" y="2549"/>
                </a:lnTo>
                <a:lnTo>
                  <a:pt x="277" y="2518"/>
                </a:lnTo>
                <a:lnTo>
                  <a:pt x="256" y="2481"/>
                </a:lnTo>
                <a:lnTo>
                  <a:pt x="241" y="2442"/>
                </a:lnTo>
                <a:lnTo>
                  <a:pt x="230" y="2403"/>
                </a:lnTo>
                <a:lnTo>
                  <a:pt x="224" y="2363"/>
                </a:lnTo>
                <a:lnTo>
                  <a:pt x="224" y="2322"/>
                </a:lnTo>
                <a:lnTo>
                  <a:pt x="229" y="2281"/>
                </a:lnTo>
                <a:lnTo>
                  <a:pt x="238" y="2241"/>
                </a:lnTo>
                <a:lnTo>
                  <a:pt x="252" y="2203"/>
                </a:lnTo>
                <a:lnTo>
                  <a:pt x="270" y="2167"/>
                </a:lnTo>
                <a:lnTo>
                  <a:pt x="295" y="2133"/>
                </a:lnTo>
                <a:lnTo>
                  <a:pt x="323" y="2101"/>
                </a:lnTo>
                <a:lnTo>
                  <a:pt x="356" y="2073"/>
                </a:lnTo>
                <a:lnTo>
                  <a:pt x="409" y="2031"/>
                </a:lnTo>
                <a:lnTo>
                  <a:pt x="378" y="1972"/>
                </a:lnTo>
                <a:lnTo>
                  <a:pt x="341" y="1916"/>
                </a:lnTo>
                <a:lnTo>
                  <a:pt x="300" y="1865"/>
                </a:lnTo>
                <a:lnTo>
                  <a:pt x="253" y="1816"/>
                </a:lnTo>
                <a:lnTo>
                  <a:pt x="203" y="1772"/>
                </a:lnTo>
                <a:lnTo>
                  <a:pt x="150" y="1733"/>
                </a:lnTo>
                <a:lnTo>
                  <a:pt x="93" y="1698"/>
                </a:lnTo>
                <a:lnTo>
                  <a:pt x="0" y="1648"/>
                </a:lnTo>
                <a:lnTo>
                  <a:pt x="0" y="0"/>
                </a:lnTo>
                <a:close/>
              </a:path>
            </a:pathLst>
          </a:custGeom>
          <a:solidFill>
            <a:schemeClr val="bg1"/>
          </a:solidFill>
          <a:ln w="0">
            <a:no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b="1" i="0" u="none" strike="noStrike" kern="1200" cap="none" spc="0" normalizeH="0" baseline="0" noProof="0">
              <a:ln>
                <a:noFill/>
              </a:ln>
              <a:solidFill>
                <a:schemeClr val="tx1">
                  <a:lumMod val="50000"/>
                  <a:lumOff val="50000"/>
                </a:schemeClr>
              </a:solidFill>
              <a:effectLst/>
              <a:uLnTx/>
              <a:uFillTx/>
              <a:latin typeface="Simplified Arabic" panose="02020603050405020304" pitchFamily="18" charset="-78"/>
              <a:cs typeface="Simplified Arabic" panose="02020603050405020304" pitchFamily="18" charset="-78"/>
            </a:endParaRPr>
          </a:p>
        </p:txBody>
      </p:sp>
      <p:grpSp>
        <p:nvGrpSpPr>
          <p:cNvPr id="112" name="Group 173"/>
          <p:cNvGrpSpPr>
            <a:grpSpLocks noChangeAspect="1"/>
          </p:cNvGrpSpPr>
          <p:nvPr/>
        </p:nvGrpSpPr>
        <p:grpSpPr bwMode="auto">
          <a:xfrm>
            <a:off x="6919890" y="5447183"/>
            <a:ext cx="219783" cy="260162"/>
            <a:chOff x="3009" y="456"/>
            <a:chExt cx="1339" cy="1585"/>
          </a:xfrm>
          <a:solidFill>
            <a:schemeClr val="bg1"/>
          </a:solidFill>
        </p:grpSpPr>
        <p:sp>
          <p:nvSpPr>
            <p:cNvPr id="113" name="Freeform 175"/>
            <p:cNvSpPr/>
            <p:nvPr/>
          </p:nvSpPr>
          <p:spPr bwMode="auto">
            <a:xfrm>
              <a:off x="3324" y="456"/>
              <a:ext cx="708" cy="941"/>
            </a:xfrm>
            <a:custGeom>
              <a:avLst/>
              <a:gdLst>
                <a:gd name="T0" fmla="*/ 1202 w 2123"/>
                <a:gd name="T1" fmla="*/ 7 h 2821"/>
                <a:gd name="T2" fmla="*/ 1371 w 2123"/>
                <a:gd name="T3" fmla="*/ 48 h 2821"/>
                <a:gd name="T4" fmla="*/ 1509 w 2123"/>
                <a:gd name="T5" fmla="*/ 113 h 2821"/>
                <a:gd name="T6" fmla="*/ 1633 w 2123"/>
                <a:gd name="T7" fmla="*/ 198 h 2821"/>
                <a:gd name="T8" fmla="*/ 1712 w 2123"/>
                <a:gd name="T9" fmla="*/ 278 h 2821"/>
                <a:gd name="T10" fmla="*/ 1751 w 2123"/>
                <a:gd name="T11" fmla="*/ 331 h 2821"/>
                <a:gd name="T12" fmla="*/ 1760 w 2123"/>
                <a:gd name="T13" fmla="*/ 344 h 2821"/>
                <a:gd name="T14" fmla="*/ 1783 w 2123"/>
                <a:gd name="T15" fmla="*/ 349 h 2821"/>
                <a:gd name="T16" fmla="*/ 1825 w 2123"/>
                <a:gd name="T17" fmla="*/ 363 h 2821"/>
                <a:gd name="T18" fmla="*/ 1880 w 2123"/>
                <a:gd name="T19" fmla="*/ 395 h 2821"/>
                <a:gd name="T20" fmla="*/ 1939 w 2123"/>
                <a:gd name="T21" fmla="*/ 451 h 2821"/>
                <a:gd name="T22" fmla="*/ 1993 w 2123"/>
                <a:gd name="T23" fmla="*/ 537 h 2821"/>
                <a:gd name="T24" fmla="*/ 2036 w 2123"/>
                <a:gd name="T25" fmla="*/ 658 h 2821"/>
                <a:gd name="T26" fmla="*/ 2060 w 2123"/>
                <a:gd name="T27" fmla="*/ 825 h 2821"/>
                <a:gd name="T28" fmla="*/ 2055 w 2123"/>
                <a:gd name="T29" fmla="*/ 1039 h 2821"/>
                <a:gd name="T30" fmla="*/ 2017 w 2123"/>
                <a:gd name="T31" fmla="*/ 1277 h 2821"/>
                <a:gd name="T32" fmla="*/ 2029 w 2123"/>
                <a:gd name="T33" fmla="*/ 1345 h 2821"/>
                <a:gd name="T34" fmla="*/ 2073 w 2123"/>
                <a:gd name="T35" fmla="*/ 1360 h 2821"/>
                <a:gd name="T36" fmla="*/ 2107 w 2123"/>
                <a:gd name="T37" fmla="*/ 1402 h 2821"/>
                <a:gd name="T38" fmla="*/ 2123 w 2123"/>
                <a:gd name="T39" fmla="*/ 1480 h 2821"/>
                <a:gd name="T40" fmla="*/ 2112 w 2123"/>
                <a:gd name="T41" fmla="*/ 1600 h 2821"/>
                <a:gd name="T42" fmla="*/ 2065 w 2123"/>
                <a:gd name="T43" fmla="*/ 1775 h 2821"/>
                <a:gd name="T44" fmla="*/ 2009 w 2123"/>
                <a:gd name="T45" fmla="*/ 1918 h 2821"/>
                <a:gd name="T46" fmla="*/ 1955 w 2123"/>
                <a:gd name="T47" fmla="*/ 1993 h 2821"/>
                <a:gd name="T48" fmla="*/ 1909 w 2123"/>
                <a:gd name="T49" fmla="*/ 2016 h 2821"/>
                <a:gd name="T50" fmla="*/ 1857 w 2123"/>
                <a:gd name="T51" fmla="*/ 2203 h 2821"/>
                <a:gd name="T52" fmla="*/ 1757 w 2123"/>
                <a:gd name="T53" fmla="*/ 2394 h 2821"/>
                <a:gd name="T54" fmla="*/ 1615 w 2123"/>
                <a:gd name="T55" fmla="*/ 2570 h 2821"/>
                <a:gd name="T56" fmla="*/ 1431 w 2123"/>
                <a:gd name="T57" fmla="*/ 2714 h 2821"/>
                <a:gd name="T58" fmla="*/ 1213 w 2123"/>
                <a:gd name="T59" fmla="*/ 2803 h 2821"/>
                <a:gd name="T60" fmla="*/ 984 w 2123"/>
                <a:gd name="T61" fmla="*/ 2816 h 2821"/>
                <a:gd name="T62" fmla="*/ 760 w 2123"/>
                <a:gd name="T63" fmla="*/ 2751 h 2821"/>
                <a:gd name="T64" fmla="*/ 563 w 2123"/>
                <a:gd name="T65" fmla="*/ 2624 h 2821"/>
                <a:gd name="T66" fmla="*/ 406 w 2123"/>
                <a:gd name="T67" fmla="*/ 2458 h 2821"/>
                <a:gd name="T68" fmla="*/ 293 w 2123"/>
                <a:gd name="T69" fmla="*/ 2268 h 2821"/>
                <a:gd name="T70" fmla="*/ 226 w 2123"/>
                <a:gd name="T71" fmla="*/ 2077 h 2821"/>
                <a:gd name="T72" fmla="*/ 184 w 2123"/>
                <a:gd name="T73" fmla="*/ 2005 h 2821"/>
                <a:gd name="T74" fmla="*/ 134 w 2123"/>
                <a:gd name="T75" fmla="*/ 1950 h 2821"/>
                <a:gd name="T76" fmla="*/ 77 w 2123"/>
                <a:gd name="T77" fmla="*/ 1831 h 2821"/>
                <a:gd name="T78" fmla="*/ 22 w 2123"/>
                <a:gd name="T79" fmla="*/ 1652 h 2821"/>
                <a:gd name="T80" fmla="*/ 0 w 2123"/>
                <a:gd name="T81" fmla="*/ 1515 h 2821"/>
                <a:gd name="T82" fmla="*/ 9 w 2123"/>
                <a:gd name="T83" fmla="*/ 1425 h 2821"/>
                <a:gd name="T84" fmla="*/ 37 w 2123"/>
                <a:gd name="T85" fmla="*/ 1371 h 2821"/>
                <a:gd name="T86" fmla="*/ 79 w 2123"/>
                <a:gd name="T87" fmla="*/ 1348 h 2821"/>
                <a:gd name="T88" fmla="*/ 126 w 2123"/>
                <a:gd name="T89" fmla="*/ 1345 h 2821"/>
                <a:gd name="T90" fmla="*/ 77 w 2123"/>
                <a:gd name="T91" fmla="*/ 1139 h 2821"/>
                <a:gd name="T92" fmla="*/ 67 w 2123"/>
                <a:gd name="T93" fmla="*/ 923 h 2821"/>
                <a:gd name="T94" fmla="*/ 110 w 2123"/>
                <a:gd name="T95" fmla="*/ 710 h 2821"/>
                <a:gd name="T96" fmla="*/ 208 w 2123"/>
                <a:gd name="T97" fmla="*/ 511 h 2821"/>
                <a:gd name="T98" fmla="*/ 338 w 2123"/>
                <a:gd name="T99" fmla="*/ 349 h 2821"/>
                <a:gd name="T100" fmla="*/ 507 w 2123"/>
                <a:gd name="T101" fmla="*/ 200 h 2821"/>
                <a:gd name="T102" fmla="*/ 676 w 2123"/>
                <a:gd name="T103" fmla="*/ 93 h 2821"/>
                <a:gd name="T104" fmla="*/ 858 w 2123"/>
                <a:gd name="T105" fmla="*/ 25 h 2821"/>
                <a:gd name="T106" fmla="*/ 1070 w 2123"/>
                <a:gd name="T107" fmla="*/ 0 h 28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123" h="2821">
                  <a:moveTo>
                    <a:pt x="1070" y="0"/>
                  </a:moveTo>
                  <a:lnTo>
                    <a:pt x="1138" y="2"/>
                  </a:lnTo>
                  <a:lnTo>
                    <a:pt x="1202" y="7"/>
                  </a:lnTo>
                  <a:lnTo>
                    <a:pt x="1262" y="18"/>
                  </a:lnTo>
                  <a:lnTo>
                    <a:pt x="1319" y="32"/>
                  </a:lnTo>
                  <a:lnTo>
                    <a:pt x="1371" y="48"/>
                  </a:lnTo>
                  <a:lnTo>
                    <a:pt x="1422" y="68"/>
                  </a:lnTo>
                  <a:lnTo>
                    <a:pt x="1467" y="90"/>
                  </a:lnTo>
                  <a:lnTo>
                    <a:pt x="1509" y="113"/>
                  </a:lnTo>
                  <a:lnTo>
                    <a:pt x="1555" y="141"/>
                  </a:lnTo>
                  <a:lnTo>
                    <a:pt x="1597" y="169"/>
                  </a:lnTo>
                  <a:lnTo>
                    <a:pt x="1633" y="198"/>
                  </a:lnTo>
                  <a:lnTo>
                    <a:pt x="1664" y="226"/>
                  </a:lnTo>
                  <a:lnTo>
                    <a:pt x="1690" y="253"/>
                  </a:lnTo>
                  <a:lnTo>
                    <a:pt x="1712" y="278"/>
                  </a:lnTo>
                  <a:lnTo>
                    <a:pt x="1729" y="300"/>
                  </a:lnTo>
                  <a:lnTo>
                    <a:pt x="1742" y="318"/>
                  </a:lnTo>
                  <a:lnTo>
                    <a:pt x="1751" y="331"/>
                  </a:lnTo>
                  <a:lnTo>
                    <a:pt x="1757" y="340"/>
                  </a:lnTo>
                  <a:lnTo>
                    <a:pt x="1758" y="344"/>
                  </a:lnTo>
                  <a:lnTo>
                    <a:pt x="1760" y="344"/>
                  </a:lnTo>
                  <a:lnTo>
                    <a:pt x="1765" y="344"/>
                  </a:lnTo>
                  <a:lnTo>
                    <a:pt x="1773" y="346"/>
                  </a:lnTo>
                  <a:lnTo>
                    <a:pt x="1783" y="349"/>
                  </a:lnTo>
                  <a:lnTo>
                    <a:pt x="1796" y="352"/>
                  </a:lnTo>
                  <a:lnTo>
                    <a:pt x="1809" y="356"/>
                  </a:lnTo>
                  <a:lnTo>
                    <a:pt x="1825" y="363"/>
                  </a:lnTo>
                  <a:lnTo>
                    <a:pt x="1842" y="372"/>
                  </a:lnTo>
                  <a:lnTo>
                    <a:pt x="1861" y="382"/>
                  </a:lnTo>
                  <a:lnTo>
                    <a:pt x="1880" y="395"/>
                  </a:lnTo>
                  <a:lnTo>
                    <a:pt x="1899" y="411"/>
                  </a:lnTo>
                  <a:lnTo>
                    <a:pt x="1919" y="430"/>
                  </a:lnTo>
                  <a:lnTo>
                    <a:pt x="1939" y="451"/>
                  </a:lnTo>
                  <a:lnTo>
                    <a:pt x="1958" y="476"/>
                  </a:lnTo>
                  <a:lnTo>
                    <a:pt x="1975" y="505"/>
                  </a:lnTo>
                  <a:lnTo>
                    <a:pt x="1993" y="537"/>
                  </a:lnTo>
                  <a:lnTo>
                    <a:pt x="2009" y="573"/>
                  </a:lnTo>
                  <a:lnTo>
                    <a:pt x="2023" y="613"/>
                  </a:lnTo>
                  <a:lnTo>
                    <a:pt x="2036" y="658"/>
                  </a:lnTo>
                  <a:lnTo>
                    <a:pt x="2046" y="709"/>
                  </a:lnTo>
                  <a:lnTo>
                    <a:pt x="2055" y="764"/>
                  </a:lnTo>
                  <a:lnTo>
                    <a:pt x="2060" y="825"/>
                  </a:lnTo>
                  <a:lnTo>
                    <a:pt x="2061" y="890"/>
                  </a:lnTo>
                  <a:lnTo>
                    <a:pt x="2060" y="961"/>
                  </a:lnTo>
                  <a:lnTo>
                    <a:pt x="2055" y="1039"/>
                  </a:lnTo>
                  <a:lnTo>
                    <a:pt x="2046" y="1121"/>
                  </a:lnTo>
                  <a:lnTo>
                    <a:pt x="2032" y="1212"/>
                  </a:lnTo>
                  <a:lnTo>
                    <a:pt x="2017" y="1277"/>
                  </a:lnTo>
                  <a:lnTo>
                    <a:pt x="1997" y="1345"/>
                  </a:lnTo>
                  <a:lnTo>
                    <a:pt x="2013" y="1344"/>
                  </a:lnTo>
                  <a:lnTo>
                    <a:pt x="2029" y="1345"/>
                  </a:lnTo>
                  <a:lnTo>
                    <a:pt x="2044" y="1348"/>
                  </a:lnTo>
                  <a:lnTo>
                    <a:pt x="2060" y="1353"/>
                  </a:lnTo>
                  <a:lnTo>
                    <a:pt x="2073" y="1360"/>
                  </a:lnTo>
                  <a:lnTo>
                    <a:pt x="2086" y="1371"/>
                  </a:lnTo>
                  <a:lnTo>
                    <a:pt x="2097" y="1384"/>
                  </a:lnTo>
                  <a:lnTo>
                    <a:pt x="2107" y="1402"/>
                  </a:lnTo>
                  <a:lnTo>
                    <a:pt x="2115" y="1423"/>
                  </a:lnTo>
                  <a:lnTo>
                    <a:pt x="2120" y="1449"/>
                  </a:lnTo>
                  <a:lnTo>
                    <a:pt x="2123" y="1480"/>
                  </a:lnTo>
                  <a:lnTo>
                    <a:pt x="2122" y="1515"/>
                  </a:lnTo>
                  <a:lnTo>
                    <a:pt x="2119" y="1554"/>
                  </a:lnTo>
                  <a:lnTo>
                    <a:pt x="2112" y="1600"/>
                  </a:lnTo>
                  <a:lnTo>
                    <a:pt x="2102" y="1652"/>
                  </a:lnTo>
                  <a:lnTo>
                    <a:pt x="2086" y="1708"/>
                  </a:lnTo>
                  <a:lnTo>
                    <a:pt x="2065" y="1775"/>
                  </a:lnTo>
                  <a:lnTo>
                    <a:pt x="2046" y="1831"/>
                  </a:lnTo>
                  <a:lnTo>
                    <a:pt x="2028" y="1879"/>
                  </a:lnTo>
                  <a:lnTo>
                    <a:pt x="2009" y="1918"/>
                  </a:lnTo>
                  <a:lnTo>
                    <a:pt x="1990" y="1950"/>
                  </a:lnTo>
                  <a:lnTo>
                    <a:pt x="1973" y="1975"/>
                  </a:lnTo>
                  <a:lnTo>
                    <a:pt x="1955" y="1993"/>
                  </a:lnTo>
                  <a:lnTo>
                    <a:pt x="1939" y="2005"/>
                  </a:lnTo>
                  <a:lnTo>
                    <a:pt x="1925" y="2012"/>
                  </a:lnTo>
                  <a:lnTo>
                    <a:pt x="1909" y="2016"/>
                  </a:lnTo>
                  <a:lnTo>
                    <a:pt x="1897" y="2077"/>
                  </a:lnTo>
                  <a:lnTo>
                    <a:pt x="1880" y="2139"/>
                  </a:lnTo>
                  <a:lnTo>
                    <a:pt x="1857" y="2203"/>
                  </a:lnTo>
                  <a:lnTo>
                    <a:pt x="1829" y="2268"/>
                  </a:lnTo>
                  <a:lnTo>
                    <a:pt x="1796" y="2332"/>
                  </a:lnTo>
                  <a:lnTo>
                    <a:pt x="1757" y="2394"/>
                  </a:lnTo>
                  <a:lnTo>
                    <a:pt x="1715" y="2456"/>
                  </a:lnTo>
                  <a:lnTo>
                    <a:pt x="1667" y="2514"/>
                  </a:lnTo>
                  <a:lnTo>
                    <a:pt x="1615" y="2570"/>
                  </a:lnTo>
                  <a:lnTo>
                    <a:pt x="1558" y="2622"/>
                  </a:lnTo>
                  <a:lnTo>
                    <a:pt x="1496" y="2670"/>
                  </a:lnTo>
                  <a:lnTo>
                    <a:pt x="1431" y="2714"/>
                  </a:lnTo>
                  <a:lnTo>
                    <a:pt x="1361" y="2750"/>
                  </a:lnTo>
                  <a:lnTo>
                    <a:pt x="1289" y="2780"/>
                  </a:lnTo>
                  <a:lnTo>
                    <a:pt x="1213" y="2803"/>
                  </a:lnTo>
                  <a:lnTo>
                    <a:pt x="1138" y="2816"/>
                  </a:lnTo>
                  <a:lnTo>
                    <a:pt x="1061" y="2821"/>
                  </a:lnTo>
                  <a:lnTo>
                    <a:pt x="984" y="2816"/>
                  </a:lnTo>
                  <a:lnTo>
                    <a:pt x="909" y="2803"/>
                  </a:lnTo>
                  <a:lnTo>
                    <a:pt x="834" y="2782"/>
                  </a:lnTo>
                  <a:lnTo>
                    <a:pt x="760" y="2751"/>
                  </a:lnTo>
                  <a:lnTo>
                    <a:pt x="689" y="2714"/>
                  </a:lnTo>
                  <a:lnTo>
                    <a:pt x="623" y="2672"/>
                  </a:lnTo>
                  <a:lnTo>
                    <a:pt x="563" y="2624"/>
                  </a:lnTo>
                  <a:lnTo>
                    <a:pt x="506" y="2572"/>
                  </a:lnTo>
                  <a:lnTo>
                    <a:pt x="454" y="2515"/>
                  </a:lnTo>
                  <a:lnTo>
                    <a:pt x="406" y="2458"/>
                  </a:lnTo>
                  <a:lnTo>
                    <a:pt x="364" y="2395"/>
                  </a:lnTo>
                  <a:lnTo>
                    <a:pt x="326" y="2333"/>
                  </a:lnTo>
                  <a:lnTo>
                    <a:pt x="293" y="2268"/>
                  </a:lnTo>
                  <a:lnTo>
                    <a:pt x="265" y="2204"/>
                  </a:lnTo>
                  <a:lnTo>
                    <a:pt x="244" y="2141"/>
                  </a:lnTo>
                  <a:lnTo>
                    <a:pt x="226" y="2077"/>
                  </a:lnTo>
                  <a:lnTo>
                    <a:pt x="215" y="2016"/>
                  </a:lnTo>
                  <a:lnTo>
                    <a:pt x="200" y="2012"/>
                  </a:lnTo>
                  <a:lnTo>
                    <a:pt x="184" y="2005"/>
                  </a:lnTo>
                  <a:lnTo>
                    <a:pt x="168" y="1993"/>
                  </a:lnTo>
                  <a:lnTo>
                    <a:pt x="151" y="1975"/>
                  </a:lnTo>
                  <a:lnTo>
                    <a:pt x="134" y="1950"/>
                  </a:lnTo>
                  <a:lnTo>
                    <a:pt x="115" y="1918"/>
                  </a:lnTo>
                  <a:lnTo>
                    <a:pt x="96" y="1879"/>
                  </a:lnTo>
                  <a:lnTo>
                    <a:pt x="77" y="1831"/>
                  </a:lnTo>
                  <a:lnTo>
                    <a:pt x="57" y="1776"/>
                  </a:lnTo>
                  <a:lnTo>
                    <a:pt x="37" y="1710"/>
                  </a:lnTo>
                  <a:lnTo>
                    <a:pt x="22" y="1652"/>
                  </a:lnTo>
                  <a:lnTo>
                    <a:pt x="10" y="1601"/>
                  </a:lnTo>
                  <a:lnTo>
                    <a:pt x="5" y="1555"/>
                  </a:lnTo>
                  <a:lnTo>
                    <a:pt x="0" y="1515"/>
                  </a:lnTo>
                  <a:lnTo>
                    <a:pt x="0" y="1480"/>
                  </a:lnTo>
                  <a:lnTo>
                    <a:pt x="3" y="1451"/>
                  </a:lnTo>
                  <a:lnTo>
                    <a:pt x="9" y="1425"/>
                  </a:lnTo>
                  <a:lnTo>
                    <a:pt x="16" y="1403"/>
                  </a:lnTo>
                  <a:lnTo>
                    <a:pt x="25" y="1386"/>
                  </a:lnTo>
                  <a:lnTo>
                    <a:pt x="37" y="1371"/>
                  </a:lnTo>
                  <a:lnTo>
                    <a:pt x="50" y="1361"/>
                  </a:lnTo>
                  <a:lnTo>
                    <a:pt x="64" y="1354"/>
                  </a:lnTo>
                  <a:lnTo>
                    <a:pt x="79" y="1348"/>
                  </a:lnTo>
                  <a:lnTo>
                    <a:pt x="94" y="1345"/>
                  </a:lnTo>
                  <a:lnTo>
                    <a:pt x="110" y="1345"/>
                  </a:lnTo>
                  <a:lnTo>
                    <a:pt x="126" y="1345"/>
                  </a:lnTo>
                  <a:lnTo>
                    <a:pt x="105" y="1279"/>
                  </a:lnTo>
                  <a:lnTo>
                    <a:pt x="90" y="1212"/>
                  </a:lnTo>
                  <a:lnTo>
                    <a:pt x="77" y="1139"/>
                  </a:lnTo>
                  <a:lnTo>
                    <a:pt x="68" y="1065"/>
                  </a:lnTo>
                  <a:lnTo>
                    <a:pt x="65" y="992"/>
                  </a:lnTo>
                  <a:lnTo>
                    <a:pt x="67" y="923"/>
                  </a:lnTo>
                  <a:lnTo>
                    <a:pt x="74" y="854"/>
                  </a:lnTo>
                  <a:lnTo>
                    <a:pt x="89" y="786"/>
                  </a:lnTo>
                  <a:lnTo>
                    <a:pt x="110" y="710"/>
                  </a:lnTo>
                  <a:lnTo>
                    <a:pt x="137" y="640"/>
                  </a:lnTo>
                  <a:lnTo>
                    <a:pt x="170" y="573"/>
                  </a:lnTo>
                  <a:lnTo>
                    <a:pt x="208" y="511"/>
                  </a:lnTo>
                  <a:lnTo>
                    <a:pt x="248" y="453"/>
                  </a:lnTo>
                  <a:lnTo>
                    <a:pt x="292" y="399"/>
                  </a:lnTo>
                  <a:lnTo>
                    <a:pt x="338" y="349"/>
                  </a:lnTo>
                  <a:lnTo>
                    <a:pt x="392" y="295"/>
                  </a:lnTo>
                  <a:lnTo>
                    <a:pt x="448" y="245"/>
                  </a:lnTo>
                  <a:lnTo>
                    <a:pt x="507" y="200"/>
                  </a:lnTo>
                  <a:lnTo>
                    <a:pt x="568" y="158"/>
                  </a:lnTo>
                  <a:lnTo>
                    <a:pt x="621" y="123"/>
                  </a:lnTo>
                  <a:lnTo>
                    <a:pt x="676" y="93"/>
                  </a:lnTo>
                  <a:lnTo>
                    <a:pt x="734" y="65"/>
                  </a:lnTo>
                  <a:lnTo>
                    <a:pt x="793" y="42"/>
                  </a:lnTo>
                  <a:lnTo>
                    <a:pt x="858" y="25"/>
                  </a:lnTo>
                  <a:lnTo>
                    <a:pt x="926" y="10"/>
                  </a:lnTo>
                  <a:lnTo>
                    <a:pt x="997" y="5"/>
                  </a:lnTo>
                  <a:lnTo>
                    <a:pt x="1070" y="0"/>
                  </a:lnTo>
                  <a:close/>
                </a:path>
              </a:pathLst>
            </a:custGeom>
            <a:grpFill/>
            <a:ln w="0">
              <a:no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b="1" i="0" u="none" strike="noStrike" kern="1200" cap="none" spc="0" normalizeH="0" baseline="0" noProof="0">
                <a:ln>
                  <a:noFill/>
                </a:ln>
                <a:solidFill>
                  <a:schemeClr val="tx1">
                    <a:lumMod val="50000"/>
                    <a:lumOff val="50000"/>
                  </a:schemeClr>
                </a:solidFill>
                <a:effectLst/>
                <a:uLnTx/>
                <a:uFillTx/>
                <a:latin typeface="Simplified Arabic" panose="02020603050405020304" pitchFamily="18" charset="-78"/>
                <a:cs typeface="Simplified Arabic" panose="02020603050405020304" pitchFamily="18" charset="-78"/>
              </a:endParaRPr>
            </a:p>
          </p:txBody>
        </p:sp>
        <p:sp>
          <p:nvSpPr>
            <p:cNvPr id="114" name="Freeform 176"/>
            <p:cNvSpPr/>
            <p:nvPr/>
          </p:nvSpPr>
          <p:spPr bwMode="auto">
            <a:xfrm>
              <a:off x="3009" y="1357"/>
              <a:ext cx="1339" cy="684"/>
            </a:xfrm>
            <a:custGeom>
              <a:avLst/>
              <a:gdLst>
                <a:gd name="T0" fmla="*/ 1677 w 4017"/>
                <a:gd name="T1" fmla="*/ 1196 h 2051"/>
                <a:gd name="T2" fmla="*/ 1822 w 4017"/>
                <a:gd name="T3" fmla="*/ 765 h 2051"/>
                <a:gd name="T4" fmla="*/ 1743 w 4017"/>
                <a:gd name="T5" fmla="*/ 583 h 2051"/>
                <a:gd name="T6" fmla="*/ 1739 w 4017"/>
                <a:gd name="T7" fmla="*/ 459 h 2051"/>
                <a:gd name="T8" fmla="*/ 1787 w 4017"/>
                <a:gd name="T9" fmla="*/ 378 h 2051"/>
                <a:gd name="T10" fmla="*/ 1862 w 4017"/>
                <a:gd name="T11" fmla="*/ 334 h 2051"/>
                <a:gd name="T12" fmla="*/ 1939 w 4017"/>
                <a:gd name="T13" fmla="*/ 314 h 2051"/>
                <a:gd name="T14" fmla="*/ 1995 w 4017"/>
                <a:gd name="T15" fmla="*/ 310 h 2051"/>
                <a:gd name="T16" fmla="*/ 2022 w 4017"/>
                <a:gd name="T17" fmla="*/ 310 h 2051"/>
                <a:gd name="T18" fmla="*/ 2078 w 4017"/>
                <a:gd name="T19" fmla="*/ 314 h 2051"/>
                <a:gd name="T20" fmla="*/ 2155 w 4017"/>
                <a:gd name="T21" fmla="*/ 334 h 2051"/>
                <a:gd name="T22" fmla="*/ 2230 w 4017"/>
                <a:gd name="T23" fmla="*/ 378 h 2051"/>
                <a:gd name="T24" fmla="*/ 2278 w 4017"/>
                <a:gd name="T25" fmla="*/ 459 h 2051"/>
                <a:gd name="T26" fmla="*/ 2274 w 4017"/>
                <a:gd name="T27" fmla="*/ 583 h 2051"/>
                <a:gd name="T28" fmla="*/ 2195 w 4017"/>
                <a:gd name="T29" fmla="*/ 765 h 2051"/>
                <a:gd name="T30" fmla="*/ 2340 w 4017"/>
                <a:gd name="T31" fmla="*/ 1196 h 2051"/>
                <a:gd name="T32" fmla="*/ 2724 w 4017"/>
                <a:gd name="T33" fmla="*/ 1 h 2051"/>
                <a:gd name="T34" fmla="*/ 2801 w 4017"/>
                <a:gd name="T35" fmla="*/ 51 h 2051"/>
                <a:gd name="T36" fmla="*/ 2963 w 4017"/>
                <a:gd name="T37" fmla="*/ 146 h 2051"/>
                <a:gd name="T38" fmla="*/ 3195 w 4017"/>
                <a:gd name="T39" fmla="*/ 260 h 2051"/>
                <a:gd name="T40" fmla="*/ 3479 w 4017"/>
                <a:gd name="T41" fmla="*/ 370 h 2051"/>
                <a:gd name="T42" fmla="*/ 3742 w 4017"/>
                <a:gd name="T43" fmla="*/ 456 h 2051"/>
                <a:gd name="T44" fmla="*/ 3894 w 4017"/>
                <a:gd name="T45" fmla="*/ 589 h 2051"/>
                <a:gd name="T46" fmla="*/ 3978 w 4017"/>
                <a:gd name="T47" fmla="*/ 765 h 2051"/>
                <a:gd name="T48" fmla="*/ 4013 w 4017"/>
                <a:gd name="T49" fmla="*/ 953 h 2051"/>
                <a:gd name="T50" fmla="*/ 4016 w 4017"/>
                <a:gd name="T51" fmla="*/ 1121 h 2051"/>
                <a:gd name="T52" fmla="*/ 4011 w 4017"/>
                <a:gd name="T53" fmla="*/ 1198 h 2051"/>
                <a:gd name="T54" fmla="*/ 3998 w 4017"/>
                <a:gd name="T55" fmla="*/ 1339 h 2051"/>
                <a:gd name="T56" fmla="*/ 3981 w 4017"/>
                <a:gd name="T57" fmla="*/ 1507 h 2051"/>
                <a:gd name="T58" fmla="*/ 3958 w 4017"/>
                <a:gd name="T59" fmla="*/ 1584 h 2051"/>
                <a:gd name="T60" fmla="*/ 3856 w 4017"/>
                <a:gd name="T61" fmla="*/ 1640 h 2051"/>
                <a:gd name="T62" fmla="*/ 3659 w 4017"/>
                <a:gd name="T63" fmla="*/ 1733 h 2051"/>
                <a:gd name="T64" fmla="*/ 3369 w 4017"/>
                <a:gd name="T65" fmla="*/ 1841 h 2051"/>
                <a:gd name="T66" fmla="*/ 2995 w 4017"/>
                <a:gd name="T67" fmla="*/ 1944 h 2051"/>
                <a:gd name="T68" fmla="*/ 2539 w 4017"/>
                <a:gd name="T69" fmla="*/ 2022 h 2051"/>
                <a:gd name="T70" fmla="*/ 2007 w 4017"/>
                <a:gd name="T71" fmla="*/ 2051 h 2051"/>
                <a:gd name="T72" fmla="*/ 1478 w 4017"/>
                <a:gd name="T73" fmla="*/ 2021 h 2051"/>
                <a:gd name="T74" fmla="*/ 1022 w 4017"/>
                <a:gd name="T75" fmla="*/ 1944 h 2051"/>
                <a:gd name="T76" fmla="*/ 648 w 4017"/>
                <a:gd name="T77" fmla="*/ 1841 h 2051"/>
                <a:gd name="T78" fmla="*/ 358 w 4017"/>
                <a:gd name="T79" fmla="*/ 1733 h 2051"/>
                <a:gd name="T80" fmla="*/ 161 w 4017"/>
                <a:gd name="T81" fmla="*/ 1640 h 2051"/>
                <a:gd name="T82" fmla="*/ 59 w 4017"/>
                <a:gd name="T83" fmla="*/ 1584 h 2051"/>
                <a:gd name="T84" fmla="*/ 36 w 4017"/>
                <a:gd name="T85" fmla="*/ 1507 h 2051"/>
                <a:gd name="T86" fmla="*/ 19 w 4017"/>
                <a:gd name="T87" fmla="*/ 1339 h 2051"/>
                <a:gd name="T88" fmla="*/ 6 w 4017"/>
                <a:gd name="T89" fmla="*/ 1198 h 2051"/>
                <a:gd name="T90" fmla="*/ 1 w 4017"/>
                <a:gd name="T91" fmla="*/ 1121 h 2051"/>
                <a:gd name="T92" fmla="*/ 4 w 4017"/>
                <a:gd name="T93" fmla="*/ 953 h 2051"/>
                <a:gd name="T94" fmla="*/ 38 w 4017"/>
                <a:gd name="T95" fmla="*/ 765 h 2051"/>
                <a:gd name="T96" fmla="*/ 123 w 4017"/>
                <a:gd name="T97" fmla="*/ 589 h 2051"/>
                <a:gd name="T98" fmla="*/ 274 w 4017"/>
                <a:gd name="T99" fmla="*/ 456 h 2051"/>
                <a:gd name="T100" fmla="*/ 538 w 4017"/>
                <a:gd name="T101" fmla="*/ 370 h 2051"/>
                <a:gd name="T102" fmla="*/ 820 w 4017"/>
                <a:gd name="T103" fmla="*/ 260 h 2051"/>
                <a:gd name="T104" fmla="*/ 1052 w 4017"/>
                <a:gd name="T105" fmla="*/ 146 h 2051"/>
                <a:gd name="T106" fmla="*/ 1216 w 4017"/>
                <a:gd name="T107" fmla="*/ 51 h 2051"/>
                <a:gd name="T108" fmla="*/ 1291 w 4017"/>
                <a:gd name="T109" fmla="*/ 1 h 2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4017" h="2051">
                  <a:moveTo>
                    <a:pt x="1294" y="0"/>
                  </a:moveTo>
                  <a:lnTo>
                    <a:pt x="1614" y="1008"/>
                  </a:lnTo>
                  <a:lnTo>
                    <a:pt x="1675" y="1199"/>
                  </a:lnTo>
                  <a:lnTo>
                    <a:pt x="1677" y="1196"/>
                  </a:lnTo>
                  <a:lnTo>
                    <a:pt x="1729" y="1357"/>
                  </a:lnTo>
                  <a:lnTo>
                    <a:pt x="1897" y="879"/>
                  </a:lnTo>
                  <a:lnTo>
                    <a:pt x="1856" y="820"/>
                  </a:lnTo>
                  <a:lnTo>
                    <a:pt x="1822" y="765"/>
                  </a:lnTo>
                  <a:lnTo>
                    <a:pt x="1794" y="713"/>
                  </a:lnTo>
                  <a:lnTo>
                    <a:pt x="1771" y="667"/>
                  </a:lnTo>
                  <a:lnTo>
                    <a:pt x="1755" y="623"/>
                  </a:lnTo>
                  <a:lnTo>
                    <a:pt x="1743" y="583"/>
                  </a:lnTo>
                  <a:lnTo>
                    <a:pt x="1736" y="547"/>
                  </a:lnTo>
                  <a:lnTo>
                    <a:pt x="1733" y="515"/>
                  </a:lnTo>
                  <a:lnTo>
                    <a:pt x="1735" y="485"/>
                  </a:lnTo>
                  <a:lnTo>
                    <a:pt x="1739" y="459"/>
                  </a:lnTo>
                  <a:lnTo>
                    <a:pt x="1748" y="434"/>
                  </a:lnTo>
                  <a:lnTo>
                    <a:pt x="1758" y="412"/>
                  </a:lnTo>
                  <a:lnTo>
                    <a:pt x="1772" y="395"/>
                  </a:lnTo>
                  <a:lnTo>
                    <a:pt x="1787" y="378"/>
                  </a:lnTo>
                  <a:lnTo>
                    <a:pt x="1804" y="365"/>
                  </a:lnTo>
                  <a:lnTo>
                    <a:pt x="1823" y="352"/>
                  </a:lnTo>
                  <a:lnTo>
                    <a:pt x="1842" y="341"/>
                  </a:lnTo>
                  <a:lnTo>
                    <a:pt x="1862" y="334"/>
                  </a:lnTo>
                  <a:lnTo>
                    <a:pt x="1882" y="327"/>
                  </a:lnTo>
                  <a:lnTo>
                    <a:pt x="1901" y="321"/>
                  </a:lnTo>
                  <a:lnTo>
                    <a:pt x="1922" y="317"/>
                  </a:lnTo>
                  <a:lnTo>
                    <a:pt x="1939" y="314"/>
                  </a:lnTo>
                  <a:lnTo>
                    <a:pt x="1956" y="312"/>
                  </a:lnTo>
                  <a:lnTo>
                    <a:pt x="1972" y="311"/>
                  </a:lnTo>
                  <a:lnTo>
                    <a:pt x="1985" y="310"/>
                  </a:lnTo>
                  <a:lnTo>
                    <a:pt x="1995" y="310"/>
                  </a:lnTo>
                  <a:lnTo>
                    <a:pt x="2004" y="310"/>
                  </a:lnTo>
                  <a:lnTo>
                    <a:pt x="2007" y="310"/>
                  </a:lnTo>
                  <a:lnTo>
                    <a:pt x="2013" y="310"/>
                  </a:lnTo>
                  <a:lnTo>
                    <a:pt x="2022" y="310"/>
                  </a:lnTo>
                  <a:lnTo>
                    <a:pt x="2032" y="310"/>
                  </a:lnTo>
                  <a:lnTo>
                    <a:pt x="2045" y="311"/>
                  </a:lnTo>
                  <a:lnTo>
                    <a:pt x="2061" y="312"/>
                  </a:lnTo>
                  <a:lnTo>
                    <a:pt x="2078" y="314"/>
                  </a:lnTo>
                  <a:lnTo>
                    <a:pt x="2095" y="317"/>
                  </a:lnTo>
                  <a:lnTo>
                    <a:pt x="2116" y="321"/>
                  </a:lnTo>
                  <a:lnTo>
                    <a:pt x="2135" y="327"/>
                  </a:lnTo>
                  <a:lnTo>
                    <a:pt x="2155" y="334"/>
                  </a:lnTo>
                  <a:lnTo>
                    <a:pt x="2175" y="341"/>
                  </a:lnTo>
                  <a:lnTo>
                    <a:pt x="2194" y="352"/>
                  </a:lnTo>
                  <a:lnTo>
                    <a:pt x="2213" y="365"/>
                  </a:lnTo>
                  <a:lnTo>
                    <a:pt x="2230" y="378"/>
                  </a:lnTo>
                  <a:lnTo>
                    <a:pt x="2245" y="395"/>
                  </a:lnTo>
                  <a:lnTo>
                    <a:pt x="2259" y="412"/>
                  </a:lnTo>
                  <a:lnTo>
                    <a:pt x="2269" y="434"/>
                  </a:lnTo>
                  <a:lnTo>
                    <a:pt x="2278" y="459"/>
                  </a:lnTo>
                  <a:lnTo>
                    <a:pt x="2282" y="485"/>
                  </a:lnTo>
                  <a:lnTo>
                    <a:pt x="2284" y="515"/>
                  </a:lnTo>
                  <a:lnTo>
                    <a:pt x="2281" y="547"/>
                  </a:lnTo>
                  <a:lnTo>
                    <a:pt x="2274" y="583"/>
                  </a:lnTo>
                  <a:lnTo>
                    <a:pt x="2262" y="623"/>
                  </a:lnTo>
                  <a:lnTo>
                    <a:pt x="2246" y="667"/>
                  </a:lnTo>
                  <a:lnTo>
                    <a:pt x="2223" y="713"/>
                  </a:lnTo>
                  <a:lnTo>
                    <a:pt x="2195" y="765"/>
                  </a:lnTo>
                  <a:lnTo>
                    <a:pt x="2161" y="820"/>
                  </a:lnTo>
                  <a:lnTo>
                    <a:pt x="2120" y="879"/>
                  </a:lnTo>
                  <a:lnTo>
                    <a:pt x="2288" y="1357"/>
                  </a:lnTo>
                  <a:lnTo>
                    <a:pt x="2340" y="1196"/>
                  </a:lnTo>
                  <a:lnTo>
                    <a:pt x="2342" y="1199"/>
                  </a:lnTo>
                  <a:lnTo>
                    <a:pt x="2401" y="1008"/>
                  </a:lnTo>
                  <a:lnTo>
                    <a:pt x="2721" y="0"/>
                  </a:lnTo>
                  <a:lnTo>
                    <a:pt x="2724" y="1"/>
                  </a:lnTo>
                  <a:lnTo>
                    <a:pt x="2735" y="9"/>
                  </a:lnTo>
                  <a:lnTo>
                    <a:pt x="2750" y="19"/>
                  </a:lnTo>
                  <a:lnTo>
                    <a:pt x="2772" y="33"/>
                  </a:lnTo>
                  <a:lnTo>
                    <a:pt x="2801" y="51"/>
                  </a:lnTo>
                  <a:lnTo>
                    <a:pt x="2835" y="72"/>
                  </a:lnTo>
                  <a:lnTo>
                    <a:pt x="2872" y="94"/>
                  </a:lnTo>
                  <a:lnTo>
                    <a:pt x="2916" y="119"/>
                  </a:lnTo>
                  <a:lnTo>
                    <a:pt x="2963" y="146"/>
                  </a:lnTo>
                  <a:lnTo>
                    <a:pt x="3016" y="174"/>
                  </a:lnTo>
                  <a:lnTo>
                    <a:pt x="3072" y="203"/>
                  </a:lnTo>
                  <a:lnTo>
                    <a:pt x="3132" y="231"/>
                  </a:lnTo>
                  <a:lnTo>
                    <a:pt x="3195" y="260"/>
                  </a:lnTo>
                  <a:lnTo>
                    <a:pt x="3262" y="289"/>
                  </a:lnTo>
                  <a:lnTo>
                    <a:pt x="3332" y="317"/>
                  </a:lnTo>
                  <a:lnTo>
                    <a:pt x="3404" y="344"/>
                  </a:lnTo>
                  <a:lnTo>
                    <a:pt x="3479" y="370"/>
                  </a:lnTo>
                  <a:lnTo>
                    <a:pt x="3556" y="393"/>
                  </a:lnTo>
                  <a:lnTo>
                    <a:pt x="3634" y="415"/>
                  </a:lnTo>
                  <a:lnTo>
                    <a:pt x="3691" y="433"/>
                  </a:lnTo>
                  <a:lnTo>
                    <a:pt x="3742" y="456"/>
                  </a:lnTo>
                  <a:lnTo>
                    <a:pt x="3787" y="483"/>
                  </a:lnTo>
                  <a:lnTo>
                    <a:pt x="3827" y="515"/>
                  </a:lnTo>
                  <a:lnTo>
                    <a:pt x="3862" y="551"/>
                  </a:lnTo>
                  <a:lnTo>
                    <a:pt x="3894" y="589"/>
                  </a:lnTo>
                  <a:lnTo>
                    <a:pt x="3920" y="631"/>
                  </a:lnTo>
                  <a:lnTo>
                    <a:pt x="3943" y="674"/>
                  </a:lnTo>
                  <a:lnTo>
                    <a:pt x="3962" y="719"/>
                  </a:lnTo>
                  <a:lnTo>
                    <a:pt x="3978" y="765"/>
                  </a:lnTo>
                  <a:lnTo>
                    <a:pt x="3991" y="813"/>
                  </a:lnTo>
                  <a:lnTo>
                    <a:pt x="4000" y="859"/>
                  </a:lnTo>
                  <a:lnTo>
                    <a:pt x="4007" y="907"/>
                  </a:lnTo>
                  <a:lnTo>
                    <a:pt x="4013" y="953"/>
                  </a:lnTo>
                  <a:lnTo>
                    <a:pt x="4016" y="998"/>
                  </a:lnTo>
                  <a:lnTo>
                    <a:pt x="4017" y="1041"/>
                  </a:lnTo>
                  <a:lnTo>
                    <a:pt x="4017" y="1083"/>
                  </a:lnTo>
                  <a:lnTo>
                    <a:pt x="4016" y="1121"/>
                  </a:lnTo>
                  <a:lnTo>
                    <a:pt x="4014" y="1157"/>
                  </a:lnTo>
                  <a:lnTo>
                    <a:pt x="4014" y="1161"/>
                  </a:lnTo>
                  <a:lnTo>
                    <a:pt x="4013" y="1176"/>
                  </a:lnTo>
                  <a:lnTo>
                    <a:pt x="4011" y="1198"/>
                  </a:lnTo>
                  <a:lnTo>
                    <a:pt x="4008" y="1227"/>
                  </a:lnTo>
                  <a:lnTo>
                    <a:pt x="4005" y="1260"/>
                  </a:lnTo>
                  <a:lnTo>
                    <a:pt x="4003" y="1299"/>
                  </a:lnTo>
                  <a:lnTo>
                    <a:pt x="3998" y="1339"/>
                  </a:lnTo>
                  <a:lnTo>
                    <a:pt x="3994" y="1381"/>
                  </a:lnTo>
                  <a:lnTo>
                    <a:pt x="3989" y="1425"/>
                  </a:lnTo>
                  <a:lnTo>
                    <a:pt x="3985" y="1467"/>
                  </a:lnTo>
                  <a:lnTo>
                    <a:pt x="3981" y="1507"/>
                  </a:lnTo>
                  <a:lnTo>
                    <a:pt x="3975" y="1543"/>
                  </a:lnTo>
                  <a:lnTo>
                    <a:pt x="3971" y="1575"/>
                  </a:lnTo>
                  <a:lnTo>
                    <a:pt x="3968" y="1578"/>
                  </a:lnTo>
                  <a:lnTo>
                    <a:pt x="3958" y="1584"/>
                  </a:lnTo>
                  <a:lnTo>
                    <a:pt x="3942" y="1592"/>
                  </a:lnTo>
                  <a:lnTo>
                    <a:pt x="3920" y="1606"/>
                  </a:lnTo>
                  <a:lnTo>
                    <a:pt x="3891" y="1621"/>
                  </a:lnTo>
                  <a:lnTo>
                    <a:pt x="3856" y="1640"/>
                  </a:lnTo>
                  <a:lnTo>
                    <a:pt x="3816" y="1660"/>
                  </a:lnTo>
                  <a:lnTo>
                    <a:pt x="3769" y="1684"/>
                  </a:lnTo>
                  <a:lnTo>
                    <a:pt x="3717" y="1707"/>
                  </a:lnTo>
                  <a:lnTo>
                    <a:pt x="3659" y="1733"/>
                  </a:lnTo>
                  <a:lnTo>
                    <a:pt x="3595" y="1759"/>
                  </a:lnTo>
                  <a:lnTo>
                    <a:pt x="3526" y="1786"/>
                  </a:lnTo>
                  <a:lnTo>
                    <a:pt x="3450" y="1814"/>
                  </a:lnTo>
                  <a:lnTo>
                    <a:pt x="3369" y="1841"/>
                  </a:lnTo>
                  <a:lnTo>
                    <a:pt x="3284" y="1869"/>
                  </a:lnTo>
                  <a:lnTo>
                    <a:pt x="3192" y="1895"/>
                  </a:lnTo>
                  <a:lnTo>
                    <a:pt x="3097" y="1919"/>
                  </a:lnTo>
                  <a:lnTo>
                    <a:pt x="2995" y="1944"/>
                  </a:lnTo>
                  <a:lnTo>
                    <a:pt x="2888" y="1967"/>
                  </a:lnTo>
                  <a:lnTo>
                    <a:pt x="2777" y="1987"/>
                  </a:lnTo>
                  <a:lnTo>
                    <a:pt x="2661" y="2006"/>
                  </a:lnTo>
                  <a:lnTo>
                    <a:pt x="2539" y="2022"/>
                  </a:lnTo>
                  <a:lnTo>
                    <a:pt x="2414" y="2034"/>
                  </a:lnTo>
                  <a:lnTo>
                    <a:pt x="2282" y="2044"/>
                  </a:lnTo>
                  <a:lnTo>
                    <a:pt x="2148" y="2050"/>
                  </a:lnTo>
                  <a:lnTo>
                    <a:pt x="2007" y="2051"/>
                  </a:lnTo>
                  <a:lnTo>
                    <a:pt x="1869" y="2050"/>
                  </a:lnTo>
                  <a:lnTo>
                    <a:pt x="1733" y="2044"/>
                  </a:lnTo>
                  <a:lnTo>
                    <a:pt x="1603" y="2034"/>
                  </a:lnTo>
                  <a:lnTo>
                    <a:pt x="1478" y="2021"/>
                  </a:lnTo>
                  <a:lnTo>
                    <a:pt x="1356" y="2005"/>
                  </a:lnTo>
                  <a:lnTo>
                    <a:pt x="1240" y="1987"/>
                  </a:lnTo>
                  <a:lnTo>
                    <a:pt x="1129" y="1966"/>
                  </a:lnTo>
                  <a:lnTo>
                    <a:pt x="1022" y="1944"/>
                  </a:lnTo>
                  <a:lnTo>
                    <a:pt x="920" y="1919"/>
                  </a:lnTo>
                  <a:lnTo>
                    <a:pt x="825" y="1895"/>
                  </a:lnTo>
                  <a:lnTo>
                    <a:pt x="733" y="1867"/>
                  </a:lnTo>
                  <a:lnTo>
                    <a:pt x="648" y="1841"/>
                  </a:lnTo>
                  <a:lnTo>
                    <a:pt x="567" y="1814"/>
                  </a:lnTo>
                  <a:lnTo>
                    <a:pt x="491" y="1786"/>
                  </a:lnTo>
                  <a:lnTo>
                    <a:pt x="422" y="1759"/>
                  </a:lnTo>
                  <a:lnTo>
                    <a:pt x="358" y="1733"/>
                  </a:lnTo>
                  <a:lnTo>
                    <a:pt x="300" y="1707"/>
                  </a:lnTo>
                  <a:lnTo>
                    <a:pt x="248" y="1682"/>
                  </a:lnTo>
                  <a:lnTo>
                    <a:pt x="201" y="1660"/>
                  </a:lnTo>
                  <a:lnTo>
                    <a:pt x="161" y="1640"/>
                  </a:lnTo>
                  <a:lnTo>
                    <a:pt x="126" y="1621"/>
                  </a:lnTo>
                  <a:lnTo>
                    <a:pt x="97" y="1606"/>
                  </a:lnTo>
                  <a:lnTo>
                    <a:pt x="75" y="1592"/>
                  </a:lnTo>
                  <a:lnTo>
                    <a:pt x="59" y="1584"/>
                  </a:lnTo>
                  <a:lnTo>
                    <a:pt x="49" y="1578"/>
                  </a:lnTo>
                  <a:lnTo>
                    <a:pt x="46" y="1575"/>
                  </a:lnTo>
                  <a:lnTo>
                    <a:pt x="42" y="1543"/>
                  </a:lnTo>
                  <a:lnTo>
                    <a:pt x="36" y="1507"/>
                  </a:lnTo>
                  <a:lnTo>
                    <a:pt x="32" y="1467"/>
                  </a:lnTo>
                  <a:lnTo>
                    <a:pt x="28" y="1425"/>
                  </a:lnTo>
                  <a:lnTo>
                    <a:pt x="23" y="1381"/>
                  </a:lnTo>
                  <a:lnTo>
                    <a:pt x="19" y="1339"/>
                  </a:lnTo>
                  <a:lnTo>
                    <a:pt x="14" y="1299"/>
                  </a:lnTo>
                  <a:lnTo>
                    <a:pt x="12" y="1260"/>
                  </a:lnTo>
                  <a:lnTo>
                    <a:pt x="9" y="1227"/>
                  </a:lnTo>
                  <a:lnTo>
                    <a:pt x="6" y="1198"/>
                  </a:lnTo>
                  <a:lnTo>
                    <a:pt x="4" y="1176"/>
                  </a:lnTo>
                  <a:lnTo>
                    <a:pt x="3" y="1161"/>
                  </a:lnTo>
                  <a:lnTo>
                    <a:pt x="3" y="1157"/>
                  </a:lnTo>
                  <a:lnTo>
                    <a:pt x="1" y="1121"/>
                  </a:lnTo>
                  <a:lnTo>
                    <a:pt x="0" y="1083"/>
                  </a:lnTo>
                  <a:lnTo>
                    <a:pt x="0" y="1041"/>
                  </a:lnTo>
                  <a:lnTo>
                    <a:pt x="1" y="998"/>
                  </a:lnTo>
                  <a:lnTo>
                    <a:pt x="4" y="953"/>
                  </a:lnTo>
                  <a:lnTo>
                    <a:pt x="9" y="907"/>
                  </a:lnTo>
                  <a:lnTo>
                    <a:pt x="16" y="859"/>
                  </a:lnTo>
                  <a:lnTo>
                    <a:pt x="26" y="813"/>
                  </a:lnTo>
                  <a:lnTo>
                    <a:pt x="38" y="765"/>
                  </a:lnTo>
                  <a:lnTo>
                    <a:pt x="54" y="719"/>
                  </a:lnTo>
                  <a:lnTo>
                    <a:pt x="72" y="674"/>
                  </a:lnTo>
                  <a:lnTo>
                    <a:pt x="96" y="631"/>
                  </a:lnTo>
                  <a:lnTo>
                    <a:pt x="123" y="589"/>
                  </a:lnTo>
                  <a:lnTo>
                    <a:pt x="154" y="551"/>
                  </a:lnTo>
                  <a:lnTo>
                    <a:pt x="188" y="515"/>
                  </a:lnTo>
                  <a:lnTo>
                    <a:pt x="229" y="483"/>
                  </a:lnTo>
                  <a:lnTo>
                    <a:pt x="274" y="456"/>
                  </a:lnTo>
                  <a:lnTo>
                    <a:pt x="325" y="433"/>
                  </a:lnTo>
                  <a:lnTo>
                    <a:pt x="381" y="415"/>
                  </a:lnTo>
                  <a:lnTo>
                    <a:pt x="461" y="393"/>
                  </a:lnTo>
                  <a:lnTo>
                    <a:pt x="538" y="370"/>
                  </a:lnTo>
                  <a:lnTo>
                    <a:pt x="612" y="344"/>
                  </a:lnTo>
                  <a:lnTo>
                    <a:pt x="684" y="317"/>
                  </a:lnTo>
                  <a:lnTo>
                    <a:pt x="754" y="289"/>
                  </a:lnTo>
                  <a:lnTo>
                    <a:pt x="820" y="260"/>
                  </a:lnTo>
                  <a:lnTo>
                    <a:pt x="884" y="231"/>
                  </a:lnTo>
                  <a:lnTo>
                    <a:pt x="945" y="203"/>
                  </a:lnTo>
                  <a:lnTo>
                    <a:pt x="1000" y="174"/>
                  </a:lnTo>
                  <a:lnTo>
                    <a:pt x="1052" y="146"/>
                  </a:lnTo>
                  <a:lnTo>
                    <a:pt x="1100" y="119"/>
                  </a:lnTo>
                  <a:lnTo>
                    <a:pt x="1143" y="94"/>
                  </a:lnTo>
                  <a:lnTo>
                    <a:pt x="1182" y="72"/>
                  </a:lnTo>
                  <a:lnTo>
                    <a:pt x="1216" y="51"/>
                  </a:lnTo>
                  <a:lnTo>
                    <a:pt x="1243" y="33"/>
                  </a:lnTo>
                  <a:lnTo>
                    <a:pt x="1265" y="19"/>
                  </a:lnTo>
                  <a:lnTo>
                    <a:pt x="1281" y="9"/>
                  </a:lnTo>
                  <a:lnTo>
                    <a:pt x="1291" y="1"/>
                  </a:lnTo>
                  <a:lnTo>
                    <a:pt x="1294" y="0"/>
                  </a:lnTo>
                  <a:close/>
                </a:path>
              </a:pathLst>
            </a:custGeom>
            <a:grpFill/>
            <a:ln w="0">
              <a:no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b="1" i="0" u="none" strike="noStrike" kern="1200" cap="none" spc="0" normalizeH="0" baseline="0" noProof="0">
                <a:ln>
                  <a:noFill/>
                </a:ln>
                <a:solidFill>
                  <a:schemeClr val="tx1">
                    <a:lumMod val="50000"/>
                    <a:lumOff val="50000"/>
                  </a:schemeClr>
                </a:solidFill>
                <a:effectLst/>
                <a:uLnTx/>
                <a:uFillTx/>
                <a:latin typeface="Simplified Arabic" panose="02020603050405020304" pitchFamily="18" charset="-78"/>
                <a:cs typeface="Simplified Arabic" panose="02020603050405020304" pitchFamily="18" charset="-78"/>
              </a:endParaRPr>
            </a:p>
          </p:txBody>
        </p:sp>
      </p:grpSp>
      <p:grpSp>
        <p:nvGrpSpPr>
          <p:cNvPr id="115" name="Group 87"/>
          <p:cNvGrpSpPr/>
          <p:nvPr/>
        </p:nvGrpSpPr>
        <p:grpSpPr>
          <a:xfrm>
            <a:off x="6875049" y="4303736"/>
            <a:ext cx="309465" cy="309988"/>
            <a:chOff x="301625" y="3662363"/>
            <a:chExt cx="939800" cy="941387"/>
          </a:xfrm>
          <a:solidFill>
            <a:schemeClr val="bg1"/>
          </a:solidFill>
        </p:grpSpPr>
        <p:sp>
          <p:nvSpPr>
            <p:cNvPr id="116" name="Freeform 1422"/>
            <p:cNvSpPr/>
            <p:nvPr/>
          </p:nvSpPr>
          <p:spPr bwMode="auto">
            <a:xfrm>
              <a:off x="811213" y="3811588"/>
              <a:ext cx="26988" cy="63500"/>
            </a:xfrm>
            <a:custGeom>
              <a:avLst/>
              <a:gdLst>
                <a:gd name="T0" fmla="*/ 103 w 103"/>
                <a:gd name="T1" fmla="*/ 0 h 242"/>
                <a:gd name="T2" fmla="*/ 103 w 103"/>
                <a:gd name="T3" fmla="*/ 242 h 242"/>
                <a:gd name="T4" fmla="*/ 75 w 103"/>
                <a:gd name="T5" fmla="*/ 234 h 242"/>
                <a:gd name="T6" fmla="*/ 52 w 103"/>
                <a:gd name="T7" fmla="*/ 223 h 242"/>
                <a:gd name="T8" fmla="*/ 35 w 103"/>
                <a:gd name="T9" fmla="*/ 210 h 242"/>
                <a:gd name="T10" fmla="*/ 22 w 103"/>
                <a:gd name="T11" fmla="*/ 197 h 242"/>
                <a:gd name="T12" fmla="*/ 12 w 103"/>
                <a:gd name="T13" fmla="*/ 183 h 242"/>
                <a:gd name="T14" fmla="*/ 7 w 103"/>
                <a:gd name="T15" fmla="*/ 169 h 242"/>
                <a:gd name="T16" fmla="*/ 3 w 103"/>
                <a:gd name="T17" fmla="*/ 155 h 242"/>
                <a:gd name="T18" fmla="*/ 0 w 103"/>
                <a:gd name="T19" fmla="*/ 142 h 242"/>
                <a:gd name="T20" fmla="*/ 0 w 103"/>
                <a:gd name="T21" fmla="*/ 131 h 242"/>
                <a:gd name="T22" fmla="*/ 0 w 103"/>
                <a:gd name="T23" fmla="*/ 122 h 242"/>
                <a:gd name="T24" fmla="*/ 0 w 103"/>
                <a:gd name="T25" fmla="*/ 112 h 242"/>
                <a:gd name="T26" fmla="*/ 0 w 103"/>
                <a:gd name="T27" fmla="*/ 100 h 242"/>
                <a:gd name="T28" fmla="*/ 3 w 103"/>
                <a:gd name="T29" fmla="*/ 87 h 242"/>
                <a:gd name="T30" fmla="*/ 7 w 103"/>
                <a:gd name="T31" fmla="*/ 74 h 242"/>
                <a:gd name="T32" fmla="*/ 12 w 103"/>
                <a:gd name="T33" fmla="*/ 60 h 242"/>
                <a:gd name="T34" fmla="*/ 22 w 103"/>
                <a:gd name="T35" fmla="*/ 46 h 242"/>
                <a:gd name="T36" fmla="*/ 35 w 103"/>
                <a:gd name="T37" fmla="*/ 32 h 242"/>
                <a:gd name="T38" fmla="*/ 52 w 103"/>
                <a:gd name="T39" fmla="*/ 20 h 242"/>
                <a:gd name="T40" fmla="*/ 75 w 103"/>
                <a:gd name="T41" fmla="*/ 9 h 242"/>
                <a:gd name="T42" fmla="*/ 103 w 103"/>
                <a:gd name="T43" fmla="*/ 0 h 2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03" h="242">
                  <a:moveTo>
                    <a:pt x="103" y="0"/>
                  </a:moveTo>
                  <a:lnTo>
                    <a:pt x="103" y="242"/>
                  </a:lnTo>
                  <a:lnTo>
                    <a:pt x="75" y="234"/>
                  </a:lnTo>
                  <a:lnTo>
                    <a:pt x="52" y="223"/>
                  </a:lnTo>
                  <a:lnTo>
                    <a:pt x="35" y="210"/>
                  </a:lnTo>
                  <a:lnTo>
                    <a:pt x="22" y="197"/>
                  </a:lnTo>
                  <a:lnTo>
                    <a:pt x="12" y="183"/>
                  </a:lnTo>
                  <a:lnTo>
                    <a:pt x="7" y="169"/>
                  </a:lnTo>
                  <a:lnTo>
                    <a:pt x="3" y="155"/>
                  </a:lnTo>
                  <a:lnTo>
                    <a:pt x="0" y="142"/>
                  </a:lnTo>
                  <a:lnTo>
                    <a:pt x="0" y="131"/>
                  </a:lnTo>
                  <a:lnTo>
                    <a:pt x="0" y="122"/>
                  </a:lnTo>
                  <a:lnTo>
                    <a:pt x="0" y="112"/>
                  </a:lnTo>
                  <a:lnTo>
                    <a:pt x="0" y="100"/>
                  </a:lnTo>
                  <a:lnTo>
                    <a:pt x="3" y="87"/>
                  </a:lnTo>
                  <a:lnTo>
                    <a:pt x="7" y="74"/>
                  </a:lnTo>
                  <a:lnTo>
                    <a:pt x="12" y="60"/>
                  </a:lnTo>
                  <a:lnTo>
                    <a:pt x="22" y="46"/>
                  </a:lnTo>
                  <a:lnTo>
                    <a:pt x="35" y="32"/>
                  </a:lnTo>
                  <a:lnTo>
                    <a:pt x="52" y="20"/>
                  </a:lnTo>
                  <a:lnTo>
                    <a:pt x="75" y="9"/>
                  </a:lnTo>
                  <a:lnTo>
                    <a:pt x="103" y="0"/>
                  </a:lnTo>
                  <a:close/>
                </a:path>
              </a:pathLst>
            </a:custGeom>
            <a:grpFill/>
            <a:ln w="0">
              <a:no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b="1" i="0" u="none" strike="noStrike" kern="1200" cap="none" spc="0" normalizeH="0" baseline="0" noProof="0">
                <a:ln>
                  <a:noFill/>
                </a:ln>
                <a:solidFill>
                  <a:schemeClr val="tx1">
                    <a:lumMod val="50000"/>
                    <a:lumOff val="50000"/>
                  </a:schemeClr>
                </a:solidFill>
                <a:effectLst/>
                <a:uLnTx/>
                <a:uFillTx/>
                <a:latin typeface="Simplified Arabic" panose="02020603050405020304" pitchFamily="18" charset="-78"/>
                <a:cs typeface="Simplified Arabic" panose="02020603050405020304" pitchFamily="18" charset="-78"/>
              </a:endParaRPr>
            </a:p>
          </p:txBody>
        </p:sp>
        <p:sp>
          <p:nvSpPr>
            <p:cNvPr id="117" name="Freeform 1423"/>
            <p:cNvSpPr/>
            <p:nvPr/>
          </p:nvSpPr>
          <p:spPr bwMode="auto">
            <a:xfrm>
              <a:off x="893763" y="3937000"/>
              <a:ext cx="26988" cy="63500"/>
            </a:xfrm>
            <a:custGeom>
              <a:avLst/>
              <a:gdLst>
                <a:gd name="T0" fmla="*/ 0 w 103"/>
                <a:gd name="T1" fmla="*/ 0 h 243"/>
                <a:gd name="T2" fmla="*/ 27 w 103"/>
                <a:gd name="T3" fmla="*/ 10 h 243"/>
                <a:gd name="T4" fmla="*/ 50 w 103"/>
                <a:gd name="T5" fmla="*/ 21 h 243"/>
                <a:gd name="T6" fmla="*/ 67 w 103"/>
                <a:gd name="T7" fmla="*/ 33 h 243"/>
                <a:gd name="T8" fmla="*/ 80 w 103"/>
                <a:gd name="T9" fmla="*/ 47 h 243"/>
                <a:gd name="T10" fmla="*/ 90 w 103"/>
                <a:gd name="T11" fmla="*/ 61 h 243"/>
                <a:gd name="T12" fmla="*/ 96 w 103"/>
                <a:gd name="T13" fmla="*/ 75 h 243"/>
                <a:gd name="T14" fmla="*/ 99 w 103"/>
                <a:gd name="T15" fmla="*/ 88 h 243"/>
                <a:gd name="T16" fmla="*/ 102 w 103"/>
                <a:gd name="T17" fmla="*/ 101 h 243"/>
                <a:gd name="T18" fmla="*/ 103 w 103"/>
                <a:gd name="T19" fmla="*/ 112 h 243"/>
                <a:gd name="T20" fmla="*/ 103 w 103"/>
                <a:gd name="T21" fmla="*/ 122 h 243"/>
                <a:gd name="T22" fmla="*/ 103 w 103"/>
                <a:gd name="T23" fmla="*/ 132 h 243"/>
                <a:gd name="T24" fmla="*/ 102 w 103"/>
                <a:gd name="T25" fmla="*/ 143 h 243"/>
                <a:gd name="T26" fmla="*/ 99 w 103"/>
                <a:gd name="T27" fmla="*/ 156 h 243"/>
                <a:gd name="T28" fmla="*/ 96 w 103"/>
                <a:gd name="T29" fmla="*/ 170 h 243"/>
                <a:gd name="T30" fmla="*/ 90 w 103"/>
                <a:gd name="T31" fmla="*/ 184 h 243"/>
                <a:gd name="T32" fmla="*/ 80 w 103"/>
                <a:gd name="T33" fmla="*/ 198 h 243"/>
                <a:gd name="T34" fmla="*/ 67 w 103"/>
                <a:gd name="T35" fmla="*/ 211 h 243"/>
                <a:gd name="T36" fmla="*/ 50 w 103"/>
                <a:gd name="T37" fmla="*/ 222 h 243"/>
                <a:gd name="T38" fmla="*/ 27 w 103"/>
                <a:gd name="T39" fmla="*/ 234 h 243"/>
                <a:gd name="T40" fmla="*/ 0 w 103"/>
                <a:gd name="T41" fmla="*/ 243 h 243"/>
                <a:gd name="T42" fmla="*/ 0 w 103"/>
                <a:gd name="T43" fmla="*/ 0 h 2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03" h="243">
                  <a:moveTo>
                    <a:pt x="0" y="0"/>
                  </a:moveTo>
                  <a:lnTo>
                    <a:pt x="27" y="10"/>
                  </a:lnTo>
                  <a:lnTo>
                    <a:pt x="50" y="21"/>
                  </a:lnTo>
                  <a:lnTo>
                    <a:pt x="67" y="33"/>
                  </a:lnTo>
                  <a:lnTo>
                    <a:pt x="80" y="47"/>
                  </a:lnTo>
                  <a:lnTo>
                    <a:pt x="90" y="61"/>
                  </a:lnTo>
                  <a:lnTo>
                    <a:pt x="96" y="75"/>
                  </a:lnTo>
                  <a:lnTo>
                    <a:pt x="99" y="88"/>
                  </a:lnTo>
                  <a:lnTo>
                    <a:pt x="102" y="101"/>
                  </a:lnTo>
                  <a:lnTo>
                    <a:pt x="103" y="112"/>
                  </a:lnTo>
                  <a:lnTo>
                    <a:pt x="103" y="122"/>
                  </a:lnTo>
                  <a:lnTo>
                    <a:pt x="103" y="132"/>
                  </a:lnTo>
                  <a:lnTo>
                    <a:pt x="102" y="143"/>
                  </a:lnTo>
                  <a:lnTo>
                    <a:pt x="99" y="156"/>
                  </a:lnTo>
                  <a:lnTo>
                    <a:pt x="96" y="170"/>
                  </a:lnTo>
                  <a:lnTo>
                    <a:pt x="90" y="184"/>
                  </a:lnTo>
                  <a:lnTo>
                    <a:pt x="80" y="198"/>
                  </a:lnTo>
                  <a:lnTo>
                    <a:pt x="67" y="211"/>
                  </a:lnTo>
                  <a:lnTo>
                    <a:pt x="50" y="222"/>
                  </a:lnTo>
                  <a:lnTo>
                    <a:pt x="27" y="234"/>
                  </a:lnTo>
                  <a:lnTo>
                    <a:pt x="0" y="243"/>
                  </a:lnTo>
                  <a:lnTo>
                    <a:pt x="0" y="0"/>
                  </a:lnTo>
                  <a:close/>
                </a:path>
              </a:pathLst>
            </a:custGeom>
            <a:grpFill/>
            <a:ln w="0">
              <a:no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b="1" i="0" u="none" strike="noStrike" kern="1200" cap="none" spc="0" normalizeH="0" baseline="0" noProof="0">
                <a:ln>
                  <a:noFill/>
                </a:ln>
                <a:solidFill>
                  <a:schemeClr val="tx1">
                    <a:lumMod val="50000"/>
                    <a:lumOff val="50000"/>
                  </a:schemeClr>
                </a:solidFill>
                <a:effectLst/>
                <a:uLnTx/>
                <a:uFillTx/>
                <a:latin typeface="Simplified Arabic" panose="02020603050405020304" pitchFamily="18" charset="-78"/>
                <a:cs typeface="Simplified Arabic" panose="02020603050405020304" pitchFamily="18" charset="-78"/>
              </a:endParaRPr>
            </a:p>
          </p:txBody>
        </p:sp>
        <p:sp>
          <p:nvSpPr>
            <p:cNvPr id="118" name="Freeform 1424"/>
            <p:cNvSpPr>
              <a:spLocks noEditPoints="1"/>
            </p:cNvSpPr>
            <p:nvPr/>
          </p:nvSpPr>
          <p:spPr bwMode="auto">
            <a:xfrm>
              <a:off x="622300" y="3662363"/>
              <a:ext cx="487363" cy="487362"/>
            </a:xfrm>
            <a:custGeom>
              <a:avLst/>
              <a:gdLst>
                <a:gd name="T0" fmla="*/ 766 w 1842"/>
                <a:gd name="T1" fmla="*/ 357 h 1843"/>
                <a:gd name="T2" fmla="*/ 640 w 1842"/>
                <a:gd name="T3" fmla="*/ 411 h 1843"/>
                <a:gd name="T4" fmla="*/ 557 w 1842"/>
                <a:gd name="T5" fmla="*/ 493 h 1843"/>
                <a:gd name="T6" fmla="*/ 511 w 1842"/>
                <a:gd name="T7" fmla="*/ 599 h 1843"/>
                <a:gd name="T8" fmla="*/ 504 w 1842"/>
                <a:gd name="T9" fmla="*/ 726 h 1843"/>
                <a:gd name="T10" fmla="*/ 537 w 1842"/>
                <a:gd name="T11" fmla="*/ 841 h 1843"/>
                <a:gd name="T12" fmla="*/ 609 w 1842"/>
                <a:gd name="T13" fmla="*/ 930 h 1843"/>
                <a:gd name="T14" fmla="*/ 721 w 1842"/>
                <a:gd name="T15" fmla="*/ 995 h 1843"/>
                <a:gd name="T16" fmla="*/ 816 w 1842"/>
                <a:gd name="T17" fmla="*/ 1281 h 1843"/>
                <a:gd name="T18" fmla="*/ 748 w 1842"/>
                <a:gd name="T19" fmla="*/ 1249 h 1843"/>
                <a:gd name="T20" fmla="*/ 720 w 1842"/>
                <a:gd name="T21" fmla="*/ 1208 h 1843"/>
                <a:gd name="T22" fmla="*/ 713 w 1842"/>
                <a:gd name="T23" fmla="*/ 1170 h 1843"/>
                <a:gd name="T24" fmla="*/ 504 w 1842"/>
                <a:gd name="T25" fmla="*/ 1202 h 1843"/>
                <a:gd name="T26" fmla="*/ 537 w 1842"/>
                <a:gd name="T27" fmla="*/ 1318 h 1843"/>
                <a:gd name="T28" fmla="*/ 609 w 1842"/>
                <a:gd name="T29" fmla="*/ 1407 h 1843"/>
                <a:gd name="T30" fmla="*/ 721 w 1842"/>
                <a:gd name="T31" fmla="*/ 1472 h 1843"/>
                <a:gd name="T32" fmla="*/ 816 w 1842"/>
                <a:gd name="T33" fmla="*/ 1600 h 1843"/>
                <a:gd name="T34" fmla="*/ 1076 w 1842"/>
                <a:gd name="T35" fmla="*/ 1486 h 1843"/>
                <a:gd name="T36" fmla="*/ 1202 w 1842"/>
                <a:gd name="T37" fmla="*/ 1432 h 1843"/>
                <a:gd name="T38" fmla="*/ 1286 w 1842"/>
                <a:gd name="T39" fmla="*/ 1350 h 1843"/>
                <a:gd name="T40" fmla="*/ 1332 w 1842"/>
                <a:gd name="T41" fmla="*/ 1243 h 1843"/>
                <a:gd name="T42" fmla="*/ 1339 w 1842"/>
                <a:gd name="T43" fmla="*/ 1117 h 1843"/>
                <a:gd name="T44" fmla="*/ 1305 w 1842"/>
                <a:gd name="T45" fmla="*/ 1003 h 1843"/>
                <a:gd name="T46" fmla="*/ 1234 w 1842"/>
                <a:gd name="T47" fmla="*/ 912 h 1843"/>
                <a:gd name="T48" fmla="*/ 1122 w 1842"/>
                <a:gd name="T49" fmla="*/ 847 h 1843"/>
                <a:gd name="T50" fmla="*/ 1027 w 1842"/>
                <a:gd name="T51" fmla="*/ 562 h 1843"/>
                <a:gd name="T52" fmla="*/ 1094 w 1842"/>
                <a:gd name="T53" fmla="*/ 594 h 1843"/>
                <a:gd name="T54" fmla="*/ 1123 w 1842"/>
                <a:gd name="T55" fmla="*/ 636 h 1843"/>
                <a:gd name="T56" fmla="*/ 1130 w 1842"/>
                <a:gd name="T57" fmla="*/ 674 h 1843"/>
                <a:gd name="T58" fmla="*/ 1339 w 1842"/>
                <a:gd name="T59" fmla="*/ 640 h 1843"/>
                <a:gd name="T60" fmla="*/ 1305 w 1842"/>
                <a:gd name="T61" fmla="*/ 526 h 1843"/>
                <a:gd name="T62" fmla="*/ 1234 w 1842"/>
                <a:gd name="T63" fmla="*/ 436 h 1843"/>
                <a:gd name="T64" fmla="*/ 1122 w 1842"/>
                <a:gd name="T65" fmla="*/ 371 h 1843"/>
                <a:gd name="T66" fmla="*/ 1027 w 1842"/>
                <a:gd name="T67" fmla="*/ 243 h 1843"/>
                <a:gd name="T68" fmla="*/ 1000 w 1842"/>
                <a:gd name="T69" fmla="*/ 3 h 1843"/>
                <a:gd name="T70" fmla="*/ 1227 w 1842"/>
                <a:gd name="T71" fmla="*/ 52 h 1843"/>
                <a:gd name="T72" fmla="*/ 1428 w 1842"/>
                <a:gd name="T73" fmla="*/ 152 h 1843"/>
                <a:gd name="T74" fmla="*/ 1599 w 1842"/>
                <a:gd name="T75" fmla="*/ 298 h 1843"/>
                <a:gd name="T76" fmla="*/ 1729 w 1842"/>
                <a:gd name="T77" fmla="*/ 479 h 1843"/>
                <a:gd name="T78" fmla="*/ 1813 w 1842"/>
                <a:gd name="T79" fmla="*/ 689 h 1843"/>
                <a:gd name="T80" fmla="*/ 1842 w 1842"/>
                <a:gd name="T81" fmla="*/ 922 h 1843"/>
                <a:gd name="T82" fmla="*/ 1813 w 1842"/>
                <a:gd name="T83" fmla="*/ 1154 h 1843"/>
                <a:gd name="T84" fmla="*/ 1729 w 1842"/>
                <a:gd name="T85" fmla="*/ 1365 h 1843"/>
                <a:gd name="T86" fmla="*/ 1599 w 1842"/>
                <a:gd name="T87" fmla="*/ 1546 h 1843"/>
                <a:gd name="T88" fmla="*/ 1428 w 1842"/>
                <a:gd name="T89" fmla="*/ 1691 h 1843"/>
                <a:gd name="T90" fmla="*/ 1227 w 1842"/>
                <a:gd name="T91" fmla="*/ 1791 h 1843"/>
                <a:gd name="T92" fmla="*/ 1000 w 1842"/>
                <a:gd name="T93" fmla="*/ 1839 h 1843"/>
                <a:gd name="T94" fmla="*/ 764 w 1842"/>
                <a:gd name="T95" fmla="*/ 1830 h 1843"/>
                <a:gd name="T96" fmla="*/ 545 w 1842"/>
                <a:gd name="T97" fmla="*/ 1763 h 1843"/>
                <a:gd name="T98" fmla="*/ 353 w 1842"/>
                <a:gd name="T99" fmla="*/ 1647 h 1843"/>
                <a:gd name="T100" fmla="*/ 196 w 1842"/>
                <a:gd name="T101" fmla="*/ 1489 h 1843"/>
                <a:gd name="T102" fmla="*/ 80 w 1842"/>
                <a:gd name="T103" fmla="*/ 1297 h 1843"/>
                <a:gd name="T104" fmla="*/ 13 w 1842"/>
                <a:gd name="T105" fmla="*/ 1078 h 1843"/>
                <a:gd name="T106" fmla="*/ 3 w 1842"/>
                <a:gd name="T107" fmla="*/ 842 h 1843"/>
                <a:gd name="T108" fmla="*/ 51 w 1842"/>
                <a:gd name="T109" fmla="*/ 616 h 1843"/>
                <a:gd name="T110" fmla="*/ 152 w 1842"/>
                <a:gd name="T111" fmla="*/ 414 h 1843"/>
                <a:gd name="T112" fmla="*/ 297 w 1842"/>
                <a:gd name="T113" fmla="*/ 245 h 1843"/>
                <a:gd name="T114" fmla="*/ 478 w 1842"/>
                <a:gd name="T115" fmla="*/ 113 h 1843"/>
                <a:gd name="T116" fmla="*/ 689 w 1842"/>
                <a:gd name="T117" fmla="*/ 30 h 1843"/>
                <a:gd name="T118" fmla="*/ 922 w 1842"/>
                <a:gd name="T119" fmla="*/ 0 h 18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842" h="1843">
                  <a:moveTo>
                    <a:pt x="816" y="243"/>
                  </a:moveTo>
                  <a:lnTo>
                    <a:pt x="816" y="347"/>
                  </a:lnTo>
                  <a:lnTo>
                    <a:pt x="766" y="357"/>
                  </a:lnTo>
                  <a:lnTo>
                    <a:pt x="721" y="371"/>
                  </a:lnTo>
                  <a:lnTo>
                    <a:pt x="679" y="389"/>
                  </a:lnTo>
                  <a:lnTo>
                    <a:pt x="640" y="411"/>
                  </a:lnTo>
                  <a:lnTo>
                    <a:pt x="609" y="436"/>
                  </a:lnTo>
                  <a:lnTo>
                    <a:pt x="581" y="463"/>
                  </a:lnTo>
                  <a:lnTo>
                    <a:pt x="557" y="493"/>
                  </a:lnTo>
                  <a:lnTo>
                    <a:pt x="537" y="526"/>
                  </a:lnTo>
                  <a:lnTo>
                    <a:pt x="522" y="562"/>
                  </a:lnTo>
                  <a:lnTo>
                    <a:pt x="511" y="599"/>
                  </a:lnTo>
                  <a:lnTo>
                    <a:pt x="504" y="640"/>
                  </a:lnTo>
                  <a:lnTo>
                    <a:pt x="501" y="684"/>
                  </a:lnTo>
                  <a:lnTo>
                    <a:pt x="504" y="726"/>
                  </a:lnTo>
                  <a:lnTo>
                    <a:pt x="511" y="767"/>
                  </a:lnTo>
                  <a:lnTo>
                    <a:pt x="522" y="805"/>
                  </a:lnTo>
                  <a:lnTo>
                    <a:pt x="537" y="841"/>
                  </a:lnTo>
                  <a:lnTo>
                    <a:pt x="557" y="873"/>
                  </a:lnTo>
                  <a:lnTo>
                    <a:pt x="581" y="904"/>
                  </a:lnTo>
                  <a:lnTo>
                    <a:pt x="609" y="930"/>
                  </a:lnTo>
                  <a:lnTo>
                    <a:pt x="640" y="955"/>
                  </a:lnTo>
                  <a:lnTo>
                    <a:pt x="679" y="978"/>
                  </a:lnTo>
                  <a:lnTo>
                    <a:pt x="721" y="995"/>
                  </a:lnTo>
                  <a:lnTo>
                    <a:pt x="766" y="1009"/>
                  </a:lnTo>
                  <a:lnTo>
                    <a:pt x="816" y="1020"/>
                  </a:lnTo>
                  <a:lnTo>
                    <a:pt x="816" y="1281"/>
                  </a:lnTo>
                  <a:lnTo>
                    <a:pt x="788" y="1272"/>
                  </a:lnTo>
                  <a:lnTo>
                    <a:pt x="765" y="1261"/>
                  </a:lnTo>
                  <a:lnTo>
                    <a:pt x="748" y="1249"/>
                  </a:lnTo>
                  <a:lnTo>
                    <a:pt x="735" y="1236"/>
                  </a:lnTo>
                  <a:lnTo>
                    <a:pt x="725" y="1222"/>
                  </a:lnTo>
                  <a:lnTo>
                    <a:pt x="720" y="1208"/>
                  </a:lnTo>
                  <a:lnTo>
                    <a:pt x="716" y="1194"/>
                  </a:lnTo>
                  <a:lnTo>
                    <a:pt x="713" y="1181"/>
                  </a:lnTo>
                  <a:lnTo>
                    <a:pt x="713" y="1170"/>
                  </a:lnTo>
                  <a:lnTo>
                    <a:pt x="713" y="1160"/>
                  </a:lnTo>
                  <a:lnTo>
                    <a:pt x="501" y="1160"/>
                  </a:lnTo>
                  <a:lnTo>
                    <a:pt x="504" y="1202"/>
                  </a:lnTo>
                  <a:lnTo>
                    <a:pt x="511" y="1243"/>
                  </a:lnTo>
                  <a:lnTo>
                    <a:pt x="522" y="1282"/>
                  </a:lnTo>
                  <a:lnTo>
                    <a:pt x="537" y="1318"/>
                  </a:lnTo>
                  <a:lnTo>
                    <a:pt x="557" y="1350"/>
                  </a:lnTo>
                  <a:lnTo>
                    <a:pt x="581" y="1380"/>
                  </a:lnTo>
                  <a:lnTo>
                    <a:pt x="609" y="1407"/>
                  </a:lnTo>
                  <a:lnTo>
                    <a:pt x="640" y="1432"/>
                  </a:lnTo>
                  <a:lnTo>
                    <a:pt x="679" y="1454"/>
                  </a:lnTo>
                  <a:lnTo>
                    <a:pt x="721" y="1472"/>
                  </a:lnTo>
                  <a:lnTo>
                    <a:pt x="766" y="1486"/>
                  </a:lnTo>
                  <a:lnTo>
                    <a:pt x="816" y="1497"/>
                  </a:lnTo>
                  <a:lnTo>
                    <a:pt x="816" y="1600"/>
                  </a:lnTo>
                  <a:lnTo>
                    <a:pt x="1027" y="1600"/>
                  </a:lnTo>
                  <a:lnTo>
                    <a:pt x="1027" y="1497"/>
                  </a:lnTo>
                  <a:lnTo>
                    <a:pt x="1076" y="1486"/>
                  </a:lnTo>
                  <a:lnTo>
                    <a:pt x="1122" y="1472"/>
                  </a:lnTo>
                  <a:lnTo>
                    <a:pt x="1164" y="1454"/>
                  </a:lnTo>
                  <a:lnTo>
                    <a:pt x="1202" y="1432"/>
                  </a:lnTo>
                  <a:lnTo>
                    <a:pt x="1234" y="1407"/>
                  </a:lnTo>
                  <a:lnTo>
                    <a:pt x="1262" y="1380"/>
                  </a:lnTo>
                  <a:lnTo>
                    <a:pt x="1286" y="1350"/>
                  </a:lnTo>
                  <a:lnTo>
                    <a:pt x="1305" y="1318"/>
                  </a:lnTo>
                  <a:lnTo>
                    <a:pt x="1320" y="1282"/>
                  </a:lnTo>
                  <a:lnTo>
                    <a:pt x="1332" y="1243"/>
                  </a:lnTo>
                  <a:lnTo>
                    <a:pt x="1339" y="1202"/>
                  </a:lnTo>
                  <a:lnTo>
                    <a:pt x="1341" y="1160"/>
                  </a:lnTo>
                  <a:lnTo>
                    <a:pt x="1339" y="1117"/>
                  </a:lnTo>
                  <a:lnTo>
                    <a:pt x="1332" y="1076"/>
                  </a:lnTo>
                  <a:lnTo>
                    <a:pt x="1320" y="1038"/>
                  </a:lnTo>
                  <a:lnTo>
                    <a:pt x="1305" y="1003"/>
                  </a:lnTo>
                  <a:lnTo>
                    <a:pt x="1286" y="969"/>
                  </a:lnTo>
                  <a:lnTo>
                    <a:pt x="1262" y="939"/>
                  </a:lnTo>
                  <a:lnTo>
                    <a:pt x="1234" y="912"/>
                  </a:lnTo>
                  <a:lnTo>
                    <a:pt x="1202" y="887"/>
                  </a:lnTo>
                  <a:lnTo>
                    <a:pt x="1164" y="866"/>
                  </a:lnTo>
                  <a:lnTo>
                    <a:pt x="1122" y="847"/>
                  </a:lnTo>
                  <a:lnTo>
                    <a:pt x="1076" y="833"/>
                  </a:lnTo>
                  <a:lnTo>
                    <a:pt x="1027" y="824"/>
                  </a:lnTo>
                  <a:lnTo>
                    <a:pt x="1027" y="562"/>
                  </a:lnTo>
                  <a:lnTo>
                    <a:pt x="1054" y="571"/>
                  </a:lnTo>
                  <a:lnTo>
                    <a:pt x="1077" y="582"/>
                  </a:lnTo>
                  <a:lnTo>
                    <a:pt x="1094" y="594"/>
                  </a:lnTo>
                  <a:lnTo>
                    <a:pt x="1107" y="608"/>
                  </a:lnTo>
                  <a:lnTo>
                    <a:pt x="1117" y="622"/>
                  </a:lnTo>
                  <a:lnTo>
                    <a:pt x="1123" y="636"/>
                  </a:lnTo>
                  <a:lnTo>
                    <a:pt x="1126" y="649"/>
                  </a:lnTo>
                  <a:lnTo>
                    <a:pt x="1129" y="662"/>
                  </a:lnTo>
                  <a:lnTo>
                    <a:pt x="1130" y="674"/>
                  </a:lnTo>
                  <a:lnTo>
                    <a:pt x="1130" y="684"/>
                  </a:lnTo>
                  <a:lnTo>
                    <a:pt x="1341" y="684"/>
                  </a:lnTo>
                  <a:lnTo>
                    <a:pt x="1339" y="640"/>
                  </a:lnTo>
                  <a:lnTo>
                    <a:pt x="1332" y="599"/>
                  </a:lnTo>
                  <a:lnTo>
                    <a:pt x="1320" y="562"/>
                  </a:lnTo>
                  <a:lnTo>
                    <a:pt x="1305" y="526"/>
                  </a:lnTo>
                  <a:lnTo>
                    <a:pt x="1286" y="493"/>
                  </a:lnTo>
                  <a:lnTo>
                    <a:pt x="1262" y="463"/>
                  </a:lnTo>
                  <a:lnTo>
                    <a:pt x="1234" y="436"/>
                  </a:lnTo>
                  <a:lnTo>
                    <a:pt x="1202" y="411"/>
                  </a:lnTo>
                  <a:lnTo>
                    <a:pt x="1164" y="389"/>
                  </a:lnTo>
                  <a:lnTo>
                    <a:pt x="1122" y="371"/>
                  </a:lnTo>
                  <a:lnTo>
                    <a:pt x="1076" y="357"/>
                  </a:lnTo>
                  <a:lnTo>
                    <a:pt x="1027" y="347"/>
                  </a:lnTo>
                  <a:lnTo>
                    <a:pt x="1027" y="243"/>
                  </a:lnTo>
                  <a:lnTo>
                    <a:pt x="816" y="243"/>
                  </a:lnTo>
                  <a:close/>
                  <a:moveTo>
                    <a:pt x="922" y="0"/>
                  </a:moveTo>
                  <a:lnTo>
                    <a:pt x="1000" y="3"/>
                  </a:lnTo>
                  <a:lnTo>
                    <a:pt x="1078" y="13"/>
                  </a:lnTo>
                  <a:lnTo>
                    <a:pt x="1153" y="30"/>
                  </a:lnTo>
                  <a:lnTo>
                    <a:pt x="1227" y="52"/>
                  </a:lnTo>
                  <a:lnTo>
                    <a:pt x="1297" y="80"/>
                  </a:lnTo>
                  <a:lnTo>
                    <a:pt x="1365" y="113"/>
                  </a:lnTo>
                  <a:lnTo>
                    <a:pt x="1428" y="152"/>
                  </a:lnTo>
                  <a:lnTo>
                    <a:pt x="1489" y="196"/>
                  </a:lnTo>
                  <a:lnTo>
                    <a:pt x="1546" y="245"/>
                  </a:lnTo>
                  <a:lnTo>
                    <a:pt x="1599" y="298"/>
                  </a:lnTo>
                  <a:lnTo>
                    <a:pt x="1646" y="354"/>
                  </a:lnTo>
                  <a:lnTo>
                    <a:pt x="1690" y="414"/>
                  </a:lnTo>
                  <a:lnTo>
                    <a:pt x="1729" y="479"/>
                  </a:lnTo>
                  <a:lnTo>
                    <a:pt x="1763" y="546"/>
                  </a:lnTo>
                  <a:lnTo>
                    <a:pt x="1791" y="616"/>
                  </a:lnTo>
                  <a:lnTo>
                    <a:pt x="1813" y="689"/>
                  </a:lnTo>
                  <a:lnTo>
                    <a:pt x="1829" y="764"/>
                  </a:lnTo>
                  <a:lnTo>
                    <a:pt x="1839" y="842"/>
                  </a:lnTo>
                  <a:lnTo>
                    <a:pt x="1842" y="922"/>
                  </a:lnTo>
                  <a:lnTo>
                    <a:pt x="1839" y="1001"/>
                  </a:lnTo>
                  <a:lnTo>
                    <a:pt x="1829" y="1078"/>
                  </a:lnTo>
                  <a:lnTo>
                    <a:pt x="1813" y="1154"/>
                  </a:lnTo>
                  <a:lnTo>
                    <a:pt x="1791" y="1227"/>
                  </a:lnTo>
                  <a:lnTo>
                    <a:pt x="1763" y="1297"/>
                  </a:lnTo>
                  <a:lnTo>
                    <a:pt x="1729" y="1365"/>
                  </a:lnTo>
                  <a:lnTo>
                    <a:pt x="1690" y="1429"/>
                  </a:lnTo>
                  <a:lnTo>
                    <a:pt x="1646" y="1489"/>
                  </a:lnTo>
                  <a:lnTo>
                    <a:pt x="1599" y="1546"/>
                  </a:lnTo>
                  <a:lnTo>
                    <a:pt x="1546" y="1599"/>
                  </a:lnTo>
                  <a:lnTo>
                    <a:pt x="1489" y="1647"/>
                  </a:lnTo>
                  <a:lnTo>
                    <a:pt x="1428" y="1691"/>
                  </a:lnTo>
                  <a:lnTo>
                    <a:pt x="1365" y="1729"/>
                  </a:lnTo>
                  <a:lnTo>
                    <a:pt x="1297" y="1763"/>
                  </a:lnTo>
                  <a:lnTo>
                    <a:pt x="1227" y="1791"/>
                  </a:lnTo>
                  <a:lnTo>
                    <a:pt x="1153" y="1814"/>
                  </a:lnTo>
                  <a:lnTo>
                    <a:pt x="1078" y="1830"/>
                  </a:lnTo>
                  <a:lnTo>
                    <a:pt x="1000" y="1839"/>
                  </a:lnTo>
                  <a:lnTo>
                    <a:pt x="922" y="1843"/>
                  </a:lnTo>
                  <a:lnTo>
                    <a:pt x="842" y="1839"/>
                  </a:lnTo>
                  <a:lnTo>
                    <a:pt x="764" y="1830"/>
                  </a:lnTo>
                  <a:lnTo>
                    <a:pt x="689" y="1814"/>
                  </a:lnTo>
                  <a:lnTo>
                    <a:pt x="615" y="1791"/>
                  </a:lnTo>
                  <a:lnTo>
                    <a:pt x="545" y="1763"/>
                  </a:lnTo>
                  <a:lnTo>
                    <a:pt x="478" y="1729"/>
                  </a:lnTo>
                  <a:lnTo>
                    <a:pt x="414" y="1691"/>
                  </a:lnTo>
                  <a:lnTo>
                    <a:pt x="353" y="1647"/>
                  </a:lnTo>
                  <a:lnTo>
                    <a:pt x="297" y="1599"/>
                  </a:lnTo>
                  <a:lnTo>
                    <a:pt x="244" y="1546"/>
                  </a:lnTo>
                  <a:lnTo>
                    <a:pt x="196" y="1489"/>
                  </a:lnTo>
                  <a:lnTo>
                    <a:pt x="152" y="1429"/>
                  </a:lnTo>
                  <a:lnTo>
                    <a:pt x="113" y="1365"/>
                  </a:lnTo>
                  <a:lnTo>
                    <a:pt x="80" y="1297"/>
                  </a:lnTo>
                  <a:lnTo>
                    <a:pt x="51" y="1227"/>
                  </a:lnTo>
                  <a:lnTo>
                    <a:pt x="29" y="1154"/>
                  </a:lnTo>
                  <a:lnTo>
                    <a:pt x="13" y="1078"/>
                  </a:lnTo>
                  <a:lnTo>
                    <a:pt x="3" y="1001"/>
                  </a:lnTo>
                  <a:lnTo>
                    <a:pt x="0" y="922"/>
                  </a:lnTo>
                  <a:lnTo>
                    <a:pt x="3" y="842"/>
                  </a:lnTo>
                  <a:lnTo>
                    <a:pt x="13" y="764"/>
                  </a:lnTo>
                  <a:lnTo>
                    <a:pt x="29" y="689"/>
                  </a:lnTo>
                  <a:lnTo>
                    <a:pt x="51" y="616"/>
                  </a:lnTo>
                  <a:lnTo>
                    <a:pt x="80" y="546"/>
                  </a:lnTo>
                  <a:lnTo>
                    <a:pt x="113" y="479"/>
                  </a:lnTo>
                  <a:lnTo>
                    <a:pt x="152" y="414"/>
                  </a:lnTo>
                  <a:lnTo>
                    <a:pt x="196" y="354"/>
                  </a:lnTo>
                  <a:lnTo>
                    <a:pt x="244" y="298"/>
                  </a:lnTo>
                  <a:lnTo>
                    <a:pt x="297" y="245"/>
                  </a:lnTo>
                  <a:lnTo>
                    <a:pt x="353" y="196"/>
                  </a:lnTo>
                  <a:lnTo>
                    <a:pt x="414" y="152"/>
                  </a:lnTo>
                  <a:lnTo>
                    <a:pt x="478" y="113"/>
                  </a:lnTo>
                  <a:lnTo>
                    <a:pt x="545" y="80"/>
                  </a:lnTo>
                  <a:lnTo>
                    <a:pt x="615" y="52"/>
                  </a:lnTo>
                  <a:lnTo>
                    <a:pt x="689" y="30"/>
                  </a:lnTo>
                  <a:lnTo>
                    <a:pt x="764" y="13"/>
                  </a:lnTo>
                  <a:lnTo>
                    <a:pt x="842" y="3"/>
                  </a:lnTo>
                  <a:lnTo>
                    <a:pt x="922" y="0"/>
                  </a:lnTo>
                  <a:close/>
                </a:path>
              </a:pathLst>
            </a:custGeom>
            <a:grpFill/>
            <a:ln w="0">
              <a:no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b="1" i="0" u="none" strike="noStrike" kern="1200" cap="none" spc="0" normalizeH="0" baseline="0" noProof="0">
                <a:ln>
                  <a:noFill/>
                </a:ln>
                <a:solidFill>
                  <a:schemeClr val="tx1">
                    <a:lumMod val="50000"/>
                    <a:lumOff val="50000"/>
                  </a:schemeClr>
                </a:solidFill>
                <a:effectLst/>
                <a:uLnTx/>
                <a:uFillTx/>
                <a:latin typeface="Simplified Arabic" panose="02020603050405020304" pitchFamily="18" charset="-78"/>
                <a:cs typeface="Simplified Arabic" panose="02020603050405020304" pitchFamily="18" charset="-78"/>
              </a:endParaRPr>
            </a:p>
          </p:txBody>
        </p:sp>
        <p:sp>
          <p:nvSpPr>
            <p:cNvPr id="119" name="Rectangle 1425"/>
            <p:cNvSpPr>
              <a:spLocks noChangeArrowheads="1"/>
            </p:cNvSpPr>
            <p:nvPr/>
          </p:nvSpPr>
          <p:spPr bwMode="auto">
            <a:xfrm>
              <a:off x="301625" y="4224338"/>
              <a:ext cx="138113" cy="379412"/>
            </a:xfrm>
            <a:prstGeom prst="rect">
              <a:avLst/>
            </a:prstGeom>
            <a:grpFill/>
            <a:ln w="0">
              <a:noFill/>
              <a:prstDash val="solid"/>
              <a:miter lim="800000"/>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b="1" i="0" u="none" strike="noStrike" kern="1200" cap="none" spc="0" normalizeH="0" baseline="0" noProof="0">
                <a:ln>
                  <a:noFill/>
                </a:ln>
                <a:solidFill>
                  <a:schemeClr val="tx1">
                    <a:lumMod val="50000"/>
                    <a:lumOff val="50000"/>
                  </a:schemeClr>
                </a:solidFill>
                <a:effectLst/>
                <a:uLnTx/>
                <a:uFillTx/>
                <a:latin typeface="Simplified Arabic" panose="02020603050405020304" pitchFamily="18" charset="-78"/>
                <a:cs typeface="Simplified Arabic" panose="02020603050405020304" pitchFamily="18" charset="-78"/>
              </a:endParaRPr>
            </a:p>
          </p:txBody>
        </p:sp>
        <p:sp>
          <p:nvSpPr>
            <p:cNvPr id="120" name="Freeform 1426"/>
            <p:cNvSpPr/>
            <p:nvPr/>
          </p:nvSpPr>
          <p:spPr bwMode="auto">
            <a:xfrm>
              <a:off x="495300" y="4183063"/>
              <a:ext cx="746125" cy="401637"/>
            </a:xfrm>
            <a:custGeom>
              <a:avLst/>
              <a:gdLst>
                <a:gd name="T0" fmla="*/ 890 w 2822"/>
                <a:gd name="T1" fmla="*/ 0 h 1515"/>
                <a:gd name="T2" fmla="*/ 1862 w 2822"/>
                <a:gd name="T3" fmla="*/ 243 h 1515"/>
                <a:gd name="T4" fmla="*/ 1862 w 2822"/>
                <a:gd name="T5" fmla="*/ 515 h 1515"/>
                <a:gd name="T6" fmla="*/ 1861 w 2822"/>
                <a:gd name="T7" fmla="*/ 515 h 1515"/>
                <a:gd name="T8" fmla="*/ 1165 w 2822"/>
                <a:gd name="T9" fmla="*/ 346 h 1515"/>
                <a:gd name="T10" fmla="*/ 1115 w 2822"/>
                <a:gd name="T11" fmla="*/ 551 h 1515"/>
                <a:gd name="T12" fmla="*/ 1864 w 2822"/>
                <a:gd name="T13" fmla="*/ 734 h 1515"/>
                <a:gd name="T14" fmla="*/ 2744 w 2822"/>
                <a:gd name="T15" fmla="*/ 492 h 1515"/>
                <a:gd name="T16" fmla="*/ 2822 w 2822"/>
                <a:gd name="T17" fmla="*/ 791 h 1515"/>
                <a:gd name="T18" fmla="*/ 1510 w 2822"/>
                <a:gd name="T19" fmla="*/ 1515 h 1515"/>
                <a:gd name="T20" fmla="*/ 514 w 2822"/>
                <a:gd name="T21" fmla="*/ 1235 h 1515"/>
                <a:gd name="T22" fmla="*/ 0 w 2822"/>
                <a:gd name="T23" fmla="*/ 1293 h 1515"/>
                <a:gd name="T24" fmla="*/ 0 w 2822"/>
                <a:gd name="T25" fmla="*/ 138 h 1515"/>
                <a:gd name="T26" fmla="*/ 890 w 2822"/>
                <a:gd name="T27" fmla="*/ 0 h 15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22" h="1515">
                  <a:moveTo>
                    <a:pt x="890" y="0"/>
                  </a:moveTo>
                  <a:lnTo>
                    <a:pt x="1862" y="243"/>
                  </a:lnTo>
                  <a:lnTo>
                    <a:pt x="1862" y="515"/>
                  </a:lnTo>
                  <a:lnTo>
                    <a:pt x="1861" y="515"/>
                  </a:lnTo>
                  <a:lnTo>
                    <a:pt x="1165" y="346"/>
                  </a:lnTo>
                  <a:lnTo>
                    <a:pt x="1115" y="551"/>
                  </a:lnTo>
                  <a:lnTo>
                    <a:pt x="1864" y="734"/>
                  </a:lnTo>
                  <a:lnTo>
                    <a:pt x="2744" y="492"/>
                  </a:lnTo>
                  <a:lnTo>
                    <a:pt x="2822" y="791"/>
                  </a:lnTo>
                  <a:lnTo>
                    <a:pt x="1510" y="1515"/>
                  </a:lnTo>
                  <a:lnTo>
                    <a:pt x="514" y="1235"/>
                  </a:lnTo>
                  <a:lnTo>
                    <a:pt x="0" y="1293"/>
                  </a:lnTo>
                  <a:lnTo>
                    <a:pt x="0" y="138"/>
                  </a:lnTo>
                  <a:lnTo>
                    <a:pt x="890" y="0"/>
                  </a:lnTo>
                  <a:close/>
                </a:path>
              </a:pathLst>
            </a:custGeom>
            <a:grpFill/>
            <a:ln w="0">
              <a:no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b="1" i="0" u="none" strike="noStrike" kern="1200" cap="none" spc="0" normalizeH="0" baseline="0" noProof="0">
                <a:ln>
                  <a:noFill/>
                </a:ln>
                <a:solidFill>
                  <a:schemeClr val="tx1">
                    <a:lumMod val="50000"/>
                    <a:lumOff val="50000"/>
                  </a:schemeClr>
                </a:solidFill>
                <a:effectLst/>
                <a:uLnTx/>
                <a:uFillTx/>
                <a:latin typeface="Simplified Arabic" panose="02020603050405020304" pitchFamily="18" charset="-78"/>
                <a:cs typeface="Simplified Arabic" panose="02020603050405020304" pitchFamily="18" charset="-78"/>
              </a:endParaRPr>
            </a:p>
          </p:txBody>
        </p:sp>
      </p:grpSp>
      <p:sp>
        <p:nvSpPr>
          <p:cNvPr id="121" name="TextBox 95"/>
          <p:cNvSpPr txBox="1"/>
          <p:nvPr/>
        </p:nvSpPr>
        <p:spPr>
          <a:xfrm>
            <a:off x="6003635" y="423863"/>
            <a:ext cx="184731" cy="369332"/>
          </a:xfrm>
          <a:prstGeom prst="rect">
            <a:avLst/>
          </a:prstGeom>
          <a:noFill/>
        </p:spPr>
        <p:txBody>
          <a:bodyPr wrap="none">
            <a:spAutoFit/>
          </a:bodyPr>
          <a:lstStyle/>
          <a:p>
            <a:pPr marR="0" algn="ctr" defTabSz="914400" eaLnBrk="1" fontAlgn="auto" hangingPunct="1">
              <a:spcBef>
                <a:spcPts val="0"/>
              </a:spcBef>
              <a:spcAft>
                <a:spcPts val="0"/>
              </a:spcAft>
              <a:buClrTx/>
              <a:buSzTx/>
              <a:buFontTx/>
              <a:buNone/>
              <a:defRPr/>
            </a:pPr>
            <a:endParaRPr kumimoji="0" lang="en-US" b="1" kern="1200" cap="none" spc="0" normalizeH="0" baseline="0" noProof="0" dirty="0">
              <a:solidFill>
                <a:schemeClr val="accent1"/>
              </a:solidFill>
              <a:latin typeface="Simplified Arabic" panose="02020603050405020304" pitchFamily="18" charset="-78"/>
              <a:cs typeface="Simplified Arabic" panose="02020603050405020304" pitchFamily="18" charset="-78"/>
            </a:endParaRPr>
          </a:p>
        </p:txBody>
      </p:sp>
      <p:sp>
        <p:nvSpPr>
          <p:cNvPr id="46094" name="مربع نص 1"/>
          <p:cNvSpPr txBox="1"/>
          <p:nvPr/>
        </p:nvSpPr>
        <p:spPr>
          <a:xfrm>
            <a:off x="3743798" y="475695"/>
            <a:ext cx="7489988" cy="461665"/>
          </a:xfrm>
          <a:prstGeom prst="rect">
            <a:avLst/>
          </a:prstGeom>
          <a:noFill/>
          <a:ln w="9525">
            <a:noFill/>
          </a:ln>
        </p:spPr>
        <p:txBody>
          <a:bodyPr wrap="squar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algn="r">
              <a:lnSpc>
                <a:spcPct val="100000"/>
              </a:lnSpc>
              <a:spcBef>
                <a:spcPct val="0"/>
              </a:spcBef>
              <a:buFontTx/>
              <a:buNone/>
            </a:pPr>
            <a:r>
              <a:rPr lang="ar-SA" altLang="en-US" sz="2400" b="1" dirty="0">
                <a:solidFill>
                  <a:srgbClr val="FF0000"/>
                </a:solidFill>
                <a:latin typeface="Simplified Arabic" panose="02020603050405020304" pitchFamily="18" charset="-78"/>
                <a:cs typeface="Simplified Arabic" panose="02020603050405020304" pitchFamily="18" charset="-78"/>
              </a:rPr>
              <a:t>أهم الوسائل او الادوات المستخدمة في الرقابة على اعمال الموظفين </a:t>
            </a:r>
            <a:endParaRPr lang="ar-SA" altLang="en-US" sz="2400" b="1" dirty="0">
              <a:solidFill>
                <a:srgbClr val="FF0000"/>
              </a:solidFill>
              <a:latin typeface="Simplified Arabic" panose="02020603050405020304" pitchFamily="18" charset="-78"/>
              <a:ea typeface="Calibri" panose="020F0502020204030204" pitchFamily="34" charset="0"/>
              <a:cs typeface="Simplified Arabic" panose="02020603050405020304" pitchFamily="18" charset="-78"/>
            </a:endParaRPr>
          </a:p>
        </p:txBody>
      </p:sp>
      <p:sp>
        <p:nvSpPr>
          <p:cNvPr id="46095" name="مستطيل 2"/>
          <p:cNvSpPr/>
          <p:nvPr/>
        </p:nvSpPr>
        <p:spPr>
          <a:xfrm>
            <a:off x="9384665" y="1577975"/>
            <a:ext cx="1795780" cy="369332"/>
          </a:xfrm>
          <a:prstGeom prst="rect">
            <a:avLst/>
          </a:prstGeom>
          <a:noFill/>
          <a:ln w="9525">
            <a:noFill/>
          </a:ln>
        </p:spPr>
        <p:txBody>
          <a:bodyPr wrap="squar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1" indent="0" eaLnBrk="1" hangingPunct="1">
              <a:lnSpc>
                <a:spcPct val="100000"/>
              </a:lnSpc>
              <a:spcBef>
                <a:spcPct val="0"/>
              </a:spcBef>
              <a:buFontTx/>
              <a:buNone/>
            </a:pPr>
            <a:r>
              <a:rPr lang="ar-SA" altLang="en-US" sz="1800" b="1" dirty="0">
                <a:solidFill>
                  <a:srgbClr val="002060"/>
                </a:solidFill>
                <a:latin typeface="Simplified Arabic" panose="02020603050405020304" pitchFamily="18" charset="-78"/>
                <a:cs typeface="Simplified Arabic" panose="02020603050405020304" pitchFamily="18" charset="-78"/>
              </a:rPr>
              <a:t>التقارير الادارية</a:t>
            </a:r>
            <a:endParaRPr lang="en-US" altLang="en-US" sz="1800" b="1" dirty="0">
              <a:solidFill>
                <a:srgbClr val="002060"/>
              </a:solidFill>
              <a:latin typeface="Simplified Arabic" panose="02020603050405020304" pitchFamily="18" charset="-78"/>
              <a:ea typeface="Calibri" panose="020F0502020204030204" pitchFamily="34" charset="0"/>
              <a:cs typeface="Simplified Arabic" panose="02020603050405020304" pitchFamily="18" charset="-78"/>
            </a:endParaRPr>
          </a:p>
        </p:txBody>
      </p:sp>
      <p:sp>
        <p:nvSpPr>
          <p:cNvPr id="46096" name="مستطيل 3"/>
          <p:cNvSpPr/>
          <p:nvPr/>
        </p:nvSpPr>
        <p:spPr>
          <a:xfrm>
            <a:off x="9384030" y="2268855"/>
            <a:ext cx="1793875" cy="369332"/>
          </a:xfrm>
          <a:prstGeom prst="rect">
            <a:avLst/>
          </a:prstGeom>
          <a:noFill/>
          <a:ln w="9525">
            <a:noFill/>
          </a:ln>
        </p:spPr>
        <p:txBody>
          <a:bodyPr wrap="squar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1" indent="0" eaLnBrk="1" hangingPunct="1">
              <a:lnSpc>
                <a:spcPct val="100000"/>
              </a:lnSpc>
              <a:spcBef>
                <a:spcPct val="0"/>
              </a:spcBef>
              <a:buFontTx/>
              <a:buNone/>
            </a:pPr>
            <a:r>
              <a:rPr lang="ar-SA" altLang="en-US" sz="1800" b="1" dirty="0">
                <a:solidFill>
                  <a:srgbClr val="002060"/>
                </a:solidFill>
                <a:latin typeface="Simplified Arabic" panose="02020603050405020304" pitchFamily="18" charset="-78"/>
                <a:cs typeface="Simplified Arabic" panose="02020603050405020304" pitchFamily="18" charset="-78"/>
              </a:rPr>
              <a:t>الاشراف الاداري</a:t>
            </a:r>
            <a:endParaRPr lang="en-US" altLang="en-US" sz="1800" b="1" dirty="0">
              <a:solidFill>
                <a:srgbClr val="002060"/>
              </a:solidFill>
              <a:latin typeface="Simplified Arabic" panose="02020603050405020304" pitchFamily="18" charset="-78"/>
              <a:ea typeface="Calibri" panose="020F0502020204030204" pitchFamily="34" charset="0"/>
              <a:cs typeface="Simplified Arabic" panose="02020603050405020304" pitchFamily="18" charset="-78"/>
            </a:endParaRPr>
          </a:p>
        </p:txBody>
      </p:sp>
      <p:sp>
        <p:nvSpPr>
          <p:cNvPr id="125" name="Oval 173"/>
          <p:cNvSpPr/>
          <p:nvPr/>
        </p:nvSpPr>
        <p:spPr>
          <a:xfrm>
            <a:off x="252413" y="182563"/>
            <a:ext cx="627063" cy="627063"/>
          </a:xfrm>
          <a:prstGeom prst="ellipse">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eaLnBrk="1" hangingPunct="1">
              <a:buNone/>
            </a:pPr>
            <a:r>
              <a:rPr lang="ar-SA" altLang="x-none" b="1" dirty="0">
                <a:solidFill>
                  <a:srgbClr val="FFFFFF"/>
                </a:solidFill>
                <a:latin typeface="Simplified Arabic" panose="02020603050405020304" pitchFamily="18" charset="-78"/>
                <a:cs typeface="Simplified Arabic" panose="02020603050405020304" pitchFamily="18" charset="-78"/>
              </a:rPr>
              <a:t>3</a:t>
            </a:r>
            <a:endParaRPr b="1" dirty="0">
              <a:solidFill>
                <a:srgbClr val="FFFFFF"/>
              </a:solidFill>
              <a:latin typeface="Simplified Arabic" panose="02020603050405020304" pitchFamily="18" charset="-78"/>
              <a:cs typeface="Simplified Arabic" panose="02020603050405020304" pitchFamily="18" charset="-78"/>
            </a:endParaRPr>
          </a:p>
        </p:txBody>
      </p:sp>
      <p:sp>
        <p:nvSpPr>
          <p:cNvPr id="127" name="Oval 61"/>
          <p:cNvSpPr/>
          <p:nvPr/>
        </p:nvSpPr>
        <p:spPr>
          <a:xfrm>
            <a:off x="11180763" y="4364038"/>
            <a:ext cx="588963" cy="608013"/>
          </a:xfrm>
          <a:prstGeom prst="ellipse">
            <a:avLst/>
          </a:prstGeom>
          <a:solidFill>
            <a:srgbClr val="FF66CC"/>
          </a:solidFill>
          <a:ln w="25400">
            <a:noFill/>
          </a:ln>
        </p:spPr>
        <p:style>
          <a:lnRef idx="2">
            <a:schemeClr val="accent1">
              <a:shade val="50000"/>
            </a:schemeClr>
          </a:lnRef>
          <a:fillRef idx="1">
            <a:schemeClr val="accent1"/>
          </a:fillRef>
          <a:effectRef idx="0">
            <a:schemeClr val="accent1"/>
          </a:effectRef>
          <a:fontRef idx="minor">
            <a:schemeClr val="lt1"/>
          </a:fontRef>
        </p:style>
        <p: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eaLnBrk="1" hangingPunct="1">
              <a:buNone/>
            </a:pPr>
            <a:r>
              <a:rPr lang="ar-SA" altLang="x-none" b="1" dirty="0">
                <a:solidFill>
                  <a:schemeClr val="bg1"/>
                </a:solidFill>
                <a:latin typeface="Simplified Arabic" panose="02020603050405020304" pitchFamily="18" charset="-78"/>
                <a:cs typeface="Simplified Arabic" panose="02020603050405020304" pitchFamily="18" charset="-78"/>
              </a:rPr>
              <a:t>5</a:t>
            </a:r>
            <a:endParaRPr b="1" dirty="0">
              <a:solidFill>
                <a:schemeClr val="bg1"/>
              </a:solidFill>
              <a:latin typeface="Simplified Arabic" panose="02020603050405020304" pitchFamily="18" charset="-78"/>
              <a:cs typeface="Simplified Arabic" panose="02020603050405020304" pitchFamily="18" charset="-78"/>
            </a:endParaRPr>
          </a:p>
        </p:txBody>
      </p:sp>
      <p:sp>
        <p:nvSpPr>
          <p:cNvPr id="46100" name="TextBox 75"/>
          <p:cNvSpPr txBox="1"/>
          <p:nvPr/>
        </p:nvSpPr>
        <p:spPr>
          <a:xfrm>
            <a:off x="9919853" y="4552950"/>
            <a:ext cx="951447" cy="369332"/>
          </a:xfrm>
          <a:prstGeom prst="rect">
            <a:avLst/>
          </a:prstGeom>
          <a:noFill/>
          <a:ln w="9525">
            <a:noFill/>
          </a:ln>
        </p:spPr>
        <p:txBody>
          <a:bodyPr wrap="squar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1" indent="0" algn="l" eaLnBrk="1" hangingPunct="1">
              <a:lnSpc>
                <a:spcPct val="100000"/>
              </a:lnSpc>
              <a:spcBef>
                <a:spcPct val="0"/>
              </a:spcBef>
              <a:buFontTx/>
              <a:buNone/>
            </a:pPr>
            <a:r>
              <a:rPr lang="ar-SA" altLang="en-US" sz="1800" b="1" dirty="0">
                <a:solidFill>
                  <a:srgbClr val="002060"/>
                </a:solidFill>
                <a:latin typeface="Simplified Arabic" panose="02020603050405020304" pitchFamily="18" charset="-78"/>
                <a:cs typeface="Simplified Arabic" panose="02020603050405020304" pitchFamily="18" charset="-78"/>
                <a:sym typeface="+mn-ea"/>
              </a:rPr>
              <a:t>الشكاوي</a:t>
            </a:r>
            <a:endParaRPr lang="en-US" altLang="en-US" sz="1800" b="1" dirty="0">
              <a:solidFill>
                <a:srgbClr val="002060"/>
              </a:solidFill>
              <a:latin typeface="Simplified Arabic" panose="02020603050405020304" pitchFamily="18" charset="-78"/>
              <a:ea typeface="Calibri" panose="020F0502020204030204" pitchFamily="34" charset="0"/>
              <a:cs typeface="Simplified Arabic" panose="02020603050405020304" pitchFamily="18" charset="-7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106" name="Picture 4"/>
          <p:cNvPicPr>
            <a:picLocks noChangeAspect="1"/>
          </p:cNvPicPr>
          <p:nvPr/>
        </p:nvPicPr>
        <p:blipFill>
          <a:blip r:embed="rId3"/>
          <a:stretch>
            <a:fillRect/>
          </a:stretch>
        </p:blipFill>
        <p:spPr>
          <a:xfrm>
            <a:off x="387980" y="1019607"/>
            <a:ext cx="1685925" cy="2982550"/>
          </a:xfrm>
          <a:prstGeom prst="rect">
            <a:avLst/>
          </a:prstGeom>
          <a:noFill/>
          <a:ln w="9525">
            <a:noFill/>
          </a:ln>
        </p:spPr>
      </p:pic>
      <p:sp>
        <p:nvSpPr>
          <p:cNvPr id="67" name="Freeform 13"/>
          <p:cNvSpPr>
            <a:spLocks noEditPoints="1"/>
          </p:cNvSpPr>
          <p:nvPr/>
        </p:nvSpPr>
        <p:spPr bwMode="auto">
          <a:xfrm>
            <a:off x="3383912" y="1019607"/>
            <a:ext cx="7390015" cy="2673899"/>
          </a:xfrm>
          <a:custGeom>
            <a:avLst/>
            <a:gdLst>
              <a:gd name="T0" fmla="*/ 2221 w 3375"/>
              <a:gd name="T1" fmla="*/ 1236 h 3159"/>
              <a:gd name="T2" fmla="*/ 2242 w 3375"/>
              <a:gd name="T3" fmla="*/ 1252 h 3159"/>
              <a:gd name="T4" fmla="*/ 2246 w 3375"/>
              <a:gd name="T5" fmla="*/ 1178 h 3159"/>
              <a:gd name="T6" fmla="*/ 2443 w 3375"/>
              <a:gd name="T7" fmla="*/ 1830 h 3159"/>
              <a:gd name="T8" fmla="*/ 1518 w 3375"/>
              <a:gd name="T9" fmla="*/ 982 h 3159"/>
              <a:gd name="T10" fmla="*/ 1704 w 3375"/>
              <a:gd name="T11" fmla="*/ 1062 h 3159"/>
              <a:gd name="T12" fmla="*/ 1771 w 3375"/>
              <a:gd name="T13" fmla="*/ 1272 h 3159"/>
              <a:gd name="T14" fmla="*/ 1664 w 3375"/>
              <a:gd name="T15" fmla="*/ 1457 h 3159"/>
              <a:gd name="T16" fmla="*/ 1501 w 3375"/>
              <a:gd name="T17" fmla="*/ 1570 h 3159"/>
              <a:gd name="T18" fmla="*/ 1787 w 3375"/>
              <a:gd name="T19" fmla="*/ 1655 h 3159"/>
              <a:gd name="T20" fmla="*/ 1208 w 3375"/>
              <a:gd name="T21" fmla="*/ 1662 h 3159"/>
              <a:gd name="T22" fmla="*/ 1331 w 3375"/>
              <a:gd name="T23" fmla="*/ 1466 h 3159"/>
              <a:gd name="T24" fmla="*/ 1494 w 3375"/>
              <a:gd name="T25" fmla="*/ 1347 h 3159"/>
              <a:gd name="T26" fmla="*/ 1558 w 3375"/>
              <a:gd name="T27" fmla="*/ 1236 h 3159"/>
              <a:gd name="T28" fmla="*/ 1470 w 3375"/>
              <a:gd name="T29" fmla="*/ 1173 h 3159"/>
              <a:gd name="T30" fmla="*/ 1358 w 3375"/>
              <a:gd name="T31" fmla="*/ 1243 h 3159"/>
              <a:gd name="T32" fmla="*/ 1203 w 3375"/>
              <a:gd name="T33" fmla="*/ 1144 h 3159"/>
              <a:gd name="T34" fmla="*/ 1300 w 3375"/>
              <a:gd name="T35" fmla="*/ 1038 h 3159"/>
              <a:gd name="T36" fmla="*/ 422 w 3375"/>
              <a:gd name="T37" fmla="*/ 734 h 3159"/>
              <a:gd name="T38" fmla="*/ 646 w 3375"/>
              <a:gd name="T39" fmla="*/ 863 h 3159"/>
              <a:gd name="T40" fmla="*/ 822 w 3375"/>
              <a:gd name="T41" fmla="*/ 1130 h 3159"/>
              <a:gd name="T42" fmla="*/ 827 w 3375"/>
              <a:gd name="T43" fmla="*/ 1309 h 3159"/>
              <a:gd name="T44" fmla="*/ 726 w 3375"/>
              <a:gd name="T45" fmla="*/ 1446 h 3159"/>
              <a:gd name="T46" fmla="*/ 639 w 3375"/>
              <a:gd name="T47" fmla="*/ 1590 h 3159"/>
              <a:gd name="T48" fmla="*/ 738 w 3375"/>
              <a:gd name="T49" fmla="*/ 1805 h 3159"/>
              <a:gd name="T50" fmla="*/ 955 w 3375"/>
              <a:gd name="T51" fmla="*/ 2061 h 3159"/>
              <a:gd name="T52" fmla="*/ 1210 w 3375"/>
              <a:gd name="T53" fmla="*/ 2306 h 3159"/>
              <a:gd name="T54" fmla="*/ 1454 w 3375"/>
              <a:gd name="T55" fmla="*/ 2483 h 3159"/>
              <a:gd name="T56" fmla="*/ 1636 w 3375"/>
              <a:gd name="T57" fmla="*/ 2506 h 3159"/>
              <a:gd name="T58" fmla="*/ 1770 w 3375"/>
              <a:gd name="T59" fmla="*/ 2381 h 3159"/>
              <a:gd name="T60" fmla="*/ 1919 w 3375"/>
              <a:gd name="T61" fmla="*/ 2316 h 3159"/>
              <a:gd name="T62" fmla="*/ 2131 w 3375"/>
              <a:gd name="T63" fmla="*/ 2388 h 3159"/>
              <a:gd name="T64" fmla="*/ 2384 w 3375"/>
              <a:gd name="T65" fmla="*/ 2614 h 3159"/>
              <a:gd name="T66" fmla="*/ 2412 w 3375"/>
              <a:gd name="T67" fmla="*/ 2819 h 3159"/>
              <a:gd name="T68" fmla="*/ 2291 w 3375"/>
              <a:gd name="T69" fmla="*/ 2989 h 3159"/>
              <a:gd name="T70" fmla="*/ 2131 w 3375"/>
              <a:gd name="T71" fmla="*/ 3129 h 3159"/>
              <a:gd name="T72" fmla="*/ 1830 w 3375"/>
              <a:gd name="T73" fmla="*/ 3144 h 3159"/>
              <a:gd name="T74" fmla="*/ 1384 w 3375"/>
              <a:gd name="T75" fmla="*/ 2974 h 3159"/>
              <a:gd name="T76" fmla="*/ 859 w 3375"/>
              <a:gd name="T77" fmla="*/ 2602 h 3159"/>
              <a:gd name="T78" fmla="*/ 372 w 3375"/>
              <a:gd name="T79" fmla="*/ 2070 h 3159"/>
              <a:gd name="T80" fmla="*/ 89 w 3375"/>
              <a:gd name="T81" fmla="*/ 1571 h 3159"/>
              <a:gd name="T82" fmla="*/ 0 w 3375"/>
              <a:gd name="T83" fmla="*/ 1179 h 3159"/>
              <a:gd name="T84" fmla="*/ 86 w 3375"/>
              <a:gd name="T85" fmla="*/ 956 h 3159"/>
              <a:gd name="T86" fmla="*/ 239 w 3375"/>
              <a:gd name="T87" fmla="*/ 807 h 3159"/>
              <a:gd name="T88" fmla="*/ 422 w 3375"/>
              <a:gd name="T89" fmla="*/ 734 h 3159"/>
              <a:gd name="T90" fmla="*/ 2434 w 3375"/>
              <a:gd name="T91" fmla="*/ 110 h 3159"/>
              <a:gd name="T92" fmla="*/ 2966 w 3375"/>
              <a:gd name="T93" fmla="*/ 475 h 3159"/>
              <a:gd name="T94" fmla="*/ 3298 w 3375"/>
              <a:gd name="T95" fmla="*/ 1030 h 3159"/>
              <a:gd name="T96" fmla="*/ 3364 w 3375"/>
              <a:gd name="T97" fmla="*/ 1692 h 3159"/>
              <a:gd name="T98" fmla="*/ 3155 w 3375"/>
              <a:gd name="T99" fmla="*/ 2287 h 3159"/>
              <a:gd name="T100" fmla="*/ 2733 w 3375"/>
              <a:gd name="T101" fmla="*/ 2737 h 3159"/>
              <a:gd name="T102" fmla="*/ 2574 w 3375"/>
              <a:gd name="T103" fmla="*/ 2633 h 3159"/>
              <a:gd name="T104" fmla="*/ 2907 w 3375"/>
              <a:gd name="T105" fmla="*/ 2260 h 3159"/>
              <a:gd name="T106" fmla="*/ 3132 w 3375"/>
              <a:gd name="T107" fmla="*/ 1742 h 3159"/>
              <a:gd name="T108" fmla="*/ 3057 w 3375"/>
              <a:gd name="T109" fmla="*/ 1016 h 3159"/>
              <a:gd name="T110" fmla="*/ 2716 w 3375"/>
              <a:gd name="T111" fmla="*/ 540 h 3159"/>
              <a:gd name="T112" fmla="*/ 2197 w 3375"/>
              <a:gd name="T113" fmla="*/ 264 h 3159"/>
              <a:gd name="T114" fmla="*/ 1463 w 3375"/>
              <a:gd name="T115" fmla="*/ 288 h 3159"/>
              <a:gd name="T116" fmla="*/ 964 w 3375"/>
              <a:gd name="T117" fmla="*/ 598 h 3159"/>
              <a:gd name="T118" fmla="*/ 640 w 3375"/>
              <a:gd name="T119" fmla="*/ 641 h 3159"/>
              <a:gd name="T120" fmla="*/ 1090 w 3375"/>
              <a:gd name="T121" fmla="*/ 220 h 3159"/>
              <a:gd name="T122" fmla="*/ 1683 w 3375"/>
              <a:gd name="T123" fmla="*/ 12 h 3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375" h="3159">
                <a:moveTo>
                  <a:pt x="2246" y="1178"/>
                </a:moveTo>
                <a:lnTo>
                  <a:pt x="2246" y="1180"/>
                </a:lnTo>
                <a:lnTo>
                  <a:pt x="2243" y="1186"/>
                </a:lnTo>
                <a:lnTo>
                  <a:pt x="2240" y="1197"/>
                </a:lnTo>
                <a:lnTo>
                  <a:pt x="2235" y="1208"/>
                </a:lnTo>
                <a:lnTo>
                  <a:pt x="2229" y="1222"/>
                </a:lnTo>
                <a:lnTo>
                  <a:pt x="2221" y="1236"/>
                </a:lnTo>
                <a:lnTo>
                  <a:pt x="2214" y="1251"/>
                </a:lnTo>
                <a:lnTo>
                  <a:pt x="2206" y="1264"/>
                </a:lnTo>
                <a:lnTo>
                  <a:pt x="2079" y="1456"/>
                </a:lnTo>
                <a:lnTo>
                  <a:pt x="2079" y="1458"/>
                </a:lnTo>
                <a:lnTo>
                  <a:pt x="2242" y="1458"/>
                </a:lnTo>
                <a:lnTo>
                  <a:pt x="2242" y="1271"/>
                </a:lnTo>
                <a:lnTo>
                  <a:pt x="2242" y="1252"/>
                </a:lnTo>
                <a:lnTo>
                  <a:pt x="2243" y="1233"/>
                </a:lnTo>
                <a:lnTo>
                  <a:pt x="2245" y="1216"/>
                </a:lnTo>
                <a:lnTo>
                  <a:pt x="2246" y="1201"/>
                </a:lnTo>
                <a:lnTo>
                  <a:pt x="2247" y="1188"/>
                </a:lnTo>
                <a:lnTo>
                  <a:pt x="2248" y="1181"/>
                </a:lnTo>
                <a:lnTo>
                  <a:pt x="2249" y="1178"/>
                </a:lnTo>
                <a:lnTo>
                  <a:pt x="2246" y="1178"/>
                </a:lnTo>
                <a:close/>
                <a:moveTo>
                  <a:pt x="2194" y="995"/>
                </a:moveTo>
                <a:lnTo>
                  <a:pt x="2443" y="995"/>
                </a:lnTo>
                <a:lnTo>
                  <a:pt x="2443" y="1458"/>
                </a:lnTo>
                <a:lnTo>
                  <a:pt x="2543" y="1458"/>
                </a:lnTo>
                <a:lnTo>
                  <a:pt x="2543" y="1627"/>
                </a:lnTo>
                <a:lnTo>
                  <a:pt x="2443" y="1627"/>
                </a:lnTo>
                <a:lnTo>
                  <a:pt x="2443" y="1830"/>
                </a:lnTo>
                <a:lnTo>
                  <a:pt x="2242" y="1830"/>
                </a:lnTo>
                <a:lnTo>
                  <a:pt x="2242" y="1627"/>
                </a:lnTo>
                <a:lnTo>
                  <a:pt x="1872" y="1627"/>
                </a:lnTo>
                <a:lnTo>
                  <a:pt x="1872" y="1503"/>
                </a:lnTo>
                <a:lnTo>
                  <a:pt x="2194" y="995"/>
                </a:lnTo>
                <a:close/>
                <a:moveTo>
                  <a:pt x="1489" y="981"/>
                </a:moveTo>
                <a:lnTo>
                  <a:pt x="1518" y="982"/>
                </a:lnTo>
                <a:lnTo>
                  <a:pt x="1547" y="986"/>
                </a:lnTo>
                <a:lnTo>
                  <a:pt x="1576" y="992"/>
                </a:lnTo>
                <a:lnTo>
                  <a:pt x="1605" y="1000"/>
                </a:lnTo>
                <a:lnTo>
                  <a:pt x="1632" y="1011"/>
                </a:lnTo>
                <a:lnTo>
                  <a:pt x="1658" y="1026"/>
                </a:lnTo>
                <a:lnTo>
                  <a:pt x="1682" y="1042"/>
                </a:lnTo>
                <a:lnTo>
                  <a:pt x="1704" y="1062"/>
                </a:lnTo>
                <a:lnTo>
                  <a:pt x="1724" y="1083"/>
                </a:lnTo>
                <a:lnTo>
                  <a:pt x="1741" y="1109"/>
                </a:lnTo>
                <a:lnTo>
                  <a:pt x="1755" y="1136"/>
                </a:lnTo>
                <a:lnTo>
                  <a:pt x="1765" y="1167"/>
                </a:lnTo>
                <a:lnTo>
                  <a:pt x="1771" y="1200"/>
                </a:lnTo>
                <a:lnTo>
                  <a:pt x="1773" y="1236"/>
                </a:lnTo>
                <a:lnTo>
                  <a:pt x="1771" y="1272"/>
                </a:lnTo>
                <a:lnTo>
                  <a:pt x="1765" y="1305"/>
                </a:lnTo>
                <a:lnTo>
                  <a:pt x="1755" y="1336"/>
                </a:lnTo>
                <a:lnTo>
                  <a:pt x="1742" y="1364"/>
                </a:lnTo>
                <a:lnTo>
                  <a:pt x="1725" y="1390"/>
                </a:lnTo>
                <a:lnTo>
                  <a:pt x="1707" y="1414"/>
                </a:lnTo>
                <a:lnTo>
                  <a:pt x="1686" y="1437"/>
                </a:lnTo>
                <a:lnTo>
                  <a:pt x="1664" y="1457"/>
                </a:lnTo>
                <a:lnTo>
                  <a:pt x="1640" y="1477"/>
                </a:lnTo>
                <a:lnTo>
                  <a:pt x="1617" y="1494"/>
                </a:lnTo>
                <a:lnTo>
                  <a:pt x="1592" y="1510"/>
                </a:lnTo>
                <a:lnTo>
                  <a:pt x="1569" y="1527"/>
                </a:lnTo>
                <a:lnTo>
                  <a:pt x="1545" y="1542"/>
                </a:lnTo>
                <a:lnTo>
                  <a:pt x="1523" y="1556"/>
                </a:lnTo>
                <a:lnTo>
                  <a:pt x="1501" y="1570"/>
                </a:lnTo>
                <a:lnTo>
                  <a:pt x="1483" y="1584"/>
                </a:lnTo>
                <a:lnTo>
                  <a:pt x="1466" y="1597"/>
                </a:lnTo>
                <a:lnTo>
                  <a:pt x="1452" y="1611"/>
                </a:lnTo>
                <a:lnTo>
                  <a:pt x="1441" y="1625"/>
                </a:lnTo>
                <a:lnTo>
                  <a:pt x="1435" y="1639"/>
                </a:lnTo>
                <a:lnTo>
                  <a:pt x="1432" y="1655"/>
                </a:lnTo>
                <a:lnTo>
                  <a:pt x="1787" y="1655"/>
                </a:lnTo>
                <a:lnTo>
                  <a:pt x="1787" y="1830"/>
                </a:lnTo>
                <a:lnTo>
                  <a:pt x="1209" y="1830"/>
                </a:lnTo>
                <a:lnTo>
                  <a:pt x="1204" y="1798"/>
                </a:lnTo>
                <a:lnTo>
                  <a:pt x="1201" y="1768"/>
                </a:lnTo>
                <a:lnTo>
                  <a:pt x="1199" y="1740"/>
                </a:lnTo>
                <a:lnTo>
                  <a:pt x="1202" y="1699"/>
                </a:lnTo>
                <a:lnTo>
                  <a:pt x="1208" y="1662"/>
                </a:lnTo>
                <a:lnTo>
                  <a:pt x="1217" y="1627"/>
                </a:lnTo>
                <a:lnTo>
                  <a:pt x="1230" y="1594"/>
                </a:lnTo>
                <a:lnTo>
                  <a:pt x="1247" y="1565"/>
                </a:lnTo>
                <a:lnTo>
                  <a:pt x="1265" y="1537"/>
                </a:lnTo>
                <a:lnTo>
                  <a:pt x="1286" y="1513"/>
                </a:lnTo>
                <a:lnTo>
                  <a:pt x="1307" y="1489"/>
                </a:lnTo>
                <a:lnTo>
                  <a:pt x="1331" y="1466"/>
                </a:lnTo>
                <a:lnTo>
                  <a:pt x="1355" y="1446"/>
                </a:lnTo>
                <a:lnTo>
                  <a:pt x="1380" y="1428"/>
                </a:lnTo>
                <a:lnTo>
                  <a:pt x="1404" y="1409"/>
                </a:lnTo>
                <a:lnTo>
                  <a:pt x="1428" y="1393"/>
                </a:lnTo>
                <a:lnTo>
                  <a:pt x="1451" y="1377"/>
                </a:lnTo>
                <a:lnTo>
                  <a:pt x="1474" y="1361"/>
                </a:lnTo>
                <a:lnTo>
                  <a:pt x="1494" y="1347"/>
                </a:lnTo>
                <a:lnTo>
                  <a:pt x="1513" y="1332"/>
                </a:lnTo>
                <a:lnTo>
                  <a:pt x="1528" y="1317"/>
                </a:lnTo>
                <a:lnTo>
                  <a:pt x="1541" y="1303"/>
                </a:lnTo>
                <a:lnTo>
                  <a:pt x="1551" y="1288"/>
                </a:lnTo>
                <a:lnTo>
                  <a:pt x="1558" y="1272"/>
                </a:lnTo>
                <a:lnTo>
                  <a:pt x="1560" y="1256"/>
                </a:lnTo>
                <a:lnTo>
                  <a:pt x="1558" y="1236"/>
                </a:lnTo>
                <a:lnTo>
                  <a:pt x="1551" y="1219"/>
                </a:lnTo>
                <a:lnTo>
                  <a:pt x="1542" y="1205"/>
                </a:lnTo>
                <a:lnTo>
                  <a:pt x="1531" y="1192"/>
                </a:lnTo>
                <a:lnTo>
                  <a:pt x="1518" y="1184"/>
                </a:lnTo>
                <a:lnTo>
                  <a:pt x="1502" y="1178"/>
                </a:lnTo>
                <a:lnTo>
                  <a:pt x="1486" y="1175"/>
                </a:lnTo>
                <a:lnTo>
                  <a:pt x="1470" y="1173"/>
                </a:lnTo>
                <a:lnTo>
                  <a:pt x="1447" y="1176"/>
                </a:lnTo>
                <a:lnTo>
                  <a:pt x="1427" y="1182"/>
                </a:lnTo>
                <a:lnTo>
                  <a:pt x="1408" y="1192"/>
                </a:lnTo>
                <a:lnTo>
                  <a:pt x="1392" y="1205"/>
                </a:lnTo>
                <a:lnTo>
                  <a:pt x="1379" y="1218"/>
                </a:lnTo>
                <a:lnTo>
                  <a:pt x="1366" y="1231"/>
                </a:lnTo>
                <a:lnTo>
                  <a:pt x="1358" y="1243"/>
                </a:lnTo>
                <a:lnTo>
                  <a:pt x="1351" y="1253"/>
                </a:lnTo>
                <a:lnTo>
                  <a:pt x="1348" y="1260"/>
                </a:lnTo>
                <a:lnTo>
                  <a:pt x="1346" y="1262"/>
                </a:lnTo>
                <a:lnTo>
                  <a:pt x="1195" y="1161"/>
                </a:lnTo>
                <a:lnTo>
                  <a:pt x="1196" y="1159"/>
                </a:lnTo>
                <a:lnTo>
                  <a:pt x="1199" y="1153"/>
                </a:lnTo>
                <a:lnTo>
                  <a:pt x="1203" y="1144"/>
                </a:lnTo>
                <a:lnTo>
                  <a:pt x="1210" y="1132"/>
                </a:lnTo>
                <a:lnTo>
                  <a:pt x="1219" y="1119"/>
                </a:lnTo>
                <a:lnTo>
                  <a:pt x="1230" y="1103"/>
                </a:lnTo>
                <a:lnTo>
                  <a:pt x="1244" y="1087"/>
                </a:lnTo>
                <a:lnTo>
                  <a:pt x="1260" y="1071"/>
                </a:lnTo>
                <a:lnTo>
                  <a:pt x="1278" y="1054"/>
                </a:lnTo>
                <a:lnTo>
                  <a:pt x="1300" y="1038"/>
                </a:lnTo>
                <a:lnTo>
                  <a:pt x="1324" y="1023"/>
                </a:lnTo>
                <a:lnTo>
                  <a:pt x="1351" y="1008"/>
                </a:lnTo>
                <a:lnTo>
                  <a:pt x="1381" y="997"/>
                </a:lnTo>
                <a:lnTo>
                  <a:pt x="1413" y="989"/>
                </a:lnTo>
                <a:lnTo>
                  <a:pt x="1449" y="983"/>
                </a:lnTo>
                <a:lnTo>
                  <a:pt x="1489" y="981"/>
                </a:lnTo>
                <a:close/>
                <a:moveTo>
                  <a:pt x="422" y="734"/>
                </a:moveTo>
                <a:lnTo>
                  <a:pt x="452" y="738"/>
                </a:lnTo>
                <a:lnTo>
                  <a:pt x="482" y="746"/>
                </a:lnTo>
                <a:lnTo>
                  <a:pt x="513" y="758"/>
                </a:lnTo>
                <a:lnTo>
                  <a:pt x="545" y="775"/>
                </a:lnTo>
                <a:lnTo>
                  <a:pt x="578" y="799"/>
                </a:lnTo>
                <a:lnTo>
                  <a:pt x="612" y="827"/>
                </a:lnTo>
                <a:lnTo>
                  <a:pt x="646" y="863"/>
                </a:lnTo>
                <a:lnTo>
                  <a:pt x="682" y="905"/>
                </a:lnTo>
                <a:lnTo>
                  <a:pt x="716" y="948"/>
                </a:lnTo>
                <a:lnTo>
                  <a:pt x="746" y="990"/>
                </a:lnTo>
                <a:lnTo>
                  <a:pt x="771" y="1028"/>
                </a:lnTo>
                <a:lnTo>
                  <a:pt x="792" y="1065"/>
                </a:lnTo>
                <a:lnTo>
                  <a:pt x="809" y="1098"/>
                </a:lnTo>
                <a:lnTo>
                  <a:pt x="822" y="1130"/>
                </a:lnTo>
                <a:lnTo>
                  <a:pt x="833" y="1161"/>
                </a:lnTo>
                <a:lnTo>
                  <a:pt x="839" y="1188"/>
                </a:lnTo>
                <a:lnTo>
                  <a:pt x="842" y="1215"/>
                </a:lnTo>
                <a:lnTo>
                  <a:pt x="843" y="1240"/>
                </a:lnTo>
                <a:lnTo>
                  <a:pt x="841" y="1264"/>
                </a:lnTo>
                <a:lnTo>
                  <a:pt x="836" y="1288"/>
                </a:lnTo>
                <a:lnTo>
                  <a:pt x="827" y="1309"/>
                </a:lnTo>
                <a:lnTo>
                  <a:pt x="818" y="1329"/>
                </a:lnTo>
                <a:lnTo>
                  <a:pt x="807" y="1350"/>
                </a:lnTo>
                <a:lnTo>
                  <a:pt x="794" y="1369"/>
                </a:lnTo>
                <a:lnTo>
                  <a:pt x="778" y="1389"/>
                </a:lnTo>
                <a:lnTo>
                  <a:pt x="762" y="1408"/>
                </a:lnTo>
                <a:lnTo>
                  <a:pt x="745" y="1428"/>
                </a:lnTo>
                <a:lnTo>
                  <a:pt x="726" y="1446"/>
                </a:lnTo>
                <a:lnTo>
                  <a:pt x="707" y="1465"/>
                </a:lnTo>
                <a:lnTo>
                  <a:pt x="687" y="1485"/>
                </a:lnTo>
                <a:lnTo>
                  <a:pt x="667" y="1505"/>
                </a:lnTo>
                <a:lnTo>
                  <a:pt x="653" y="1523"/>
                </a:lnTo>
                <a:lnTo>
                  <a:pt x="643" y="1543"/>
                </a:lnTo>
                <a:lnTo>
                  <a:pt x="639" y="1566"/>
                </a:lnTo>
                <a:lnTo>
                  <a:pt x="639" y="1590"/>
                </a:lnTo>
                <a:lnTo>
                  <a:pt x="643" y="1616"/>
                </a:lnTo>
                <a:lnTo>
                  <a:pt x="650" y="1644"/>
                </a:lnTo>
                <a:lnTo>
                  <a:pt x="662" y="1674"/>
                </a:lnTo>
                <a:lnTo>
                  <a:pt x="677" y="1705"/>
                </a:lnTo>
                <a:lnTo>
                  <a:pt x="694" y="1737"/>
                </a:lnTo>
                <a:lnTo>
                  <a:pt x="715" y="1770"/>
                </a:lnTo>
                <a:lnTo>
                  <a:pt x="738" y="1805"/>
                </a:lnTo>
                <a:lnTo>
                  <a:pt x="764" y="1840"/>
                </a:lnTo>
                <a:lnTo>
                  <a:pt x="793" y="1876"/>
                </a:lnTo>
                <a:lnTo>
                  <a:pt x="822" y="1912"/>
                </a:lnTo>
                <a:lnTo>
                  <a:pt x="853" y="1949"/>
                </a:lnTo>
                <a:lnTo>
                  <a:pt x="887" y="1986"/>
                </a:lnTo>
                <a:lnTo>
                  <a:pt x="920" y="2023"/>
                </a:lnTo>
                <a:lnTo>
                  <a:pt x="955" y="2061"/>
                </a:lnTo>
                <a:lnTo>
                  <a:pt x="990" y="2096"/>
                </a:lnTo>
                <a:lnTo>
                  <a:pt x="1026" y="2133"/>
                </a:lnTo>
                <a:lnTo>
                  <a:pt x="1063" y="2169"/>
                </a:lnTo>
                <a:lnTo>
                  <a:pt x="1099" y="2205"/>
                </a:lnTo>
                <a:lnTo>
                  <a:pt x="1136" y="2240"/>
                </a:lnTo>
                <a:lnTo>
                  <a:pt x="1173" y="2273"/>
                </a:lnTo>
                <a:lnTo>
                  <a:pt x="1210" y="2306"/>
                </a:lnTo>
                <a:lnTo>
                  <a:pt x="1247" y="2338"/>
                </a:lnTo>
                <a:lnTo>
                  <a:pt x="1284" y="2367"/>
                </a:lnTo>
                <a:lnTo>
                  <a:pt x="1319" y="2395"/>
                </a:lnTo>
                <a:lnTo>
                  <a:pt x="1354" y="2421"/>
                </a:lnTo>
                <a:lnTo>
                  <a:pt x="1389" y="2444"/>
                </a:lnTo>
                <a:lnTo>
                  <a:pt x="1423" y="2465"/>
                </a:lnTo>
                <a:lnTo>
                  <a:pt x="1454" y="2483"/>
                </a:lnTo>
                <a:lnTo>
                  <a:pt x="1486" y="2497"/>
                </a:lnTo>
                <a:lnTo>
                  <a:pt x="1516" y="2509"/>
                </a:lnTo>
                <a:lnTo>
                  <a:pt x="1543" y="2517"/>
                </a:lnTo>
                <a:lnTo>
                  <a:pt x="1570" y="2521"/>
                </a:lnTo>
                <a:lnTo>
                  <a:pt x="1593" y="2520"/>
                </a:lnTo>
                <a:lnTo>
                  <a:pt x="1616" y="2516"/>
                </a:lnTo>
                <a:lnTo>
                  <a:pt x="1636" y="2506"/>
                </a:lnTo>
                <a:lnTo>
                  <a:pt x="1654" y="2492"/>
                </a:lnTo>
                <a:lnTo>
                  <a:pt x="1674" y="2472"/>
                </a:lnTo>
                <a:lnTo>
                  <a:pt x="1694" y="2452"/>
                </a:lnTo>
                <a:lnTo>
                  <a:pt x="1713" y="2433"/>
                </a:lnTo>
                <a:lnTo>
                  <a:pt x="1733" y="2414"/>
                </a:lnTo>
                <a:lnTo>
                  <a:pt x="1751" y="2397"/>
                </a:lnTo>
                <a:lnTo>
                  <a:pt x="1770" y="2381"/>
                </a:lnTo>
                <a:lnTo>
                  <a:pt x="1790" y="2365"/>
                </a:lnTo>
                <a:lnTo>
                  <a:pt x="1809" y="2352"/>
                </a:lnTo>
                <a:lnTo>
                  <a:pt x="1830" y="2341"/>
                </a:lnTo>
                <a:lnTo>
                  <a:pt x="1850" y="2332"/>
                </a:lnTo>
                <a:lnTo>
                  <a:pt x="1873" y="2324"/>
                </a:lnTo>
                <a:lnTo>
                  <a:pt x="1895" y="2319"/>
                </a:lnTo>
                <a:lnTo>
                  <a:pt x="1919" y="2316"/>
                </a:lnTo>
                <a:lnTo>
                  <a:pt x="1944" y="2317"/>
                </a:lnTo>
                <a:lnTo>
                  <a:pt x="1971" y="2320"/>
                </a:lnTo>
                <a:lnTo>
                  <a:pt x="1999" y="2326"/>
                </a:lnTo>
                <a:lnTo>
                  <a:pt x="2029" y="2337"/>
                </a:lnTo>
                <a:lnTo>
                  <a:pt x="2061" y="2350"/>
                </a:lnTo>
                <a:lnTo>
                  <a:pt x="2095" y="2367"/>
                </a:lnTo>
                <a:lnTo>
                  <a:pt x="2131" y="2388"/>
                </a:lnTo>
                <a:lnTo>
                  <a:pt x="2170" y="2413"/>
                </a:lnTo>
                <a:lnTo>
                  <a:pt x="2211" y="2443"/>
                </a:lnTo>
                <a:lnTo>
                  <a:pt x="2255" y="2477"/>
                </a:lnTo>
                <a:lnTo>
                  <a:pt x="2297" y="2513"/>
                </a:lnTo>
                <a:lnTo>
                  <a:pt x="2332" y="2547"/>
                </a:lnTo>
                <a:lnTo>
                  <a:pt x="2360" y="2581"/>
                </a:lnTo>
                <a:lnTo>
                  <a:pt x="2384" y="2614"/>
                </a:lnTo>
                <a:lnTo>
                  <a:pt x="2401" y="2647"/>
                </a:lnTo>
                <a:lnTo>
                  <a:pt x="2414" y="2677"/>
                </a:lnTo>
                <a:lnTo>
                  <a:pt x="2422" y="2707"/>
                </a:lnTo>
                <a:lnTo>
                  <a:pt x="2425" y="2737"/>
                </a:lnTo>
                <a:lnTo>
                  <a:pt x="2424" y="2765"/>
                </a:lnTo>
                <a:lnTo>
                  <a:pt x="2419" y="2793"/>
                </a:lnTo>
                <a:lnTo>
                  <a:pt x="2412" y="2819"/>
                </a:lnTo>
                <a:lnTo>
                  <a:pt x="2400" y="2846"/>
                </a:lnTo>
                <a:lnTo>
                  <a:pt x="2387" y="2872"/>
                </a:lnTo>
                <a:lnTo>
                  <a:pt x="2371" y="2896"/>
                </a:lnTo>
                <a:lnTo>
                  <a:pt x="2352" y="2920"/>
                </a:lnTo>
                <a:lnTo>
                  <a:pt x="2333" y="2943"/>
                </a:lnTo>
                <a:lnTo>
                  <a:pt x="2312" y="2967"/>
                </a:lnTo>
                <a:lnTo>
                  <a:pt x="2291" y="2989"/>
                </a:lnTo>
                <a:lnTo>
                  <a:pt x="2269" y="3011"/>
                </a:lnTo>
                <a:lnTo>
                  <a:pt x="2247" y="3032"/>
                </a:lnTo>
                <a:lnTo>
                  <a:pt x="2224" y="3054"/>
                </a:lnTo>
                <a:lnTo>
                  <a:pt x="2203" y="3074"/>
                </a:lnTo>
                <a:lnTo>
                  <a:pt x="2183" y="3093"/>
                </a:lnTo>
                <a:lnTo>
                  <a:pt x="2160" y="3113"/>
                </a:lnTo>
                <a:lnTo>
                  <a:pt x="2131" y="3129"/>
                </a:lnTo>
                <a:lnTo>
                  <a:pt x="2100" y="3142"/>
                </a:lnTo>
                <a:lnTo>
                  <a:pt x="2064" y="3151"/>
                </a:lnTo>
                <a:lnTo>
                  <a:pt x="2024" y="3157"/>
                </a:lnTo>
                <a:lnTo>
                  <a:pt x="1980" y="3159"/>
                </a:lnTo>
                <a:lnTo>
                  <a:pt x="1933" y="3158"/>
                </a:lnTo>
                <a:lnTo>
                  <a:pt x="1883" y="3153"/>
                </a:lnTo>
                <a:lnTo>
                  <a:pt x="1830" y="3144"/>
                </a:lnTo>
                <a:lnTo>
                  <a:pt x="1773" y="3131"/>
                </a:lnTo>
                <a:lnTo>
                  <a:pt x="1714" y="3115"/>
                </a:lnTo>
                <a:lnTo>
                  <a:pt x="1652" y="3094"/>
                </a:lnTo>
                <a:lnTo>
                  <a:pt x="1588" y="3071"/>
                </a:lnTo>
                <a:lnTo>
                  <a:pt x="1522" y="3042"/>
                </a:lnTo>
                <a:lnTo>
                  <a:pt x="1453" y="3011"/>
                </a:lnTo>
                <a:lnTo>
                  <a:pt x="1384" y="2974"/>
                </a:lnTo>
                <a:lnTo>
                  <a:pt x="1312" y="2934"/>
                </a:lnTo>
                <a:lnTo>
                  <a:pt x="1240" y="2889"/>
                </a:lnTo>
                <a:lnTo>
                  <a:pt x="1165" y="2841"/>
                </a:lnTo>
                <a:lnTo>
                  <a:pt x="1089" y="2788"/>
                </a:lnTo>
                <a:lnTo>
                  <a:pt x="1014" y="2729"/>
                </a:lnTo>
                <a:lnTo>
                  <a:pt x="937" y="2668"/>
                </a:lnTo>
                <a:lnTo>
                  <a:pt x="859" y="2602"/>
                </a:lnTo>
                <a:lnTo>
                  <a:pt x="781" y="2531"/>
                </a:lnTo>
                <a:lnTo>
                  <a:pt x="704" y="2455"/>
                </a:lnTo>
                <a:lnTo>
                  <a:pt x="629" y="2378"/>
                </a:lnTo>
                <a:lnTo>
                  <a:pt x="557" y="2300"/>
                </a:lnTo>
                <a:lnTo>
                  <a:pt x="491" y="2222"/>
                </a:lnTo>
                <a:lnTo>
                  <a:pt x="430" y="2145"/>
                </a:lnTo>
                <a:lnTo>
                  <a:pt x="372" y="2070"/>
                </a:lnTo>
                <a:lnTo>
                  <a:pt x="319" y="1994"/>
                </a:lnTo>
                <a:lnTo>
                  <a:pt x="270" y="1921"/>
                </a:lnTo>
                <a:lnTo>
                  <a:pt x="225" y="1847"/>
                </a:lnTo>
                <a:lnTo>
                  <a:pt x="185" y="1775"/>
                </a:lnTo>
                <a:lnTo>
                  <a:pt x="148" y="1706"/>
                </a:lnTo>
                <a:lnTo>
                  <a:pt x="117" y="1637"/>
                </a:lnTo>
                <a:lnTo>
                  <a:pt x="89" y="1571"/>
                </a:lnTo>
                <a:lnTo>
                  <a:pt x="64" y="1507"/>
                </a:lnTo>
                <a:lnTo>
                  <a:pt x="44" y="1446"/>
                </a:lnTo>
                <a:lnTo>
                  <a:pt x="28" y="1387"/>
                </a:lnTo>
                <a:lnTo>
                  <a:pt x="15" y="1330"/>
                </a:lnTo>
                <a:lnTo>
                  <a:pt x="6" y="1276"/>
                </a:lnTo>
                <a:lnTo>
                  <a:pt x="1" y="1226"/>
                </a:lnTo>
                <a:lnTo>
                  <a:pt x="0" y="1179"/>
                </a:lnTo>
                <a:lnTo>
                  <a:pt x="2" y="1135"/>
                </a:lnTo>
                <a:lnTo>
                  <a:pt x="8" y="1095"/>
                </a:lnTo>
                <a:lnTo>
                  <a:pt x="17" y="1059"/>
                </a:lnTo>
                <a:lnTo>
                  <a:pt x="30" y="1028"/>
                </a:lnTo>
                <a:lnTo>
                  <a:pt x="46" y="1000"/>
                </a:lnTo>
                <a:lnTo>
                  <a:pt x="65" y="977"/>
                </a:lnTo>
                <a:lnTo>
                  <a:pt x="86" y="956"/>
                </a:lnTo>
                <a:lnTo>
                  <a:pt x="106" y="935"/>
                </a:lnTo>
                <a:lnTo>
                  <a:pt x="127" y="912"/>
                </a:lnTo>
                <a:lnTo>
                  <a:pt x="148" y="891"/>
                </a:lnTo>
                <a:lnTo>
                  <a:pt x="171" y="868"/>
                </a:lnTo>
                <a:lnTo>
                  <a:pt x="192" y="847"/>
                </a:lnTo>
                <a:lnTo>
                  <a:pt x="216" y="826"/>
                </a:lnTo>
                <a:lnTo>
                  <a:pt x="239" y="807"/>
                </a:lnTo>
                <a:lnTo>
                  <a:pt x="263" y="789"/>
                </a:lnTo>
                <a:lnTo>
                  <a:pt x="288" y="773"/>
                </a:lnTo>
                <a:lnTo>
                  <a:pt x="314" y="759"/>
                </a:lnTo>
                <a:lnTo>
                  <a:pt x="340" y="749"/>
                </a:lnTo>
                <a:lnTo>
                  <a:pt x="367" y="740"/>
                </a:lnTo>
                <a:lnTo>
                  <a:pt x="395" y="735"/>
                </a:lnTo>
                <a:lnTo>
                  <a:pt x="422" y="734"/>
                </a:lnTo>
                <a:close/>
                <a:moveTo>
                  <a:pt x="1872" y="0"/>
                </a:moveTo>
                <a:lnTo>
                  <a:pt x="1970" y="4"/>
                </a:lnTo>
                <a:lnTo>
                  <a:pt x="2067" y="13"/>
                </a:lnTo>
                <a:lnTo>
                  <a:pt x="2162" y="29"/>
                </a:lnTo>
                <a:lnTo>
                  <a:pt x="2255" y="50"/>
                </a:lnTo>
                <a:lnTo>
                  <a:pt x="2346" y="77"/>
                </a:lnTo>
                <a:lnTo>
                  <a:pt x="2434" y="110"/>
                </a:lnTo>
                <a:lnTo>
                  <a:pt x="2520" y="147"/>
                </a:lnTo>
                <a:lnTo>
                  <a:pt x="2603" y="190"/>
                </a:lnTo>
                <a:lnTo>
                  <a:pt x="2683" y="238"/>
                </a:lnTo>
                <a:lnTo>
                  <a:pt x="2758" y="291"/>
                </a:lnTo>
                <a:lnTo>
                  <a:pt x="2832" y="348"/>
                </a:lnTo>
                <a:lnTo>
                  <a:pt x="2900" y="409"/>
                </a:lnTo>
                <a:lnTo>
                  <a:pt x="2966" y="475"/>
                </a:lnTo>
                <a:lnTo>
                  <a:pt x="3027" y="544"/>
                </a:lnTo>
                <a:lnTo>
                  <a:pt x="3085" y="617"/>
                </a:lnTo>
                <a:lnTo>
                  <a:pt x="3137" y="693"/>
                </a:lnTo>
                <a:lnTo>
                  <a:pt x="3185" y="773"/>
                </a:lnTo>
                <a:lnTo>
                  <a:pt x="3228" y="855"/>
                </a:lnTo>
                <a:lnTo>
                  <a:pt x="3266" y="941"/>
                </a:lnTo>
                <a:lnTo>
                  <a:pt x="3298" y="1030"/>
                </a:lnTo>
                <a:lnTo>
                  <a:pt x="3325" y="1120"/>
                </a:lnTo>
                <a:lnTo>
                  <a:pt x="3346" y="1213"/>
                </a:lnTo>
                <a:lnTo>
                  <a:pt x="3363" y="1308"/>
                </a:lnTo>
                <a:lnTo>
                  <a:pt x="3372" y="1405"/>
                </a:lnTo>
                <a:lnTo>
                  <a:pt x="3375" y="1504"/>
                </a:lnTo>
                <a:lnTo>
                  <a:pt x="3372" y="1598"/>
                </a:lnTo>
                <a:lnTo>
                  <a:pt x="3364" y="1692"/>
                </a:lnTo>
                <a:lnTo>
                  <a:pt x="3349" y="1783"/>
                </a:lnTo>
                <a:lnTo>
                  <a:pt x="3329" y="1873"/>
                </a:lnTo>
                <a:lnTo>
                  <a:pt x="3304" y="1960"/>
                </a:lnTo>
                <a:lnTo>
                  <a:pt x="3274" y="2046"/>
                </a:lnTo>
                <a:lnTo>
                  <a:pt x="3239" y="2129"/>
                </a:lnTo>
                <a:lnTo>
                  <a:pt x="3199" y="2209"/>
                </a:lnTo>
                <a:lnTo>
                  <a:pt x="3155" y="2287"/>
                </a:lnTo>
                <a:lnTo>
                  <a:pt x="3106" y="2361"/>
                </a:lnTo>
                <a:lnTo>
                  <a:pt x="3054" y="2433"/>
                </a:lnTo>
                <a:lnTo>
                  <a:pt x="2997" y="2500"/>
                </a:lnTo>
                <a:lnTo>
                  <a:pt x="2936" y="2565"/>
                </a:lnTo>
                <a:lnTo>
                  <a:pt x="2872" y="2626"/>
                </a:lnTo>
                <a:lnTo>
                  <a:pt x="2803" y="2683"/>
                </a:lnTo>
                <a:lnTo>
                  <a:pt x="2733" y="2737"/>
                </a:lnTo>
                <a:lnTo>
                  <a:pt x="2658" y="2785"/>
                </a:lnTo>
                <a:lnTo>
                  <a:pt x="2580" y="2830"/>
                </a:lnTo>
                <a:lnTo>
                  <a:pt x="2586" y="2797"/>
                </a:lnTo>
                <a:lnTo>
                  <a:pt x="2590" y="2763"/>
                </a:lnTo>
                <a:lnTo>
                  <a:pt x="2591" y="2728"/>
                </a:lnTo>
                <a:lnTo>
                  <a:pt x="2585" y="2680"/>
                </a:lnTo>
                <a:lnTo>
                  <a:pt x="2574" y="2633"/>
                </a:lnTo>
                <a:lnTo>
                  <a:pt x="2557" y="2587"/>
                </a:lnTo>
                <a:lnTo>
                  <a:pt x="2623" y="2541"/>
                </a:lnTo>
                <a:lnTo>
                  <a:pt x="2687" y="2492"/>
                </a:lnTo>
                <a:lnTo>
                  <a:pt x="2747" y="2440"/>
                </a:lnTo>
                <a:lnTo>
                  <a:pt x="2803" y="2383"/>
                </a:lnTo>
                <a:lnTo>
                  <a:pt x="2856" y="2323"/>
                </a:lnTo>
                <a:lnTo>
                  <a:pt x="2907" y="2260"/>
                </a:lnTo>
                <a:lnTo>
                  <a:pt x="2952" y="2194"/>
                </a:lnTo>
                <a:lnTo>
                  <a:pt x="2994" y="2124"/>
                </a:lnTo>
                <a:lnTo>
                  <a:pt x="3030" y="2052"/>
                </a:lnTo>
                <a:lnTo>
                  <a:pt x="3063" y="1978"/>
                </a:lnTo>
                <a:lnTo>
                  <a:pt x="3091" y="1901"/>
                </a:lnTo>
                <a:lnTo>
                  <a:pt x="3114" y="1822"/>
                </a:lnTo>
                <a:lnTo>
                  <a:pt x="3132" y="1742"/>
                </a:lnTo>
                <a:lnTo>
                  <a:pt x="3145" y="1659"/>
                </a:lnTo>
                <a:lnTo>
                  <a:pt x="2883" y="1504"/>
                </a:lnTo>
                <a:lnTo>
                  <a:pt x="3145" y="1350"/>
                </a:lnTo>
                <a:lnTo>
                  <a:pt x="3132" y="1263"/>
                </a:lnTo>
                <a:lnTo>
                  <a:pt x="3112" y="1178"/>
                </a:lnTo>
                <a:lnTo>
                  <a:pt x="3088" y="1096"/>
                </a:lnTo>
                <a:lnTo>
                  <a:pt x="3057" y="1016"/>
                </a:lnTo>
                <a:lnTo>
                  <a:pt x="3022" y="939"/>
                </a:lnTo>
                <a:lnTo>
                  <a:pt x="2982" y="864"/>
                </a:lnTo>
                <a:lnTo>
                  <a:pt x="2937" y="793"/>
                </a:lnTo>
                <a:lnTo>
                  <a:pt x="2888" y="724"/>
                </a:lnTo>
                <a:lnTo>
                  <a:pt x="2835" y="659"/>
                </a:lnTo>
                <a:lnTo>
                  <a:pt x="2778" y="597"/>
                </a:lnTo>
                <a:lnTo>
                  <a:pt x="2716" y="540"/>
                </a:lnTo>
                <a:lnTo>
                  <a:pt x="2652" y="487"/>
                </a:lnTo>
                <a:lnTo>
                  <a:pt x="2583" y="438"/>
                </a:lnTo>
                <a:lnTo>
                  <a:pt x="2512" y="393"/>
                </a:lnTo>
                <a:lnTo>
                  <a:pt x="2437" y="353"/>
                </a:lnTo>
                <a:lnTo>
                  <a:pt x="2359" y="318"/>
                </a:lnTo>
                <a:lnTo>
                  <a:pt x="2280" y="288"/>
                </a:lnTo>
                <a:lnTo>
                  <a:pt x="2197" y="264"/>
                </a:lnTo>
                <a:lnTo>
                  <a:pt x="2112" y="244"/>
                </a:lnTo>
                <a:lnTo>
                  <a:pt x="2025" y="231"/>
                </a:lnTo>
                <a:lnTo>
                  <a:pt x="1872" y="492"/>
                </a:lnTo>
                <a:lnTo>
                  <a:pt x="1717" y="231"/>
                </a:lnTo>
                <a:lnTo>
                  <a:pt x="1630" y="244"/>
                </a:lnTo>
                <a:lnTo>
                  <a:pt x="1545" y="264"/>
                </a:lnTo>
                <a:lnTo>
                  <a:pt x="1463" y="288"/>
                </a:lnTo>
                <a:lnTo>
                  <a:pt x="1383" y="318"/>
                </a:lnTo>
                <a:lnTo>
                  <a:pt x="1305" y="354"/>
                </a:lnTo>
                <a:lnTo>
                  <a:pt x="1230" y="394"/>
                </a:lnTo>
                <a:lnTo>
                  <a:pt x="1159" y="439"/>
                </a:lnTo>
                <a:lnTo>
                  <a:pt x="1091" y="488"/>
                </a:lnTo>
                <a:lnTo>
                  <a:pt x="1026" y="541"/>
                </a:lnTo>
                <a:lnTo>
                  <a:pt x="964" y="598"/>
                </a:lnTo>
                <a:lnTo>
                  <a:pt x="907" y="660"/>
                </a:lnTo>
                <a:lnTo>
                  <a:pt x="854" y="725"/>
                </a:lnTo>
                <a:lnTo>
                  <a:pt x="805" y="794"/>
                </a:lnTo>
                <a:lnTo>
                  <a:pt x="765" y="748"/>
                </a:lnTo>
                <a:lnTo>
                  <a:pt x="724" y="707"/>
                </a:lnTo>
                <a:lnTo>
                  <a:pt x="682" y="672"/>
                </a:lnTo>
                <a:lnTo>
                  <a:pt x="640" y="641"/>
                </a:lnTo>
                <a:lnTo>
                  <a:pt x="693" y="571"/>
                </a:lnTo>
                <a:lnTo>
                  <a:pt x="751" y="503"/>
                </a:lnTo>
                <a:lnTo>
                  <a:pt x="812" y="439"/>
                </a:lnTo>
                <a:lnTo>
                  <a:pt x="876" y="378"/>
                </a:lnTo>
                <a:lnTo>
                  <a:pt x="944" y="321"/>
                </a:lnTo>
                <a:lnTo>
                  <a:pt x="1016" y="268"/>
                </a:lnTo>
                <a:lnTo>
                  <a:pt x="1090" y="220"/>
                </a:lnTo>
                <a:lnTo>
                  <a:pt x="1167" y="176"/>
                </a:lnTo>
                <a:lnTo>
                  <a:pt x="1248" y="136"/>
                </a:lnTo>
                <a:lnTo>
                  <a:pt x="1331" y="101"/>
                </a:lnTo>
                <a:lnTo>
                  <a:pt x="1415" y="71"/>
                </a:lnTo>
                <a:lnTo>
                  <a:pt x="1502" y="46"/>
                </a:lnTo>
                <a:lnTo>
                  <a:pt x="1592" y="27"/>
                </a:lnTo>
                <a:lnTo>
                  <a:pt x="1683" y="12"/>
                </a:lnTo>
                <a:lnTo>
                  <a:pt x="1776" y="3"/>
                </a:lnTo>
                <a:lnTo>
                  <a:pt x="1872" y="0"/>
                </a:lnTo>
                <a:close/>
              </a:path>
            </a:pathLst>
          </a:custGeom>
          <a:solidFill>
            <a:schemeClr val="bg1"/>
          </a:solidFill>
          <a:ln w="0">
            <a:no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tx1">
                  <a:lumMod val="50000"/>
                  <a:lumOff val="50000"/>
                </a:schemeClr>
              </a:solidFill>
              <a:effectLst/>
              <a:uLnTx/>
              <a:uFillTx/>
              <a:latin typeface="+mn-lt"/>
              <a:ea typeface="+mn-ea"/>
              <a:cs typeface="+mn-cs"/>
            </a:endParaRPr>
          </a:p>
        </p:txBody>
      </p:sp>
      <p:sp>
        <p:nvSpPr>
          <p:cNvPr id="68" name="Freeform 116"/>
          <p:cNvSpPr/>
          <p:nvPr/>
        </p:nvSpPr>
        <p:spPr bwMode="auto">
          <a:xfrm>
            <a:off x="6878638" y="3203575"/>
            <a:ext cx="303213" cy="266700"/>
          </a:xfrm>
          <a:custGeom>
            <a:avLst/>
            <a:gdLst>
              <a:gd name="T0" fmla="*/ 1272 w 4019"/>
              <a:gd name="T1" fmla="*/ 446 h 3537"/>
              <a:gd name="T2" fmla="*/ 1751 w 4019"/>
              <a:gd name="T3" fmla="*/ 406 h 3537"/>
              <a:gd name="T4" fmla="*/ 2093 w 4019"/>
              <a:gd name="T5" fmla="*/ 479 h 3537"/>
              <a:gd name="T6" fmla="*/ 3354 w 4019"/>
              <a:gd name="T7" fmla="*/ 581 h 3537"/>
              <a:gd name="T8" fmla="*/ 2479 w 4019"/>
              <a:gd name="T9" fmla="*/ 669 h 3537"/>
              <a:gd name="T10" fmla="*/ 2779 w 4019"/>
              <a:gd name="T11" fmla="*/ 926 h 3537"/>
              <a:gd name="T12" fmla="*/ 2804 w 4019"/>
              <a:gd name="T13" fmla="*/ 1139 h 3537"/>
              <a:gd name="T14" fmla="*/ 2880 w 4019"/>
              <a:gd name="T15" fmla="*/ 1500 h 3537"/>
              <a:gd name="T16" fmla="*/ 2790 w 4019"/>
              <a:gd name="T17" fmla="*/ 1682 h 3537"/>
              <a:gd name="T18" fmla="*/ 2596 w 4019"/>
              <a:gd name="T19" fmla="*/ 1670 h 3537"/>
              <a:gd name="T20" fmla="*/ 2377 w 4019"/>
              <a:gd name="T21" fmla="*/ 1368 h 3537"/>
              <a:gd name="T22" fmla="*/ 2268 w 4019"/>
              <a:gd name="T23" fmla="*/ 1148 h 3537"/>
              <a:gd name="T24" fmla="*/ 451 w 4019"/>
              <a:gd name="T25" fmla="*/ 2201 h 3537"/>
              <a:gd name="T26" fmla="*/ 398 w 4019"/>
              <a:gd name="T27" fmla="*/ 2402 h 3537"/>
              <a:gd name="T28" fmla="*/ 587 w 4019"/>
              <a:gd name="T29" fmla="*/ 2487 h 3537"/>
              <a:gd name="T30" fmla="*/ 1638 w 4019"/>
              <a:gd name="T31" fmla="*/ 1780 h 3537"/>
              <a:gd name="T32" fmla="*/ 1735 w 4019"/>
              <a:gd name="T33" fmla="*/ 1880 h 3537"/>
              <a:gd name="T34" fmla="*/ 771 w 4019"/>
              <a:gd name="T35" fmla="*/ 2603 h 3537"/>
              <a:gd name="T36" fmla="*/ 856 w 4019"/>
              <a:gd name="T37" fmla="*/ 2784 h 3537"/>
              <a:gd name="T38" fmla="*/ 1072 w 4019"/>
              <a:gd name="T39" fmla="*/ 2750 h 3537"/>
              <a:gd name="T40" fmla="*/ 1902 w 4019"/>
              <a:gd name="T41" fmla="*/ 2166 h 3537"/>
              <a:gd name="T42" fmla="*/ 1971 w 4019"/>
              <a:gd name="T43" fmla="*/ 2283 h 3537"/>
              <a:gd name="T44" fmla="*/ 1135 w 4019"/>
              <a:gd name="T45" fmla="*/ 2963 h 3537"/>
              <a:gd name="T46" fmla="*/ 1246 w 4019"/>
              <a:gd name="T47" fmla="*/ 3128 h 3537"/>
              <a:gd name="T48" fmla="*/ 2053 w 4019"/>
              <a:gd name="T49" fmla="*/ 2639 h 3537"/>
              <a:gd name="T50" fmla="*/ 2148 w 4019"/>
              <a:gd name="T51" fmla="*/ 2739 h 3537"/>
              <a:gd name="T52" fmla="*/ 1674 w 4019"/>
              <a:gd name="T53" fmla="*/ 3155 h 3537"/>
              <a:gd name="T54" fmla="*/ 1772 w 4019"/>
              <a:gd name="T55" fmla="*/ 3291 h 3537"/>
              <a:gd name="T56" fmla="*/ 1919 w 4019"/>
              <a:gd name="T57" fmla="*/ 3150 h 3537"/>
              <a:gd name="T58" fmla="*/ 2148 w 4019"/>
              <a:gd name="T59" fmla="*/ 3039 h 3537"/>
              <a:gd name="T60" fmla="*/ 2317 w 4019"/>
              <a:gd name="T61" fmla="*/ 2787 h 3537"/>
              <a:gd name="T62" fmla="*/ 2581 w 4019"/>
              <a:gd name="T63" fmla="*/ 2755 h 3537"/>
              <a:gd name="T64" fmla="*/ 2679 w 4019"/>
              <a:gd name="T65" fmla="*/ 2524 h 3537"/>
              <a:gd name="T66" fmla="*/ 2944 w 4019"/>
              <a:gd name="T67" fmla="*/ 2527 h 3537"/>
              <a:gd name="T68" fmla="*/ 2913 w 4019"/>
              <a:gd name="T69" fmla="*/ 2297 h 3537"/>
              <a:gd name="T70" fmla="*/ 3143 w 4019"/>
              <a:gd name="T71" fmla="*/ 2130 h 3537"/>
              <a:gd name="T72" fmla="*/ 3680 w 4019"/>
              <a:gd name="T73" fmla="*/ 1780 h 3537"/>
              <a:gd name="T74" fmla="*/ 3768 w 4019"/>
              <a:gd name="T75" fmla="*/ 1921 h 3537"/>
              <a:gd name="T76" fmla="*/ 3566 w 4019"/>
              <a:gd name="T77" fmla="*/ 2638 h 3537"/>
              <a:gd name="T78" fmla="*/ 3395 w 4019"/>
              <a:gd name="T79" fmla="*/ 2870 h 3537"/>
              <a:gd name="T80" fmla="*/ 3170 w 4019"/>
              <a:gd name="T81" fmla="*/ 2849 h 3537"/>
              <a:gd name="T82" fmla="*/ 3084 w 4019"/>
              <a:gd name="T83" fmla="*/ 3105 h 3537"/>
              <a:gd name="T84" fmla="*/ 2837 w 4019"/>
              <a:gd name="T85" fmla="*/ 3119 h 3537"/>
              <a:gd name="T86" fmla="*/ 2754 w 4019"/>
              <a:gd name="T87" fmla="*/ 3259 h 3537"/>
              <a:gd name="T88" fmla="*/ 2512 w 4019"/>
              <a:gd name="T89" fmla="*/ 3356 h 3537"/>
              <a:gd name="T90" fmla="*/ 2378 w 4019"/>
              <a:gd name="T91" fmla="*/ 3315 h 3537"/>
              <a:gd name="T92" fmla="*/ 2229 w 4019"/>
              <a:gd name="T93" fmla="*/ 3529 h 3537"/>
              <a:gd name="T94" fmla="*/ 1994 w 4019"/>
              <a:gd name="T95" fmla="*/ 3449 h 3537"/>
              <a:gd name="T96" fmla="*/ 1748 w 4019"/>
              <a:gd name="T97" fmla="*/ 3447 h 3537"/>
              <a:gd name="T98" fmla="*/ 1525 w 4019"/>
              <a:gd name="T99" fmla="*/ 3246 h 3537"/>
              <a:gd name="T100" fmla="*/ 1264 w 4019"/>
              <a:gd name="T101" fmla="*/ 3295 h 3537"/>
              <a:gd name="T102" fmla="*/ 1014 w 4019"/>
              <a:gd name="T103" fmla="*/ 3128 h 3537"/>
              <a:gd name="T104" fmla="*/ 869 w 4019"/>
              <a:gd name="T105" fmla="*/ 2944 h 3537"/>
              <a:gd name="T106" fmla="*/ 629 w 4019"/>
              <a:gd name="T107" fmla="*/ 2759 h 3537"/>
              <a:gd name="T108" fmla="*/ 446 w 4019"/>
              <a:gd name="T109" fmla="*/ 2635 h 3537"/>
              <a:gd name="T110" fmla="*/ 230 w 4019"/>
              <a:gd name="T111" fmla="*/ 2403 h 3537"/>
              <a:gd name="T112" fmla="*/ 323 w 4019"/>
              <a:gd name="T113" fmla="*/ 2101 h 3537"/>
              <a:gd name="T114" fmla="*/ 150 w 4019"/>
              <a:gd name="T115" fmla="*/ 1733 h 35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019" h="3537">
                <a:moveTo>
                  <a:pt x="0" y="0"/>
                </a:moveTo>
                <a:lnTo>
                  <a:pt x="899" y="412"/>
                </a:lnTo>
                <a:lnTo>
                  <a:pt x="959" y="436"/>
                </a:lnTo>
                <a:lnTo>
                  <a:pt x="1020" y="452"/>
                </a:lnTo>
                <a:lnTo>
                  <a:pt x="1083" y="462"/>
                </a:lnTo>
                <a:lnTo>
                  <a:pt x="1146" y="463"/>
                </a:lnTo>
                <a:lnTo>
                  <a:pt x="1210" y="458"/>
                </a:lnTo>
                <a:lnTo>
                  <a:pt x="1272" y="446"/>
                </a:lnTo>
                <a:lnTo>
                  <a:pt x="1318" y="434"/>
                </a:lnTo>
                <a:lnTo>
                  <a:pt x="1369" y="423"/>
                </a:lnTo>
                <a:lnTo>
                  <a:pt x="1424" y="414"/>
                </a:lnTo>
                <a:lnTo>
                  <a:pt x="1481" y="407"/>
                </a:lnTo>
                <a:lnTo>
                  <a:pt x="1543" y="403"/>
                </a:lnTo>
                <a:lnTo>
                  <a:pt x="1609" y="401"/>
                </a:lnTo>
                <a:lnTo>
                  <a:pt x="1677" y="402"/>
                </a:lnTo>
                <a:lnTo>
                  <a:pt x="1751" y="406"/>
                </a:lnTo>
                <a:lnTo>
                  <a:pt x="1826" y="414"/>
                </a:lnTo>
                <a:lnTo>
                  <a:pt x="1906" y="427"/>
                </a:lnTo>
                <a:lnTo>
                  <a:pt x="1989" y="444"/>
                </a:lnTo>
                <a:lnTo>
                  <a:pt x="2000" y="447"/>
                </a:lnTo>
                <a:lnTo>
                  <a:pt x="2017" y="453"/>
                </a:lnTo>
                <a:lnTo>
                  <a:pt x="2039" y="459"/>
                </a:lnTo>
                <a:lnTo>
                  <a:pt x="2065" y="468"/>
                </a:lnTo>
                <a:lnTo>
                  <a:pt x="2093" y="479"/>
                </a:lnTo>
                <a:lnTo>
                  <a:pt x="3084" y="490"/>
                </a:lnTo>
                <a:lnTo>
                  <a:pt x="3133" y="487"/>
                </a:lnTo>
                <a:lnTo>
                  <a:pt x="3181" y="478"/>
                </a:lnTo>
                <a:lnTo>
                  <a:pt x="3227" y="462"/>
                </a:lnTo>
                <a:lnTo>
                  <a:pt x="3271" y="440"/>
                </a:lnTo>
                <a:lnTo>
                  <a:pt x="4019" y="4"/>
                </a:lnTo>
                <a:lnTo>
                  <a:pt x="4019" y="188"/>
                </a:lnTo>
                <a:lnTo>
                  <a:pt x="3354" y="581"/>
                </a:lnTo>
                <a:lnTo>
                  <a:pt x="3311" y="604"/>
                </a:lnTo>
                <a:lnTo>
                  <a:pt x="3266" y="623"/>
                </a:lnTo>
                <a:lnTo>
                  <a:pt x="3218" y="635"/>
                </a:lnTo>
                <a:lnTo>
                  <a:pt x="3171" y="642"/>
                </a:lnTo>
                <a:lnTo>
                  <a:pt x="3122" y="645"/>
                </a:lnTo>
                <a:lnTo>
                  <a:pt x="2954" y="648"/>
                </a:lnTo>
                <a:lnTo>
                  <a:pt x="2425" y="640"/>
                </a:lnTo>
                <a:lnTo>
                  <a:pt x="2479" y="669"/>
                </a:lnTo>
                <a:lnTo>
                  <a:pt x="2530" y="698"/>
                </a:lnTo>
                <a:lnTo>
                  <a:pt x="2579" y="730"/>
                </a:lnTo>
                <a:lnTo>
                  <a:pt x="2624" y="761"/>
                </a:lnTo>
                <a:lnTo>
                  <a:pt x="2665" y="793"/>
                </a:lnTo>
                <a:lnTo>
                  <a:pt x="2703" y="826"/>
                </a:lnTo>
                <a:lnTo>
                  <a:pt x="2734" y="859"/>
                </a:lnTo>
                <a:lnTo>
                  <a:pt x="2759" y="893"/>
                </a:lnTo>
                <a:lnTo>
                  <a:pt x="2779" y="926"/>
                </a:lnTo>
                <a:lnTo>
                  <a:pt x="2779" y="930"/>
                </a:lnTo>
                <a:lnTo>
                  <a:pt x="2780" y="942"/>
                </a:lnTo>
                <a:lnTo>
                  <a:pt x="2782" y="961"/>
                </a:lnTo>
                <a:lnTo>
                  <a:pt x="2785" y="988"/>
                </a:lnTo>
                <a:lnTo>
                  <a:pt x="2788" y="1020"/>
                </a:lnTo>
                <a:lnTo>
                  <a:pt x="2793" y="1055"/>
                </a:lnTo>
                <a:lnTo>
                  <a:pt x="2798" y="1095"/>
                </a:lnTo>
                <a:lnTo>
                  <a:pt x="2804" y="1139"/>
                </a:lnTo>
                <a:lnTo>
                  <a:pt x="2812" y="1184"/>
                </a:lnTo>
                <a:lnTo>
                  <a:pt x="2819" y="1232"/>
                </a:lnTo>
                <a:lnTo>
                  <a:pt x="2827" y="1279"/>
                </a:lnTo>
                <a:lnTo>
                  <a:pt x="2837" y="1327"/>
                </a:lnTo>
                <a:lnTo>
                  <a:pt x="2847" y="1374"/>
                </a:lnTo>
                <a:lnTo>
                  <a:pt x="2857" y="1418"/>
                </a:lnTo>
                <a:lnTo>
                  <a:pt x="2868" y="1461"/>
                </a:lnTo>
                <a:lnTo>
                  <a:pt x="2880" y="1500"/>
                </a:lnTo>
                <a:lnTo>
                  <a:pt x="2886" y="1529"/>
                </a:lnTo>
                <a:lnTo>
                  <a:pt x="2887" y="1558"/>
                </a:lnTo>
                <a:lnTo>
                  <a:pt x="2881" y="1586"/>
                </a:lnTo>
                <a:lnTo>
                  <a:pt x="2871" y="1613"/>
                </a:lnTo>
                <a:lnTo>
                  <a:pt x="2855" y="1637"/>
                </a:lnTo>
                <a:lnTo>
                  <a:pt x="2835" y="1657"/>
                </a:lnTo>
                <a:lnTo>
                  <a:pt x="2809" y="1674"/>
                </a:lnTo>
                <a:lnTo>
                  <a:pt x="2790" y="1682"/>
                </a:lnTo>
                <a:lnTo>
                  <a:pt x="2769" y="1690"/>
                </a:lnTo>
                <a:lnTo>
                  <a:pt x="2746" y="1696"/>
                </a:lnTo>
                <a:lnTo>
                  <a:pt x="2723" y="1699"/>
                </a:lnTo>
                <a:lnTo>
                  <a:pt x="2698" y="1699"/>
                </a:lnTo>
                <a:lnTo>
                  <a:pt x="2674" y="1698"/>
                </a:lnTo>
                <a:lnTo>
                  <a:pt x="2648" y="1692"/>
                </a:lnTo>
                <a:lnTo>
                  <a:pt x="2622" y="1683"/>
                </a:lnTo>
                <a:lnTo>
                  <a:pt x="2596" y="1670"/>
                </a:lnTo>
                <a:lnTo>
                  <a:pt x="2568" y="1652"/>
                </a:lnTo>
                <a:lnTo>
                  <a:pt x="2541" y="1629"/>
                </a:lnTo>
                <a:lnTo>
                  <a:pt x="2513" y="1601"/>
                </a:lnTo>
                <a:lnTo>
                  <a:pt x="2486" y="1567"/>
                </a:lnTo>
                <a:lnTo>
                  <a:pt x="2458" y="1528"/>
                </a:lnTo>
                <a:lnTo>
                  <a:pt x="2430" y="1481"/>
                </a:lnTo>
                <a:lnTo>
                  <a:pt x="2403" y="1428"/>
                </a:lnTo>
                <a:lnTo>
                  <a:pt x="2377" y="1368"/>
                </a:lnTo>
                <a:lnTo>
                  <a:pt x="2350" y="1300"/>
                </a:lnTo>
                <a:lnTo>
                  <a:pt x="2324" y="1224"/>
                </a:lnTo>
                <a:lnTo>
                  <a:pt x="2323" y="1221"/>
                </a:lnTo>
                <a:lnTo>
                  <a:pt x="2318" y="1213"/>
                </a:lnTo>
                <a:lnTo>
                  <a:pt x="2310" y="1201"/>
                </a:lnTo>
                <a:lnTo>
                  <a:pt x="2299" y="1187"/>
                </a:lnTo>
                <a:lnTo>
                  <a:pt x="2285" y="1168"/>
                </a:lnTo>
                <a:lnTo>
                  <a:pt x="2268" y="1148"/>
                </a:lnTo>
                <a:lnTo>
                  <a:pt x="2250" y="1124"/>
                </a:lnTo>
                <a:lnTo>
                  <a:pt x="2228" y="1101"/>
                </a:lnTo>
                <a:lnTo>
                  <a:pt x="2205" y="1077"/>
                </a:lnTo>
                <a:lnTo>
                  <a:pt x="2181" y="1054"/>
                </a:lnTo>
                <a:lnTo>
                  <a:pt x="2154" y="1031"/>
                </a:lnTo>
                <a:lnTo>
                  <a:pt x="2126" y="1010"/>
                </a:lnTo>
                <a:lnTo>
                  <a:pt x="2095" y="990"/>
                </a:lnTo>
                <a:lnTo>
                  <a:pt x="451" y="2201"/>
                </a:lnTo>
                <a:lnTo>
                  <a:pt x="428" y="2221"/>
                </a:lnTo>
                <a:lnTo>
                  <a:pt x="411" y="2242"/>
                </a:lnTo>
                <a:lnTo>
                  <a:pt x="396" y="2267"/>
                </a:lnTo>
                <a:lnTo>
                  <a:pt x="387" y="2294"/>
                </a:lnTo>
                <a:lnTo>
                  <a:pt x="383" y="2320"/>
                </a:lnTo>
                <a:lnTo>
                  <a:pt x="384" y="2348"/>
                </a:lnTo>
                <a:lnTo>
                  <a:pt x="389" y="2375"/>
                </a:lnTo>
                <a:lnTo>
                  <a:pt x="398" y="2402"/>
                </a:lnTo>
                <a:lnTo>
                  <a:pt x="413" y="2426"/>
                </a:lnTo>
                <a:lnTo>
                  <a:pt x="432" y="2448"/>
                </a:lnTo>
                <a:lnTo>
                  <a:pt x="454" y="2467"/>
                </a:lnTo>
                <a:lnTo>
                  <a:pt x="479" y="2480"/>
                </a:lnTo>
                <a:lnTo>
                  <a:pt x="506" y="2488"/>
                </a:lnTo>
                <a:lnTo>
                  <a:pt x="532" y="2493"/>
                </a:lnTo>
                <a:lnTo>
                  <a:pt x="560" y="2492"/>
                </a:lnTo>
                <a:lnTo>
                  <a:pt x="587" y="2487"/>
                </a:lnTo>
                <a:lnTo>
                  <a:pt x="614" y="2477"/>
                </a:lnTo>
                <a:lnTo>
                  <a:pt x="637" y="2463"/>
                </a:lnTo>
                <a:lnTo>
                  <a:pt x="721" y="2402"/>
                </a:lnTo>
                <a:lnTo>
                  <a:pt x="728" y="2397"/>
                </a:lnTo>
                <a:lnTo>
                  <a:pt x="736" y="2391"/>
                </a:lnTo>
                <a:lnTo>
                  <a:pt x="743" y="2382"/>
                </a:lnTo>
                <a:lnTo>
                  <a:pt x="1615" y="1791"/>
                </a:lnTo>
                <a:lnTo>
                  <a:pt x="1638" y="1780"/>
                </a:lnTo>
                <a:lnTo>
                  <a:pt x="1660" y="1777"/>
                </a:lnTo>
                <a:lnTo>
                  <a:pt x="1682" y="1782"/>
                </a:lnTo>
                <a:lnTo>
                  <a:pt x="1704" y="1793"/>
                </a:lnTo>
                <a:lnTo>
                  <a:pt x="1719" y="1806"/>
                </a:lnTo>
                <a:lnTo>
                  <a:pt x="1730" y="1823"/>
                </a:lnTo>
                <a:lnTo>
                  <a:pt x="1736" y="1842"/>
                </a:lnTo>
                <a:lnTo>
                  <a:pt x="1737" y="1862"/>
                </a:lnTo>
                <a:lnTo>
                  <a:pt x="1735" y="1880"/>
                </a:lnTo>
                <a:lnTo>
                  <a:pt x="1729" y="1895"/>
                </a:lnTo>
                <a:lnTo>
                  <a:pt x="1718" y="1909"/>
                </a:lnTo>
                <a:lnTo>
                  <a:pt x="1704" y="1921"/>
                </a:lnTo>
                <a:lnTo>
                  <a:pt x="889" y="2476"/>
                </a:lnTo>
                <a:lnTo>
                  <a:pt x="816" y="2527"/>
                </a:lnTo>
                <a:lnTo>
                  <a:pt x="797" y="2551"/>
                </a:lnTo>
                <a:lnTo>
                  <a:pt x="782" y="2575"/>
                </a:lnTo>
                <a:lnTo>
                  <a:pt x="771" y="2603"/>
                </a:lnTo>
                <a:lnTo>
                  <a:pt x="766" y="2631"/>
                </a:lnTo>
                <a:lnTo>
                  <a:pt x="765" y="2659"/>
                </a:lnTo>
                <a:lnTo>
                  <a:pt x="770" y="2688"/>
                </a:lnTo>
                <a:lnTo>
                  <a:pt x="780" y="2716"/>
                </a:lnTo>
                <a:lnTo>
                  <a:pt x="795" y="2742"/>
                </a:lnTo>
                <a:lnTo>
                  <a:pt x="811" y="2760"/>
                </a:lnTo>
                <a:lnTo>
                  <a:pt x="832" y="2773"/>
                </a:lnTo>
                <a:lnTo>
                  <a:pt x="856" y="2784"/>
                </a:lnTo>
                <a:lnTo>
                  <a:pt x="883" y="2792"/>
                </a:lnTo>
                <a:lnTo>
                  <a:pt x="912" y="2797"/>
                </a:lnTo>
                <a:lnTo>
                  <a:pt x="943" y="2797"/>
                </a:lnTo>
                <a:lnTo>
                  <a:pt x="973" y="2794"/>
                </a:lnTo>
                <a:lnTo>
                  <a:pt x="1004" y="2787"/>
                </a:lnTo>
                <a:lnTo>
                  <a:pt x="1033" y="2776"/>
                </a:lnTo>
                <a:lnTo>
                  <a:pt x="1061" y="2761"/>
                </a:lnTo>
                <a:lnTo>
                  <a:pt x="1072" y="2750"/>
                </a:lnTo>
                <a:lnTo>
                  <a:pt x="1082" y="2741"/>
                </a:lnTo>
                <a:lnTo>
                  <a:pt x="1094" y="2731"/>
                </a:lnTo>
                <a:lnTo>
                  <a:pt x="1107" y="2723"/>
                </a:lnTo>
                <a:lnTo>
                  <a:pt x="1841" y="2194"/>
                </a:lnTo>
                <a:lnTo>
                  <a:pt x="1854" y="2180"/>
                </a:lnTo>
                <a:lnTo>
                  <a:pt x="1867" y="2172"/>
                </a:lnTo>
                <a:lnTo>
                  <a:pt x="1883" y="2167"/>
                </a:lnTo>
                <a:lnTo>
                  <a:pt x="1902" y="2166"/>
                </a:lnTo>
                <a:lnTo>
                  <a:pt x="1922" y="2169"/>
                </a:lnTo>
                <a:lnTo>
                  <a:pt x="1941" y="2178"/>
                </a:lnTo>
                <a:lnTo>
                  <a:pt x="1956" y="2191"/>
                </a:lnTo>
                <a:lnTo>
                  <a:pt x="1969" y="2207"/>
                </a:lnTo>
                <a:lnTo>
                  <a:pt x="1977" y="2227"/>
                </a:lnTo>
                <a:lnTo>
                  <a:pt x="1980" y="2247"/>
                </a:lnTo>
                <a:lnTo>
                  <a:pt x="1977" y="2266"/>
                </a:lnTo>
                <a:lnTo>
                  <a:pt x="1971" y="2283"/>
                </a:lnTo>
                <a:lnTo>
                  <a:pt x="1962" y="2297"/>
                </a:lnTo>
                <a:lnTo>
                  <a:pt x="1952" y="2309"/>
                </a:lnTo>
                <a:lnTo>
                  <a:pt x="1202" y="2844"/>
                </a:lnTo>
                <a:lnTo>
                  <a:pt x="1180" y="2862"/>
                </a:lnTo>
                <a:lnTo>
                  <a:pt x="1162" y="2884"/>
                </a:lnTo>
                <a:lnTo>
                  <a:pt x="1149" y="2910"/>
                </a:lnTo>
                <a:lnTo>
                  <a:pt x="1139" y="2935"/>
                </a:lnTo>
                <a:lnTo>
                  <a:pt x="1135" y="2963"/>
                </a:lnTo>
                <a:lnTo>
                  <a:pt x="1135" y="2990"/>
                </a:lnTo>
                <a:lnTo>
                  <a:pt x="1140" y="3018"/>
                </a:lnTo>
                <a:lnTo>
                  <a:pt x="1150" y="3044"/>
                </a:lnTo>
                <a:lnTo>
                  <a:pt x="1165" y="3068"/>
                </a:lnTo>
                <a:lnTo>
                  <a:pt x="1180" y="3088"/>
                </a:lnTo>
                <a:lnTo>
                  <a:pt x="1200" y="3105"/>
                </a:lnTo>
                <a:lnTo>
                  <a:pt x="1222" y="3118"/>
                </a:lnTo>
                <a:lnTo>
                  <a:pt x="1246" y="3128"/>
                </a:lnTo>
                <a:lnTo>
                  <a:pt x="1273" y="3134"/>
                </a:lnTo>
                <a:lnTo>
                  <a:pt x="1305" y="3136"/>
                </a:lnTo>
                <a:lnTo>
                  <a:pt x="1336" y="3131"/>
                </a:lnTo>
                <a:lnTo>
                  <a:pt x="1367" y="3121"/>
                </a:lnTo>
                <a:lnTo>
                  <a:pt x="1395" y="3105"/>
                </a:lnTo>
                <a:lnTo>
                  <a:pt x="2022" y="2650"/>
                </a:lnTo>
                <a:lnTo>
                  <a:pt x="2038" y="2643"/>
                </a:lnTo>
                <a:lnTo>
                  <a:pt x="2053" y="2639"/>
                </a:lnTo>
                <a:lnTo>
                  <a:pt x="2068" y="2638"/>
                </a:lnTo>
                <a:lnTo>
                  <a:pt x="2090" y="2641"/>
                </a:lnTo>
                <a:lnTo>
                  <a:pt x="2110" y="2649"/>
                </a:lnTo>
                <a:lnTo>
                  <a:pt x="2127" y="2663"/>
                </a:lnTo>
                <a:lnTo>
                  <a:pt x="2140" y="2680"/>
                </a:lnTo>
                <a:lnTo>
                  <a:pt x="2148" y="2699"/>
                </a:lnTo>
                <a:lnTo>
                  <a:pt x="2150" y="2722"/>
                </a:lnTo>
                <a:lnTo>
                  <a:pt x="2148" y="2739"/>
                </a:lnTo>
                <a:lnTo>
                  <a:pt x="2140" y="2755"/>
                </a:lnTo>
                <a:lnTo>
                  <a:pt x="2131" y="2769"/>
                </a:lnTo>
                <a:lnTo>
                  <a:pt x="2117" y="2781"/>
                </a:lnTo>
                <a:lnTo>
                  <a:pt x="1724" y="3077"/>
                </a:lnTo>
                <a:lnTo>
                  <a:pt x="1705" y="3093"/>
                </a:lnTo>
                <a:lnTo>
                  <a:pt x="1691" y="3111"/>
                </a:lnTo>
                <a:lnTo>
                  <a:pt x="1681" y="3133"/>
                </a:lnTo>
                <a:lnTo>
                  <a:pt x="1674" y="3155"/>
                </a:lnTo>
                <a:lnTo>
                  <a:pt x="1671" y="3178"/>
                </a:lnTo>
                <a:lnTo>
                  <a:pt x="1675" y="3201"/>
                </a:lnTo>
                <a:lnTo>
                  <a:pt x="1682" y="3223"/>
                </a:lnTo>
                <a:lnTo>
                  <a:pt x="1694" y="3241"/>
                </a:lnTo>
                <a:lnTo>
                  <a:pt x="1710" y="3259"/>
                </a:lnTo>
                <a:lnTo>
                  <a:pt x="1730" y="3273"/>
                </a:lnTo>
                <a:lnTo>
                  <a:pt x="1751" y="3284"/>
                </a:lnTo>
                <a:lnTo>
                  <a:pt x="1772" y="3291"/>
                </a:lnTo>
                <a:lnTo>
                  <a:pt x="1796" y="3292"/>
                </a:lnTo>
                <a:lnTo>
                  <a:pt x="1819" y="3290"/>
                </a:lnTo>
                <a:lnTo>
                  <a:pt x="1841" y="3283"/>
                </a:lnTo>
                <a:lnTo>
                  <a:pt x="1859" y="3270"/>
                </a:lnTo>
                <a:lnTo>
                  <a:pt x="1895" y="3247"/>
                </a:lnTo>
                <a:lnTo>
                  <a:pt x="1898" y="3214"/>
                </a:lnTo>
                <a:lnTo>
                  <a:pt x="1905" y="3181"/>
                </a:lnTo>
                <a:lnTo>
                  <a:pt x="1919" y="3150"/>
                </a:lnTo>
                <a:lnTo>
                  <a:pt x="1937" y="3121"/>
                </a:lnTo>
                <a:lnTo>
                  <a:pt x="1959" y="3094"/>
                </a:lnTo>
                <a:lnTo>
                  <a:pt x="1986" y="3071"/>
                </a:lnTo>
                <a:lnTo>
                  <a:pt x="2015" y="3054"/>
                </a:lnTo>
                <a:lnTo>
                  <a:pt x="2048" y="3041"/>
                </a:lnTo>
                <a:lnTo>
                  <a:pt x="2081" y="3035"/>
                </a:lnTo>
                <a:lnTo>
                  <a:pt x="2115" y="3034"/>
                </a:lnTo>
                <a:lnTo>
                  <a:pt x="2148" y="3039"/>
                </a:lnTo>
                <a:lnTo>
                  <a:pt x="2221" y="2993"/>
                </a:lnTo>
                <a:lnTo>
                  <a:pt x="2221" y="2960"/>
                </a:lnTo>
                <a:lnTo>
                  <a:pt x="2226" y="2927"/>
                </a:lnTo>
                <a:lnTo>
                  <a:pt x="2235" y="2895"/>
                </a:lnTo>
                <a:lnTo>
                  <a:pt x="2249" y="2864"/>
                </a:lnTo>
                <a:lnTo>
                  <a:pt x="2267" y="2836"/>
                </a:lnTo>
                <a:lnTo>
                  <a:pt x="2290" y="2809"/>
                </a:lnTo>
                <a:lnTo>
                  <a:pt x="2317" y="2787"/>
                </a:lnTo>
                <a:lnTo>
                  <a:pt x="2350" y="2769"/>
                </a:lnTo>
                <a:lnTo>
                  <a:pt x="2384" y="2755"/>
                </a:lnTo>
                <a:lnTo>
                  <a:pt x="2418" y="2748"/>
                </a:lnTo>
                <a:lnTo>
                  <a:pt x="2453" y="2747"/>
                </a:lnTo>
                <a:lnTo>
                  <a:pt x="2489" y="2752"/>
                </a:lnTo>
                <a:lnTo>
                  <a:pt x="2522" y="2760"/>
                </a:lnTo>
                <a:lnTo>
                  <a:pt x="2555" y="2775"/>
                </a:lnTo>
                <a:lnTo>
                  <a:pt x="2581" y="2755"/>
                </a:lnTo>
                <a:lnTo>
                  <a:pt x="2578" y="2719"/>
                </a:lnTo>
                <a:lnTo>
                  <a:pt x="2580" y="2682"/>
                </a:lnTo>
                <a:lnTo>
                  <a:pt x="2587" y="2646"/>
                </a:lnTo>
                <a:lnTo>
                  <a:pt x="2601" y="2613"/>
                </a:lnTo>
                <a:lnTo>
                  <a:pt x="2620" y="2581"/>
                </a:lnTo>
                <a:lnTo>
                  <a:pt x="2645" y="2553"/>
                </a:lnTo>
                <a:lnTo>
                  <a:pt x="2674" y="2529"/>
                </a:lnTo>
                <a:lnTo>
                  <a:pt x="2679" y="2524"/>
                </a:lnTo>
                <a:lnTo>
                  <a:pt x="2710" y="2505"/>
                </a:lnTo>
                <a:lnTo>
                  <a:pt x="2745" y="2493"/>
                </a:lnTo>
                <a:lnTo>
                  <a:pt x="2779" y="2486"/>
                </a:lnTo>
                <a:lnTo>
                  <a:pt x="2814" y="2485"/>
                </a:lnTo>
                <a:lnTo>
                  <a:pt x="2848" y="2488"/>
                </a:lnTo>
                <a:lnTo>
                  <a:pt x="2882" y="2497"/>
                </a:lnTo>
                <a:lnTo>
                  <a:pt x="2914" y="2510"/>
                </a:lnTo>
                <a:lnTo>
                  <a:pt x="2944" y="2527"/>
                </a:lnTo>
                <a:lnTo>
                  <a:pt x="2949" y="2527"/>
                </a:lnTo>
                <a:lnTo>
                  <a:pt x="2946" y="2518"/>
                </a:lnTo>
                <a:lnTo>
                  <a:pt x="2925" y="2482"/>
                </a:lnTo>
                <a:lnTo>
                  <a:pt x="2910" y="2447"/>
                </a:lnTo>
                <a:lnTo>
                  <a:pt x="2902" y="2409"/>
                </a:lnTo>
                <a:lnTo>
                  <a:pt x="2900" y="2372"/>
                </a:lnTo>
                <a:lnTo>
                  <a:pt x="2904" y="2334"/>
                </a:lnTo>
                <a:lnTo>
                  <a:pt x="2913" y="2297"/>
                </a:lnTo>
                <a:lnTo>
                  <a:pt x="2929" y="2262"/>
                </a:lnTo>
                <a:lnTo>
                  <a:pt x="2948" y="2229"/>
                </a:lnTo>
                <a:lnTo>
                  <a:pt x="2974" y="2199"/>
                </a:lnTo>
                <a:lnTo>
                  <a:pt x="3004" y="2173"/>
                </a:lnTo>
                <a:lnTo>
                  <a:pt x="3037" y="2154"/>
                </a:lnTo>
                <a:lnTo>
                  <a:pt x="3071" y="2140"/>
                </a:lnTo>
                <a:lnTo>
                  <a:pt x="3108" y="2133"/>
                </a:lnTo>
                <a:lnTo>
                  <a:pt x="3143" y="2130"/>
                </a:lnTo>
                <a:lnTo>
                  <a:pt x="3179" y="2133"/>
                </a:lnTo>
                <a:lnTo>
                  <a:pt x="3215" y="2140"/>
                </a:lnTo>
                <a:lnTo>
                  <a:pt x="3249" y="2154"/>
                </a:lnTo>
                <a:lnTo>
                  <a:pt x="3281" y="2172"/>
                </a:lnTo>
                <a:lnTo>
                  <a:pt x="3310" y="2194"/>
                </a:lnTo>
                <a:lnTo>
                  <a:pt x="3584" y="1877"/>
                </a:lnTo>
                <a:lnTo>
                  <a:pt x="3630" y="1826"/>
                </a:lnTo>
                <a:lnTo>
                  <a:pt x="3680" y="1780"/>
                </a:lnTo>
                <a:lnTo>
                  <a:pt x="3733" y="1737"/>
                </a:lnTo>
                <a:lnTo>
                  <a:pt x="3787" y="1697"/>
                </a:lnTo>
                <a:lnTo>
                  <a:pt x="3846" y="1661"/>
                </a:lnTo>
                <a:lnTo>
                  <a:pt x="4019" y="1563"/>
                </a:lnTo>
                <a:lnTo>
                  <a:pt x="4019" y="1760"/>
                </a:lnTo>
                <a:lnTo>
                  <a:pt x="3893" y="1832"/>
                </a:lnTo>
                <a:lnTo>
                  <a:pt x="3829" y="1873"/>
                </a:lnTo>
                <a:lnTo>
                  <a:pt x="3768" y="1921"/>
                </a:lnTo>
                <a:lnTo>
                  <a:pt x="3711" y="1972"/>
                </a:lnTo>
                <a:lnTo>
                  <a:pt x="3658" y="2028"/>
                </a:lnTo>
                <a:lnTo>
                  <a:pt x="3404" y="2325"/>
                </a:lnTo>
                <a:lnTo>
                  <a:pt x="3521" y="2492"/>
                </a:lnTo>
                <a:lnTo>
                  <a:pt x="3541" y="2527"/>
                </a:lnTo>
                <a:lnTo>
                  <a:pt x="3556" y="2563"/>
                </a:lnTo>
                <a:lnTo>
                  <a:pt x="3563" y="2600"/>
                </a:lnTo>
                <a:lnTo>
                  <a:pt x="3566" y="2638"/>
                </a:lnTo>
                <a:lnTo>
                  <a:pt x="3562" y="2676"/>
                </a:lnTo>
                <a:lnTo>
                  <a:pt x="3552" y="2713"/>
                </a:lnTo>
                <a:lnTo>
                  <a:pt x="3538" y="2748"/>
                </a:lnTo>
                <a:lnTo>
                  <a:pt x="3518" y="2781"/>
                </a:lnTo>
                <a:lnTo>
                  <a:pt x="3493" y="2811"/>
                </a:lnTo>
                <a:lnTo>
                  <a:pt x="3462" y="2837"/>
                </a:lnTo>
                <a:lnTo>
                  <a:pt x="3429" y="2856"/>
                </a:lnTo>
                <a:lnTo>
                  <a:pt x="3395" y="2870"/>
                </a:lnTo>
                <a:lnTo>
                  <a:pt x="3359" y="2877"/>
                </a:lnTo>
                <a:lnTo>
                  <a:pt x="3322" y="2879"/>
                </a:lnTo>
                <a:lnTo>
                  <a:pt x="3285" y="2877"/>
                </a:lnTo>
                <a:lnTo>
                  <a:pt x="3250" y="2870"/>
                </a:lnTo>
                <a:lnTo>
                  <a:pt x="3216" y="2856"/>
                </a:lnTo>
                <a:lnTo>
                  <a:pt x="3184" y="2838"/>
                </a:lnTo>
                <a:lnTo>
                  <a:pt x="3156" y="2816"/>
                </a:lnTo>
                <a:lnTo>
                  <a:pt x="3170" y="2849"/>
                </a:lnTo>
                <a:lnTo>
                  <a:pt x="3178" y="2884"/>
                </a:lnTo>
                <a:lnTo>
                  <a:pt x="3181" y="2920"/>
                </a:lnTo>
                <a:lnTo>
                  <a:pt x="3178" y="2955"/>
                </a:lnTo>
                <a:lnTo>
                  <a:pt x="3170" y="2990"/>
                </a:lnTo>
                <a:lnTo>
                  <a:pt x="3156" y="3022"/>
                </a:lnTo>
                <a:lnTo>
                  <a:pt x="3138" y="3054"/>
                </a:lnTo>
                <a:lnTo>
                  <a:pt x="3114" y="3080"/>
                </a:lnTo>
                <a:lnTo>
                  <a:pt x="3084" y="3105"/>
                </a:lnTo>
                <a:lnTo>
                  <a:pt x="3080" y="3110"/>
                </a:lnTo>
                <a:lnTo>
                  <a:pt x="3048" y="3128"/>
                </a:lnTo>
                <a:lnTo>
                  <a:pt x="3013" y="3141"/>
                </a:lnTo>
                <a:lnTo>
                  <a:pt x="2977" y="3147"/>
                </a:lnTo>
                <a:lnTo>
                  <a:pt x="2941" y="3149"/>
                </a:lnTo>
                <a:lnTo>
                  <a:pt x="2905" y="3145"/>
                </a:lnTo>
                <a:lnTo>
                  <a:pt x="2870" y="3135"/>
                </a:lnTo>
                <a:lnTo>
                  <a:pt x="2837" y="3119"/>
                </a:lnTo>
                <a:lnTo>
                  <a:pt x="2807" y="3099"/>
                </a:lnTo>
                <a:lnTo>
                  <a:pt x="2780" y="3073"/>
                </a:lnTo>
                <a:lnTo>
                  <a:pt x="2786" y="3105"/>
                </a:lnTo>
                <a:lnTo>
                  <a:pt x="2788" y="3138"/>
                </a:lnTo>
                <a:lnTo>
                  <a:pt x="2786" y="3169"/>
                </a:lnTo>
                <a:lnTo>
                  <a:pt x="2780" y="3201"/>
                </a:lnTo>
                <a:lnTo>
                  <a:pt x="2769" y="3231"/>
                </a:lnTo>
                <a:lnTo>
                  <a:pt x="2754" y="3259"/>
                </a:lnTo>
                <a:lnTo>
                  <a:pt x="2735" y="3286"/>
                </a:lnTo>
                <a:lnTo>
                  <a:pt x="2710" y="3309"/>
                </a:lnTo>
                <a:lnTo>
                  <a:pt x="2682" y="3330"/>
                </a:lnTo>
                <a:lnTo>
                  <a:pt x="2651" y="3346"/>
                </a:lnTo>
                <a:lnTo>
                  <a:pt x="2617" y="3357"/>
                </a:lnTo>
                <a:lnTo>
                  <a:pt x="2581" y="3362"/>
                </a:lnTo>
                <a:lnTo>
                  <a:pt x="2546" y="3362"/>
                </a:lnTo>
                <a:lnTo>
                  <a:pt x="2512" y="3356"/>
                </a:lnTo>
                <a:lnTo>
                  <a:pt x="2479" y="3346"/>
                </a:lnTo>
                <a:lnTo>
                  <a:pt x="2447" y="3330"/>
                </a:lnTo>
                <a:lnTo>
                  <a:pt x="2418" y="3309"/>
                </a:lnTo>
                <a:lnTo>
                  <a:pt x="2393" y="3285"/>
                </a:lnTo>
                <a:lnTo>
                  <a:pt x="2369" y="3257"/>
                </a:lnTo>
                <a:lnTo>
                  <a:pt x="2363" y="3247"/>
                </a:lnTo>
                <a:lnTo>
                  <a:pt x="2373" y="3280"/>
                </a:lnTo>
                <a:lnTo>
                  <a:pt x="2378" y="3315"/>
                </a:lnTo>
                <a:lnTo>
                  <a:pt x="2377" y="3351"/>
                </a:lnTo>
                <a:lnTo>
                  <a:pt x="2369" y="3385"/>
                </a:lnTo>
                <a:lnTo>
                  <a:pt x="2356" y="3419"/>
                </a:lnTo>
                <a:lnTo>
                  <a:pt x="2339" y="3449"/>
                </a:lnTo>
                <a:lnTo>
                  <a:pt x="2316" y="3476"/>
                </a:lnTo>
                <a:lnTo>
                  <a:pt x="2289" y="3501"/>
                </a:lnTo>
                <a:lnTo>
                  <a:pt x="2260" y="3516"/>
                </a:lnTo>
                <a:lnTo>
                  <a:pt x="2229" y="3529"/>
                </a:lnTo>
                <a:lnTo>
                  <a:pt x="2196" y="3536"/>
                </a:lnTo>
                <a:lnTo>
                  <a:pt x="2163" y="3537"/>
                </a:lnTo>
                <a:lnTo>
                  <a:pt x="2131" y="3535"/>
                </a:lnTo>
                <a:lnTo>
                  <a:pt x="2099" y="3526"/>
                </a:lnTo>
                <a:lnTo>
                  <a:pt x="2070" y="3514"/>
                </a:lnTo>
                <a:lnTo>
                  <a:pt x="2042" y="3497"/>
                </a:lnTo>
                <a:lnTo>
                  <a:pt x="2016" y="3475"/>
                </a:lnTo>
                <a:lnTo>
                  <a:pt x="1994" y="3449"/>
                </a:lnTo>
                <a:lnTo>
                  <a:pt x="1958" y="3397"/>
                </a:lnTo>
                <a:lnTo>
                  <a:pt x="1953" y="3397"/>
                </a:lnTo>
                <a:lnTo>
                  <a:pt x="1920" y="3416"/>
                </a:lnTo>
                <a:lnTo>
                  <a:pt x="1886" y="3432"/>
                </a:lnTo>
                <a:lnTo>
                  <a:pt x="1850" y="3442"/>
                </a:lnTo>
                <a:lnTo>
                  <a:pt x="1815" y="3448"/>
                </a:lnTo>
                <a:lnTo>
                  <a:pt x="1779" y="3448"/>
                </a:lnTo>
                <a:lnTo>
                  <a:pt x="1748" y="3447"/>
                </a:lnTo>
                <a:lnTo>
                  <a:pt x="1704" y="3435"/>
                </a:lnTo>
                <a:lnTo>
                  <a:pt x="1664" y="3418"/>
                </a:lnTo>
                <a:lnTo>
                  <a:pt x="1627" y="3396"/>
                </a:lnTo>
                <a:lnTo>
                  <a:pt x="1596" y="3368"/>
                </a:lnTo>
                <a:lnTo>
                  <a:pt x="1568" y="3336"/>
                </a:lnTo>
                <a:lnTo>
                  <a:pt x="1550" y="3307"/>
                </a:lnTo>
                <a:lnTo>
                  <a:pt x="1536" y="3278"/>
                </a:lnTo>
                <a:lnTo>
                  <a:pt x="1525" y="3246"/>
                </a:lnTo>
                <a:lnTo>
                  <a:pt x="1519" y="3212"/>
                </a:lnTo>
                <a:lnTo>
                  <a:pt x="1487" y="3236"/>
                </a:lnTo>
                <a:lnTo>
                  <a:pt x="1451" y="3259"/>
                </a:lnTo>
                <a:lnTo>
                  <a:pt x="1412" y="3276"/>
                </a:lnTo>
                <a:lnTo>
                  <a:pt x="1370" y="3289"/>
                </a:lnTo>
                <a:lnTo>
                  <a:pt x="1328" y="3295"/>
                </a:lnTo>
                <a:lnTo>
                  <a:pt x="1283" y="3296"/>
                </a:lnTo>
                <a:lnTo>
                  <a:pt x="1264" y="3295"/>
                </a:lnTo>
                <a:lnTo>
                  <a:pt x="1247" y="3293"/>
                </a:lnTo>
                <a:lnTo>
                  <a:pt x="1206" y="3284"/>
                </a:lnTo>
                <a:lnTo>
                  <a:pt x="1167" y="3269"/>
                </a:lnTo>
                <a:lnTo>
                  <a:pt x="1130" y="3251"/>
                </a:lnTo>
                <a:lnTo>
                  <a:pt x="1096" y="3226"/>
                </a:lnTo>
                <a:lnTo>
                  <a:pt x="1066" y="3198"/>
                </a:lnTo>
                <a:lnTo>
                  <a:pt x="1038" y="3167"/>
                </a:lnTo>
                <a:lnTo>
                  <a:pt x="1014" y="3128"/>
                </a:lnTo>
                <a:lnTo>
                  <a:pt x="994" y="3086"/>
                </a:lnTo>
                <a:lnTo>
                  <a:pt x="982" y="3043"/>
                </a:lnTo>
                <a:lnTo>
                  <a:pt x="977" y="2998"/>
                </a:lnTo>
                <a:lnTo>
                  <a:pt x="979" y="2952"/>
                </a:lnTo>
                <a:lnTo>
                  <a:pt x="957" y="2951"/>
                </a:lnTo>
                <a:lnTo>
                  <a:pt x="933" y="2950"/>
                </a:lnTo>
                <a:lnTo>
                  <a:pt x="909" y="2949"/>
                </a:lnTo>
                <a:lnTo>
                  <a:pt x="869" y="2944"/>
                </a:lnTo>
                <a:lnTo>
                  <a:pt x="828" y="2937"/>
                </a:lnTo>
                <a:lnTo>
                  <a:pt x="792" y="2924"/>
                </a:lnTo>
                <a:lnTo>
                  <a:pt x="756" y="2907"/>
                </a:lnTo>
                <a:lnTo>
                  <a:pt x="724" y="2887"/>
                </a:lnTo>
                <a:lnTo>
                  <a:pt x="694" y="2861"/>
                </a:lnTo>
                <a:lnTo>
                  <a:pt x="668" y="2829"/>
                </a:lnTo>
                <a:lnTo>
                  <a:pt x="646" y="2794"/>
                </a:lnTo>
                <a:lnTo>
                  <a:pt x="629" y="2759"/>
                </a:lnTo>
                <a:lnTo>
                  <a:pt x="618" y="2721"/>
                </a:lnTo>
                <a:lnTo>
                  <a:pt x="610" y="2682"/>
                </a:lnTo>
                <a:lnTo>
                  <a:pt x="608" y="2641"/>
                </a:lnTo>
                <a:lnTo>
                  <a:pt x="566" y="2646"/>
                </a:lnTo>
                <a:lnTo>
                  <a:pt x="523" y="2646"/>
                </a:lnTo>
                <a:lnTo>
                  <a:pt x="504" y="2646"/>
                </a:lnTo>
                <a:lnTo>
                  <a:pt x="486" y="2644"/>
                </a:lnTo>
                <a:lnTo>
                  <a:pt x="446" y="2635"/>
                </a:lnTo>
                <a:lnTo>
                  <a:pt x="407" y="2620"/>
                </a:lnTo>
                <a:lnTo>
                  <a:pt x="370" y="2600"/>
                </a:lnTo>
                <a:lnTo>
                  <a:pt x="336" y="2577"/>
                </a:lnTo>
                <a:lnTo>
                  <a:pt x="305" y="2549"/>
                </a:lnTo>
                <a:lnTo>
                  <a:pt x="277" y="2518"/>
                </a:lnTo>
                <a:lnTo>
                  <a:pt x="256" y="2481"/>
                </a:lnTo>
                <a:lnTo>
                  <a:pt x="241" y="2442"/>
                </a:lnTo>
                <a:lnTo>
                  <a:pt x="230" y="2403"/>
                </a:lnTo>
                <a:lnTo>
                  <a:pt x="224" y="2363"/>
                </a:lnTo>
                <a:lnTo>
                  <a:pt x="224" y="2322"/>
                </a:lnTo>
                <a:lnTo>
                  <a:pt x="229" y="2281"/>
                </a:lnTo>
                <a:lnTo>
                  <a:pt x="238" y="2241"/>
                </a:lnTo>
                <a:lnTo>
                  <a:pt x="252" y="2203"/>
                </a:lnTo>
                <a:lnTo>
                  <a:pt x="270" y="2167"/>
                </a:lnTo>
                <a:lnTo>
                  <a:pt x="295" y="2133"/>
                </a:lnTo>
                <a:lnTo>
                  <a:pt x="323" y="2101"/>
                </a:lnTo>
                <a:lnTo>
                  <a:pt x="356" y="2073"/>
                </a:lnTo>
                <a:lnTo>
                  <a:pt x="409" y="2031"/>
                </a:lnTo>
                <a:lnTo>
                  <a:pt x="378" y="1972"/>
                </a:lnTo>
                <a:lnTo>
                  <a:pt x="341" y="1916"/>
                </a:lnTo>
                <a:lnTo>
                  <a:pt x="300" y="1865"/>
                </a:lnTo>
                <a:lnTo>
                  <a:pt x="253" y="1816"/>
                </a:lnTo>
                <a:lnTo>
                  <a:pt x="203" y="1772"/>
                </a:lnTo>
                <a:lnTo>
                  <a:pt x="150" y="1733"/>
                </a:lnTo>
                <a:lnTo>
                  <a:pt x="93" y="1698"/>
                </a:lnTo>
                <a:lnTo>
                  <a:pt x="0" y="1648"/>
                </a:lnTo>
                <a:lnTo>
                  <a:pt x="0" y="0"/>
                </a:lnTo>
                <a:close/>
              </a:path>
            </a:pathLst>
          </a:custGeom>
          <a:solidFill>
            <a:schemeClr val="bg1"/>
          </a:solidFill>
          <a:ln w="0">
            <a:no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tx1">
                  <a:lumMod val="50000"/>
                  <a:lumOff val="50000"/>
                </a:schemeClr>
              </a:solidFill>
              <a:effectLst/>
              <a:uLnTx/>
              <a:uFillTx/>
              <a:latin typeface="+mn-lt"/>
              <a:ea typeface="+mn-ea"/>
              <a:cs typeface="+mn-cs"/>
            </a:endParaRPr>
          </a:p>
        </p:txBody>
      </p:sp>
      <p:grpSp>
        <p:nvGrpSpPr>
          <p:cNvPr id="88" name="Group 87"/>
          <p:cNvGrpSpPr/>
          <p:nvPr/>
        </p:nvGrpSpPr>
        <p:grpSpPr>
          <a:xfrm>
            <a:off x="6875049" y="4303736"/>
            <a:ext cx="309465" cy="309988"/>
            <a:chOff x="301625" y="3662363"/>
            <a:chExt cx="939800" cy="941387"/>
          </a:xfrm>
          <a:solidFill>
            <a:schemeClr val="bg1"/>
          </a:solidFill>
        </p:grpSpPr>
        <p:sp>
          <p:nvSpPr>
            <p:cNvPr id="89" name="Freeform 1422"/>
            <p:cNvSpPr/>
            <p:nvPr/>
          </p:nvSpPr>
          <p:spPr bwMode="auto">
            <a:xfrm>
              <a:off x="811213" y="3811588"/>
              <a:ext cx="26988" cy="63500"/>
            </a:xfrm>
            <a:custGeom>
              <a:avLst/>
              <a:gdLst>
                <a:gd name="T0" fmla="*/ 103 w 103"/>
                <a:gd name="T1" fmla="*/ 0 h 242"/>
                <a:gd name="T2" fmla="*/ 103 w 103"/>
                <a:gd name="T3" fmla="*/ 242 h 242"/>
                <a:gd name="T4" fmla="*/ 75 w 103"/>
                <a:gd name="T5" fmla="*/ 234 h 242"/>
                <a:gd name="T6" fmla="*/ 52 w 103"/>
                <a:gd name="T7" fmla="*/ 223 h 242"/>
                <a:gd name="T8" fmla="*/ 35 w 103"/>
                <a:gd name="T9" fmla="*/ 210 h 242"/>
                <a:gd name="T10" fmla="*/ 22 w 103"/>
                <a:gd name="T11" fmla="*/ 197 h 242"/>
                <a:gd name="T12" fmla="*/ 12 w 103"/>
                <a:gd name="T13" fmla="*/ 183 h 242"/>
                <a:gd name="T14" fmla="*/ 7 w 103"/>
                <a:gd name="T15" fmla="*/ 169 h 242"/>
                <a:gd name="T16" fmla="*/ 3 w 103"/>
                <a:gd name="T17" fmla="*/ 155 h 242"/>
                <a:gd name="T18" fmla="*/ 0 w 103"/>
                <a:gd name="T19" fmla="*/ 142 h 242"/>
                <a:gd name="T20" fmla="*/ 0 w 103"/>
                <a:gd name="T21" fmla="*/ 131 h 242"/>
                <a:gd name="T22" fmla="*/ 0 w 103"/>
                <a:gd name="T23" fmla="*/ 122 h 242"/>
                <a:gd name="T24" fmla="*/ 0 w 103"/>
                <a:gd name="T25" fmla="*/ 112 h 242"/>
                <a:gd name="T26" fmla="*/ 0 w 103"/>
                <a:gd name="T27" fmla="*/ 100 h 242"/>
                <a:gd name="T28" fmla="*/ 3 w 103"/>
                <a:gd name="T29" fmla="*/ 87 h 242"/>
                <a:gd name="T30" fmla="*/ 7 w 103"/>
                <a:gd name="T31" fmla="*/ 74 h 242"/>
                <a:gd name="T32" fmla="*/ 12 w 103"/>
                <a:gd name="T33" fmla="*/ 60 h 242"/>
                <a:gd name="T34" fmla="*/ 22 w 103"/>
                <a:gd name="T35" fmla="*/ 46 h 242"/>
                <a:gd name="T36" fmla="*/ 35 w 103"/>
                <a:gd name="T37" fmla="*/ 32 h 242"/>
                <a:gd name="T38" fmla="*/ 52 w 103"/>
                <a:gd name="T39" fmla="*/ 20 h 242"/>
                <a:gd name="T40" fmla="*/ 75 w 103"/>
                <a:gd name="T41" fmla="*/ 9 h 242"/>
                <a:gd name="T42" fmla="*/ 103 w 103"/>
                <a:gd name="T43" fmla="*/ 0 h 2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03" h="242">
                  <a:moveTo>
                    <a:pt x="103" y="0"/>
                  </a:moveTo>
                  <a:lnTo>
                    <a:pt x="103" y="242"/>
                  </a:lnTo>
                  <a:lnTo>
                    <a:pt x="75" y="234"/>
                  </a:lnTo>
                  <a:lnTo>
                    <a:pt x="52" y="223"/>
                  </a:lnTo>
                  <a:lnTo>
                    <a:pt x="35" y="210"/>
                  </a:lnTo>
                  <a:lnTo>
                    <a:pt x="22" y="197"/>
                  </a:lnTo>
                  <a:lnTo>
                    <a:pt x="12" y="183"/>
                  </a:lnTo>
                  <a:lnTo>
                    <a:pt x="7" y="169"/>
                  </a:lnTo>
                  <a:lnTo>
                    <a:pt x="3" y="155"/>
                  </a:lnTo>
                  <a:lnTo>
                    <a:pt x="0" y="142"/>
                  </a:lnTo>
                  <a:lnTo>
                    <a:pt x="0" y="131"/>
                  </a:lnTo>
                  <a:lnTo>
                    <a:pt x="0" y="122"/>
                  </a:lnTo>
                  <a:lnTo>
                    <a:pt x="0" y="112"/>
                  </a:lnTo>
                  <a:lnTo>
                    <a:pt x="0" y="100"/>
                  </a:lnTo>
                  <a:lnTo>
                    <a:pt x="3" y="87"/>
                  </a:lnTo>
                  <a:lnTo>
                    <a:pt x="7" y="74"/>
                  </a:lnTo>
                  <a:lnTo>
                    <a:pt x="12" y="60"/>
                  </a:lnTo>
                  <a:lnTo>
                    <a:pt x="22" y="46"/>
                  </a:lnTo>
                  <a:lnTo>
                    <a:pt x="35" y="32"/>
                  </a:lnTo>
                  <a:lnTo>
                    <a:pt x="52" y="20"/>
                  </a:lnTo>
                  <a:lnTo>
                    <a:pt x="75" y="9"/>
                  </a:lnTo>
                  <a:lnTo>
                    <a:pt x="103" y="0"/>
                  </a:lnTo>
                  <a:close/>
                </a:path>
              </a:pathLst>
            </a:custGeom>
            <a:grpFill/>
            <a:ln w="0">
              <a:no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tx1">
                    <a:lumMod val="50000"/>
                    <a:lumOff val="50000"/>
                  </a:schemeClr>
                </a:solidFill>
                <a:effectLst/>
                <a:uLnTx/>
                <a:uFillTx/>
                <a:latin typeface="+mn-lt"/>
                <a:ea typeface="+mn-ea"/>
                <a:cs typeface="+mn-cs"/>
              </a:endParaRPr>
            </a:p>
          </p:txBody>
        </p:sp>
        <p:sp>
          <p:nvSpPr>
            <p:cNvPr id="90" name="Freeform 1423"/>
            <p:cNvSpPr/>
            <p:nvPr/>
          </p:nvSpPr>
          <p:spPr bwMode="auto">
            <a:xfrm>
              <a:off x="893763" y="3937000"/>
              <a:ext cx="26988" cy="63500"/>
            </a:xfrm>
            <a:custGeom>
              <a:avLst/>
              <a:gdLst>
                <a:gd name="T0" fmla="*/ 0 w 103"/>
                <a:gd name="T1" fmla="*/ 0 h 243"/>
                <a:gd name="T2" fmla="*/ 27 w 103"/>
                <a:gd name="T3" fmla="*/ 10 h 243"/>
                <a:gd name="T4" fmla="*/ 50 w 103"/>
                <a:gd name="T5" fmla="*/ 21 h 243"/>
                <a:gd name="T6" fmla="*/ 67 w 103"/>
                <a:gd name="T7" fmla="*/ 33 h 243"/>
                <a:gd name="T8" fmla="*/ 80 w 103"/>
                <a:gd name="T9" fmla="*/ 47 h 243"/>
                <a:gd name="T10" fmla="*/ 90 w 103"/>
                <a:gd name="T11" fmla="*/ 61 h 243"/>
                <a:gd name="T12" fmla="*/ 96 w 103"/>
                <a:gd name="T13" fmla="*/ 75 h 243"/>
                <a:gd name="T14" fmla="*/ 99 w 103"/>
                <a:gd name="T15" fmla="*/ 88 h 243"/>
                <a:gd name="T16" fmla="*/ 102 w 103"/>
                <a:gd name="T17" fmla="*/ 101 h 243"/>
                <a:gd name="T18" fmla="*/ 103 w 103"/>
                <a:gd name="T19" fmla="*/ 112 h 243"/>
                <a:gd name="T20" fmla="*/ 103 w 103"/>
                <a:gd name="T21" fmla="*/ 122 h 243"/>
                <a:gd name="T22" fmla="*/ 103 w 103"/>
                <a:gd name="T23" fmla="*/ 132 h 243"/>
                <a:gd name="T24" fmla="*/ 102 w 103"/>
                <a:gd name="T25" fmla="*/ 143 h 243"/>
                <a:gd name="T26" fmla="*/ 99 w 103"/>
                <a:gd name="T27" fmla="*/ 156 h 243"/>
                <a:gd name="T28" fmla="*/ 96 w 103"/>
                <a:gd name="T29" fmla="*/ 170 h 243"/>
                <a:gd name="T30" fmla="*/ 90 w 103"/>
                <a:gd name="T31" fmla="*/ 184 h 243"/>
                <a:gd name="T32" fmla="*/ 80 w 103"/>
                <a:gd name="T33" fmla="*/ 198 h 243"/>
                <a:gd name="T34" fmla="*/ 67 w 103"/>
                <a:gd name="T35" fmla="*/ 211 h 243"/>
                <a:gd name="T36" fmla="*/ 50 w 103"/>
                <a:gd name="T37" fmla="*/ 222 h 243"/>
                <a:gd name="T38" fmla="*/ 27 w 103"/>
                <a:gd name="T39" fmla="*/ 234 h 243"/>
                <a:gd name="T40" fmla="*/ 0 w 103"/>
                <a:gd name="T41" fmla="*/ 243 h 243"/>
                <a:gd name="T42" fmla="*/ 0 w 103"/>
                <a:gd name="T43" fmla="*/ 0 h 2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03" h="243">
                  <a:moveTo>
                    <a:pt x="0" y="0"/>
                  </a:moveTo>
                  <a:lnTo>
                    <a:pt x="27" y="10"/>
                  </a:lnTo>
                  <a:lnTo>
                    <a:pt x="50" y="21"/>
                  </a:lnTo>
                  <a:lnTo>
                    <a:pt x="67" y="33"/>
                  </a:lnTo>
                  <a:lnTo>
                    <a:pt x="80" y="47"/>
                  </a:lnTo>
                  <a:lnTo>
                    <a:pt x="90" y="61"/>
                  </a:lnTo>
                  <a:lnTo>
                    <a:pt x="96" y="75"/>
                  </a:lnTo>
                  <a:lnTo>
                    <a:pt x="99" y="88"/>
                  </a:lnTo>
                  <a:lnTo>
                    <a:pt x="102" y="101"/>
                  </a:lnTo>
                  <a:lnTo>
                    <a:pt x="103" y="112"/>
                  </a:lnTo>
                  <a:lnTo>
                    <a:pt x="103" y="122"/>
                  </a:lnTo>
                  <a:lnTo>
                    <a:pt x="103" y="132"/>
                  </a:lnTo>
                  <a:lnTo>
                    <a:pt x="102" y="143"/>
                  </a:lnTo>
                  <a:lnTo>
                    <a:pt x="99" y="156"/>
                  </a:lnTo>
                  <a:lnTo>
                    <a:pt x="96" y="170"/>
                  </a:lnTo>
                  <a:lnTo>
                    <a:pt x="90" y="184"/>
                  </a:lnTo>
                  <a:lnTo>
                    <a:pt x="80" y="198"/>
                  </a:lnTo>
                  <a:lnTo>
                    <a:pt x="67" y="211"/>
                  </a:lnTo>
                  <a:lnTo>
                    <a:pt x="50" y="222"/>
                  </a:lnTo>
                  <a:lnTo>
                    <a:pt x="27" y="234"/>
                  </a:lnTo>
                  <a:lnTo>
                    <a:pt x="0" y="243"/>
                  </a:lnTo>
                  <a:lnTo>
                    <a:pt x="0" y="0"/>
                  </a:lnTo>
                  <a:close/>
                </a:path>
              </a:pathLst>
            </a:custGeom>
            <a:grpFill/>
            <a:ln w="0">
              <a:no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tx1">
                    <a:lumMod val="50000"/>
                    <a:lumOff val="50000"/>
                  </a:schemeClr>
                </a:solidFill>
                <a:effectLst/>
                <a:uLnTx/>
                <a:uFillTx/>
                <a:latin typeface="+mn-lt"/>
                <a:ea typeface="+mn-ea"/>
                <a:cs typeface="+mn-cs"/>
              </a:endParaRPr>
            </a:p>
          </p:txBody>
        </p:sp>
        <p:sp>
          <p:nvSpPr>
            <p:cNvPr id="91" name="Freeform 1424"/>
            <p:cNvSpPr>
              <a:spLocks noEditPoints="1"/>
            </p:cNvSpPr>
            <p:nvPr/>
          </p:nvSpPr>
          <p:spPr bwMode="auto">
            <a:xfrm>
              <a:off x="622300" y="3662363"/>
              <a:ext cx="487363" cy="487362"/>
            </a:xfrm>
            <a:custGeom>
              <a:avLst/>
              <a:gdLst>
                <a:gd name="T0" fmla="*/ 766 w 1842"/>
                <a:gd name="T1" fmla="*/ 357 h 1843"/>
                <a:gd name="T2" fmla="*/ 640 w 1842"/>
                <a:gd name="T3" fmla="*/ 411 h 1843"/>
                <a:gd name="T4" fmla="*/ 557 w 1842"/>
                <a:gd name="T5" fmla="*/ 493 h 1843"/>
                <a:gd name="T6" fmla="*/ 511 w 1842"/>
                <a:gd name="T7" fmla="*/ 599 h 1843"/>
                <a:gd name="T8" fmla="*/ 504 w 1842"/>
                <a:gd name="T9" fmla="*/ 726 h 1843"/>
                <a:gd name="T10" fmla="*/ 537 w 1842"/>
                <a:gd name="T11" fmla="*/ 841 h 1843"/>
                <a:gd name="T12" fmla="*/ 609 w 1842"/>
                <a:gd name="T13" fmla="*/ 930 h 1843"/>
                <a:gd name="T14" fmla="*/ 721 w 1842"/>
                <a:gd name="T15" fmla="*/ 995 h 1843"/>
                <a:gd name="T16" fmla="*/ 816 w 1842"/>
                <a:gd name="T17" fmla="*/ 1281 h 1843"/>
                <a:gd name="T18" fmla="*/ 748 w 1842"/>
                <a:gd name="T19" fmla="*/ 1249 h 1843"/>
                <a:gd name="T20" fmla="*/ 720 w 1842"/>
                <a:gd name="T21" fmla="*/ 1208 h 1843"/>
                <a:gd name="T22" fmla="*/ 713 w 1842"/>
                <a:gd name="T23" fmla="*/ 1170 h 1843"/>
                <a:gd name="T24" fmla="*/ 504 w 1842"/>
                <a:gd name="T25" fmla="*/ 1202 h 1843"/>
                <a:gd name="T26" fmla="*/ 537 w 1842"/>
                <a:gd name="T27" fmla="*/ 1318 h 1843"/>
                <a:gd name="T28" fmla="*/ 609 w 1842"/>
                <a:gd name="T29" fmla="*/ 1407 h 1843"/>
                <a:gd name="T30" fmla="*/ 721 w 1842"/>
                <a:gd name="T31" fmla="*/ 1472 h 1843"/>
                <a:gd name="T32" fmla="*/ 816 w 1842"/>
                <a:gd name="T33" fmla="*/ 1600 h 1843"/>
                <a:gd name="T34" fmla="*/ 1076 w 1842"/>
                <a:gd name="T35" fmla="*/ 1486 h 1843"/>
                <a:gd name="T36" fmla="*/ 1202 w 1842"/>
                <a:gd name="T37" fmla="*/ 1432 h 1843"/>
                <a:gd name="T38" fmla="*/ 1286 w 1842"/>
                <a:gd name="T39" fmla="*/ 1350 h 1843"/>
                <a:gd name="T40" fmla="*/ 1332 w 1842"/>
                <a:gd name="T41" fmla="*/ 1243 h 1843"/>
                <a:gd name="T42" fmla="*/ 1339 w 1842"/>
                <a:gd name="T43" fmla="*/ 1117 h 1843"/>
                <a:gd name="T44" fmla="*/ 1305 w 1842"/>
                <a:gd name="T45" fmla="*/ 1003 h 1843"/>
                <a:gd name="T46" fmla="*/ 1234 w 1842"/>
                <a:gd name="T47" fmla="*/ 912 h 1843"/>
                <a:gd name="T48" fmla="*/ 1122 w 1842"/>
                <a:gd name="T49" fmla="*/ 847 h 1843"/>
                <a:gd name="T50" fmla="*/ 1027 w 1842"/>
                <a:gd name="T51" fmla="*/ 562 h 1843"/>
                <a:gd name="T52" fmla="*/ 1094 w 1842"/>
                <a:gd name="T53" fmla="*/ 594 h 1843"/>
                <a:gd name="T54" fmla="*/ 1123 w 1842"/>
                <a:gd name="T55" fmla="*/ 636 h 1843"/>
                <a:gd name="T56" fmla="*/ 1130 w 1842"/>
                <a:gd name="T57" fmla="*/ 674 h 1843"/>
                <a:gd name="T58" fmla="*/ 1339 w 1842"/>
                <a:gd name="T59" fmla="*/ 640 h 1843"/>
                <a:gd name="T60" fmla="*/ 1305 w 1842"/>
                <a:gd name="T61" fmla="*/ 526 h 1843"/>
                <a:gd name="T62" fmla="*/ 1234 w 1842"/>
                <a:gd name="T63" fmla="*/ 436 h 1843"/>
                <a:gd name="T64" fmla="*/ 1122 w 1842"/>
                <a:gd name="T65" fmla="*/ 371 h 1843"/>
                <a:gd name="T66" fmla="*/ 1027 w 1842"/>
                <a:gd name="T67" fmla="*/ 243 h 1843"/>
                <a:gd name="T68" fmla="*/ 1000 w 1842"/>
                <a:gd name="T69" fmla="*/ 3 h 1843"/>
                <a:gd name="T70" fmla="*/ 1227 w 1842"/>
                <a:gd name="T71" fmla="*/ 52 h 1843"/>
                <a:gd name="T72" fmla="*/ 1428 w 1842"/>
                <a:gd name="T73" fmla="*/ 152 h 1843"/>
                <a:gd name="T74" fmla="*/ 1599 w 1842"/>
                <a:gd name="T75" fmla="*/ 298 h 1843"/>
                <a:gd name="T76" fmla="*/ 1729 w 1842"/>
                <a:gd name="T77" fmla="*/ 479 h 1843"/>
                <a:gd name="T78" fmla="*/ 1813 w 1842"/>
                <a:gd name="T79" fmla="*/ 689 h 1843"/>
                <a:gd name="T80" fmla="*/ 1842 w 1842"/>
                <a:gd name="T81" fmla="*/ 922 h 1843"/>
                <a:gd name="T82" fmla="*/ 1813 w 1842"/>
                <a:gd name="T83" fmla="*/ 1154 h 1843"/>
                <a:gd name="T84" fmla="*/ 1729 w 1842"/>
                <a:gd name="T85" fmla="*/ 1365 h 1843"/>
                <a:gd name="T86" fmla="*/ 1599 w 1842"/>
                <a:gd name="T87" fmla="*/ 1546 h 1843"/>
                <a:gd name="T88" fmla="*/ 1428 w 1842"/>
                <a:gd name="T89" fmla="*/ 1691 h 1843"/>
                <a:gd name="T90" fmla="*/ 1227 w 1842"/>
                <a:gd name="T91" fmla="*/ 1791 h 1843"/>
                <a:gd name="T92" fmla="*/ 1000 w 1842"/>
                <a:gd name="T93" fmla="*/ 1839 h 1843"/>
                <a:gd name="T94" fmla="*/ 764 w 1842"/>
                <a:gd name="T95" fmla="*/ 1830 h 1843"/>
                <a:gd name="T96" fmla="*/ 545 w 1842"/>
                <a:gd name="T97" fmla="*/ 1763 h 1843"/>
                <a:gd name="T98" fmla="*/ 353 w 1842"/>
                <a:gd name="T99" fmla="*/ 1647 h 1843"/>
                <a:gd name="T100" fmla="*/ 196 w 1842"/>
                <a:gd name="T101" fmla="*/ 1489 h 1843"/>
                <a:gd name="T102" fmla="*/ 80 w 1842"/>
                <a:gd name="T103" fmla="*/ 1297 h 1843"/>
                <a:gd name="T104" fmla="*/ 13 w 1842"/>
                <a:gd name="T105" fmla="*/ 1078 h 1843"/>
                <a:gd name="T106" fmla="*/ 3 w 1842"/>
                <a:gd name="T107" fmla="*/ 842 h 1843"/>
                <a:gd name="T108" fmla="*/ 51 w 1842"/>
                <a:gd name="T109" fmla="*/ 616 h 1843"/>
                <a:gd name="T110" fmla="*/ 152 w 1842"/>
                <a:gd name="T111" fmla="*/ 414 h 1843"/>
                <a:gd name="T112" fmla="*/ 297 w 1842"/>
                <a:gd name="T113" fmla="*/ 245 h 1843"/>
                <a:gd name="T114" fmla="*/ 478 w 1842"/>
                <a:gd name="T115" fmla="*/ 113 h 1843"/>
                <a:gd name="T116" fmla="*/ 689 w 1842"/>
                <a:gd name="T117" fmla="*/ 30 h 1843"/>
                <a:gd name="T118" fmla="*/ 922 w 1842"/>
                <a:gd name="T119" fmla="*/ 0 h 18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842" h="1843">
                  <a:moveTo>
                    <a:pt x="816" y="243"/>
                  </a:moveTo>
                  <a:lnTo>
                    <a:pt x="816" y="347"/>
                  </a:lnTo>
                  <a:lnTo>
                    <a:pt x="766" y="357"/>
                  </a:lnTo>
                  <a:lnTo>
                    <a:pt x="721" y="371"/>
                  </a:lnTo>
                  <a:lnTo>
                    <a:pt x="679" y="389"/>
                  </a:lnTo>
                  <a:lnTo>
                    <a:pt x="640" y="411"/>
                  </a:lnTo>
                  <a:lnTo>
                    <a:pt x="609" y="436"/>
                  </a:lnTo>
                  <a:lnTo>
                    <a:pt x="581" y="463"/>
                  </a:lnTo>
                  <a:lnTo>
                    <a:pt x="557" y="493"/>
                  </a:lnTo>
                  <a:lnTo>
                    <a:pt x="537" y="526"/>
                  </a:lnTo>
                  <a:lnTo>
                    <a:pt x="522" y="562"/>
                  </a:lnTo>
                  <a:lnTo>
                    <a:pt x="511" y="599"/>
                  </a:lnTo>
                  <a:lnTo>
                    <a:pt x="504" y="640"/>
                  </a:lnTo>
                  <a:lnTo>
                    <a:pt x="501" y="684"/>
                  </a:lnTo>
                  <a:lnTo>
                    <a:pt x="504" y="726"/>
                  </a:lnTo>
                  <a:lnTo>
                    <a:pt x="511" y="767"/>
                  </a:lnTo>
                  <a:lnTo>
                    <a:pt x="522" y="805"/>
                  </a:lnTo>
                  <a:lnTo>
                    <a:pt x="537" y="841"/>
                  </a:lnTo>
                  <a:lnTo>
                    <a:pt x="557" y="873"/>
                  </a:lnTo>
                  <a:lnTo>
                    <a:pt x="581" y="904"/>
                  </a:lnTo>
                  <a:lnTo>
                    <a:pt x="609" y="930"/>
                  </a:lnTo>
                  <a:lnTo>
                    <a:pt x="640" y="955"/>
                  </a:lnTo>
                  <a:lnTo>
                    <a:pt x="679" y="978"/>
                  </a:lnTo>
                  <a:lnTo>
                    <a:pt x="721" y="995"/>
                  </a:lnTo>
                  <a:lnTo>
                    <a:pt x="766" y="1009"/>
                  </a:lnTo>
                  <a:lnTo>
                    <a:pt x="816" y="1020"/>
                  </a:lnTo>
                  <a:lnTo>
                    <a:pt x="816" y="1281"/>
                  </a:lnTo>
                  <a:lnTo>
                    <a:pt x="788" y="1272"/>
                  </a:lnTo>
                  <a:lnTo>
                    <a:pt x="765" y="1261"/>
                  </a:lnTo>
                  <a:lnTo>
                    <a:pt x="748" y="1249"/>
                  </a:lnTo>
                  <a:lnTo>
                    <a:pt x="735" y="1236"/>
                  </a:lnTo>
                  <a:lnTo>
                    <a:pt x="725" y="1222"/>
                  </a:lnTo>
                  <a:lnTo>
                    <a:pt x="720" y="1208"/>
                  </a:lnTo>
                  <a:lnTo>
                    <a:pt x="716" y="1194"/>
                  </a:lnTo>
                  <a:lnTo>
                    <a:pt x="713" y="1181"/>
                  </a:lnTo>
                  <a:lnTo>
                    <a:pt x="713" y="1170"/>
                  </a:lnTo>
                  <a:lnTo>
                    <a:pt x="713" y="1160"/>
                  </a:lnTo>
                  <a:lnTo>
                    <a:pt x="501" y="1160"/>
                  </a:lnTo>
                  <a:lnTo>
                    <a:pt x="504" y="1202"/>
                  </a:lnTo>
                  <a:lnTo>
                    <a:pt x="511" y="1243"/>
                  </a:lnTo>
                  <a:lnTo>
                    <a:pt x="522" y="1282"/>
                  </a:lnTo>
                  <a:lnTo>
                    <a:pt x="537" y="1318"/>
                  </a:lnTo>
                  <a:lnTo>
                    <a:pt x="557" y="1350"/>
                  </a:lnTo>
                  <a:lnTo>
                    <a:pt x="581" y="1380"/>
                  </a:lnTo>
                  <a:lnTo>
                    <a:pt x="609" y="1407"/>
                  </a:lnTo>
                  <a:lnTo>
                    <a:pt x="640" y="1432"/>
                  </a:lnTo>
                  <a:lnTo>
                    <a:pt x="679" y="1454"/>
                  </a:lnTo>
                  <a:lnTo>
                    <a:pt x="721" y="1472"/>
                  </a:lnTo>
                  <a:lnTo>
                    <a:pt x="766" y="1486"/>
                  </a:lnTo>
                  <a:lnTo>
                    <a:pt x="816" y="1497"/>
                  </a:lnTo>
                  <a:lnTo>
                    <a:pt x="816" y="1600"/>
                  </a:lnTo>
                  <a:lnTo>
                    <a:pt x="1027" y="1600"/>
                  </a:lnTo>
                  <a:lnTo>
                    <a:pt x="1027" y="1497"/>
                  </a:lnTo>
                  <a:lnTo>
                    <a:pt x="1076" y="1486"/>
                  </a:lnTo>
                  <a:lnTo>
                    <a:pt x="1122" y="1472"/>
                  </a:lnTo>
                  <a:lnTo>
                    <a:pt x="1164" y="1454"/>
                  </a:lnTo>
                  <a:lnTo>
                    <a:pt x="1202" y="1432"/>
                  </a:lnTo>
                  <a:lnTo>
                    <a:pt x="1234" y="1407"/>
                  </a:lnTo>
                  <a:lnTo>
                    <a:pt x="1262" y="1380"/>
                  </a:lnTo>
                  <a:lnTo>
                    <a:pt x="1286" y="1350"/>
                  </a:lnTo>
                  <a:lnTo>
                    <a:pt x="1305" y="1318"/>
                  </a:lnTo>
                  <a:lnTo>
                    <a:pt x="1320" y="1282"/>
                  </a:lnTo>
                  <a:lnTo>
                    <a:pt x="1332" y="1243"/>
                  </a:lnTo>
                  <a:lnTo>
                    <a:pt x="1339" y="1202"/>
                  </a:lnTo>
                  <a:lnTo>
                    <a:pt x="1341" y="1160"/>
                  </a:lnTo>
                  <a:lnTo>
                    <a:pt x="1339" y="1117"/>
                  </a:lnTo>
                  <a:lnTo>
                    <a:pt x="1332" y="1076"/>
                  </a:lnTo>
                  <a:lnTo>
                    <a:pt x="1320" y="1038"/>
                  </a:lnTo>
                  <a:lnTo>
                    <a:pt x="1305" y="1003"/>
                  </a:lnTo>
                  <a:lnTo>
                    <a:pt x="1286" y="969"/>
                  </a:lnTo>
                  <a:lnTo>
                    <a:pt x="1262" y="939"/>
                  </a:lnTo>
                  <a:lnTo>
                    <a:pt x="1234" y="912"/>
                  </a:lnTo>
                  <a:lnTo>
                    <a:pt x="1202" y="887"/>
                  </a:lnTo>
                  <a:lnTo>
                    <a:pt x="1164" y="866"/>
                  </a:lnTo>
                  <a:lnTo>
                    <a:pt x="1122" y="847"/>
                  </a:lnTo>
                  <a:lnTo>
                    <a:pt x="1076" y="833"/>
                  </a:lnTo>
                  <a:lnTo>
                    <a:pt x="1027" y="824"/>
                  </a:lnTo>
                  <a:lnTo>
                    <a:pt x="1027" y="562"/>
                  </a:lnTo>
                  <a:lnTo>
                    <a:pt x="1054" y="571"/>
                  </a:lnTo>
                  <a:lnTo>
                    <a:pt x="1077" y="582"/>
                  </a:lnTo>
                  <a:lnTo>
                    <a:pt x="1094" y="594"/>
                  </a:lnTo>
                  <a:lnTo>
                    <a:pt x="1107" y="608"/>
                  </a:lnTo>
                  <a:lnTo>
                    <a:pt x="1117" y="622"/>
                  </a:lnTo>
                  <a:lnTo>
                    <a:pt x="1123" y="636"/>
                  </a:lnTo>
                  <a:lnTo>
                    <a:pt x="1126" y="649"/>
                  </a:lnTo>
                  <a:lnTo>
                    <a:pt x="1129" y="662"/>
                  </a:lnTo>
                  <a:lnTo>
                    <a:pt x="1130" y="674"/>
                  </a:lnTo>
                  <a:lnTo>
                    <a:pt x="1130" y="684"/>
                  </a:lnTo>
                  <a:lnTo>
                    <a:pt x="1341" y="684"/>
                  </a:lnTo>
                  <a:lnTo>
                    <a:pt x="1339" y="640"/>
                  </a:lnTo>
                  <a:lnTo>
                    <a:pt x="1332" y="599"/>
                  </a:lnTo>
                  <a:lnTo>
                    <a:pt x="1320" y="562"/>
                  </a:lnTo>
                  <a:lnTo>
                    <a:pt x="1305" y="526"/>
                  </a:lnTo>
                  <a:lnTo>
                    <a:pt x="1286" y="493"/>
                  </a:lnTo>
                  <a:lnTo>
                    <a:pt x="1262" y="463"/>
                  </a:lnTo>
                  <a:lnTo>
                    <a:pt x="1234" y="436"/>
                  </a:lnTo>
                  <a:lnTo>
                    <a:pt x="1202" y="411"/>
                  </a:lnTo>
                  <a:lnTo>
                    <a:pt x="1164" y="389"/>
                  </a:lnTo>
                  <a:lnTo>
                    <a:pt x="1122" y="371"/>
                  </a:lnTo>
                  <a:lnTo>
                    <a:pt x="1076" y="357"/>
                  </a:lnTo>
                  <a:lnTo>
                    <a:pt x="1027" y="347"/>
                  </a:lnTo>
                  <a:lnTo>
                    <a:pt x="1027" y="243"/>
                  </a:lnTo>
                  <a:lnTo>
                    <a:pt x="816" y="243"/>
                  </a:lnTo>
                  <a:close/>
                  <a:moveTo>
                    <a:pt x="922" y="0"/>
                  </a:moveTo>
                  <a:lnTo>
                    <a:pt x="1000" y="3"/>
                  </a:lnTo>
                  <a:lnTo>
                    <a:pt x="1078" y="13"/>
                  </a:lnTo>
                  <a:lnTo>
                    <a:pt x="1153" y="30"/>
                  </a:lnTo>
                  <a:lnTo>
                    <a:pt x="1227" y="52"/>
                  </a:lnTo>
                  <a:lnTo>
                    <a:pt x="1297" y="80"/>
                  </a:lnTo>
                  <a:lnTo>
                    <a:pt x="1365" y="113"/>
                  </a:lnTo>
                  <a:lnTo>
                    <a:pt x="1428" y="152"/>
                  </a:lnTo>
                  <a:lnTo>
                    <a:pt x="1489" y="196"/>
                  </a:lnTo>
                  <a:lnTo>
                    <a:pt x="1546" y="245"/>
                  </a:lnTo>
                  <a:lnTo>
                    <a:pt x="1599" y="298"/>
                  </a:lnTo>
                  <a:lnTo>
                    <a:pt x="1646" y="354"/>
                  </a:lnTo>
                  <a:lnTo>
                    <a:pt x="1690" y="414"/>
                  </a:lnTo>
                  <a:lnTo>
                    <a:pt x="1729" y="479"/>
                  </a:lnTo>
                  <a:lnTo>
                    <a:pt x="1763" y="546"/>
                  </a:lnTo>
                  <a:lnTo>
                    <a:pt x="1791" y="616"/>
                  </a:lnTo>
                  <a:lnTo>
                    <a:pt x="1813" y="689"/>
                  </a:lnTo>
                  <a:lnTo>
                    <a:pt x="1829" y="764"/>
                  </a:lnTo>
                  <a:lnTo>
                    <a:pt x="1839" y="842"/>
                  </a:lnTo>
                  <a:lnTo>
                    <a:pt x="1842" y="922"/>
                  </a:lnTo>
                  <a:lnTo>
                    <a:pt x="1839" y="1001"/>
                  </a:lnTo>
                  <a:lnTo>
                    <a:pt x="1829" y="1078"/>
                  </a:lnTo>
                  <a:lnTo>
                    <a:pt x="1813" y="1154"/>
                  </a:lnTo>
                  <a:lnTo>
                    <a:pt x="1791" y="1227"/>
                  </a:lnTo>
                  <a:lnTo>
                    <a:pt x="1763" y="1297"/>
                  </a:lnTo>
                  <a:lnTo>
                    <a:pt x="1729" y="1365"/>
                  </a:lnTo>
                  <a:lnTo>
                    <a:pt x="1690" y="1429"/>
                  </a:lnTo>
                  <a:lnTo>
                    <a:pt x="1646" y="1489"/>
                  </a:lnTo>
                  <a:lnTo>
                    <a:pt x="1599" y="1546"/>
                  </a:lnTo>
                  <a:lnTo>
                    <a:pt x="1546" y="1599"/>
                  </a:lnTo>
                  <a:lnTo>
                    <a:pt x="1489" y="1647"/>
                  </a:lnTo>
                  <a:lnTo>
                    <a:pt x="1428" y="1691"/>
                  </a:lnTo>
                  <a:lnTo>
                    <a:pt x="1365" y="1729"/>
                  </a:lnTo>
                  <a:lnTo>
                    <a:pt x="1297" y="1763"/>
                  </a:lnTo>
                  <a:lnTo>
                    <a:pt x="1227" y="1791"/>
                  </a:lnTo>
                  <a:lnTo>
                    <a:pt x="1153" y="1814"/>
                  </a:lnTo>
                  <a:lnTo>
                    <a:pt x="1078" y="1830"/>
                  </a:lnTo>
                  <a:lnTo>
                    <a:pt x="1000" y="1839"/>
                  </a:lnTo>
                  <a:lnTo>
                    <a:pt x="922" y="1843"/>
                  </a:lnTo>
                  <a:lnTo>
                    <a:pt x="842" y="1839"/>
                  </a:lnTo>
                  <a:lnTo>
                    <a:pt x="764" y="1830"/>
                  </a:lnTo>
                  <a:lnTo>
                    <a:pt x="689" y="1814"/>
                  </a:lnTo>
                  <a:lnTo>
                    <a:pt x="615" y="1791"/>
                  </a:lnTo>
                  <a:lnTo>
                    <a:pt x="545" y="1763"/>
                  </a:lnTo>
                  <a:lnTo>
                    <a:pt x="478" y="1729"/>
                  </a:lnTo>
                  <a:lnTo>
                    <a:pt x="414" y="1691"/>
                  </a:lnTo>
                  <a:lnTo>
                    <a:pt x="353" y="1647"/>
                  </a:lnTo>
                  <a:lnTo>
                    <a:pt x="297" y="1599"/>
                  </a:lnTo>
                  <a:lnTo>
                    <a:pt x="244" y="1546"/>
                  </a:lnTo>
                  <a:lnTo>
                    <a:pt x="196" y="1489"/>
                  </a:lnTo>
                  <a:lnTo>
                    <a:pt x="152" y="1429"/>
                  </a:lnTo>
                  <a:lnTo>
                    <a:pt x="113" y="1365"/>
                  </a:lnTo>
                  <a:lnTo>
                    <a:pt x="80" y="1297"/>
                  </a:lnTo>
                  <a:lnTo>
                    <a:pt x="51" y="1227"/>
                  </a:lnTo>
                  <a:lnTo>
                    <a:pt x="29" y="1154"/>
                  </a:lnTo>
                  <a:lnTo>
                    <a:pt x="13" y="1078"/>
                  </a:lnTo>
                  <a:lnTo>
                    <a:pt x="3" y="1001"/>
                  </a:lnTo>
                  <a:lnTo>
                    <a:pt x="0" y="922"/>
                  </a:lnTo>
                  <a:lnTo>
                    <a:pt x="3" y="842"/>
                  </a:lnTo>
                  <a:lnTo>
                    <a:pt x="13" y="764"/>
                  </a:lnTo>
                  <a:lnTo>
                    <a:pt x="29" y="689"/>
                  </a:lnTo>
                  <a:lnTo>
                    <a:pt x="51" y="616"/>
                  </a:lnTo>
                  <a:lnTo>
                    <a:pt x="80" y="546"/>
                  </a:lnTo>
                  <a:lnTo>
                    <a:pt x="113" y="479"/>
                  </a:lnTo>
                  <a:lnTo>
                    <a:pt x="152" y="414"/>
                  </a:lnTo>
                  <a:lnTo>
                    <a:pt x="196" y="354"/>
                  </a:lnTo>
                  <a:lnTo>
                    <a:pt x="244" y="298"/>
                  </a:lnTo>
                  <a:lnTo>
                    <a:pt x="297" y="245"/>
                  </a:lnTo>
                  <a:lnTo>
                    <a:pt x="353" y="196"/>
                  </a:lnTo>
                  <a:lnTo>
                    <a:pt x="414" y="152"/>
                  </a:lnTo>
                  <a:lnTo>
                    <a:pt x="478" y="113"/>
                  </a:lnTo>
                  <a:lnTo>
                    <a:pt x="545" y="80"/>
                  </a:lnTo>
                  <a:lnTo>
                    <a:pt x="615" y="52"/>
                  </a:lnTo>
                  <a:lnTo>
                    <a:pt x="689" y="30"/>
                  </a:lnTo>
                  <a:lnTo>
                    <a:pt x="764" y="13"/>
                  </a:lnTo>
                  <a:lnTo>
                    <a:pt x="842" y="3"/>
                  </a:lnTo>
                  <a:lnTo>
                    <a:pt x="922" y="0"/>
                  </a:lnTo>
                  <a:close/>
                </a:path>
              </a:pathLst>
            </a:custGeom>
            <a:grpFill/>
            <a:ln w="0">
              <a:no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tx1">
                    <a:lumMod val="50000"/>
                    <a:lumOff val="50000"/>
                  </a:schemeClr>
                </a:solidFill>
                <a:effectLst/>
                <a:uLnTx/>
                <a:uFillTx/>
                <a:latin typeface="+mn-lt"/>
                <a:ea typeface="+mn-ea"/>
                <a:cs typeface="+mn-cs"/>
              </a:endParaRPr>
            </a:p>
          </p:txBody>
        </p:sp>
        <p:sp>
          <p:nvSpPr>
            <p:cNvPr id="92" name="Rectangle 1425"/>
            <p:cNvSpPr>
              <a:spLocks noChangeArrowheads="1"/>
            </p:cNvSpPr>
            <p:nvPr/>
          </p:nvSpPr>
          <p:spPr bwMode="auto">
            <a:xfrm>
              <a:off x="301625" y="4224338"/>
              <a:ext cx="138113" cy="379412"/>
            </a:xfrm>
            <a:prstGeom prst="rect">
              <a:avLst/>
            </a:prstGeom>
            <a:grpFill/>
            <a:ln w="0">
              <a:noFill/>
              <a:prstDash val="solid"/>
              <a:miter lim="800000"/>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tx1">
                    <a:lumMod val="50000"/>
                    <a:lumOff val="50000"/>
                  </a:schemeClr>
                </a:solidFill>
                <a:effectLst/>
                <a:uLnTx/>
                <a:uFillTx/>
                <a:latin typeface="+mn-lt"/>
                <a:ea typeface="+mn-ea"/>
                <a:cs typeface="+mn-cs"/>
              </a:endParaRPr>
            </a:p>
          </p:txBody>
        </p:sp>
        <p:sp>
          <p:nvSpPr>
            <p:cNvPr id="93" name="Freeform 1426"/>
            <p:cNvSpPr/>
            <p:nvPr/>
          </p:nvSpPr>
          <p:spPr bwMode="auto">
            <a:xfrm>
              <a:off x="495300" y="4183063"/>
              <a:ext cx="746125" cy="401637"/>
            </a:xfrm>
            <a:custGeom>
              <a:avLst/>
              <a:gdLst>
                <a:gd name="T0" fmla="*/ 890 w 2822"/>
                <a:gd name="T1" fmla="*/ 0 h 1515"/>
                <a:gd name="T2" fmla="*/ 1862 w 2822"/>
                <a:gd name="T3" fmla="*/ 243 h 1515"/>
                <a:gd name="T4" fmla="*/ 1862 w 2822"/>
                <a:gd name="T5" fmla="*/ 515 h 1515"/>
                <a:gd name="T6" fmla="*/ 1861 w 2822"/>
                <a:gd name="T7" fmla="*/ 515 h 1515"/>
                <a:gd name="T8" fmla="*/ 1165 w 2822"/>
                <a:gd name="T9" fmla="*/ 346 h 1515"/>
                <a:gd name="T10" fmla="*/ 1115 w 2822"/>
                <a:gd name="T11" fmla="*/ 551 h 1515"/>
                <a:gd name="T12" fmla="*/ 1864 w 2822"/>
                <a:gd name="T13" fmla="*/ 734 h 1515"/>
                <a:gd name="T14" fmla="*/ 2744 w 2822"/>
                <a:gd name="T15" fmla="*/ 492 h 1515"/>
                <a:gd name="T16" fmla="*/ 2822 w 2822"/>
                <a:gd name="T17" fmla="*/ 791 h 1515"/>
                <a:gd name="T18" fmla="*/ 1510 w 2822"/>
                <a:gd name="T19" fmla="*/ 1515 h 1515"/>
                <a:gd name="T20" fmla="*/ 514 w 2822"/>
                <a:gd name="T21" fmla="*/ 1235 h 1515"/>
                <a:gd name="T22" fmla="*/ 0 w 2822"/>
                <a:gd name="T23" fmla="*/ 1293 h 1515"/>
                <a:gd name="T24" fmla="*/ 0 w 2822"/>
                <a:gd name="T25" fmla="*/ 138 h 1515"/>
                <a:gd name="T26" fmla="*/ 890 w 2822"/>
                <a:gd name="T27" fmla="*/ 0 h 15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22" h="1515">
                  <a:moveTo>
                    <a:pt x="890" y="0"/>
                  </a:moveTo>
                  <a:lnTo>
                    <a:pt x="1862" y="243"/>
                  </a:lnTo>
                  <a:lnTo>
                    <a:pt x="1862" y="515"/>
                  </a:lnTo>
                  <a:lnTo>
                    <a:pt x="1861" y="515"/>
                  </a:lnTo>
                  <a:lnTo>
                    <a:pt x="1165" y="346"/>
                  </a:lnTo>
                  <a:lnTo>
                    <a:pt x="1115" y="551"/>
                  </a:lnTo>
                  <a:lnTo>
                    <a:pt x="1864" y="734"/>
                  </a:lnTo>
                  <a:lnTo>
                    <a:pt x="2744" y="492"/>
                  </a:lnTo>
                  <a:lnTo>
                    <a:pt x="2822" y="791"/>
                  </a:lnTo>
                  <a:lnTo>
                    <a:pt x="1510" y="1515"/>
                  </a:lnTo>
                  <a:lnTo>
                    <a:pt x="514" y="1235"/>
                  </a:lnTo>
                  <a:lnTo>
                    <a:pt x="0" y="1293"/>
                  </a:lnTo>
                  <a:lnTo>
                    <a:pt x="0" y="138"/>
                  </a:lnTo>
                  <a:lnTo>
                    <a:pt x="890" y="0"/>
                  </a:lnTo>
                  <a:close/>
                </a:path>
              </a:pathLst>
            </a:custGeom>
            <a:grpFill/>
            <a:ln w="0">
              <a:no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tx1">
                    <a:lumMod val="50000"/>
                    <a:lumOff val="50000"/>
                  </a:schemeClr>
                </a:solidFill>
                <a:effectLst/>
                <a:uLnTx/>
                <a:uFillTx/>
                <a:latin typeface="+mn-lt"/>
                <a:ea typeface="+mn-ea"/>
                <a:cs typeface="+mn-cs"/>
              </a:endParaRPr>
            </a:p>
          </p:txBody>
        </p:sp>
      </p:grpSp>
      <p:sp>
        <p:nvSpPr>
          <p:cNvPr id="96" name="TextBox 95"/>
          <p:cNvSpPr txBox="1"/>
          <p:nvPr/>
        </p:nvSpPr>
        <p:spPr>
          <a:xfrm>
            <a:off x="6003925" y="423863"/>
            <a:ext cx="184150" cy="708025"/>
          </a:xfrm>
          <a:prstGeom prst="rect">
            <a:avLst/>
          </a:prstGeom>
          <a:noFill/>
        </p:spPr>
        <p:txBody>
          <a:bodyPr wrap="none">
            <a:spAutoFit/>
          </a:bodyPr>
          <a:lstStyle/>
          <a:p>
            <a:pPr marR="0" algn="ctr" defTabSz="914400" eaLnBrk="1" fontAlgn="auto" hangingPunct="1">
              <a:spcBef>
                <a:spcPts val="0"/>
              </a:spcBef>
              <a:spcAft>
                <a:spcPts val="0"/>
              </a:spcAft>
              <a:buClrTx/>
              <a:buSzTx/>
              <a:buFontTx/>
              <a:buNone/>
              <a:defRPr/>
            </a:pPr>
            <a:endParaRPr kumimoji="0" lang="en-US" sz="4000" b="1" kern="1200" cap="none" spc="0" normalizeH="0" baseline="0" noProof="0" dirty="0">
              <a:solidFill>
                <a:schemeClr val="accent1"/>
              </a:solidFill>
              <a:latin typeface="+mn-lt"/>
              <a:ea typeface="+mn-ea"/>
              <a:cs typeface="+mn-cs"/>
            </a:endParaRPr>
          </a:p>
        </p:txBody>
      </p:sp>
      <p:sp>
        <p:nvSpPr>
          <p:cNvPr id="74" name="Oval 173"/>
          <p:cNvSpPr/>
          <p:nvPr/>
        </p:nvSpPr>
        <p:spPr>
          <a:xfrm>
            <a:off x="252413" y="182563"/>
            <a:ext cx="627063" cy="627063"/>
          </a:xfrm>
          <a:prstGeom prst="ellipse">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eaLnBrk="1" hangingPunct="1">
              <a:buNone/>
            </a:pPr>
            <a:r>
              <a:rPr lang="ar-SA" altLang="x-none" dirty="0">
                <a:solidFill>
                  <a:srgbClr val="FFFFFF"/>
                </a:solidFill>
                <a:latin typeface="Calibri" panose="020F0502020204030204" pitchFamily="34" charset="0"/>
                <a:cs typeface="Arial" panose="020B0604020202020204" pitchFamily="34" charset="0"/>
              </a:rPr>
              <a:t>4</a:t>
            </a:r>
            <a:endParaRPr dirty="0">
              <a:solidFill>
                <a:srgbClr val="FFFFFF"/>
              </a:solidFill>
              <a:latin typeface="Calibri" panose="020F0502020204030204" pitchFamily="34" charset="0"/>
            </a:endParaRPr>
          </a:p>
        </p:txBody>
      </p:sp>
      <p:sp>
        <p:nvSpPr>
          <p:cNvPr id="47114" name="TextBox 96"/>
          <p:cNvSpPr txBox="1"/>
          <p:nvPr/>
        </p:nvSpPr>
        <p:spPr>
          <a:xfrm>
            <a:off x="3768725" y="423863"/>
            <a:ext cx="7390015" cy="584775"/>
          </a:xfrm>
          <a:prstGeom prst="rect">
            <a:avLst/>
          </a:prstGeom>
          <a:noFill/>
          <a:ln w="9525">
            <a:noFill/>
          </a:ln>
        </p:spPr>
        <p:txBody>
          <a:bodyPr wrap="squar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algn="ctr" rtl="1" eaLnBrk="1" hangingPunct="1">
              <a:lnSpc>
                <a:spcPct val="100000"/>
              </a:lnSpc>
              <a:spcBef>
                <a:spcPct val="0"/>
              </a:spcBef>
              <a:buFontTx/>
              <a:buNone/>
            </a:pPr>
            <a:r>
              <a:rPr lang="ar-SA" altLang="en-US" sz="3200" b="1" dirty="0">
                <a:solidFill>
                  <a:srgbClr val="FF0000"/>
                </a:solidFill>
                <a:ea typeface="Calibri" panose="020F0502020204030204" pitchFamily="34" charset="0"/>
              </a:rPr>
              <a:t>اولاً</a:t>
            </a:r>
            <a:r>
              <a:rPr lang="ar-JO" altLang="en-US" sz="3200" b="1" dirty="0">
                <a:solidFill>
                  <a:srgbClr val="FF0000"/>
                </a:solidFill>
                <a:ea typeface="Calibri" panose="020F0502020204030204" pitchFamily="34" charset="0"/>
              </a:rPr>
              <a:t>-</a:t>
            </a:r>
            <a:r>
              <a:rPr lang="ar-SA" altLang="en-US" sz="3200" b="1" dirty="0">
                <a:solidFill>
                  <a:srgbClr val="FF0000"/>
                </a:solidFill>
                <a:ea typeface="Calibri" panose="020F0502020204030204" pitchFamily="34" charset="0"/>
              </a:rPr>
              <a:t>التقارير الادارية</a:t>
            </a:r>
            <a:endParaRPr lang="en-US" altLang="en-US" sz="3200" b="1" dirty="0">
              <a:solidFill>
                <a:srgbClr val="FF0000"/>
              </a:solidFill>
              <a:ea typeface="Calibri" panose="020F0502020204030204" pitchFamily="34" charset="0"/>
            </a:endParaRPr>
          </a:p>
        </p:txBody>
      </p:sp>
      <p:sp>
        <p:nvSpPr>
          <p:cNvPr id="2" name="Rectangle 1"/>
          <p:cNvSpPr/>
          <p:nvPr/>
        </p:nvSpPr>
        <p:spPr>
          <a:xfrm>
            <a:off x="2782957" y="1245704"/>
            <a:ext cx="9021064" cy="4955203"/>
          </a:xfrm>
          <a:prstGeom prst="rect">
            <a:avLst/>
          </a:prstGeom>
        </p:spPr>
        <p:txBody>
          <a:bodyPr wrap="square">
            <a:spAutoFit/>
          </a:bodyPr>
          <a:lstStyle/>
          <a:p>
            <a:pPr marL="285750" indent="-285750" algn="just" rtl="1">
              <a:buFont typeface="Wingdings" panose="05000000000000000000" pitchFamily="2" charset="2"/>
              <a:buChar char="v"/>
            </a:pPr>
            <a:r>
              <a:rPr lang="ar-SA" sz="1600" b="0" i="0" dirty="0">
                <a:solidFill>
                  <a:srgbClr val="FFFFFF"/>
                </a:solidFill>
                <a:effectLst/>
                <a:latin typeface="Simplified Arabic" panose="02020603050405020304" pitchFamily="18" charset="-78"/>
                <a:cs typeface="Simplified Arabic" panose="02020603050405020304" pitchFamily="18" charset="-78"/>
              </a:rPr>
              <a:t>تعني : كلمة تقرير عرض كتابي للبيانات، وقد يتعلق بعرض وتسجيل النشاط أو ظروف قائمة أ</a:t>
            </a:r>
          </a:p>
          <a:p>
            <a:pPr marL="285750" indent="-285750" algn="just" rtl="1">
              <a:buFont typeface="Wingdings" panose="05000000000000000000" pitchFamily="2" charset="2"/>
              <a:buChar char="v"/>
            </a:pPr>
            <a:r>
              <a:rPr lang="ar-SA" sz="1600" b="1" u="sng" dirty="0">
                <a:latin typeface="Simplified Arabic" panose="02020603050405020304" pitchFamily="18" charset="-78"/>
                <a:cs typeface="Simplified Arabic" panose="02020603050405020304" pitchFamily="18" charset="-78"/>
              </a:rPr>
              <a:t>تعني كلمة تقرير </a:t>
            </a:r>
            <a:r>
              <a:rPr lang="ar-SA" sz="1600" u="sng" dirty="0">
                <a:latin typeface="Simplified Arabic" panose="02020603050405020304" pitchFamily="18" charset="-78"/>
                <a:cs typeface="Simplified Arabic" panose="02020603050405020304" pitchFamily="18" charset="-78"/>
              </a:rPr>
              <a:t>عرض كتابي للبيانات، وقد يتعلق بعرض وتسجيل النشاط أو ظروف قائمة أو قد يتعدى ذلك إلى تحليل هذه الظروف واستخلاص النتائج منها وعرض التوصيات لحل المشكلات القائمة.</a:t>
            </a:r>
            <a:endParaRPr lang="ar-JO" sz="1600" u="sng" dirty="0">
              <a:latin typeface="Simplified Arabic" panose="02020603050405020304" pitchFamily="18" charset="-78"/>
              <a:cs typeface="Simplified Arabic" panose="02020603050405020304" pitchFamily="18" charset="-78"/>
            </a:endParaRPr>
          </a:p>
          <a:p>
            <a:pPr marL="285750" indent="-285750" algn="just" rtl="1">
              <a:buFont typeface="Wingdings" panose="05000000000000000000" pitchFamily="2" charset="2"/>
              <a:buChar char="v"/>
            </a:pPr>
            <a:endParaRPr lang="ar-SA" sz="1600" dirty="0">
              <a:latin typeface="Simplified Arabic" panose="02020603050405020304" pitchFamily="18" charset="-78"/>
              <a:cs typeface="Simplified Arabic" panose="02020603050405020304" pitchFamily="18" charset="-78"/>
            </a:endParaRPr>
          </a:p>
          <a:p>
            <a:pPr marL="285750" indent="-285750" algn="just" rtl="1">
              <a:buFont typeface="Wingdings" panose="05000000000000000000" pitchFamily="2" charset="2"/>
              <a:buChar char="v"/>
            </a:pPr>
            <a:r>
              <a:rPr lang="ar-SA" sz="1600" b="1" dirty="0">
                <a:latin typeface="Simplified Arabic" panose="02020603050405020304" pitchFamily="18" charset="-78"/>
                <a:cs typeface="Simplified Arabic" panose="02020603050405020304" pitchFamily="18" charset="-78"/>
              </a:rPr>
              <a:t>التقارير الإدارية </a:t>
            </a:r>
            <a:r>
              <a:rPr lang="ar-SA" sz="1600" dirty="0">
                <a:latin typeface="Simplified Arabic" panose="02020603050405020304" pitchFamily="18" charset="-78"/>
                <a:cs typeface="Simplified Arabic" panose="02020603050405020304" pitchFamily="18" charset="-78"/>
              </a:rPr>
              <a:t>هي التقارير التي توضع </a:t>
            </a:r>
            <a:r>
              <a:rPr lang="ar-JO" sz="1600" dirty="0">
                <a:latin typeface="Simplified Arabic" panose="02020603050405020304" pitchFamily="18" charset="-78"/>
                <a:cs typeface="Simplified Arabic" panose="02020603050405020304" pitchFamily="18" charset="-78"/>
              </a:rPr>
              <a:t>ل</a:t>
            </a:r>
            <a:r>
              <a:rPr lang="ar-SA" sz="1600" dirty="0">
                <a:latin typeface="Simplified Arabic" panose="02020603050405020304" pitchFamily="18" charset="-78"/>
                <a:cs typeface="Simplified Arabic" panose="02020603050405020304" pitchFamily="18" charset="-78"/>
              </a:rPr>
              <a:t>تقدير كفاية العاملين في الإدارة العامة أو لبيان كيفية سير الأعمال الإدارية.</a:t>
            </a:r>
            <a:endParaRPr lang="ar-JO" sz="1600" dirty="0">
              <a:latin typeface="Simplified Arabic" panose="02020603050405020304" pitchFamily="18" charset="-78"/>
              <a:cs typeface="Simplified Arabic" panose="02020603050405020304" pitchFamily="18" charset="-78"/>
            </a:endParaRPr>
          </a:p>
          <a:p>
            <a:pPr marL="285750" indent="-285750" algn="just" rtl="1">
              <a:buFont typeface="Wingdings" panose="05000000000000000000" pitchFamily="2" charset="2"/>
              <a:buChar char="v"/>
            </a:pPr>
            <a:endParaRPr lang="ar-SA" sz="1600" dirty="0">
              <a:latin typeface="Simplified Arabic" panose="02020603050405020304" pitchFamily="18" charset="-78"/>
              <a:cs typeface="Simplified Arabic" panose="02020603050405020304" pitchFamily="18" charset="-78"/>
            </a:endParaRPr>
          </a:p>
          <a:p>
            <a:pPr marL="285750" indent="-285750" algn="just" rtl="1">
              <a:buFont typeface="Wingdings" panose="05000000000000000000" pitchFamily="2" charset="2"/>
              <a:buChar char="v"/>
            </a:pPr>
            <a:r>
              <a:rPr lang="ar-SA" sz="1600" b="1" dirty="0">
                <a:latin typeface="Simplified Arabic" panose="02020603050405020304" pitchFamily="18" charset="-78"/>
                <a:cs typeface="Simplified Arabic" panose="02020603050405020304" pitchFamily="18" charset="-78"/>
              </a:rPr>
              <a:t>نظام التقارير </a:t>
            </a:r>
            <a:r>
              <a:rPr lang="ar-SA" sz="1600" dirty="0">
                <a:latin typeface="Simplified Arabic" panose="02020603050405020304" pitchFamily="18" charset="-78"/>
                <a:cs typeface="Simplified Arabic" panose="02020603050405020304" pitchFamily="18" charset="-78"/>
              </a:rPr>
              <a:t>هو</a:t>
            </a:r>
            <a:r>
              <a:rPr lang="ar-JO" sz="1600" dirty="0">
                <a:latin typeface="Simplified Arabic" panose="02020603050405020304" pitchFamily="18" charset="-78"/>
                <a:cs typeface="Simplified Arabic" panose="02020603050405020304" pitchFamily="18" charset="-78"/>
              </a:rPr>
              <a:t> </a:t>
            </a:r>
            <a:r>
              <a:rPr lang="ar-SA" sz="1600" dirty="0">
                <a:latin typeface="Simplified Arabic" panose="02020603050405020304" pitchFamily="18" charset="-78"/>
                <a:cs typeface="Simplified Arabic" panose="02020603050405020304" pitchFamily="18" charset="-78"/>
              </a:rPr>
              <a:t>أداة للرقابة على أعمال الإدار</a:t>
            </a:r>
            <a:r>
              <a:rPr lang="ar-JO" sz="1600" dirty="0">
                <a:latin typeface="Simplified Arabic" panose="02020603050405020304" pitchFamily="18" charset="-78"/>
                <a:cs typeface="Simplified Arabic" panose="02020603050405020304" pitchFamily="18" charset="-78"/>
              </a:rPr>
              <a:t>ة</a:t>
            </a:r>
            <a:r>
              <a:rPr lang="ar-SA" sz="1600" dirty="0">
                <a:latin typeface="Simplified Arabic" panose="02020603050405020304" pitchFamily="18" charset="-78"/>
                <a:cs typeface="Simplified Arabic" panose="02020603050405020304" pitchFamily="18" charset="-78"/>
              </a:rPr>
              <a:t> </a:t>
            </a:r>
            <a:r>
              <a:rPr lang="ar-JO" sz="1600" dirty="0">
                <a:latin typeface="Simplified Arabic" panose="02020603050405020304" pitchFamily="18" charset="-78"/>
                <a:cs typeface="Simplified Arabic" panose="02020603050405020304" pitchFamily="18" charset="-78"/>
              </a:rPr>
              <a:t>،و</a:t>
            </a:r>
            <a:r>
              <a:rPr lang="ar-SA" sz="1600" dirty="0">
                <a:latin typeface="Simplified Arabic" panose="02020603050405020304" pitchFamily="18" charset="-78"/>
                <a:cs typeface="Simplified Arabic" panose="02020603050405020304" pitchFamily="18" charset="-78"/>
              </a:rPr>
              <a:t>هي من أهم الأدوات الرقابية على سير الأعمال،حيث تنساب التقارير من اسفل الهيكل التنظيمي الى اعلاه متضمنة معلومات عن عملية تنفيذ الأعمال أو سلوك الأفراد العاملين في المنظمة أو تحليلا لبعض الظواهر.</a:t>
            </a:r>
            <a:endParaRPr lang="ar-JO" sz="1600" dirty="0">
              <a:latin typeface="Simplified Arabic" panose="02020603050405020304" pitchFamily="18" charset="-78"/>
              <a:cs typeface="Simplified Arabic" panose="02020603050405020304" pitchFamily="18" charset="-78"/>
            </a:endParaRPr>
          </a:p>
          <a:p>
            <a:pPr marL="285750" indent="-285750" algn="just" rtl="1">
              <a:buFont typeface="Wingdings" panose="05000000000000000000" pitchFamily="2" charset="2"/>
              <a:buChar char="v"/>
            </a:pPr>
            <a:endParaRPr lang="ar-SA" sz="1600" dirty="0">
              <a:latin typeface="Simplified Arabic" panose="02020603050405020304" pitchFamily="18" charset="-78"/>
              <a:cs typeface="Simplified Arabic" panose="02020603050405020304" pitchFamily="18" charset="-78"/>
            </a:endParaRPr>
          </a:p>
          <a:p>
            <a:pPr marL="285750" indent="-285750" algn="just" rtl="1">
              <a:buFont typeface="Wingdings" panose="05000000000000000000" pitchFamily="2" charset="2"/>
              <a:buChar char="v"/>
            </a:pPr>
            <a:r>
              <a:rPr lang="ar-SA" sz="1600" dirty="0">
                <a:latin typeface="Simplified Arabic" panose="02020603050405020304" pitchFamily="18" charset="-78"/>
                <a:cs typeface="Simplified Arabic" panose="02020603050405020304" pitchFamily="18" charset="-78"/>
              </a:rPr>
              <a:t>تعددت النشاطات التي يقوم بها الجهاز الإداري الحكومي وتضخمت منظماته وتعقدت إجراءاته وزادت أعداد الأفراد العاملين فيه، ولما كان الإداري لا يستطيع الإعتماد الكامل على ملاحظته الشخصية </a:t>
            </a:r>
            <a:r>
              <a:rPr lang="ar-JO" sz="1600" dirty="0">
                <a:latin typeface="Simplified Arabic" panose="02020603050405020304" pitchFamily="18" charset="-78"/>
                <a:cs typeface="Simplified Arabic" panose="02020603050405020304" pitchFamily="18" charset="-78"/>
              </a:rPr>
              <a:t>ل</a:t>
            </a:r>
            <a:r>
              <a:rPr lang="ar-SA" sz="1600" dirty="0">
                <a:latin typeface="Simplified Arabic" panose="02020603050405020304" pitchFamily="18" charset="-78"/>
                <a:cs typeface="Simplified Arabic" panose="02020603050405020304" pitchFamily="18" charset="-78"/>
              </a:rPr>
              <a:t>مجريات الأمور وعلى المؤتمرات التي يعقدها مع الموظفين والخبراء كما كان </a:t>
            </a:r>
            <a:r>
              <a:rPr lang="ar-JO" sz="1600" dirty="0">
                <a:latin typeface="Simplified Arabic" panose="02020603050405020304" pitchFamily="18" charset="-78"/>
                <a:cs typeface="Simplified Arabic" panose="02020603050405020304" pitchFamily="18" charset="-78"/>
              </a:rPr>
              <a:t>سابقا</a:t>
            </a:r>
            <a:r>
              <a:rPr lang="ar-SA" sz="1600" dirty="0">
                <a:latin typeface="Simplified Arabic" panose="02020603050405020304" pitchFamily="18" charset="-78"/>
                <a:cs typeface="Simplified Arabic" panose="02020603050405020304" pitchFamily="18" charset="-78"/>
              </a:rPr>
              <a:t>، عندما كان نطاق المنظمات محدودا، فإنه يعتمد في الحصول على هذه البيانات على التقارير التي يقدمها إليه </a:t>
            </a:r>
            <a:r>
              <a:rPr lang="ar-JO" sz="1600" dirty="0">
                <a:latin typeface="Simplified Arabic" panose="02020603050405020304" pitchFamily="18" charset="-78"/>
                <a:cs typeface="Simplified Arabic" panose="02020603050405020304" pitchFamily="18" charset="-78"/>
              </a:rPr>
              <a:t>الا</a:t>
            </a:r>
            <a:r>
              <a:rPr lang="ar-SA" sz="1600" dirty="0">
                <a:latin typeface="Simplified Arabic" panose="02020603050405020304" pitchFamily="18" charset="-78"/>
                <a:cs typeface="Simplified Arabic" panose="02020603050405020304" pitchFamily="18" charset="-78"/>
              </a:rPr>
              <a:t>فراد والخبراء إذ تنقل إليه صورة واضحة وصحيحة عن مجريات الأمور.</a:t>
            </a:r>
          </a:p>
          <a:p>
            <a:pPr algn="just" rtl="1"/>
            <a:r>
              <a:rPr lang="ar-SA" dirty="0">
                <a:latin typeface="Simplified Arabic" panose="02020603050405020304" pitchFamily="18" charset="-78"/>
                <a:cs typeface="Simplified Arabic" panose="02020603050405020304" pitchFamily="18" charset="-78"/>
              </a:rPr>
              <a:t/>
            </a:r>
            <a:br>
              <a:rPr lang="ar-SA" dirty="0">
                <a:latin typeface="Simplified Arabic" panose="02020603050405020304" pitchFamily="18" charset="-78"/>
                <a:cs typeface="Simplified Arabic" panose="02020603050405020304" pitchFamily="18" charset="-78"/>
              </a:rPr>
            </a:br>
            <a:r>
              <a:rPr lang="ar-SA" dirty="0">
                <a:latin typeface="Simplified Arabic" panose="02020603050405020304" pitchFamily="18" charset="-78"/>
                <a:cs typeface="Simplified Arabic" panose="02020603050405020304" pitchFamily="18" charset="-78"/>
              </a:rPr>
              <a:t/>
            </a:r>
            <a:br>
              <a:rPr lang="ar-SA" dirty="0">
                <a:latin typeface="Simplified Arabic" panose="02020603050405020304" pitchFamily="18" charset="-78"/>
                <a:cs typeface="Simplified Arabic" panose="02020603050405020304" pitchFamily="18" charset="-78"/>
              </a:rPr>
            </a:br>
            <a:r>
              <a:rPr lang="ar-SA" dirty="0">
                <a:latin typeface="Simplified Arabic" panose="02020603050405020304" pitchFamily="18" charset="-78"/>
                <a:cs typeface="Simplified Arabic" panose="02020603050405020304" pitchFamily="18" charset="-78"/>
              </a:rPr>
              <a:t/>
            </a:r>
            <a:br>
              <a:rPr lang="ar-SA" dirty="0">
                <a:latin typeface="Simplified Arabic" panose="02020603050405020304" pitchFamily="18" charset="-78"/>
                <a:cs typeface="Simplified Arabic" panose="02020603050405020304" pitchFamily="18" charset="-78"/>
              </a:rPr>
            </a:br>
            <a:r>
              <a:rPr lang="ar-SA" dirty="0"/>
              <a:t> </a:t>
            </a:r>
            <a:br>
              <a:rPr lang="ar-SA" dirty="0"/>
            </a:br>
            <a:r>
              <a:rPr lang="ar-SA" dirty="0"/>
              <a:t/>
            </a:r>
            <a:br>
              <a:rPr lang="ar-SA" dirty="0"/>
            </a:b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106" name="Picture 4"/>
          <p:cNvPicPr>
            <a:picLocks noChangeAspect="1"/>
          </p:cNvPicPr>
          <p:nvPr/>
        </p:nvPicPr>
        <p:blipFill>
          <a:blip r:embed="rId3"/>
          <a:stretch>
            <a:fillRect/>
          </a:stretch>
        </p:blipFill>
        <p:spPr>
          <a:xfrm>
            <a:off x="387980" y="1019607"/>
            <a:ext cx="1685925" cy="2982550"/>
          </a:xfrm>
          <a:prstGeom prst="rect">
            <a:avLst/>
          </a:prstGeom>
          <a:noFill/>
          <a:ln w="9525">
            <a:noFill/>
          </a:ln>
        </p:spPr>
      </p:pic>
      <p:sp>
        <p:nvSpPr>
          <p:cNvPr id="67" name="Freeform 13"/>
          <p:cNvSpPr>
            <a:spLocks noEditPoints="1"/>
          </p:cNvSpPr>
          <p:nvPr/>
        </p:nvSpPr>
        <p:spPr bwMode="auto">
          <a:xfrm>
            <a:off x="3383912" y="1019607"/>
            <a:ext cx="7390015" cy="2673899"/>
          </a:xfrm>
          <a:custGeom>
            <a:avLst/>
            <a:gdLst>
              <a:gd name="T0" fmla="*/ 2221 w 3375"/>
              <a:gd name="T1" fmla="*/ 1236 h 3159"/>
              <a:gd name="T2" fmla="*/ 2242 w 3375"/>
              <a:gd name="T3" fmla="*/ 1252 h 3159"/>
              <a:gd name="T4" fmla="*/ 2246 w 3375"/>
              <a:gd name="T5" fmla="*/ 1178 h 3159"/>
              <a:gd name="T6" fmla="*/ 2443 w 3375"/>
              <a:gd name="T7" fmla="*/ 1830 h 3159"/>
              <a:gd name="T8" fmla="*/ 1518 w 3375"/>
              <a:gd name="T9" fmla="*/ 982 h 3159"/>
              <a:gd name="T10" fmla="*/ 1704 w 3375"/>
              <a:gd name="T11" fmla="*/ 1062 h 3159"/>
              <a:gd name="T12" fmla="*/ 1771 w 3375"/>
              <a:gd name="T13" fmla="*/ 1272 h 3159"/>
              <a:gd name="T14" fmla="*/ 1664 w 3375"/>
              <a:gd name="T15" fmla="*/ 1457 h 3159"/>
              <a:gd name="T16" fmla="*/ 1501 w 3375"/>
              <a:gd name="T17" fmla="*/ 1570 h 3159"/>
              <a:gd name="T18" fmla="*/ 1787 w 3375"/>
              <a:gd name="T19" fmla="*/ 1655 h 3159"/>
              <a:gd name="T20" fmla="*/ 1208 w 3375"/>
              <a:gd name="T21" fmla="*/ 1662 h 3159"/>
              <a:gd name="T22" fmla="*/ 1331 w 3375"/>
              <a:gd name="T23" fmla="*/ 1466 h 3159"/>
              <a:gd name="T24" fmla="*/ 1494 w 3375"/>
              <a:gd name="T25" fmla="*/ 1347 h 3159"/>
              <a:gd name="T26" fmla="*/ 1558 w 3375"/>
              <a:gd name="T27" fmla="*/ 1236 h 3159"/>
              <a:gd name="T28" fmla="*/ 1470 w 3375"/>
              <a:gd name="T29" fmla="*/ 1173 h 3159"/>
              <a:gd name="T30" fmla="*/ 1358 w 3375"/>
              <a:gd name="T31" fmla="*/ 1243 h 3159"/>
              <a:gd name="T32" fmla="*/ 1203 w 3375"/>
              <a:gd name="T33" fmla="*/ 1144 h 3159"/>
              <a:gd name="T34" fmla="*/ 1300 w 3375"/>
              <a:gd name="T35" fmla="*/ 1038 h 3159"/>
              <a:gd name="T36" fmla="*/ 422 w 3375"/>
              <a:gd name="T37" fmla="*/ 734 h 3159"/>
              <a:gd name="T38" fmla="*/ 646 w 3375"/>
              <a:gd name="T39" fmla="*/ 863 h 3159"/>
              <a:gd name="T40" fmla="*/ 822 w 3375"/>
              <a:gd name="T41" fmla="*/ 1130 h 3159"/>
              <a:gd name="T42" fmla="*/ 827 w 3375"/>
              <a:gd name="T43" fmla="*/ 1309 h 3159"/>
              <a:gd name="T44" fmla="*/ 726 w 3375"/>
              <a:gd name="T45" fmla="*/ 1446 h 3159"/>
              <a:gd name="T46" fmla="*/ 639 w 3375"/>
              <a:gd name="T47" fmla="*/ 1590 h 3159"/>
              <a:gd name="T48" fmla="*/ 738 w 3375"/>
              <a:gd name="T49" fmla="*/ 1805 h 3159"/>
              <a:gd name="T50" fmla="*/ 955 w 3375"/>
              <a:gd name="T51" fmla="*/ 2061 h 3159"/>
              <a:gd name="T52" fmla="*/ 1210 w 3375"/>
              <a:gd name="T53" fmla="*/ 2306 h 3159"/>
              <a:gd name="T54" fmla="*/ 1454 w 3375"/>
              <a:gd name="T55" fmla="*/ 2483 h 3159"/>
              <a:gd name="T56" fmla="*/ 1636 w 3375"/>
              <a:gd name="T57" fmla="*/ 2506 h 3159"/>
              <a:gd name="T58" fmla="*/ 1770 w 3375"/>
              <a:gd name="T59" fmla="*/ 2381 h 3159"/>
              <a:gd name="T60" fmla="*/ 1919 w 3375"/>
              <a:gd name="T61" fmla="*/ 2316 h 3159"/>
              <a:gd name="T62" fmla="*/ 2131 w 3375"/>
              <a:gd name="T63" fmla="*/ 2388 h 3159"/>
              <a:gd name="T64" fmla="*/ 2384 w 3375"/>
              <a:gd name="T65" fmla="*/ 2614 h 3159"/>
              <a:gd name="T66" fmla="*/ 2412 w 3375"/>
              <a:gd name="T67" fmla="*/ 2819 h 3159"/>
              <a:gd name="T68" fmla="*/ 2291 w 3375"/>
              <a:gd name="T69" fmla="*/ 2989 h 3159"/>
              <a:gd name="T70" fmla="*/ 2131 w 3375"/>
              <a:gd name="T71" fmla="*/ 3129 h 3159"/>
              <a:gd name="T72" fmla="*/ 1830 w 3375"/>
              <a:gd name="T73" fmla="*/ 3144 h 3159"/>
              <a:gd name="T74" fmla="*/ 1384 w 3375"/>
              <a:gd name="T75" fmla="*/ 2974 h 3159"/>
              <a:gd name="T76" fmla="*/ 859 w 3375"/>
              <a:gd name="T77" fmla="*/ 2602 h 3159"/>
              <a:gd name="T78" fmla="*/ 372 w 3375"/>
              <a:gd name="T79" fmla="*/ 2070 h 3159"/>
              <a:gd name="T80" fmla="*/ 89 w 3375"/>
              <a:gd name="T81" fmla="*/ 1571 h 3159"/>
              <a:gd name="T82" fmla="*/ 0 w 3375"/>
              <a:gd name="T83" fmla="*/ 1179 h 3159"/>
              <a:gd name="T84" fmla="*/ 86 w 3375"/>
              <a:gd name="T85" fmla="*/ 956 h 3159"/>
              <a:gd name="T86" fmla="*/ 239 w 3375"/>
              <a:gd name="T87" fmla="*/ 807 h 3159"/>
              <a:gd name="T88" fmla="*/ 422 w 3375"/>
              <a:gd name="T89" fmla="*/ 734 h 3159"/>
              <a:gd name="T90" fmla="*/ 2434 w 3375"/>
              <a:gd name="T91" fmla="*/ 110 h 3159"/>
              <a:gd name="T92" fmla="*/ 2966 w 3375"/>
              <a:gd name="T93" fmla="*/ 475 h 3159"/>
              <a:gd name="T94" fmla="*/ 3298 w 3375"/>
              <a:gd name="T95" fmla="*/ 1030 h 3159"/>
              <a:gd name="T96" fmla="*/ 3364 w 3375"/>
              <a:gd name="T97" fmla="*/ 1692 h 3159"/>
              <a:gd name="T98" fmla="*/ 3155 w 3375"/>
              <a:gd name="T99" fmla="*/ 2287 h 3159"/>
              <a:gd name="T100" fmla="*/ 2733 w 3375"/>
              <a:gd name="T101" fmla="*/ 2737 h 3159"/>
              <a:gd name="T102" fmla="*/ 2574 w 3375"/>
              <a:gd name="T103" fmla="*/ 2633 h 3159"/>
              <a:gd name="T104" fmla="*/ 2907 w 3375"/>
              <a:gd name="T105" fmla="*/ 2260 h 3159"/>
              <a:gd name="T106" fmla="*/ 3132 w 3375"/>
              <a:gd name="T107" fmla="*/ 1742 h 3159"/>
              <a:gd name="T108" fmla="*/ 3057 w 3375"/>
              <a:gd name="T109" fmla="*/ 1016 h 3159"/>
              <a:gd name="T110" fmla="*/ 2716 w 3375"/>
              <a:gd name="T111" fmla="*/ 540 h 3159"/>
              <a:gd name="T112" fmla="*/ 2197 w 3375"/>
              <a:gd name="T113" fmla="*/ 264 h 3159"/>
              <a:gd name="T114" fmla="*/ 1463 w 3375"/>
              <a:gd name="T115" fmla="*/ 288 h 3159"/>
              <a:gd name="T116" fmla="*/ 964 w 3375"/>
              <a:gd name="T117" fmla="*/ 598 h 3159"/>
              <a:gd name="T118" fmla="*/ 640 w 3375"/>
              <a:gd name="T119" fmla="*/ 641 h 3159"/>
              <a:gd name="T120" fmla="*/ 1090 w 3375"/>
              <a:gd name="T121" fmla="*/ 220 h 3159"/>
              <a:gd name="T122" fmla="*/ 1683 w 3375"/>
              <a:gd name="T123" fmla="*/ 12 h 3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375" h="3159">
                <a:moveTo>
                  <a:pt x="2246" y="1178"/>
                </a:moveTo>
                <a:lnTo>
                  <a:pt x="2246" y="1180"/>
                </a:lnTo>
                <a:lnTo>
                  <a:pt x="2243" y="1186"/>
                </a:lnTo>
                <a:lnTo>
                  <a:pt x="2240" y="1197"/>
                </a:lnTo>
                <a:lnTo>
                  <a:pt x="2235" y="1208"/>
                </a:lnTo>
                <a:lnTo>
                  <a:pt x="2229" y="1222"/>
                </a:lnTo>
                <a:lnTo>
                  <a:pt x="2221" y="1236"/>
                </a:lnTo>
                <a:lnTo>
                  <a:pt x="2214" y="1251"/>
                </a:lnTo>
                <a:lnTo>
                  <a:pt x="2206" y="1264"/>
                </a:lnTo>
                <a:lnTo>
                  <a:pt x="2079" y="1456"/>
                </a:lnTo>
                <a:lnTo>
                  <a:pt x="2079" y="1458"/>
                </a:lnTo>
                <a:lnTo>
                  <a:pt x="2242" y="1458"/>
                </a:lnTo>
                <a:lnTo>
                  <a:pt x="2242" y="1271"/>
                </a:lnTo>
                <a:lnTo>
                  <a:pt x="2242" y="1252"/>
                </a:lnTo>
                <a:lnTo>
                  <a:pt x="2243" y="1233"/>
                </a:lnTo>
                <a:lnTo>
                  <a:pt x="2245" y="1216"/>
                </a:lnTo>
                <a:lnTo>
                  <a:pt x="2246" y="1201"/>
                </a:lnTo>
                <a:lnTo>
                  <a:pt x="2247" y="1188"/>
                </a:lnTo>
                <a:lnTo>
                  <a:pt x="2248" y="1181"/>
                </a:lnTo>
                <a:lnTo>
                  <a:pt x="2249" y="1178"/>
                </a:lnTo>
                <a:lnTo>
                  <a:pt x="2246" y="1178"/>
                </a:lnTo>
                <a:close/>
                <a:moveTo>
                  <a:pt x="2194" y="995"/>
                </a:moveTo>
                <a:lnTo>
                  <a:pt x="2443" y="995"/>
                </a:lnTo>
                <a:lnTo>
                  <a:pt x="2443" y="1458"/>
                </a:lnTo>
                <a:lnTo>
                  <a:pt x="2543" y="1458"/>
                </a:lnTo>
                <a:lnTo>
                  <a:pt x="2543" y="1627"/>
                </a:lnTo>
                <a:lnTo>
                  <a:pt x="2443" y="1627"/>
                </a:lnTo>
                <a:lnTo>
                  <a:pt x="2443" y="1830"/>
                </a:lnTo>
                <a:lnTo>
                  <a:pt x="2242" y="1830"/>
                </a:lnTo>
                <a:lnTo>
                  <a:pt x="2242" y="1627"/>
                </a:lnTo>
                <a:lnTo>
                  <a:pt x="1872" y="1627"/>
                </a:lnTo>
                <a:lnTo>
                  <a:pt x="1872" y="1503"/>
                </a:lnTo>
                <a:lnTo>
                  <a:pt x="2194" y="995"/>
                </a:lnTo>
                <a:close/>
                <a:moveTo>
                  <a:pt x="1489" y="981"/>
                </a:moveTo>
                <a:lnTo>
                  <a:pt x="1518" y="982"/>
                </a:lnTo>
                <a:lnTo>
                  <a:pt x="1547" y="986"/>
                </a:lnTo>
                <a:lnTo>
                  <a:pt x="1576" y="992"/>
                </a:lnTo>
                <a:lnTo>
                  <a:pt x="1605" y="1000"/>
                </a:lnTo>
                <a:lnTo>
                  <a:pt x="1632" y="1011"/>
                </a:lnTo>
                <a:lnTo>
                  <a:pt x="1658" y="1026"/>
                </a:lnTo>
                <a:lnTo>
                  <a:pt x="1682" y="1042"/>
                </a:lnTo>
                <a:lnTo>
                  <a:pt x="1704" y="1062"/>
                </a:lnTo>
                <a:lnTo>
                  <a:pt x="1724" y="1083"/>
                </a:lnTo>
                <a:lnTo>
                  <a:pt x="1741" y="1109"/>
                </a:lnTo>
                <a:lnTo>
                  <a:pt x="1755" y="1136"/>
                </a:lnTo>
                <a:lnTo>
                  <a:pt x="1765" y="1167"/>
                </a:lnTo>
                <a:lnTo>
                  <a:pt x="1771" y="1200"/>
                </a:lnTo>
                <a:lnTo>
                  <a:pt x="1773" y="1236"/>
                </a:lnTo>
                <a:lnTo>
                  <a:pt x="1771" y="1272"/>
                </a:lnTo>
                <a:lnTo>
                  <a:pt x="1765" y="1305"/>
                </a:lnTo>
                <a:lnTo>
                  <a:pt x="1755" y="1336"/>
                </a:lnTo>
                <a:lnTo>
                  <a:pt x="1742" y="1364"/>
                </a:lnTo>
                <a:lnTo>
                  <a:pt x="1725" y="1390"/>
                </a:lnTo>
                <a:lnTo>
                  <a:pt x="1707" y="1414"/>
                </a:lnTo>
                <a:lnTo>
                  <a:pt x="1686" y="1437"/>
                </a:lnTo>
                <a:lnTo>
                  <a:pt x="1664" y="1457"/>
                </a:lnTo>
                <a:lnTo>
                  <a:pt x="1640" y="1477"/>
                </a:lnTo>
                <a:lnTo>
                  <a:pt x="1617" y="1494"/>
                </a:lnTo>
                <a:lnTo>
                  <a:pt x="1592" y="1510"/>
                </a:lnTo>
                <a:lnTo>
                  <a:pt x="1569" y="1527"/>
                </a:lnTo>
                <a:lnTo>
                  <a:pt x="1545" y="1542"/>
                </a:lnTo>
                <a:lnTo>
                  <a:pt x="1523" y="1556"/>
                </a:lnTo>
                <a:lnTo>
                  <a:pt x="1501" y="1570"/>
                </a:lnTo>
                <a:lnTo>
                  <a:pt x="1483" y="1584"/>
                </a:lnTo>
                <a:lnTo>
                  <a:pt x="1466" y="1597"/>
                </a:lnTo>
                <a:lnTo>
                  <a:pt x="1452" y="1611"/>
                </a:lnTo>
                <a:lnTo>
                  <a:pt x="1441" y="1625"/>
                </a:lnTo>
                <a:lnTo>
                  <a:pt x="1435" y="1639"/>
                </a:lnTo>
                <a:lnTo>
                  <a:pt x="1432" y="1655"/>
                </a:lnTo>
                <a:lnTo>
                  <a:pt x="1787" y="1655"/>
                </a:lnTo>
                <a:lnTo>
                  <a:pt x="1787" y="1830"/>
                </a:lnTo>
                <a:lnTo>
                  <a:pt x="1209" y="1830"/>
                </a:lnTo>
                <a:lnTo>
                  <a:pt x="1204" y="1798"/>
                </a:lnTo>
                <a:lnTo>
                  <a:pt x="1201" y="1768"/>
                </a:lnTo>
                <a:lnTo>
                  <a:pt x="1199" y="1740"/>
                </a:lnTo>
                <a:lnTo>
                  <a:pt x="1202" y="1699"/>
                </a:lnTo>
                <a:lnTo>
                  <a:pt x="1208" y="1662"/>
                </a:lnTo>
                <a:lnTo>
                  <a:pt x="1217" y="1627"/>
                </a:lnTo>
                <a:lnTo>
                  <a:pt x="1230" y="1594"/>
                </a:lnTo>
                <a:lnTo>
                  <a:pt x="1247" y="1565"/>
                </a:lnTo>
                <a:lnTo>
                  <a:pt x="1265" y="1537"/>
                </a:lnTo>
                <a:lnTo>
                  <a:pt x="1286" y="1513"/>
                </a:lnTo>
                <a:lnTo>
                  <a:pt x="1307" y="1489"/>
                </a:lnTo>
                <a:lnTo>
                  <a:pt x="1331" y="1466"/>
                </a:lnTo>
                <a:lnTo>
                  <a:pt x="1355" y="1446"/>
                </a:lnTo>
                <a:lnTo>
                  <a:pt x="1380" y="1428"/>
                </a:lnTo>
                <a:lnTo>
                  <a:pt x="1404" y="1409"/>
                </a:lnTo>
                <a:lnTo>
                  <a:pt x="1428" y="1393"/>
                </a:lnTo>
                <a:lnTo>
                  <a:pt x="1451" y="1377"/>
                </a:lnTo>
                <a:lnTo>
                  <a:pt x="1474" y="1361"/>
                </a:lnTo>
                <a:lnTo>
                  <a:pt x="1494" y="1347"/>
                </a:lnTo>
                <a:lnTo>
                  <a:pt x="1513" y="1332"/>
                </a:lnTo>
                <a:lnTo>
                  <a:pt x="1528" y="1317"/>
                </a:lnTo>
                <a:lnTo>
                  <a:pt x="1541" y="1303"/>
                </a:lnTo>
                <a:lnTo>
                  <a:pt x="1551" y="1288"/>
                </a:lnTo>
                <a:lnTo>
                  <a:pt x="1558" y="1272"/>
                </a:lnTo>
                <a:lnTo>
                  <a:pt x="1560" y="1256"/>
                </a:lnTo>
                <a:lnTo>
                  <a:pt x="1558" y="1236"/>
                </a:lnTo>
                <a:lnTo>
                  <a:pt x="1551" y="1219"/>
                </a:lnTo>
                <a:lnTo>
                  <a:pt x="1542" y="1205"/>
                </a:lnTo>
                <a:lnTo>
                  <a:pt x="1531" y="1192"/>
                </a:lnTo>
                <a:lnTo>
                  <a:pt x="1518" y="1184"/>
                </a:lnTo>
                <a:lnTo>
                  <a:pt x="1502" y="1178"/>
                </a:lnTo>
                <a:lnTo>
                  <a:pt x="1486" y="1175"/>
                </a:lnTo>
                <a:lnTo>
                  <a:pt x="1470" y="1173"/>
                </a:lnTo>
                <a:lnTo>
                  <a:pt x="1447" y="1176"/>
                </a:lnTo>
                <a:lnTo>
                  <a:pt x="1427" y="1182"/>
                </a:lnTo>
                <a:lnTo>
                  <a:pt x="1408" y="1192"/>
                </a:lnTo>
                <a:lnTo>
                  <a:pt x="1392" y="1205"/>
                </a:lnTo>
                <a:lnTo>
                  <a:pt x="1379" y="1218"/>
                </a:lnTo>
                <a:lnTo>
                  <a:pt x="1366" y="1231"/>
                </a:lnTo>
                <a:lnTo>
                  <a:pt x="1358" y="1243"/>
                </a:lnTo>
                <a:lnTo>
                  <a:pt x="1351" y="1253"/>
                </a:lnTo>
                <a:lnTo>
                  <a:pt x="1348" y="1260"/>
                </a:lnTo>
                <a:lnTo>
                  <a:pt x="1346" y="1262"/>
                </a:lnTo>
                <a:lnTo>
                  <a:pt x="1195" y="1161"/>
                </a:lnTo>
                <a:lnTo>
                  <a:pt x="1196" y="1159"/>
                </a:lnTo>
                <a:lnTo>
                  <a:pt x="1199" y="1153"/>
                </a:lnTo>
                <a:lnTo>
                  <a:pt x="1203" y="1144"/>
                </a:lnTo>
                <a:lnTo>
                  <a:pt x="1210" y="1132"/>
                </a:lnTo>
                <a:lnTo>
                  <a:pt x="1219" y="1119"/>
                </a:lnTo>
                <a:lnTo>
                  <a:pt x="1230" y="1103"/>
                </a:lnTo>
                <a:lnTo>
                  <a:pt x="1244" y="1087"/>
                </a:lnTo>
                <a:lnTo>
                  <a:pt x="1260" y="1071"/>
                </a:lnTo>
                <a:lnTo>
                  <a:pt x="1278" y="1054"/>
                </a:lnTo>
                <a:lnTo>
                  <a:pt x="1300" y="1038"/>
                </a:lnTo>
                <a:lnTo>
                  <a:pt x="1324" y="1023"/>
                </a:lnTo>
                <a:lnTo>
                  <a:pt x="1351" y="1008"/>
                </a:lnTo>
                <a:lnTo>
                  <a:pt x="1381" y="997"/>
                </a:lnTo>
                <a:lnTo>
                  <a:pt x="1413" y="989"/>
                </a:lnTo>
                <a:lnTo>
                  <a:pt x="1449" y="983"/>
                </a:lnTo>
                <a:lnTo>
                  <a:pt x="1489" y="981"/>
                </a:lnTo>
                <a:close/>
                <a:moveTo>
                  <a:pt x="422" y="734"/>
                </a:moveTo>
                <a:lnTo>
                  <a:pt x="452" y="738"/>
                </a:lnTo>
                <a:lnTo>
                  <a:pt x="482" y="746"/>
                </a:lnTo>
                <a:lnTo>
                  <a:pt x="513" y="758"/>
                </a:lnTo>
                <a:lnTo>
                  <a:pt x="545" y="775"/>
                </a:lnTo>
                <a:lnTo>
                  <a:pt x="578" y="799"/>
                </a:lnTo>
                <a:lnTo>
                  <a:pt x="612" y="827"/>
                </a:lnTo>
                <a:lnTo>
                  <a:pt x="646" y="863"/>
                </a:lnTo>
                <a:lnTo>
                  <a:pt x="682" y="905"/>
                </a:lnTo>
                <a:lnTo>
                  <a:pt x="716" y="948"/>
                </a:lnTo>
                <a:lnTo>
                  <a:pt x="746" y="990"/>
                </a:lnTo>
                <a:lnTo>
                  <a:pt x="771" y="1028"/>
                </a:lnTo>
                <a:lnTo>
                  <a:pt x="792" y="1065"/>
                </a:lnTo>
                <a:lnTo>
                  <a:pt x="809" y="1098"/>
                </a:lnTo>
                <a:lnTo>
                  <a:pt x="822" y="1130"/>
                </a:lnTo>
                <a:lnTo>
                  <a:pt x="833" y="1161"/>
                </a:lnTo>
                <a:lnTo>
                  <a:pt x="839" y="1188"/>
                </a:lnTo>
                <a:lnTo>
                  <a:pt x="842" y="1215"/>
                </a:lnTo>
                <a:lnTo>
                  <a:pt x="843" y="1240"/>
                </a:lnTo>
                <a:lnTo>
                  <a:pt x="841" y="1264"/>
                </a:lnTo>
                <a:lnTo>
                  <a:pt x="836" y="1288"/>
                </a:lnTo>
                <a:lnTo>
                  <a:pt x="827" y="1309"/>
                </a:lnTo>
                <a:lnTo>
                  <a:pt x="818" y="1329"/>
                </a:lnTo>
                <a:lnTo>
                  <a:pt x="807" y="1350"/>
                </a:lnTo>
                <a:lnTo>
                  <a:pt x="794" y="1369"/>
                </a:lnTo>
                <a:lnTo>
                  <a:pt x="778" y="1389"/>
                </a:lnTo>
                <a:lnTo>
                  <a:pt x="762" y="1408"/>
                </a:lnTo>
                <a:lnTo>
                  <a:pt x="745" y="1428"/>
                </a:lnTo>
                <a:lnTo>
                  <a:pt x="726" y="1446"/>
                </a:lnTo>
                <a:lnTo>
                  <a:pt x="707" y="1465"/>
                </a:lnTo>
                <a:lnTo>
                  <a:pt x="687" y="1485"/>
                </a:lnTo>
                <a:lnTo>
                  <a:pt x="667" y="1505"/>
                </a:lnTo>
                <a:lnTo>
                  <a:pt x="653" y="1523"/>
                </a:lnTo>
                <a:lnTo>
                  <a:pt x="643" y="1543"/>
                </a:lnTo>
                <a:lnTo>
                  <a:pt x="639" y="1566"/>
                </a:lnTo>
                <a:lnTo>
                  <a:pt x="639" y="1590"/>
                </a:lnTo>
                <a:lnTo>
                  <a:pt x="643" y="1616"/>
                </a:lnTo>
                <a:lnTo>
                  <a:pt x="650" y="1644"/>
                </a:lnTo>
                <a:lnTo>
                  <a:pt x="662" y="1674"/>
                </a:lnTo>
                <a:lnTo>
                  <a:pt x="677" y="1705"/>
                </a:lnTo>
                <a:lnTo>
                  <a:pt x="694" y="1737"/>
                </a:lnTo>
                <a:lnTo>
                  <a:pt x="715" y="1770"/>
                </a:lnTo>
                <a:lnTo>
                  <a:pt x="738" y="1805"/>
                </a:lnTo>
                <a:lnTo>
                  <a:pt x="764" y="1840"/>
                </a:lnTo>
                <a:lnTo>
                  <a:pt x="793" y="1876"/>
                </a:lnTo>
                <a:lnTo>
                  <a:pt x="822" y="1912"/>
                </a:lnTo>
                <a:lnTo>
                  <a:pt x="853" y="1949"/>
                </a:lnTo>
                <a:lnTo>
                  <a:pt x="887" y="1986"/>
                </a:lnTo>
                <a:lnTo>
                  <a:pt x="920" y="2023"/>
                </a:lnTo>
                <a:lnTo>
                  <a:pt x="955" y="2061"/>
                </a:lnTo>
                <a:lnTo>
                  <a:pt x="990" y="2096"/>
                </a:lnTo>
                <a:lnTo>
                  <a:pt x="1026" y="2133"/>
                </a:lnTo>
                <a:lnTo>
                  <a:pt x="1063" y="2169"/>
                </a:lnTo>
                <a:lnTo>
                  <a:pt x="1099" y="2205"/>
                </a:lnTo>
                <a:lnTo>
                  <a:pt x="1136" y="2240"/>
                </a:lnTo>
                <a:lnTo>
                  <a:pt x="1173" y="2273"/>
                </a:lnTo>
                <a:lnTo>
                  <a:pt x="1210" y="2306"/>
                </a:lnTo>
                <a:lnTo>
                  <a:pt x="1247" y="2338"/>
                </a:lnTo>
                <a:lnTo>
                  <a:pt x="1284" y="2367"/>
                </a:lnTo>
                <a:lnTo>
                  <a:pt x="1319" y="2395"/>
                </a:lnTo>
                <a:lnTo>
                  <a:pt x="1354" y="2421"/>
                </a:lnTo>
                <a:lnTo>
                  <a:pt x="1389" y="2444"/>
                </a:lnTo>
                <a:lnTo>
                  <a:pt x="1423" y="2465"/>
                </a:lnTo>
                <a:lnTo>
                  <a:pt x="1454" y="2483"/>
                </a:lnTo>
                <a:lnTo>
                  <a:pt x="1486" y="2497"/>
                </a:lnTo>
                <a:lnTo>
                  <a:pt x="1516" y="2509"/>
                </a:lnTo>
                <a:lnTo>
                  <a:pt x="1543" y="2517"/>
                </a:lnTo>
                <a:lnTo>
                  <a:pt x="1570" y="2521"/>
                </a:lnTo>
                <a:lnTo>
                  <a:pt x="1593" y="2520"/>
                </a:lnTo>
                <a:lnTo>
                  <a:pt x="1616" y="2516"/>
                </a:lnTo>
                <a:lnTo>
                  <a:pt x="1636" y="2506"/>
                </a:lnTo>
                <a:lnTo>
                  <a:pt x="1654" y="2492"/>
                </a:lnTo>
                <a:lnTo>
                  <a:pt x="1674" y="2472"/>
                </a:lnTo>
                <a:lnTo>
                  <a:pt x="1694" y="2452"/>
                </a:lnTo>
                <a:lnTo>
                  <a:pt x="1713" y="2433"/>
                </a:lnTo>
                <a:lnTo>
                  <a:pt x="1733" y="2414"/>
                </a:lnTo>
                <a:lnTo>
                  <a:pt x="1751" y="2397"/>
                </a:lnTo>
                <a:lnTo>
                  <a:pt x="1770" y="2381"/>
                </a:lnTo>
                <a:lnTo>
                  <a:pt x="1790" y="2365"/>
                </a:lnTo>
                <a:lnTo>
                  <a:pt x="1809" y="2352"/>
                </a:lnTo>
                <a:lnTo>
                  <a:pt x="1830" y="2341"/>
                </a:lnTo>
                <a:lnTo>
                  <a:pt x="1850" y="2332"/>
                </a:lnTo>
                <a:lnTo>
                  <a:pt x="1873" y="2324"/>
                </a:lnTo>
                <a:lnTo>
                  <a:pt x="1895" y="2319"/>
                </a:lnTo>
                <a:lnTo>
                  <a:pt x="1919" y="2316"/>
                </a:lnTo>
                <a:lnTo>
                  <a:pt x="1944" y="2317"/>
                </a:lnTo>
                <a:lnTo>
                  <a:pt x="1971" y="2320"/>
                </a:lnTo>
                <a:lnTo>
                  <a:pt x="1999" y="2326"/>
                </a:lnTo>
                <a:lnTo>
                  <a:pt x="2029" y="2337"/>
                </a:lnTo>
                <a:lnTo>
                  <a:pt x="2061" y="2350"/>
                </a:lnTo>
                <a:lnTo>
                  <a:pt x="2095" y="2367"/>
                </a:lnTo>
                <a:lnTo>
                  <a:pt x="2131" y="2388"/>
                </a:lnTo>
                <a:lnTo>
                  <a:pt x="2170" y="2413"/>
                </a:lnTo>
                <a:lnTo>
                  <a:pt x="2211" y="2443"/>
                </a:lnTo>
                <a:lnTo>
                  <a:pt x="2255" y="2477"/>
                </a:lnTo>
                <a:lnTo>
                  <a:pt x="2297" y="2513"/>
                </a:lnTo>
                <a:lnTo>
                  <a:pt x="2332" y="2547"/>
                </a:lnTo>
                <a:lnTo>
                  <a:pt x="2360" y="2581"/>
                </a:lnTo>
                <a:lnTo>
                  <a:pt x="2384" y="2614"/>
                </a:lnTo>
                <a:lnTo>
                  <a:pt x="2401" y="2647"/>
                </a:lnTo>
                <a:lnTo>
                  <a:pt x="2414" y="2677"/>
                </a:lnTo>
                <a:lnTo>
                  <a:pt x="2422" y="2707"/>
                </a:lnTo>
                <a:lnTo>
                  <a:pt x="2425" y="2737"/>
                </a:lnTo>
                <a:lnTo>
                  <a:pt x="2424" y="2765"/>
                </a:lnTo>
                <a:lnTo>
                  <a:pt x="2419" y="2793"/>
                </a:lnTo>
                <a:lnTo>
                  <a:pt x="2412" y="2819"/>
                </a:lnTo>
                <a:lnTo>
                  <a:pt x="2400" y="2846"/>
                </a:lnTo>
                <a:lnTo>
                  <a:pt x="2387" y="2872"/>
                </a:lnTo>
                <a:lnTo>
                  <a:pt x="2371" y="2896"/>
                </a:lnTo>
                <a:lnTo>
                  <a:pt x="2352" y="2920"/>
                </a:lnTo>
                <a:lnTo>
                  <a:pt x="2333" y="2943"/>
                </a:lnTo>
                <a:lnTo>
                  <a:pt x="2312" y="2967"/>
                </a:lnTo>
                <a:lnTo>
                  <a:pt x="2291" y="2989"/>
                </a:lnTo>
                <a:lnTo>
                  <a:pt x="2269" y="3011"/>
                </a:lnTo>
                <a:lnTo>
                  <a:pt x="2247" y="3032"/>
                </a:lnTo>
                <a:lnTo>
                  <a:pt x="2224" y="3054"/>
                </a:lnTo>
                <a:lnTo>
                  <a:pt x="2203" y="3074"/>
                </a:lnTo>
                <a:lnTo>
                  <a:pt x="2183" y="3093"/>
                </a:lnTo>
                <a:lnTo>
                  <a:pt x="2160" y="3113"/>
                </a:lnTo>
                <a:lnTo>
                  <a:pt x="2131" y="3129"/>
                </a:lnTo>
                <a:lnTo>
                  <a:pt x="2100" y="3142"/>
                </a:lnTo>
                <a:lnTo>
                  <a:pt x="2064" y="3151"/>
                </a:lnTo>
                <a:lnTo>
                  <a:pt x="2024" y="3157"/>
                </a:lnTo>
                <a:lnTo>
                  <a:pt x="1980" y="3159"/>
                </a:lnTo>
                <a:lnTo>
                  <a:pt x="1933" y="3158"/>
                </a:lnTo>
                <a:lnTo>
                  <a:pt x="1883" y="3153"/>
                </a:lnTo>
                <a:lnTo>
                  <a:pt x="1830" y="3144"/>
                </a:lnTo>
                <a:lnTo>
                  <a:pt x="1773" y="3131"/>
                </a:lnTo>
                <a:lnTo>
                  <a:pt x="1714" y="3115"/>
                </a:lnTo>
                <a:lnTo>
                  <a:pt x="1652" y="3094"/>
                </a:lnTo>
                <a:lnTo>
                  <a:pt x="1588" y="3071"/>
                </a:lnTo>
                <a:lnTo>
                  <a:pt x="1522" y="3042"/>
                </a:lnTo>
                <a:lnTo>
                  <a:pt x="1453" y="3011"/>
                </a:lnTo>
                <a:lnTo>
                  <a:pt x="1384" y="2974"/>
                </a:lnTo>
                <a:lnTo>
                  <a:pt x="1312" y="2934"/>
                </a:lnTo>
                <a:lnTo>
                  <a:pt x="1240" y="2889"/>
                </a:lnTo>
                <a:lnTo>
                  <a:pt x="1165" y="2841"/>
                </a:lnTo>
                <a:lnTo>
                  <a:pt x="1089" y="2788"/>
                </a:lnTo>
                <a:lnTo>
                  <a:pt x="1014" y="2729"/>
                </a:lnTo>
                <a:lnTo>
                  <a:pt x="937" y="2668"/>
                </a:lnTo>
                <a:lnTo>
                  <a:pt x="859" y="2602"/>
                </a:lnTo>
                <a:lnTo>
                  <a:pt x="781" y="2531"/>
                </a:lnTo>
                <a:lnTo>
                  <a:pt x="704" y="2455"/>
                </a:lnTo>
                <a:lnTo>
                  <a:pt x="629" y="2378"/>
                </a:lnTo>
                <a:lnTo>
                  <a:pt x="557" y="2300"/>
                </a:lnTo>
                <a:lnTo>
                  <a:pt x="491" y="2222"/>
                </a:lnTo>
                <a:lnTo>
                  <a:pt x="430" y="2145"/>
                </a:lnTo>
                <a:lnTo>
                  <a:pt x="372" y="2070"/>
                </a:lnTo>
                <a:lnTo>
                  <a:pt x="319" y="1994"/>
                </a:lnTo>
                <a:lnTo>
                  <a:pt x="270" y="1921"/>
                </a:lnTo>
                <a:lnTo>
                  <a:pt x="225" y="1847"/>
                </a:lnTo>
                <a:lnTo>
                  <a:pt x="185" y="1775"/>
                </a:lnTo>
                <a:lnTo>
                  <a:pt x="148" y="1706"/>
                </a:lnTo>
                <a:lnTo>
                  <a:pt x="117" y="1637"/>
                </a:lnTo>
                <a:lnTo>
                  <a:pt x="89" y="1571"/>
                </a:lnTo>
                <a:lnTo>
                  <a:pt x="64" y="1507"/>
                </a:lnTo>
                <a:lnTo>
                  <a:pt x="44" y="1446"/>
                </a:lnTo>
                <a:lnTo>
                  <a:pt x="28" y="1387"/>
                </a:lnTo>
                <a:lnTo>
                  <a:pt x="15" y="1330"/>
                </a:lnTo>
                <a:lnTo>
                  <a:pt x="6" y="1276"/>
                </a:lnTo>
                <a:lnTo>
                  <a:pt x="1" y="1226"/>
                </a:lnTo>
                <a:lnTo>
                  <a:pt x="0" y="1179"/>
                </a:lnTo>
                <a:lnTo>
                  <a:pt x="2" y="1135"/>
                </a:lnTo>
                <a:lnTo>
                  <a:pt x="8" y="1095"/>
                </a:lnTo>
                <a:lnTo>
                  <a:pt x="17" y="1059"/>
                </a:lnTo>
                <a:lnTo>
                  <a:pt x="30" y="1028"/>
                </a:lnTo>
                <a:lnTo>
                  <a:pt x="46" y="1000"/>
                </a:lnTo>
                <a:lnTo>
                  <a:pt x="65" y="977"/>
                </a:lnTo>
                <a:lnTo>
                  <a:pt x="86" y="956"/>
                </a:lnTo>
                <a:lnTo>
                  <a:pt x="106" y="935"/>
                </a:lnTo>
                <a:lnTo>
                  <a:pt x="127" y="912"/>
                </a:lnTo>
                <a:lnTo>
                  <a:pt x="148" y="891"/>
                </a:lnTo>
                <a:lnTo>
                  <a:pt x="171" y="868"/>
                </a:lnTo>
                <a:lnTo>
                  <a:pt x="192" y="847"/>
                </a:lnTo>
                <a:lnTo>
                  <a:pt x="216" y="826"/>
                </a:lnTo>
                <a:lnTo>
                  <a:pt x="239" y="807"/>
                </a:lnTo>
                <a:lnTo>
                  <a:pt x="263" y="789"/>
                </a:lnTo>
                <a:lnTo>
                  <a:pt x="288" y="773"/>
                </a:lnTo>
                <a:lnTo>
                  <a:pt x="314" y="759"/>
                </a:lnTo>
                <a:lnTo>
                  <a:pt x="340" y="749"/>
                </a:lnTo>
                <a:lnTo>
                  <a:pt x="367" y="740"/>
                </a:lnTo>
                <a:lnTo>
                  <a:pt x="395" y="735"/>
                </a:lnTo>
                <a:lnTo>
                  <a:pt x="422" y="734"/>
                </a:lnTo>
                <a:close/>
                <a:moveTo>
                  <a:pt x="1872" y="0"/>
                </a:moveTo>
                <a:lnTo>
                  <a:pt x="1970" y="4"/>
                </a:lnTo>
                <a:lnTo>
                  <a:pt x="2067" y="13"/>
                </a:lnTo>
                <a:lnTo>
                  <a:pt x="2162" y="29"/>
                </a:lnTo>
                <a:lnTo>
                  <a:pt x="2255" y="50"/>
                </a:lnTo>
                <a:lnTo>
                  <a:pt x="2346" y="77"/>
                </a:lnTo>
                <a:lnTo>
                  <a:pt x="2434" y="110"/>
                </a:lnTo>
                <a:lnTo>
                  <a:pt x="2520" y="147"/>
                </a:lnTo>
                <a:lnTo>
                  <a:pt x="2603" y="190"/>
                </a:lnTo>
                <a:lnTo>
                  <a:pt x="2683" y="238"/>
                </a:lnTo>
                <a:lnTo>
                  <a:pt x="2758" y="291"/>
                </a:lnTo>
                <a:lnTo>
                  <a:pt x="2832" y="348"/>
                </a:lnTo>
                <a:lnTo>
                  <a:pt x="2900" y="409"/>
                </a:lnTo>
                <a:lnTo>
                  <a:pt x="2966" y="475"/>
                </a:lnTo>
                <a:lnTo>
                  <a:pt x="3027" y="544"/>
                </a:lnTo>
                <a:lnTo>
                  <a:pt x="3085" y="617"/>
                </a:lnTo>
                <a:lnTo>
                  <a:pt x="3137" y="693"/>
                </a:lnTo>
                <a:lnTo>
                  <a:pt x="3185" y="773"/>
                </a:lnTo>
                <a:lnTo>
                  <a:pt x="3228" y="855"/>
                </a:lnTo>
                <a:lnTo>
                  <a:pt x="3266" y="941"/>
                </a:lnTo>
                <a:lnTo>
                  <a:pt x="3298" y="1030"/>
                </a:lnTo>
                <a:lnTo>
                  <a:pt x="3325" y="1120"/>
                </a:lnTo>
                <a:lnTo>
                  <a:pt x="3346" y="1213"/>
                </a:lnTo>
                <a:lnTo>
                  <a:pt x="3363" y="1308"/>
                </a:lnTo>
                <a:lnTo>
                  <a:pt x="3372" y="1405"/>
                </a:lnTo>
                <a:lnTo>
                  <a:pt x="3375" y="1504"/>
                </a:lnTo>
                <a:lnTo>
                  <a:pt x="3372" y="1598"/>
                </a:lnTo>
                <a:lnTo>
                  <a:pt x="3364" y="1692"/>
                </a:lnTo>
                <a:lnTo>
                  <a:pt x="3349" y="1783"/>
                </a:lnTo>
                <a:lnTo>
                  <a:pt x="3329" y="1873"/>
                </a:lnTo>
                <a:lnTo>
                  <a:pt x="3304" y="1960"/>
                </a:lnTo>
                <a:lnTo>
                  <a:pt x="3274" y="2046"/>
                </a:lnTo>
                <a:lnTo>
                  <a:pt x="3239" y="2129"/>
                </a:lnTo>
                <a:lnTo>
                  <a:pt x="3199" y="2209"/>
                </a:lnTo>
                <a:lnTo>
                  <a:pt x="3155" y="2287"/>
                </a:lnTo>
                <a:lnTo>
                  <a:pt x="3106" y="2361"/>
                </a:lnTo>
                <a:lnTo>
                  <a:pt x="3054" y="2433"/>
                </a:lnTo>
                <a:lnTo>
                  <a:pt x="2997" y="2500"/>
                </a:lnTo>
                <a:lnTo>
                  <a:pt x="2936" y="2565"/>
                </a:lnTo>
                <a:lnTo>
                  <a:pt x="2872" y="2626"/>
                </a:lnTo>
                <a:lnTo>
                  <a:pt x="2803" y="2683"/>
                </a:lnTo>
                <a:lnTo>
                  <a:pt x="2733" y="2737"/>
                </a:lnTo>
                <a:lnTo>
                  <a:pt x="2658" y="2785"/>
                </a:lnTo>
                <a:lnTo>
                  <a:pt x="2580" y="2830"/>
                </a:lnTo>
                <a:lnTo>
                  <a:pt x="2586" y="2797"/>
                </a:lnTo>
                <a:lnTo>
                  <a:pt x="2590" y="2763"/>
                </a:lnTo>
                <a:lnTo>
                  <a:pt x="2591" y="2728"/>
                </a:lnTo>
                <a:lnTo>
                  <a:pt x="2585" y="2680"/>
                </a:lnTo>
                <a:lnTo>
                  <a:pt x="2574" y="2633"/>
                </a:lnTo>
                <a:lnTo>
                  <a:pt x="2557" y="2587"/>
                </a:lnTo>
                <a:lnTo>
                  <a:pt x="2623" y="2541"/>
                </a:lnTo>
                <a:lnTo>
                  <a:pt x="2687" y="2492"/>
                </a:lnTo>
                <a:lnTo>
                  <a:pt x="2747" y="2440"/>
                </a:lnTo>
                <a:lnTo>
                  <a:pt x="2803" y="2383"/>
                </a:lnTo>
                <a:lnTo>
                  <a:pt x="2856" y="2323"/>
                </a:lnTo>
                <a:lnTo>
                  <a:pt x="2907" y="2260"/>
                </a:lnTo>
                <a:lnTo>
                  <a:pt x="2952" y="2194"/>
                </a:lnTo>
                <a:lnTo>
                  <a:pt x="2994" y="2124"/>
                </a:lnTo>
                <a:lnTo>
                  <a:pt x="3030" y="2052"/>
                </a:lnTo>
                <a:lnTo>
                  <a:pt x="3063" y="1978"/>
                </a:lnTo>
                <a:lnTo>
                  <a:pt x="3091" y="1901"/>
                </a:lnTo>
                <a:lnTo>
                  <a:pt x="3114" y="1822"/>
                </a:lnTo>
                <a:lnTo>
                  <a:pt x="3132" y="1742"/>
                </a:lnTo>
                <a:lnTo>
                  <a:pt x="3145" y="1659"/>
                </a:lnTo>
                <a:lnTo>
                  <a:pt x="2883" y="1504"/>
                </a:lnTo>
                <a:lnTo>
                  <a:pt x="3145" y="1350"/>
                </a:lnTo>
                <a:lnTo>
                  <a:pt x="3132" y="1263"/>
                </a:lnTo>
                <a:lnTo>
                  <a:pt x="3112" y="1178"/>
                </a:lnTo>
                <a:lnTo>
                  <a:pt x="3088" y="1096"/>
                </a:lnTo>
                <a:lnTo>
                  <a:pt x="3057" y="1016"/>
                </a:lnTo>
                <a:lnTo>
                  <a:pt x="3022" y="939"/>
                </a:lnTo>
                <a:lnTo>
                  <a:pt x="2982" y="864"/>
                </a:lnTo>
                <a:lnTo>
                  <a:pt x="2937" y="793"/>
                </a:lnTo>
                <a:lnTo>
                  <a:pt x="2888" y="724"/>
                </a:lnTo>
                <a:lnTo>
                  <a:pt x="2835" y="659"/>
                </a:lnTo>
                <a:lnTo>
                  <a:pt x="2778" y="597"/>
                </a:lnTo>
                <a:lnTo>
                  <a:pt x="2716" y="540"/>
                </a:lnTo>
                <a:lnTo>
                  <a:pt x="2652" y="487"/>
                </a:lnTo>
                <a:lnTo>
                  <a:pt x="2583" y="438"/>
                </a:lnTo>
                <a:lnTo>
                  <a:pt x="2512" y="393"/>
                </a:lnTo>
                <a:lnTo>
                  <a:pt x="2437" y="353"/>
                </a:lnTo>
                <a:lnTo>
                  <a:pt x="2359" y="318"/>
                </a:lnTo>
                <a:lnTo>
                  <a:pt x="2280" y="288"/>
                </a:lnTo>
                <a:lnTo>
                  <a:pt x="2197" y="264"/>
                </a:lnTo>
                <a:lnTo>
                  <a:pt x="2112" y="244"/>
                </a:lnTo>
                <a:lnTo>
                  <a:pt x="2025" y="231"/>
                </a:lnTo>
                <a:lnTo>
                  <a:pt x="1872" y="492"/>
                </a:lnTo>
                <a:lnTo>
                  <a:pt x="1717" y="231"/>
                </a:lnTo>
                <a:lnTo>
                  <a:pt x="1630" y="244"/>
                </a:lnTo>
                <a:lnTo>
                  <a:pt x="1545" y="264"/>
                </a:lnTo>
                <a:lnTo>
                  <a:pt x="1463" y="288"/>
                </a:lnTo>
                <a:lnTo>
                  <a:pt x="1383" y="318"/>
                </a:lnTo>
                <a:lnTo>
                  <a:pt x="1305" y="354"/>
                </a:lnTo>
                <a:lnTo>
                  <a:pt x="1230" y="394"/>
                </a:lnTo>
                <a:lnTo>
                  <a:pt x="1159" y="439"/>
                </a:lnTo>
                <a:lnTo>
                  <a:pt x="1091" y="488"/>
                </a:lnTo>
                <a:lnTo>
                  <a:pt x="1026" y="541"/>
                </a:lnTo>
                <a:lnTo>
                  <a:pt x="964" y="598"/>
                </a:lnTo>
                <a:lnTo>
                  <a:pt x="907" y="660"/>
                </a:lnTo>
                <a:lnTo>
                  <a:pt x="854" y="725"/>
                </a:lnTo>
                <a:lnTo>
                  <a:pt x="805" y="794"/>
                </a:lnTo>
                <a:lnTo>
                  <a:pt x="765" y="748"/>
                </a:lnTo>
                <a:lnTo>
                  <a:pt x="724" y="707"/>
                </a:lnTo>
                <a:lnTo>
                  <a:pt x="682" y="672"/>
                </a:lnTo>
                <a:lnTo>
                  <a:pt x="640" y="641"/>
                </a:lnTo>
                <a:lnTo>
                  <a:pt x="693" y="571"/>
                </a:lnTo>
                <a:lnTo>
                  <a:pt x="751" y="503"/>
                </a:lnTo>
                <a:lnTo>
                  <a:pt x="812" y="439"/>
                </a:lnTo>
                <a:lnTo>
                  <a:pt x="876" y="378"/>
                </a:lnTo>
                <a:lnTo>
                  <a:pt x="944" y="321"/>
                </a:lnTo>
                <a:lnTo>
                  <a:pt x="1016" y="268"/>
                </a:lnTo>
                <a:lnTo>
                  <a:pt x="1090" y="220"/>
                </a:lnTo>
                <a:lnTo>
                  <a:pt x="1167" y="176"/>
                </a:lnTo>
                <a:lnTo>
                  <a:pt x="1248" y="136"/>
                </a:lnTo>
                <a:lnTo>
                  <a:pt x="1331" y="101"/>
                </a:lnTo>
                <a:lnTo>
                  <a:pt x="1415" y="71"/>
                </a:lnTo>
                <a:lnTo>
                  <a:pt x="1502" y="46"/>
                </a:lnTo>
                <a:lnTo>
                  <a:pt x="1592" y="27"/>
                </a:lnTo>
                <a:lnTo>
                  <a:pt x="1683" y="12"/>
                </a:lnTo>
                <a:lnTo>
                  <a:pt x="1776" y="3"/>
                </a:lnTo>
                <a:lnTo>
                  <a:pt x="1872" y="0"/>
                </a:lnTo>
                <a:close/>
              </a:path>
            </a:pathLst>
          </a:custGeom>
          <a:solidFill>
            <a:schemeClr val="bg1"/>
          </a:solidFill>
          <a:ln w="0">
            <a:no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tx1">
                  <a:lumMod val="50000"/>
                  <a:lumOff val="50000"/>
                </a:schemeClr>
              </a:solidFill>
              <a:effectLst/>
              <a:uLnTx/>
              <a:uFillTx/>
              <a:latin typeface="+mn-lt"/>
              <a:ea typeface="+mn-ea"/>
              <a:cs typeface="+mn-cs"/>
            </a:endParaRPr>
          </a:p>
        </p:txBody>
      </p:sp>
      <p:sp>
        <p:nvSpPr>
          <p:cNvPr id="68" name="Freeform 116"/>
          <p:cNvSpPr/>
          <p:nvPr/>
        </p:nvSpPr>
        <p:spPr bwMode="auto">
          <a:xfrm>
            <a:off x="6878638" y="3203575"/>
            <a:ext cx="303213" cy="266700"/>
          </a:xfrm>
          <a:custGeom>
            <a:avLst/>
            <a:gdLst>
              <a:gd name="T0" fmla="*/ 1272 w 4019"/>
              <a:gd name="T1" fmla="*/ 446 h 3537"/>
              <a:gd name="T2" fmla="*/ 1751 w 4019"/>
              <a:gd name="T3" fmla="*/ 406 h 3537"/>
              <a:gd name="T4" fmla="*/ 2093 w 4019"/>
              <a:gd name="T5" fmla="*/ 479 h 3537"/>
              <a:gd name="T6" fmla="*/ 3354 w 4019"/>
              <a:gd name="T7" fmla="*/ 581 h 3537"/>
              <a:gd name="T8" fmla="*/ 2479 w 4019"/>
              <a:gd name="T9" fmla="*/ 669 h 3537"/>
              <a:gd name="T10" fmla="*/ 2779 w 4019"/>
              <a:gd name="T11" fmla="*/ 926 h 3537"/>
              <a:gd name="T12" fmla="*/ 2804 w 4019"/>
              <a:gd name="T13" fmla="*/ 1139 h 3537"/>
              <a:gd name="T14" fmla="*/ 2880 w 4019"/>
              <a:gd name="T15" fmla="*/ 1500 h 3537"/>
              <a:gd name="T16" fmla="*/ 2790 w 4019"/>
              <a:gd name="T17" fmla="*/ 1682 h 3537"/>
              <a:gd name="T18" fmla="*/ 2596 w 4019"/>
              <a:gd name="T19" fmla="*/ 1670 h 3537"/>
              <a:gd name="T20" fmla="*/ 2377 w 4019"/>
              <a:gd name="T21" fmla="*/ 1368 h 3537"/>
              <a:gd name="T22" fmla="*/ 2268 w 4019"/>
              <a:gd name="T23" fmla="*/ 1148 h 3537"/>
              <a:gd name="T24" fmla="*/ 451 w 4019"/>
              <a:gd name="T25" fmla="*/ 2201 h 3537"/>
              <a:gd name="T26" fmla="*/ 398 w 4019"/>
              <a:gd name="T27" fmla="*/ 2402 h 3537"/>
              <a:gd name="T28" fmla="*/ 587 w 4019"/>
              <a:gd name="T29" fmla="*/ 2487 h 3537"/>
              <a:gd name="T30" fmla="*/ 1638 w 4019"/>
              <a:gd name="T31" fmla="*/ 1780 h 3537"/>
              <a:gd name="T32" fmla="*/ 1735 w 4019"/>
              <a:gd name="T33" fmla="*/ 1880 h 3537"/>
              <a:gd name="T34" fmla="*/ 771 w 4019"/>
              <a:gd name="T35" fmla="*/ 2603 h 3537"/>
              <a:gd name="T36" fmla="*/ 856 w 4019"/>
              <a:gd name="T37" fmla="*/ 2784 h 3537"/>
              <a:gd name="T38" fmla="*/ 1072 w 4019"/>
              <a:gd name="T39" fmla="*/ 2750 h 3537"/>
              <a:gd name="T40" fmla="*/ 1902 w 4019"/>
              <a:gd name="T41" fmla="*/ 2166 h 3537"/>
              <a:gd name="T42" fmla="*/ 1971 w 4019"/>
              <a:gd name="T43" fmla="*/ 2283 h 3537"/>
              <a:gd name="T44" fmla="*/ 1135 w 4019"/>
              <a:gd name="T45" fmla="*/ 2963 h 3537"/>
              <a:gd name="T46" fmla="*/ 1246 w 4019"/>
              <a:gd name="T47" fmla="*/ 3128 h 3537"/>
              <a:gd name="T48" fmla="*/ 2053 w 4019"/>
              <a:gd name="T49" fmla="*/ 2639 h 3537"/>
              <a:gd name="T50" fmla="*/ 2148 w 4019"/>
              <a:gd name="T51" fmla="*/ 2739 h 3537"/>
              <a:gd name="T52" fmla="*/ 1674 w 4019"/>
              <a:gd name="T53" fmla="*/ 3155 h 3537"/>
              <a:gd name="T54" fmla="*/ 1772 w 4019"/>
              <a:gd name="T55" fmla="*/ 3291 h 3537"/>
              <a:gd name="T56" fmla="*/ 1919 w 4019"/>
              <a:gd name="T57" fmla="*/ 3150 h 3537"/>
              <a:gd name="T58" fmla="*/ 2148 w 4019"/>
              <a:gd name="T59" fmla="*/ 3039 h 3537"/>
              <a:gd name="T60" fmla="*/ 2317 w 4019"/>
              <a:gd name="T61" fmla="*/ 2787 h 3537"/>
              <a:gd name="T62" fmla="*/ 2581 w 4019"/>
              <a:gd name="T63" fmla="*/ 2755 h 3537"/>
              <a:gd name="T64" fmla="*/ 2679 w 4019"/>
              <a:gd name="T65" fmla="*/ 2524 h 3537"/>
              <a:gd name="T66" fmla="*/ 2944 w 4019"/>
              <a:gd name="T67" fmla="*/ 2527 h 3537"/>
              <a:gd name="T68" fmla="*/ 2913 w 4019"/>
              <a:gd name="T69" fmla="*/ 2297 h 3537"/>
              <a:gd name="T70" fmla="*/ 3143 w 4019"/>
              <a:gd name="T71" fmla="*/ 2130 h 3537"/>
              <a:gd name="T72" fmla="*/ 3680 w 4019"/>
              <a:gd name="T73" fmla="*/ 1780 h 3537"/>
              <a:gd name="T74" fmla="*/ 3768 w 4019"/>
              <a:gd name="T75" fmla="*/ 1921 h 3537"/>
              <a:gd name="T76" fmla="*/ 3566 w 4019"/>
              <a:gd name="T77" fmla="*/ 2638 h 3537"/>
              <a:gd name="T78" fmla="*/ 3395 w 4019"/>
              <a:gd name="T79" fmla="*/ 2870 h 3537"/>
              <a:gd name="T80" fmla="*/ 3170 w 4019"/>
              <a:gd name="T81" fmla="*/ 2849 h 3537"/>
              <a:gd name="T82" fmla="*/ 3084 w 4019"/>
              <a:gd name="T83" fmla="*/ 3105 h 3537"/>
              <a:gd name="T84" fmla="*/ 2837 w 4019"/>
              <a:gd name="T85" fmla="*/ 3119 h 3537"/>
              <a:gd name="T86" fmla="*/ 2754 w 4019"/>
              <a:gd name="T87" fmla="*/ 3259 h 3537"/>
              <a:gd name="T88" fmla="*/ 2512 w 4019"/>
              <a:gd name="T89" fmla="*/ 3356 h 3537"/>
              <a:gd name="T90" fmla="*/ 2378 w 4019"/>
              <a:gd name="T91" fmla="*/ 3315 h 3537"/>
              <a:gd name="T92" fmla="*/ 2229 w 4019"/>
              <a:gd name="T93" fmla="*/ 3529 h 3537"/>
              <a:gd name="T94" fmla="*/ 1994 w 4019"/>
              <a:gd name="T95" fmla="*/ 3449 h 3537"/>
              <a:gd name="T96" fmla="*/ 1748 w 4019"/>
              <a:gd name="T97" fmla="*/ 3447 h 3537"/>
              <a:gd name="T98" fmla="*/ 1525 w 4019"/>
              <a:gd name="T99" fmla="*/ 3246 h 3537"/>
              <a:gd name="T100" fmla="*/ 1264 w 4019"/>
              <a:gd name="T101" fmla="*/ 3295 h 3537"/>
              <a:gd name="T102" fmla="*/ 1014 w 4019"/>
              <a:gd name="T103" fmla="*/ 3128 h 3537"/>
              <a:gd name="T104" fmla="*/ 869 w 4019"/>
              <a:gd name="T105" fmla="*/ 2944 h 3537"/>
              <a:gd name="T106" fmla="*/ 629 w 4019"/>
              <a:gd name="T107" fmla="*/ 2759 h 3537"/>
              <a:gd name="T108" fmla="*/ 446 w 4019"/>
              <a:gd name="T109" fmla="*/ 2635 h 3537"/>
              <a:gd name="T110" fmla="*/ 230 w 4019"/>
              <a:gd name="T111" fmla="*/ 2403 h 3537"/>
              <a:gd name="T112" fmla="*/ 323 w 4019"/>
              <a:gd name="T113" fmla="*/ 2101 h 3537"/>
              <a:gd name="T114" fmla="*/ 150 w 4019"/>
              <a:gd name="T115" fmla="*/ 1733 h 35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019" h="3537">
                <a:moveTo>
                  <a:pt x="0" y="0"/>
                </a:moveTo>
                <a:lnTo>
                  <a:pt x="899" y="412"/>
                </a:lnTo>
                <a:lnTo>
                  <a:pt x="959" y="436"/>
                </a:lnTo>
                <a:lnTo>
                  <a:pt x="1020" y="452"/>
                </a:lnTo>
                <a:lnTo>
                  <a:pt x="1083" y="462"/>
                </a:lnTo>
                <a:lnTo>
                  <a:pt x="1146" y="463"/>
                </a:lnTo>
                <a:lnTo>
                  <a:pt x="1210" y="458"/>
                </a:lnTo>
                <a:lnTo>
                  <a:pt x="1272" y="446"/>
                </a:lnTo>
                <a:lnTo>
                  <a:pt x="1318" y="434"/>
                </a:lnTo>
                <a:lnTo>
                  <a:pt x="1369" y="423"/>
                </a:lnTo>
                <a:lnTo>
                  <a:pt x="1424" y="414"/>
                </a:lnTo>
                <a:lnTo>
                  <a:pt x="1481" y="407"/>
                </a:lnTo>
                <a:lnTo>
                  <a:pt x="1543" y="403"/>
                </a:lnTo>
                <a:lnTo>
                  <a:pt x="1609" y="401"/>
                </a:lnTo>
                <a:lnTo>
                  <a:pt x="1677" y="402"/>
                </a:lnTo>
                <a:lnTo>
                  <a:pt x="1751" y="406"/>
                </a:lnTo>
                <a:lnTo>
                  <a:pt x="1826" y="414"/>
                </a:lnTo>
                <a:lnTo>
                  <a:pt x="1906" y="427"/>
                </a:lnTo>
                <a:lnTo>
                  <a:pt x="1989" y="444"/>
                </a:lnTo>
                <a:lnTo>
                  <a:pt x="2000" y="447"/>
                </a:lnTo>
                <a:lnTo>
                  <a:pt x="2017" y="453"/>
                </a:lnTo>
                <a:lnTo>
                  <a:pt x="2039" y="459"/>
                </a:lnTo>
                <a:lnTo>
                  <a:pt x="2065" y="468"/>
                </a:lnTo>
                <a:lnTo>
                  <a:pt x="2093" y="479"/>
                </a:lnTo>
                <a:lnTo>
                  <a:pt x="3084" y="490"/>
                </a:lnTo>
                <a:lnTo>
                  <a:pt x="3133" y="487"/>
                </a:lnTo>
                <a:lnTo>
                  <a:pt x="3181" y="478"/>
                </a:lnTo>
                <a:lnTo>
                  <a:pt x="3227" y="462"/>
                </a:lnTo>
                <a:lnTo>
                  <a:pt x="3271" y="440"/>
                </a:lnTo>
                <a:lnTo>
                  <a:pt x="4019" y="4"/>
                </a:lnTo>
                <a:lnTo>
                  <a:pt x="4019" y="188"/>
                </a:lnTo>
                <a:lnTo>
                  <a:pt x="3354" y="581"/>
                </a:lnTo>
                <a:lnTo>
                  <a:pt x="3311" y="604"/>
                </a:lnTo>
                <a:lnTo>
                  <a:pt x="3266" y="623"/>
                </a:lnTo>
                <a:lnTo>
                  <a:pt x="3218" y="635"/>
                </a:lnTo>
                <a:lnTo>
                  <a:pt x="3171" y="642"/>
                </a:lnTo>
                <a:lnTo>
                  <a:pt x="3122" y="645"/>
                </a:lnTo>
                <a:lnTo>
                  <a:pt x="2954" y="648"/>
                </a:lnTo>
                <a:lnTo>
                  <a:pt x="2425" y="640"/>
                </a:lnTo>
                <a:lnTo>
                  <a:pt x="2479" y="669"/>
                </a:lnTo>
                <a:lnTo>
                  <a:pt x="2530" y="698"/>
                </a:lnTo>
                <a:lnTo>
                  <a:pt x="2579" y="730"/>
                </a:lnTo>
                <a:lnTo>
                  <a:pt x="2624" y="761"/>
                </a:lnTo>
                <a:lnTo>
                  <a:pt x="2665" y="793"/>
                </a:lnTo>
                <a:lnTo>
                  <a:pt x="2703" y="826"/>
                </a:lnTo>
                <a:lnTo>
                  <a:pt x="2734" y="859"/>
                </a:lnTo>
                <a:lnTo>
                  <a:pt x="2759" y="893"/>
                </a:lnTo>
                <a:lnTo>
                  <a:pt x="2779" y="926"/>
                </a:lnTo>
                <a:lnTo>
                  <a:pt x="2779" y="930"/>
                </a:lnTo>
                <a:lnTo>
                  <a:pt x="2780" y="942"/>
                </a:lnTo>
                <a:lnTo>
                  <a:pt x="2782" y="961"/>
                </a:lnTo>
                <a:lnTo>
                  <a:pt x="2785" y="988"/>
                </a:lnTo>
                <a:lnTo>
                  <a:pt x="2788" y="1020"/>
                </a:lnTo>
                <a:lnTo>
                  <a:pt x="2793" y="1055"/>
                </a:lnTo>
                <a:lnTo>
                  <a:pt x="2798" y="1095"/>
                </a:lnTo>
                <a:lnTo>
                  <a:pt x="2804" y="1139"/>
                </a:lnTo>
                <a:lnTo>
                  <a:pt x="2812" y="1184"/>
                </a:lnTo>
                <a:lnTo>
                  <a:pt x="2819" y="1232"/>
                </a:lnTo>
                <a:lnTo>
                  <a:pt x="2827" y="1279"/>
                </a:lnTo>
                <a:lnTo>
                  <a:pt x="2837" y="1327"/>
                </a:lnTo>
                <a:lnTo>
                  <a:pt x="2847" y="1374"/>
                </a:lnTo>
                <a:lnTo>
                  <a:pt x="2857" y="1418"/>
                </a:lnTo>
                <a:lnTo>
                  <a:pt x="2868" y="1461"/>
                </a:lnTo>
                <a:lnTo>
                  <a:pt x="2880" y="1500"/>
                </a:lnTo>
                <a:lnTo>
                  <a:pt x="2886" y="1529"/>
                </a:lnTo>
                <a:lnTo>
                  <a:pt x="2887" y="1558"/>
                </a:lnTo>
                <a:lnTo>
                  <a:pt x="2881" y="1586"/>
                </a:lnTo>
                <a:lnTo>
                  <a:pt x="2871" y="1613"/>
                </a:lnTo>
                <a:lnTo>
                  <a:pt x="2855" y="1637"/>
                </a:lnTo>
                <a:lnTo>
                  <a:pt x="2835" y="1657"/>
                </a:lnTo>
                <a:lnTo>
                  <a:pt x="2809" y="1674"/>
                </a:lnTo>
                <a:lnTo>
                  <a:pt x="2790" y="1682"/>
                </a:lnTo>
                <a:lnTo>
                  <a:pt x="2769" y="1690"/>
                </a:lnTo>
                <a:lnTo>
                  <a:pt x="2746" y="1696"/>
                </a:lnTo>
                <a:lnTo>
                  <a:pt x="2723" y="1699"/>
                </a:lnTo>
                <a:lnTo>
                  <a:pt x="2698" y="1699"/>
                </a:lnTo>
                <a:lnTo>
                  <a:pt x="2674" y="1698"/>
                </a:lnTo>
                <a:lnTo>
                  <a:pt x="2648" y="1692"/>
                </a:lnTo>
                <a:lnTo>
                  <a:pt x="2622" y="1683"/>
                </a:lnTo>
                <a:lnTo>
                  <a:pt x="2596" y="1670"/>
                </a:lnTo>
                <a:lnTo>
                  <a:pt x="2568" y="1652"/>
                </a:lnTo>
                <a:lnTo>
                  <a:pt x="2541" y="1629"/>
                </a:lnTo>
                <a:lnTo>
                  <a:pt x="2513" y="1601"/>
                </a:lnTo>
                <a:lnTo>
                  <a:pt x="2486" y="1567"/>
                </a:lnTo>
                <a:lnTo>
                  <a:pt x="2458" y="1528"/>
                </a:lnTo>
                <a:lnTo>
                  <a:pt x="2430" y="1481"/>
                </a:lnTo>
                <a:lnTo>
                  <a:pt x="2403" y="1428"/>
                </a:lnTo>
                <a:lnTo>
                  <a:pt x="2377" y="1368"/>
                </a:lnTo>
                <a:lnTo>
                  <a:pt x="2350" y="1300"/>
                </a:lnTo>
                <a:lnTo>
                  <a:pt x="2324" y="1224"/>
                </a:lnTo>
                <a:lnTo>
                  <a:pt x="2323" y="1221"/>
                </a:lnTo>
                <a:lnTo>
                  <a:pt x="2318" y="1213"/>
                </a:lnTo>
                <a:lnTo>
                  <a:pt x="2310" y="1201"/>
                </a:lnTo>
                <a:lnTo>
                  <a:pt x="2299" y="1187"/>
                </a:lnTo>
                <a:lnTo>
                  <a:pt x="2285" y="1168"/>
                </a:lnTo>
                <a:lnTo>
                  <a:pt x="2268" y="1148"/>
                </a:lnTo>
                <a:lnTo>
                  <a:pt x="2250" y="1124"/>
                </a:lnTo>
                <a:lnTo>
                  <a:pt x="2228" y="1101"/>
                </a:lnTo>
                <a:lnTo>
                  <a:pt x="2205" y="1077"/>
                </a:lnTo>
                <a:lnTo>
                  <a:pt x="2181" y="1054"/>
                </a:lnTo>
                <a:lnTo>
                  <a:pt x="2154" y="1031"/>
                </a:lnTo>
                <a:lnTo>
                  <a:pt x="2126" y="1010"/>
                </a:lnTo>
                <a:lnTo>
                  <a:pt x="2095" y="990"/>
                </a:lnTo>
                <a:lnTo>
                  <a:pt x="451" y="2201"/>
                </a:lnTo>
                <a:lnTo>
                  <a:pt x="428" y="2221"/>
                </a:lnTo>
                <a:lnTo>
                  <a:pt x="411" y="2242"/>
                </a:lnTo>
                <a:lnTo>
                  <a:pt x="396" y="2267"/>
                </a:lnTo>
                <a:lnTo>
                  <a:pt x="387" y="2294"/>
                </a:lnTo>
                <a:lnTo>
                  <a:pt x="383" y="2320"/>
                </a:lnTo>
                <a:lnTo>
                  <a:pt x="384" y="2348"/>
                </a:lnTo>
                <a:lnTo>
                  <a:pt x="389" y="2375"/>
                </a:lnTo>
                <a:lnTo>
                  <a:pt x="398" y="2402"/>
                </a:lnTo>
                <a:lnTo>
                  <a:pt x="413" y="2426"/>
                </a:lnTo>
                <a:lnTo>
                  <a:pt x="432" y="2448"/>
                </a:lnTo>
                <a:lnTo>
                  <a:pt x="454" y="2467"/>
                </a:lnTo>
                <a:lnTo>
                  <a:pt x="479" y="2480"/>
                </a:lnTo>
                <a:lnTo>
                  <a:pt x="506" y="2488"/>
                </a:lnTo>
                <a:lnTo>
                  <a:pt x="532" y="2493"/>
                </a:lnTo>
                <a:lnTo>
                  <a:pt x="560" y="2492"/>
                </a:lnTo>
                <a:lnTo>
                  <a:pt x="587" y="2487"/>
                </a:lnTo>
                <a:lnTo>
                  <a:pt x="614" y="2477"/>
                </a:lnTo>
                <a:lnTo>
                  <a:pt x="637" y="2463"/>
                </a:lnTo>
                <a:lnTo>
                  <a:pt x="721" y="2402"/>
                </a:lnTo>
                <a:lnTo>
                  <a:pt x="728" y="2397"/>
                </a:lnTo>
                <a:lnTo>
                  <a:pt x="736" y="2391"/>
                </a:lnTo>
                <a:lnTo>
                  <a:pt x="743" y="2382"/>
                </a:lnTo>
                <a:lnTo>
                  <a:pt x="1615" y="1791"/>
                </a:lnTo>
                <a:lnTo>
                  <a:pt x="1638" y="1780"/>
                </a:lnTo>
                <a:lnTo>
                  <a:pt x="1660" y="1777"/>
                </a:lnTo>
                <a:lnTo>
                  <a:pt x="1682" y="1782"/>
                </a:lnTo>
                <a:lnTo>
                  <a:pt x="1704" y="1793"/>
                </a:lnTo>
                <a:lnTo>
                  <a:pt x="1719" y="1806"/>
                </a:lnTo>
                <a:lnTo>
                  <a:pt x="1730" y="1823"/>
                </a:lnTo>
                <a:lnTo>
                  <a:pt x="1736" y="1842"/>
                </a:lnTo>
                <a:lnTo>
                  <a:pt x="1737" y="1862"/>
                </a:lnTo>
                <a:lnTo>
                  <a:pt x="1735" y="1880"/>
                </a:lnTo>
                <a:lnTo>
                  <a:pt x="1729" y="1895"/>
                </a:lnTo>
                <a:lnTo>
                  <a:pt x="1718" y="1909"/>
                </a:lnTo>
                <a:lnTo>
                  <a:pt x="1704" y="1921"/>
                </a:lnTo>
                <a:lnTo>
                  <a:pt x="889" y="2476"/>
                </a:lnTo>
                <a:lnTo>
                  <a:pt x="816" y="2527"/>
                </a:lnTo>
                <a:lnTo>
                  <a:pt x="797" y="2551"/>
                </a:lnTo>
                <a:lnTo>
                  <a:pt x="782" y="2575"/>
                </a:lnTo>
                <a:lnTo>
                  <a:pt x="771" y="2603"/>
                </a:lnTo>
                <a:lnTo>
                  <a:pt x="766" y="2631"/>
                </a:lnTo>
                <a:lnTo>
                  <a:pt x="765" y="2659"/>
                </a:lnTo>
                <a:lnTo>
                  <a:pt x="770" y="2688"/>
                </a:lnTo>
                <a:lnTo>
                  <a:pt x="780" y="2716"/>
                </a:lnTo>
                <a:lnTo>
                  <a:pt x="795" y="2742"/>
                </a:lnTo>
                <a:lnTo>
                  <a:pt x="811" y="2760"/>
                </a:lnTo>
                <a:lnTo>
                  <a:pt x="832" y="2773"/>
                </a:lnTo>
                <a:lnTo>
                  <a:pt x="856" y="2784"/>
                </a:lnTo>
                <a:lnTo>
                  <a:pt x="883" y="2792"/>
                </a:lnTo>
                <a:lnTo>
                  <a:pt x="912" y="2797"/>
                </a:lnTo>
                <a:lnTo>
                  <a:pt x="943" y="2797"/>
                </a:lnTo>
                <a:lnTo>
                  <a:pt x="973" y="2794"/>
                </a:lnTo>
                <a:lnTo>
                  <a:pt x="1004" y="2787"/>
                </a:lnTo>
                <a:lnTo>
                  <a:pt x="1033" y="2776"/>
                </a:lnTo>
                <a:lnTo>
                  <a:pt x="1061" y="2761"/>
                </a:lnTo>
                <a:lnTo>
                  <a:pt x="1072" y="2750"/>
                </a:lnTo>
                <a:lnTo>
                  <a:pt x="1082" y="2741"/>
                </a:lnTo>
                <a:lnTo>
                  <a:pt x="1094" y="2731"/>
                </a:lnTo>
                <a:lnTo>
                  <a:pt x="1107" y="2723"/>
                </a:lnTo>
                <a:lnTo>
                  <a:pt x="1841" y="2194"/>
                </a:lnTo>
                <a:lnTo>
                  <a:pt x="1854" y="2180"/>
                </a:lnTo>
                <a:lnTo>
                  <a:pt x="1867" y="2172"/>
                </a:lnTo>
                <a:lnTo>
                  <a:pt x="1883" y="2167"/>
                </a:lnTo>
                <a:lnTo>
                  <a:pt x="1902" y="2166"/>
                </a:lnTo>
                <a:lnTo>
                  <a:pt x="1922" y="2169"/>
                </a:lnTo>
                <a:lnTo>
                  <a:pt x="1941" y="2178"/>
                </a:lnTo>
                <a:lnTo>
                  <a:pt x="1956" y="2191"/>
                </a:lnTo>
                <a:lnTo>
                  <a:pt x="1969" y="2207"/>
                </a:lnTo>
                <a:lnTo>
                  <a:pt x="1977" y="2227"/>
                </a:lnTo>
                <a:lnTo>
                  <a:pt x="1980" y="2247"/>
                </a:lnTo>
                <a:lnTo>
                  <a:pt x="1977" y="2266"/>
                </a:lnTo>
                <a:lnTo>
                  <a:pt x="1971" y="2283"/>
                </a:lnTo>
                <a:lnTo>
                  <a:pt x="1962" y="2297"/>
                </a:lnTo>
                <a:lnTo>
                  <a:pt x="1952" y="2309"/>
                </a:lnTo>
                <a:lnTo>
                  <a:pt x="1202" y="2844"/>
                </a:lnTo>
                <a:lnTo>
                  <a:pt x="1180" y="2862"/>
                </a:lnTo>
                <a:lnTo>
                  <a:pt x="1162" y="2884"/>
                </a:lnTo>
                <a:lnTo>
                  <a:pt x="1149" y="2910"/>
                </a:lnTo>
                <a:lnTo>
                  <a:pt x="1139" y="2935"/>
                </a:lnTo>
                <a:lnTo>
                  <a:pt x="1135" y="2963"/>
                </a:lnTo>
                <a:lnTo>
                  <a:pt x="1135" y="2990"/>
                </a:lnTo>
                <a:lnTo>
                  <a:pt x="1140" y="3018"/>
                </a:lnTo>
                <a:lnTo>
                  <a:pt x="1150" y="3044"/>
                </a:lnTo>
                <a:lnTo>
                  <a:pt x="1165" y="3068"/>
                </a:lnTo>
                <a:lnTo>
                  <a:pt x="1180" y="3088"/>
                </a:lnTo>
                <a:lnTo>
                  <a:pt x="1200" y="3105"/>
                </a:lnTo>
                <a:lnTo>
                  <a:pt x="1222" y="3118"/>
                </a:lnTo>
                <a:lnTo>
                  <a:pt x="1246" y="3128"/>
                </a:lnTo>
                <a:lnTo>
                  <a:pt x="1273" y="3134"/>
                </a:lnTo>
                <a:lnTo>
                  <a:pt x="1305" y="3136"/>
                </a:lnTo>
                <a:lnTo>
                  <a:pt x="1336" y="3131"/>
                </a:lnTo>
                <a:lnTo>
                  <a:pt x="1367" y="3121"/>
                </a:lnTo>
                <a:lnTo>
                  <a:pt x="1395" y="3105"/>
                </a:lnTo>
                <a:lnTo>
                  <a:pt x="2022" y="2650"/>
                </a:lnTo>
                <a:lnTo>
                  <a:pt x="2038" y="2643"/>
                </a:lnTo>
                <a:lnTo>
                  <a:pt x="2053" y="2639"/>
                </a:lnTo>
                <a:lnTo>
                  <a:pt x="2068" y="2638"/>
                </a:lnTo>
                <a:lnTo>
                  <a:pt x="2090" y="2641"/>
                </a:lnTo>
                <a:lnTo>
                  <a:pt x="2110" y="2649"/>
                </a:lnTo>
                <a:lnTo>
                  <a:pt x="2127" y="2663"/>
                </a:lnTo>
                <a:lnTo>
                  <a:pt x="2140" y="2680"/>
                </a:lnTo>
                <a:lnTo>
                  <a:pt x="2148" y="2699"/>
                </a:lnTo>
                <a:lnTo>
                  <a:pt x="2150" y="2722"/>
                </a:lnTo>
                <a:lnTo>
                  <a:pt x="2148" y="2739"/>
                </a:lnTo>
                <a:lnTo>
                  <a:pt x="2140" y="2755"/>
                </a:lnTo>
                <a:lnTo>
                  <a:pt x="2131" y="2769"/>
                </a:lnTo>
                <a:lnTo>
                  <a:pt x="2117" y="2781"/>
                </a:lnTo>
                <a:lnTo>
                  <a:pt x="1724" y="3077"/>
                </a:lnTo>
                <a:lnTo>
                  <a:pt x="1705" y="3093"/>
                </a:lnTo>
                <a:lnTo>
                  <a:pt x="1691" y="3111"/>
                </a:lnTo>
                <a:lnTo>
                  <a:pt x="1681" y="3133"/>
                </a:lnTo>
                <a:lnTo>
                  <a:pt x="1674" y="3155"/>
                </a:lnTo>
                <a:lnTo>
                  <a:pt x="1671" y="3178"/>
                </a:lnTo>
                <a:lnTo>
                  <a:pt x="1675" y="3201"/>
                </a:lnTo>
                <a:lnTo>
                  <a:pt x="1682" y="3223"/>
                </a:lnTo>
                <a:lnTo>
                  <a:pt x="1694" y="3241"/>
                </a:lnTo>
                <a:lnTo>
                  <a:pt x="1710" y="3259"/>
                </a:lnTo>
                <a:lnTo>
                  <a:pt x="1730" y="3273"/>
                </a:lnTo>
                <a:lnTo>
                  <a:pt x="1751" y="3284"/>
                </a:lnTo>
                <a:lnTo>
                  <a:pt x="1772" y="3291"/>
                </a:lnTo>
                <a:lnTo>
                  <a:pt x="1796" y="3292"/>
                </a:lnTo>
                <a:lnTo>
                  <a:pt x="1819" y="3290"/>
                </a:lnTo>
                <a:lnTo>
                  <a:pt x="1841" y="3283"/>
                </a:lnTo>
                <a:lnTo>
                  <a:pt x="1859" y="3270"/>
                </a:lnTo>
                <a:lnTo>
                  <a:pt x="1895" y="3247"/>
                </a:lnTo>
                <a:lnTo>
                  <a:pt x="1898" y="3214"/>
                </a:lnTo>
                <a:lnTo>
                  <a:pt x="1905" y="3181"/>
                </a:lnTo>
                <a:lnTo>
                  <a:pt x="1919" y="3150"/>
                </a:lnTo>
                <a:lnTo>
                  <a:pt x="1937" y="3121"/>
                </a:lnTo>
                <a:lnTo>
                  <a:pt x="1959" y="3094"/>
                </a:lnTo>
                <a:lnTo>
                  <a:pt x="1986" y="3071"/>
                </a:lnTo>
                <a:lnTo>
                  <a:pt x="2015" y="3054"/>
                </a:lnTo>
                <a:lnTo>
                  <a:pt x="2048" y="3041"/>
                </a:lnTo>
                <a:lnTo>
                  <a:pt x="2081" y="3035"/>
                </a:lnTo>
                <a:lnTo>
                  <a:pt x="2115" y="3034"/>
                </a:lnTo>
                <a:lnTo>
                  <a:pt x="2148" y="3039"/>
                </a:lnTo>
                <a:lnTo>
                  <a:pt x="2221" y="2993"/>
                </a:lnTo>
                <a:lnTo>
                  <a:pt x="2221" y="2960"/>
                </a:lnTo>
                <a:lnTo>
                  <a:pt x="2226" y="2927"/>
                </a:lnTo>
                <a:lnTo>
                  <a:pt x="2235" y="2895"/>
                </a:lnTo>
                <a:lnTo>
                  <a:pt x="2249" y="2864"/>
                </a:lnTo>
                <a:lnTo>
                  <a:pt x="2267" y="2836"/>
                </a:lnTo>
                <a:lnTo>
                  <a:pt x="2290" y="2809"/>
                </a:lnTo>
                <a:lnTo>
                  <a:pt x="2317" y="2787"/>
                </a:lnTo>
                <a:lnTo>
                  <a:pt x="2350" y="2769"/>
                </a:lnTo>
                <a:lnTo>
                  <a:pt x="2384" y="2755"/>
                </a:lnTo>
                <a:lnTo>
                  <a:pt x="2418" y="2748"/>
                </a:lnTo>
                <a:lnTo>
                  <a:pt x="2453" y="2747"/>
                </a:lnTo>
                <a:lnTo>
                  <a:pt x="2489" y="2752"/>
                </a:lnTo>
                <a:lnTo>
                  <a:pt x="2522" y="2760"/>
                </a:lnTo>
                <a:lnTo>
                  <a:pt x="2555" y="2775"/>
                </a:lnTo>
                <a:lnTo>
                  <a:pt x="2581" y="2755"/>
                </a:lnTo>
                <a:lnTo>
                  <a:pt x="2578" y="2719"/>
                </a:lnTo>
                <a:lnTo>
                  <a:pt x="2580" y="2682"/>
                </a:lnTo>
                <a:lnTo>
                  <a:pt x="2587" y="2646"/>
                </a:lnTo>
                <a:lnTo>
                  <a:pt x="2601" y="2613"/>
                </a:lnTo>
                <a:lnTo>
                  <a:pt x="2620" y="2581"/>
                </a:lnTo>
                <a:lnTo>
                  <a:pt x="2645" y="2553"/>
                </a:lnTo>
                <a:lnTo>
                  <a:pt x="2674" y="2529"/>
                </a:lnTo>
                <a:lnTo>
                  <a:pt x="2679" y="2524"/>
                </a:lnTo>
                <a:lnTo>
                  <a:pt x="2710" y="2505"/>
                </a:lnTo>
                <a:lnTo>
                  <a:pt x="2745" y="2493"/>
                </a:lnTo>
                <a:lnTo>
                  <a:pt x="2779" y="2486"/>
                </a:lnTo>
                <a:lnTo>
                  <a:pt x="2814" y="2485"/>
                </a:lnTo>
                <a:lnTo>
                  <a:pt x="2848" y="2488"/>
                </a:lnTo>
                <a:lnTo>
                  <a:pt x="2882" y="2497"/>
                </a:lnTo>
                <a:lnTo>
                  <a:pt x="2914" y="2510"/>
                </a:lnTo>
                <a:lnTo>
                  <a:pt x="2944" y="2527"/>
                </a:lnTo>
                <a:lnTo>
                  <a:pt x="2949" y="2527"/>
                </a:lnTo>
                <a:lnTo>
                  <a:pt x="2946" y="2518"/>
                </a:lnTo>
                <a:lnTo>
                  <a:pt x="2925" y="2482"/>
                </a:lnTo>
                <a:lnTo>
                  <a:pt x="2910" y="2447"/>
                </a:lnTo>
                <a:lnTo>
                  <a:pt x="2902" y="2409"/>
                </a:lnTo>
                <a:lnTo>
                  <a:pt x="2900" y="2372"/>
                </a:lnTo>
                <a:lnTo>
                  <a:pt x="2904" y="2334"/>
                </a:lnTo>
                <a:lnTo>
                  <a:pt x="2913" y="2297"/>
                </a:lnTo>
                <a:lnTo>
                  <a:pt x="2929" y="2262"/>
                </a:lnTo>
                <a:lnTo>
                  <a:pt x="2948" y="2229"/>
                </a:lnTo>
                <a:lnTo>
                  <a:pt x="2974" y="2199"/>
                </a:lnTo>
                <a:lnTo>
                  <a:pt x="3004" y="2173"/>
                </a:lnTo>
                <a:lnTo>
                  <a:pt x="3037" y="2154"/>
                </a:lnTo>
                <a:lnTo>
                  <a:pt x="3071" y="2140"/>
                </a:lnTo>
                <a:lnTo>
                  <a:pt x="3108" y="2133"/>
                </a:lnTo>
                <a:lnTo>
                  <a:pt x="3143" y="2130"/>
                </a:lnTo>
                <a:lnTo>
                  <a:pt x="3179" y="2133"/>
                </a:lnTo>
                <a:lnTo>
                  <a:pt x="3215" y="2140"/>
                </a:lnTo>
                <a:lnTo>
                  <a:pt x="3249" y="2154"/>
                </a:lnTo>
                <a:lnTo>
                  <a:pt x="3281" y="2172"/>
                </a:lnTo>
                <a:lnTo>
                  <a:pt x="3310" y="2194"/>
                </a:lnTo>
                <a:lnTo>
                  <a:pt x="3584" y="1877"/>
                </a:lnTo>
                <a:lnTo>
                  <a:pt x="3630" y="1826"/>
                </a:lnTo>
                <a:lnTo>
                  <a:pt x="3680" y="1780"/>
                </a:lnTo>
                <a:lnTo>
                  <a:pt x="3733" y="1737"/>
                </a:lnTo>
                <a:lnTo>
                  <a:pt x="3787" y="1697"/>
                </a:lnTo>
                <a:lnTo>
                  <a:pt x="3846" y="1661"/>
                </a:lnTo>
                <a:lnTo>
                  <a:pt x="4019" y="1563"/>
                </a:lnTo>
                <a:lnTo>
                  <a:pt x="4019" y="1760"/>
                </a:lnTo>
                <a:lnTo>
                  <a:pt x="3893" y="1832"/>
                </a:lnTo>
                <a:lnTo>
                  <a:pt x="3829" y="1873"/>
                </a:lnTo>
                <a:lnTo>
                  <a:pt x="3768" y="1921"/>
                </a:lnTo>
                <a:lnTo>
                  <a:pt x="3711" y="1972"/>
                </a:lnTo>
                <a:lnTo>
                  <a:pt x="3658" y="2028"/>
                </a:lnTo>
                <a:lnTo>
                  <a:pt x="3404" y="2325"/>
                </a:lnTo>
                <a:lnTo>
                  <a:pt x="3521" y="2492"/>
                </a:lnTo>
                <a:lnTo>
                  <a:pt x="3541" y="2527"/>
                </a:lnTo>
                <a:lnTo>
                  <a:pt x="3556" y="2563"/>
                </a:lnTo>
                <a:lnTo>
                  <a:pt x="3563" y="2600"/>
                </a:lnTo>
                <a:lnTo>
                  <a:pt x="3566" y="2638"/>
                </a:lnTo>
                <a:lnTo>
                  <a:pt x="3562" y="2676"/>
                </a:lnTo>
                <a:lnTo>
                  <a:pt x="3552" y="2713"/>
                </a:lnTo>
                <a:lnTo>
                  <a:pt x="3538" y="2748"/>
                </a:lnTo>
                <a:lnTo>
                  <a:pt x="3518" y="2781"/>
                </a:lnTo>
                <a:lnTo>
                  <a:pt x="3493" y="2811"/>
                </a:lnTo>
                <a:lnTo>
                  <a:pt x="3462" y="2837"/>
                </a:lnTo>
                <a:lnTo>
                  <a:pt x="3429" y="2856"/>
                </a:lnTo>
                <a:lnTo>
                  <a:pt x="3395" y="2870"/>
                </a:lnTo>
                <a:lnTo>
                  <a:pt x="3359" y="2877"/>
                </a:lnTo>
                <a:lnTo>
                  <a:pt x="3322" y="2879"/>
                </a:lnTo>
                <a:lnTo>
                  <a:pt x="3285" y="2877"/>
                </a:lnTo>
                <a:lnTo>
                  <a:pt x="3250" y="2870"/>
                </a:lnTo>
                <a:lnTo>
                  <a:pt x="3216" y="2856"/>
                </a:lnTo>
                <a:lnTo>
                  <a:pt x="3184" y="2838"/>
                </a:lnTo>
                <a:lnTo>
                  <a:pt x="3156" y="2816"/>
                </a:lnTo>
                <a:lnTo>
                  <a:pt x="3170" y="2849"/>
                </a:lnTo>
                <a:lnTo>
                  <a:pt x="3178" y="2884"/>
                </a:lnTo>
                <a:lnTo>
                  <a:pt x="3181" y="2920"/>
                </a:lnTo>
                <a:lnTo>
                  <a:pt x="3178" y="2955"/>
                </a:lnTo>
                <a:lnTo>
                  <a:pt x="3170" y="2990"/>
                </a:lnTo>
                <a:lnTo>
                  <a:pt x="3156" y="3022"/>
                </a:lnTo>
                <a:lnTo>
                  <a:pt x="3138" y="3054"/>
                </a:lnTo>
                <a:lnTo>
                  <a:pt x="3114" y="3080"/>
                </a:lnTo>
                <a:lnTo>
                  <a:pt x="3084" y="3105"/>
                </a:lnTo>
                <a:lnTo>
                  <a:pt x="3080" y="3110"/>
                </a:lnTo>
                <a:lnTo>
                  <a:pt x="3048" y="3128"/>
                </a:lnTo>
                <a:lnTo>
                  <a:pt x="3013" y="3141"/>
                </a:lnTo>
                <a:lnTo>
                  <a:pt x="2977" y="3147"/>
                </a:lnTo>
                <a:lnTo>
                  <a:pt x="2941" y="3149"/>
                </a:lnTo>
                <a:lnTo>
                  <a:pt x="2905" y="3145"/>
                </a:lnTo>
                <a:lnTo>
                  <a:pt x="2870" y="3135"/>
                </a:lnTo>
                <a:lnTo>
                  <a:pt x="2837" y="3119"/>
                </a:lnTo>
                <a:lnTo>
                  <a:pt x="2807" y="3099"/>
                </a:lnTo>
                <a:lnTo>
                  <a:pt x="2780" y="3073"/>
                </a:lnTo>
                <a:lnTo>
                  <a:pt x="2786" y="3105"/>
                </a:lnTo>
                <a:lnTo>
                  <a:pt x="2788" y="3138"/>
                </a:lnTo>
                <a:lnTo>
                  <a:pt x="2786" y="3169"/>
                </a:lnTo>
                <a:lnTo>
                  <a:pt x="2780" y="3201"/>
                </a:lnTo>
                <a:lnTo>
                  <a:pt x="2769" y="3231"/>
                </a:lnTo>
                <a:lnTo>
                  <a:pt x="2754" y="3259"/>
                </a:lnTo>
                <a:lnTo>
                  <a:pt x="2735" y="3286"/>
                </a:lnTo>
                <a:lnTo>
                  <a:pt x="2710" y="3309"/>
                </a:lnTo>
                <a:lnTo>
                  <a:pt x="2682" y="3330"/>
                </a:lnTo>
                <a:lnTo>
                  <a:pt x="2651" y="3346"/>
                </a:lnTo>
                <a:lnTo>
                  <a:pt x="2617" y="3357"/>
                </a:lnTo>
                <a:lnTo>
                  <a:pt x="2581" y="3362"/>
                </a:lnTo>
                <a:lnTo>
                  <a:pt x="2546" y="3362"/>
                </a:lnTo>
                <a:lnTo>
                  <a:pt x="2512" y="3356"/>
                </a:lnTo>
                <a:lnTo>
                  <a:pt x="2479" y="3346"/>
                </a:lnTo>
                <a:lnTo>
                  <a:pt x="2447" y="3330"/>
                </a:lnTo>
                <a:lnTo>
                  <a:pt x="2418" y="3309"/>
                </a:lnTo>
                <a:lnTo>
                  <a:pt x="2393" y="3285"/>
                </a:lnTo>
                <a:lnTo>
                  <a:pt x="2369" y="3257"/>
                </a:lnTo>
                <a:lnTo>
                  <a:pt x="2363" y="3247"/>
                </a:lnTo>
                <a:lnTo>
                  <a:pt x="2373" y="3280"/>
                </a:lnTo>
                <a:lnTo>
                  <a:pt x="2378" y="3315"/>
                </a:lnTo>
                <a:lnTo>
                  <a:pt x="2377" y="3351"/>
                </a:lnTo>
                <a:lnTo>
                  <a:pt x="2369" y="3385"/>
                </a:lnTo>
                <a:lnTo>
                  <a:pt x="2356" y="3419"/>
                </a:lnTo>
                <a:lnTo>
                  <a:pt x="2339" y="3449"/>
                </a:lnTo>
                <a:lnTo>
                  <a:pt x="2316" y="3476"/>
                </a:lnTo>
                <a:lnTo>
                  <a:pt x="2289" y="3501"/>
                </a:lnTo>
                <a:lnTo>
                  <a:pt x="2260" y="3516"/>
                </a:lnTo>
                <a:lnTo>
                  <a:pt x="2229" y="3529"/>
                </a:lnTo>
                <a:lnTo>
                  <a:pt x="2196" y="3536"/>
                </a:lnTo>
                <a:lnTo>
                  <a:pt x="2163" y="3537"/>
                </a:lnTo>
                <a:lnTo>
                  <a:pt x="2131" y="3535"/>
                </a:lnTo>
                <a:lnTo>
                  <a:pt x="2099" y="3526"/>
                </a:lnTo>
                <a:lnTo>
                  <a:pt x="2070" y="3514"/>
                </a:lnTo>
                <a:lnTo>
                  <a:pt x="2042" y="3497"/>
                </a:lnTo>
                <a:lnTo>
                  <a:pt x="2016" y="3475"/>
                </a:lnTo>
                <a:lnTo>
                  <a:pt x="1994" y="3449"/>
                </a:lnTo>
                <a:lnTo>
                  <a:pt x="1958" y="3397"/>
                </a:lnTo>
                <a:lnTo>
                  <a:pt x="1953" y="3397"/>
                </a:lnTo>
                <a:lnTo>
                  <a:pt x="1920" y="3416"/>
                </a:lnTo>
                <a:lnTo>
                  <a:pt x="1886" y="3432"/>
                </a:lnTo>
                <a:lnTo>
                  <a:pt x="1850" y="3442"/>
                </a:lnTo>
                <a:lnTo>
                  <a:pt x="1815" y="3448"/>
                </a:lnTo>
                <a:lnTo>
                  <a:pt x="1779" y="3448"/>
                </a:lnTo>
                <a:lnTo>
                  <a:pt x="1748" y="3447"/>
                </a:lnTo>
                <a:lnTo>
                  <a:pt x="1704" y="3435"/>
                </a:lnTo>
                <a:lnTo>
                  <a:pt x="1664" y="3418"/>
                </a:lnTo>
                <a:lnTo>
                  <a:pt x="1627" y="3396"/>
                </a:lnTo>
                <a:lnTo>
                  <a:pt x="1596" y="3368"/>
                </a:lnTo>
                <a:lnTo>
                  <a:pt x="1568" y="3336"/>
                </a:lnTo>
                <a:lnTo>
                  <a:pt x="1550" y="3307"/>
                </a:lnTo>
                <a:lnTo>
                  <a:pt x="1536" y="3278"/>
                </a:lnTo>
                <a:lnTo>
                  <a:pt x="1525" y="3246"/>
                </a:lnTo>
                <a:lnTo>
                  <a:pt x="1519" y="3212"/>
                </a:lnTo>
                <a:lnTo>
                  <a:pt x="1487" y="3236"/>
                </a:lnTo>
                <a:lnTo>
                  <a:pt x="1451" y="3259"/>
                </a:lnTo>
                <a:lnTo>
                  <a:pt x="1412" y="3276"/>
                </a:lnTo>
                <a:lnTo>
                  <a:pt x="1370" y="3289"/>
                </a:lnTo>
                <a:lnTo>
                  <a:pt x="1328" y="3295"/>
                </a:lnTo>
                <a:lnTo>
                  <a:pt x="1283" y="3296"/>
                </a:lnTo>
                <a:lnTo>
                  <a:pt x="1264" y="3295"/>
                </a:lnTo>
                <a:lnTo>
                  <a:pt x="1247" y="3293"/>
                </a:lnTo>
                <a:lnTo>
                  <a:pt x="1206" y="3284"/>
                </a:lnTo>
                <a:lnTo>
                  <a:pt x="1167" y="3269"/>
                </a:lnTo>
                <a:lnTo>
                  <a:pt x="1130" y="3251"/>
                </a:lnTo>
                <a:lnTo>
                  <a:pt x="1096" y="3226"/>
                </a:lnTo>
                <a:lnTo>
                  <a:pt x="1066" y="3198"/>
                </a:lnTo>
                <a:lnTo>
                  <a:pt x="1038" y="3167"/>
                </a:lnTo>
                <a:lnTo>
                  <a:pt x="1014" y="3128"/>
                </a:lnTo>
                <a:lnTo>
                  <a:pt x="994" y="3086"/>
                </a:lnTo>
                <a:lnTo>
                  <a:pt x="982" y="3043"/>
                </a:lnTo>
                <a:lnTo>
                  <a:pt x="977" y="2998"/>
                </a:lnTo>
                <a:lnTo>
                  <a:pt x="979" y="2952"/>
                </a:lnTo>
                <a:lnTo>
                  <a:pt x="957" y="2951"/>
                </a:lnTo>
                <a:lnTo>
                  <a:pt x="933" y="2950"/>
                </a:lnTo>
                <a:lnTo>
                  <a:pt x="909" y="2949"/>
                </a:lnTo>
                <a:lnTo>
                  <a:pt x="869" y="2944"/>
                </a:lnTo>
                <a:lnTo>
                  <a:pt x="828" y="2937"/>
                </a:lnTo>
                <a:lnTo>
                  <a:pt x="792" y="2924"/>
                </a:lnTo>
                <a:lnTo>
                  <a:pt x="756" y="2907"/>
                </a:lnTo>
                <a:lnTo>
                  <a:pt x="724" y="2887"/>
                </a:lnTo>
                <a:lnTo>
                  <a:pt x="694" y="2861"/>
                </a:lnTo>
                <a:lnTo>
                  <a:pt x="668" y="2829"/>
                </a:lnTo>
                <a:lnTo>
                  <a:pt x="646" y="2794"/>
                </a:lnTo>
                <a:lnTo>
                  <a:pt x="629" y="2759"/>
                </a:lnTo>
                <a:lnTo>
                  <a:pt x="618" y="2721"/>
                </a:lnTo>
                <a:lnTo>
                  <a:pt x="610" y="2682"/>
                </a:lnTo>
                <a:lnTo>
                  <a:pt x="608" y="2641"/>
                </a:lnTo>
                <a:lnTo>
                  <a:pt x="566" y="2646"/>
                </a:lnTo>
                <a:lnTo>
                  <a:pt x="523" y="2646"/>
                </a:lnTo>
                <a:lnTo>
                  <a:pt x="504" y="2646"/>
                </a:lnTo>
                <a:lnTo>
                  <a:pt x="486" y="2644"/>
                </a:lnTo>
                <a:lnTo>
                  <a:pt x="446" y="2635"/>
                </a:lnTo>
                <a:lnTo>
                  <a:pt x="407" y="2620"/>
                </a:lnTo>
                <a:lnTo>
                  <a:pt x="370" y="2600"/>
                </a:lnTo>
                <a:lnTo>
                  <a:pt x="336" y="2577"/>
                </a:lnTo>
                <a:lnTo>
                  <a:pt x="305" y="2549"/>
                </a:lnTo>
                <a:lnTo>
                  <a:pt x="277" y="2518"/>
                </a:lnTo>
                <a:lnTo>
                  <a:pt x="256" y="2481"/>
                </a:lnTo>
                <a:lnTo>
                  <a:pt x="241" y="2442"/>
                </a:lnTo>
                <a:lnTo>
                  <a:pt x="230" y="2403"/>
                </a:lnTo>
                <a:lnTo>
                  <a:pt x="224" y="2363"/>
                </a:lnTo>
                <a:lnTo>
                  <a:pt x="224" y="2322"/>
                </a:lnTo>
                <a:lnTo>
                  <a:pt x="229" y="2281"/>
                </a:lnTo>
                <a:lnTo>
                  <a:pt x="238" y="2241"/>
                </a:lnTo>
                <a:lnTo>
                  <a:pt x="252" y="2203"/>
                </a:lnTo>
                <a:lnTo>
                  <a:pt x="270" y="2167"/>
                </a:lnTo>
                <a:lnTo>
                  <a:pt x="295" y="2133"/>
                </a:lnTo>
                <a:lnTo>
                  <a:pt x="323" y="2101"/>
                </a:lnTo>
                <a:lnTo>
                  <a:pt x="356" y="2073"/>
                </a:lnTo>
                <a:lnTo>
                  <a:pt x="409" y="2031"/>
                </a:lnTo>
                <a:lnTo>
                  <a:pt x="378" y="1972"/>
                </a:lnTo>
                <a:lnTo>
                  <a:pt x="341" y="1916"/>
                </a:lnTo>
                <a:lnTo>
                  <a:pt x="300" y="1865"/>
                </a:lnTo>
                <a:lnTo>
                  <a:pt x="253" y="1816"/>
                </a:lnTo>
                <a:lnTo>
                  <a:pt x="203" y="1772"/>
                </a:lnTo>
                <a:lnTo>
                  <a:pt x="150" y="1733"/>
                </a:lnTo>
                <a:lnTo>
                  <a:pt x="93" y="1698"/>
                </a:lnTo>
                <a:lnTo>
                  <a:pt x="0" y="1648"/>
                </a:lnTo>
                <a:lnTo>
                  <a:pt x="0" y="0"/>
                </a:lnTo>
                <a:close/>
              </a:path>
            </a:pathLst>
          </a:custGeom>
          <a:solidFill>
            <a:schemeClr val="bg1"/>
          </a:solidFill>
          <a:ln w="0">
            <a:no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tx1">
                  <a:lumMod val="50000"/>
                  <a:lumOff val="50000"/>
                </a:schemeClr>
              </a:solidFill>
              <a:effectLst/>
              <a:uLnTx/>
              <a:uFillTx/>
              <a:latin typeface="+mn-lt"/>
              <a:ea typeface="+mn-ea"/>
              <a:cs typeface="+mn-cs"/>
            </a:endParaRPr>
          </a:p>
        </p:txBody>
      </p:sp>
      <p:grpSp>
        <p:nvGrpSpPr>
          <p:cNvPr id="88" name="Group 87"/>
          <p:cNvGrpSpPr/>
          <p:nvPr/>
        </p:nvGrpSpPr>
        <p:grpSpPr>
          <a:xfrm>
            <a:off x="6875049" y="4303736"/>
            <a:ext cx="309465" cy="309988"/>
            <a:chOff x="301625" y="3662363"/>
            <a:chExt cx="939800" cy="941387"/>
          </a:xfrm>
          <a:solidFill>
            <a:schemeClr val="bg1"/>
          </a:solidFill>
        </p:grpSpPr>
        <p:sp>
          <p:nvSpPr>
            <p:cNvPr id="89" name="Freeform 1422"/>
            <p:cNvSpPr/>
            <p:nvPr/>
          </p:nvSpPr>
          <p:spPr bwMode="auto">
            <a:xfrm>
              <a:off x="811213" y="3811588"/>
              <a:ext cx="26988" cy="63500"/>
            </a:xfrm>
            <a:custGeom>
              <a:avLst/>
              <a:gdLst>
                <a:gd name="T0" fmla="*/ 103 w 103"/>
                <a:gd name="T1" fmla="*/ 0 h 242"/>
                <a:gd name="T2" fmla="*/ 103 w 103"/>
                <a:gd name="T3" fmla="*/ 242 h 242"/>
                <a:gd name="T4" fmla="*/ 75 w 103"/>
                <a:gd name="T5" fmla="*/ 234 h 242"/>
                <a:gd name="T6" fmla="*/ 52 w 103"/>
                <a:gd name="T7" fmla="*/ 223 h 242"/>
                <a:gd name="T8" fmla="*/ 35 w 103"/>
                <a:gd name="T9" fmla="*/ 210 h 242"/>
                <a:gd name="T10" fmla="*/ 22 w 103"/>
                <a:gd name="T11" fmla="*/ 197 h 242"/>
                <a:gd name="T12" fmla="*/ 12 w 103"/>
                <a:gd name="T13" fmla="*/ 183 h 242"/>
                <a:gd name="T14" fmla="*/ 7 w 103"/>
                <a:gd name="T15" fmla="*/ 169 h 242"/>
                <a:gd name="T16" fmla="*/ 3 w 103"/>
                <a:gd name="T17" fmla="*/ 155 h 242"/>
                <a:gd name="T18" fmla="*/ 0 w 103"/>
                <a:gd name="T19" fmla="*/ 142 h 242"/>
                <a:gd name="T20" fmla="*/ 0 w 103"/>
                <a:gd name="T21" fmla="*/ 131 h 242"/>
                <a:gd name="T22" fmla="*/ 0 w 103"/>
                <a:gd name="T23" fmla="*/ 122 h 242"/>
                <a:gd name="T24" fmla="*/ 0 w 103"/>
                <a:gd name="T25" fmla="*/ 112 h 242"/>
                <a:gd name="T26" fmla="*/ 0 w 103"/>
                <a:gd name="T27" fmla="*/ 100 h 242"/>
                <a:gd name="T28" fmla="*/ 3 w 103"/>
                <a:gd name="T29" fmla="*/ 87 h 242"/>
                <a:gd name="T30" fmla="*/ 7 w 103"/>
                <a:gd name="T31" fmla="*/ 74 h 242"/>
                <a:gd name="T32" fmla="*/ 12 w 103"/>
                <a:gd name="T33" fmla="*/ 60 h 242"/>
                <a:gd name="T34" fmla="*/ 22 w 103"/>
                <a:gd name="T35" fmla="*/ 46 h 242"/>
                <a:gd name="T36" fmla="*/ 35 w 103"/>
                <a:gd name="T37" fmla="*/ 32 h 242"/>
                <a:gd name="T38" fmla="*/ 52 w 103"/>
                <a:gd name="T39" fmla="*/ 20 h 242"/>
                <a:gd name="T40" fmla="*/ 75 w 103"/>
                <a:gd name="T41" fmla="*/ 9 h 242"/>
                <a:gd name="T42" fmla="*/ 103 w 103"/>
                <a:gd name="T43" fmla="*/ 0 h 2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03" h="242">
                  <a:moveTo>
                    <a:pt x="103" y="0"/>
                  </a:moveTo>
                  <a:lnTo>
                    <a:pt x="103" y="242"/>
                  </a:lnTo>
                  <a:lnTo>
                    <a:pt x="75" y="234"/>
                  </a:lnTo>
                  <a:lnTo>
                    <a:pt x="52" y="223"/>
                  </a:lnTo>
                  <a:lnTo>
                    <a:pt x="35" y="210"/>
                  </a:lnTo>
                  <a:lnTo>
                    <a:pt x="22" y="197"/>
                  </a:lnTo>
                  <a:lnTo>
                    <a:pt x="12" y="183"/>
                  </a:lnTo>
                  <a:lnTo>
                    <a:pt x="7" y="169"/>
                  </a:lnTo>
                  <a:lnTo>
                    <a:pt x="3" y="155"/>
                  </a:lnTo>
                  <a:lnTo>
                    <a:pt x="0" y="142"/>
                  </a:lnTo>
                  <a:lnTo>
                    <a:pt x="0" y="131"/>
                  </a:lnTo>
                  <a:lnTo>
                    <a:pt x="0" y="122"/>
                  </a:lnTo>
                  <a:lnTo>
                    <a:pt x="0" y="112"/>
                  </a:lnTo>
                  <a:lnTo>
                    <a:pt x="0" y="100"/>
                  </a:lnTo>
                  <a:lnTo>
                    <a:pt x="3" y="87"/>
                  </a:lnTo>
                  <a:lnTo>
                    <a:pt x="7" y="74"/>
                  </a:lnTo>
                  <a:lnTo>
                    <a:pt x="12" y="60"/>
                  </a:lnTo>
                  <a:lnTo>
                    <a:pt x="22" y="46"/>
                  </a:lnTo>
                  <a:lnTo>
                    <a:pt x="35" y="32"/>
                  </a:lnTo>
                  <a:lnTo>
                    <a:pt x="52" y="20"/>
                  </a:lnTo>
                  <a:lnTo>
                    <a:pt x="75" y="9"/>
                  </a:lnTo>
                  <a:lnTo>
                    <a:pt x="103" y="0"/>
                  </a:lnTo>
                  <a:close/>
                </a:path>
              </a:pathLst>
            </a:custGeom>
            <a:grpFill/>
            <a:ln w="0">
              <a:no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tx1">
                    <a:lumMod val="50000"/>
                    <a:lumOff val="50000"/>
                  </a:schemeClr>
                </a:solidFill>
                <a:effectLst/>
                <a:uLnTx/>
                <a:uFillTx/>
                <a:latin typeface="+mn-lt"/>
                <a:ea typeface="+mn-ea"/>
                <a:cs typeface="+mn-cs"/>
              </a:endParaRPr>
            </a:p>
          </p:txBody>
        </p:sp>
        <p:sp>
          <p:nvSpPr>
            <p:cNvPr id="90" name="Freeform 1423"/>
            <p:cNvSpPr/>
            <p:nvPr/>
          </p:nvSpPr>
          <p:spPr bwMode="auto">
            <a:xfrm>
              <a:off x="893763" y="3937000"/>
              <a:ext cx="26988" cy="63500"/>
            </a:xfrm>
            <a:custGeom>
              <a:avLst/>
              <a:gdLst>
                <a:gd name="T0" fmla="*/ 0 w 103"/>
                <a:gd name="T1" fmla="*/ 0 h 243"/>
                <a:gd name="T2" fmla="*/ 27 w 103"/>
                <a:gd name="T3" fmla="*/ 10 h 243"/>
                <a:gd name="T4" fmla="*/ 50 w 103"/>
                <a:gd name="T5" fmla="*/ 21 h 243"/>
                <a:gd name="T6" fmla="*/ 67 w 103"/>
                <a:gd name="T7" fmla="*/ 33 h 243"/>
                <a:gd name="T8" fmla="*/ 80 w 103"/>
                <a:gd name="T9" fmla="*/ 47 h 243"/>
                <a:gd name="T10" fmla="*/ 90 w 103"/>
                <a:gd name="T11" fmla="*/ 61 h 243"/>
                <a:gd name="T12" fmla="*/ 96 w 103"/>
                <a:gd name="T13" fmla="*/ 75 h 243"/>
                <a:gd name="T14" fmla="*/ 99 w 103"/>
                <a:gd name="T15" fmla="*/ 88 h 243"/>
                <a:gd name="T16" fmla="*/ 102 w 103"/>
                <a:gd name="T17" fmla="*/ 101 h 243"/>
                <a:gd name="T18" fmla="*/ 103 w 103"/>
                <a:gd name="T19" fmla="*/ 112 h 243"/>
                <a:gd name="T20" fmla="*/ 103 w 103"/>
                <a:gd name="T21" fmla="*/ 122 h 243"/>
                <a:gd name="T22" fmla="*/ 103 w 103"/>
                <a:gd name="T23" fmla="*/ 132 h 243"/>
                <a:gd name="T24" fmla="*/ 102 w 103"/>
                <a:gd name="T25" fmla="*/ 143 h 243"/>
                <a:gd name="T26" fmla="*/ 99 w 103"/>
                <a:gd name="T27" fmla="*/ 156 h 243"/>
                <a:gd name="T28" fmla="*/ 96 w 103"/>
                <a:gd name="T29" fmla="*/ 170 h 243"/>
                <a:gd name="T30" fmla="*/ 90 w 103"/>
                <a:gd name="T31" fmla="*/ 184 h 243"/>
                <a:gd name="T32" fmla="*/ 80 w 103"/>
                <a:gd name="T33" fmla="*/ 198 h 243"/>
                <a:gd name="T34" fmla="*/ 67 w 103"/>
                <a:gd name="T35" fmla="*/ 211 h 243"/>
                <a:gd name="T36" fmla="*/ 50 w 103"/>
                <a:gd name="T37" fmla="*/ 222 h 243"/>
                <a:gd name="T38" fmla="*/ 27 w 103"/>
                <a:gd name="T39" fmla="*/ 234 h 243"/>
                <a:gd name="T40" fmla="*/ 0 w 103"/>
                <a:gd name="T41" fmla="*/ 243 h 243"/>
                <a:gd name="T42" fmla="*/ 0 w 103"/>
                <a:gd name="T43" fmla="*/ 0 h 2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03" h="243">
                  <a:moveTo>
                    <a:pt x="0" y="0"/>
                  </a:moveTo>
                  <a:lnTo>
                    <a:pt x="27" y="10"/>
                  </a:lnTo>
                  <a:lnTo>
                    <a:pt x="50" y="21"/>
                  </a:lnTo>
                  <a:lnTo>
                    <a:pt x="67" y="33"/>
                  </a:lnTo>
                  <a:lnTo>
                    <a:pt x="80" y="47"/>
                  </a:lnTo>
                  <a:lnTo>
                    <a:pt x="90" y="61"/>
                  </a:lnTo>
                  <a:lnTo>
                    <a:pt x="96" y="75"/>
                  </a:lnTo>
                  <a:lnTo>
                    <a:pt x="99" y="88"/>
                  </a:lnTo>
                  <a:lnTo>
                    <a:pt x="102" y="101"/>
                  </a:lnTo>
                  <a:lnTo>
                    <a:pt x="103" y="112"/>
                  </a:lnTo>
                  <a:lnTo>
                    <a:pt x="103" y="122"/>
                  </a:lnTo>
                  <a:lnTo>
                    <a:pt x="103" y="132"/>
                  </a:lnTo>
                  <a:lnTo>
                    <a:pt x="102" y="143"/>
                  </a:lnTo>
                  <a:lnTo>
                    <a:pt x="99" y="156"/>
                  </a:lnTo>
                  <a:lnTo>
                    <a:pt x="96" y="170"/>
                  </a:lnTo>
                  <a:lnTo>
                    <a:pt x="90" y="184"/>
                  </a:lnTo>
                  <a:lnTo>
                    <a:pt x="80" y="198"/>
                  </a:lnTo>
                  <a:lnTo>
                    <a:pt x="67" y="211"/>
                  </a:lnTo>
                  <a:lnTo>
                    <a:pt x="50" y="222"/>
                  </a:lnTo>
                  <a:lnTo>
                    <a:pt x="27" y="234"/>
                  </a:lnTo>
                  <a:lnTo>
                    <a:pt x="0" y="243"/>
                  </a:lnTo>
                  <a:lnTo>
                    <a:pt x="0" y="0"/>
                  </a:lnTo>
                  <a:close/>
                </a:path>
              </a:pathLst>
            </a:custGeom>
            <a:grpFill/>
            <a:ln w="0">
              <a:no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tx1">
                    <a:lumMod val="50000"/>
                    <a:lumOff val="50000"/>
                  </a:schemeClr>
                </a:solidFill>
                <a:effectLst/>
                <a:uLnTx/>
                <a:uFillTx/>
                <a:latin typeface="+mn-lt"/>
                <a:ea typeface="+mn-ea"/>
                <a:cs typeface="+mn-cs"/>
              </a:endParaRPr>
            </a:p>
          </p:txBody>
        </p:sp>
        <p:sp>
          <p:nvSpPr>
            <p:cNvPr id="91" name="Freeform 1424"/>
            <p:cNvSpPr>
              <a:spLocks noEditPoints="1"/>
            </p:cNvSpPr>
            <p:nvPr/>
          </p:nvSpPr>
          <p:spPr bwMode="auto">
            <a:xfrm>
              <a:off x="622300" y="3662363"/>
              <a:ext cx="487363" cy="487362"/>
            </a:xfrm>
            <a:custGeom>
              <a:avLst/>
              <a:gdLst>
                <a:gd name="T0" fmla="*/ 766 w 1842"/>
                <a:gd name="T1" fmla="*/ 357 h 1843"/>
                <a:gd name="T2" fmla="*/ 640 w 1842"/>
                <a:gd name="T3" fmla="*/ 411 h 1843"/>
                <a:gd name="T4" fmla="*/ 557 w 1842"/>
                <a:gd name="T5" fmla="*/ 493 h 1843"/>
                <a:gd name="T6" fmla="*/ 511 w 1842"/>
                <a:gd name="T7" fmla="*/ 599 h 1843"/>
                <a:gd name="T8" fmla="*/ 504 w 1842"/>
                <a:gd name="T9" fmla="*/ 726 h 1843"/>
                <a:gd name="T10" fmla="*/ 537 w 1842"/>
                <a:gd name="T11" fmla="*/ 841 h 1843"/>
                <a:gd name="T12" fmla="*/ 609 w 1842"/>
                <a:gd name="T13" fmla="*/ 930 h 1843"/>
                <a:gd name="T14" fmla="*/ 721 w 1842"/>
                <a:gd name="T15" fmla="*/ 995 h 1843"/>
                <a:gd name="T16" fmla="*/ 816 w 1842"/>
                <a:gd name="T17" fmla="*/ 1281 h 1843"/>
                <a:gd name="T18" fmla="*/ 748 w 1842"/>
                <a:gd name="T19" fmla="*/ 1249 h 1843"/>
                <a:gd name="T20" fmla="*/ 720 w 1842"/>
                <a:gd name="T21" fmla="*/ 1208 h 1843"/>
                <a:gd name="T22" fmla="*/ 713 w 1842"/>
                <a:gd name="T23" fmla="*/ 1170 h 1843"/>
                <a:gd name="T24" fmla="*/ 504 w 1842"/>
                <a:gd name="T25" fmla="*/ 1202 h 1843"/>
                <a:gd name="T26" fmla="*/ 537 w 1842"/>
                <a:gd name="T27" fmla="*/ 1318 h 1843"/>
                <a:gd name="T28" fmla="*/ 609 w 1842"/>
                <a:gd name="T29" fmla="*/ 1407 h 1843"/>
                <a:gd name="T30" fmla="*/ 721 w 1842"/>
                <a:gd name="T31" fmla="*/ 1472 h 1843"/>
                <a:gd name="T32" fmla="*/ 816 w 1842"/>
                <a:gd name="T33" fmla="*/ 1600 h 1843"/>
                <a:gd name="T34" fmla="*/ 1076 w 1842"/>
                <a:gd name="T35" fmla="*/ 1486 h 1843"/>
                <a:gd name="T36" fmla="*/ 1202 w 1842"/>
                <a:gd name="T37" fmla="*/ 1432 h 1843"/>
                <a:gd name="T38" fmla="*/ 1286 w 1842"/>
                <a:gd name="T39" fmla="*/ 1350 h 1843"/>
                <a:gd name="T40" fmla="*/ 1332 w 1842"/>
                <a:gd name="T41" fmla="*/ 1243 h 1843"/>
                <a:gd name="T42" fmla="*/ 1339 w 1842"/>
                <a:gd name="T43" fmla="*/ 1117 h 1843"/>
                <a:gd name="T44" fmla="*/ 1305 w 1842"/>
                <a:gd name="T45" fmla="*/ 1003 h 1843"/>
                <a:gd name="T46" fmla="*/ 1234 w 1842"/>
                <a:gd name="T47" fmla="*/ 912 h 1843"/>
                <a:gd name="T48" fmla="*/ 1122 w 1842"/>
                <a:gd name="T49" fmla="*/ 847 h 1843"/>
                <a:gd name="T50" fmla="*/ 1027 w 1842"/>
                <a:gd name="T51" fmla="*/ 562 h 1843"/>
                <a:gd name="T52" fmla="*/ 1094 w 1842"/>
                <a:gd name="T53" fmla="*/ 594 h 1843"/>
                <a:gd name="T54" fmla="*/ 1123 w 1842"/>
                <a:gd name="T55" fmla="*/ 636 h 1843"/>
                <a:gd name="T56" fmla="*/ 1130 w 1842"/>
                <a:gd name="T57" fmla="*/ 674 h 1843"/>
                <a:gd name="T58" fmla="*/ 1339 w 1842"/>
                <a:gd name="T59" fmla="*/ 640 h 1843"/>
                <a:gd name="T60" fmla="*/ 1305 w 1842"/>
                <a:gd name="T61" fmla="*/ 526 h 1843"/>
                <a:gd name="T62" fmla="*/ 1234 w 1842"/>
                <a:gd name="T63" fmla="*/ 436 h 1843"/>
                <a:gd name="T64" fmla="*/ 1122 w 1842"/>
                <a:gd name="T65" fmla="*/ 371 h 1843"/>
                <a:gd name="T66" fmla="*/ 1027 w 1842"/>
                <a:gd name="T67" fmla="*/ 243 h 1843"/>
                <a:gd name="T68" fmla="*/ 1000 w 1842"/>
                <a:gd name="T69" fmla="*/ 3 h 1843"/>
                <a:gd name="T70" fmla="*/ 1227 w 1842"/>
                <a:gd name="T71" fmla="*/ 52 h 1843"/>
                <a:gd name="T72" fmla="*/ 1428 w 1842"/>
                <a:gd name="T73" fmla="*/ 152 h 1843"/>
                <a:gd name="T74" fmla="*/ 1599 w 1842"/>
                <a:gd name="T75" fmla="*/ 298 h 1843"/>
                <a:gd name="T76" fmla="*/ 1729 w 1842"/>
                <a:gd name="T77" fmla="*/ 479 h 1843"/>
                <a:gd name="T78" fmla="*/ 1813 w 1842"/>
                <a:gd name="T79" fmla="*/ 689 h 1843"/>
                <a:gd name="T80" fmla="*/ 1842 w 1842"/>
                <a:gd name="T81" fmla="*/ 922 h 1843"/>
                <a:gd name="T82" fmla="*/ 1813 w 1842"/>
                <a:gd name="T83" fmla="*/ 1154 h 1843"/>
                <a:gd name="T84" fmla="*/ 1729 w 1842"/>
                <a:gd name="T85" fmla="*/ 1365 h 1843"/>
                <a:gd name="T86" fmla="*/ 1599 w 1842"/>
                <a:gd name="T87" fmla="*/ 1546 h 1843"/>
                <a:gd name="T88" fmla="*/ 1428 w 1842"/>
                <a:gd name="T89" fmla="*/ 1691 h 1843"/>
                <a:gd name="T90" fmla="*/ 1227 w 1842"/>
                <a:gd name="T91" fmla="*/ 1791 h 1843"/>
                <a:gd name="T92" fmla="*/ 1000 w 1842"/>
                <a:gd name="T93" fmla="*/ 1839 h 1843"/>
                <a:gd name="T94" fmla="*/ 764 w 1842"/>
                <a:gd name="T95" fmla="*/ 1830 h 1843"/>
                <a:gd name="T96" fmla="*/ 545 w 1842"/>
                <a:gd name="T97" fmla="*/ 1763 h 1843"/>
                <a:gd name="T98" fmla="*/ 353 w 1842"/>
                <a:gd name="T99" fmla="*/ 1647 h 1843"/>
                <a:gd name="T100" fmla="*/ 196 w 1842"/>
                <a:gd name="T101" fmla="*/ 1489 h 1843"/>
                <a:gd name="T102" fmla="*/ 80 w 1842"/>
                <a:gd name="T103" fmla="*/ 1297 h 1843"/>
                <a:gd name="T104" fmla="*/ 13 w 1842"/>
                <a:gd name="T105" fmla="*/ 1078 h 1843"/>
                <a:gd name="T106" fmla="*/ 3 w 1842"/>
                <a:gd name="T107" fmla="*/ 842 h 1843"/>
                <a:gd name="T108" fmla="*/ 51 w 1842"/>
                <a:gd name="T109" fmla="*/ 616 h 1843"/>
                <a:gd name="T110" fmla="*/ 152 w 1842"/>
                <a:gd name="T111" fmla="*/ 414 h 1843"/>
                <a:gd name="T112" fmla="*/ 297 w 1842"/>
                <a:gd name="T113" fmla="*/ 245 h 1843"/>
                <a:gd name="T114" fmla="*/ 478 w 1842"/>
                <a:gd name="T115" fmla="*/ 113 h 1843"/>
                <a:gd name="T116" fmla="*/ 689 w 1842"/>
                <a:gd name="T117" fmla="*/ 30 h 1843"/>
                <a:gd name="T118" fmla="*/ 922 w 1842"/>
                <a:gd name="T119" fmla="*/ 0 h 18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842" h="1843">
                  <a:moveTo>
                    <a:pt x="816" y="243"/>
                  </a:moveTo>
                  <a:lnTo>
                    <a:pt x="816" y="347"/>
                  </a:lnTo>
                  <a:lnTo>
                    <a:pt x="766" y="357"/>
                  </a:lnTo>
                  <a:lnTo>
                    <a:pt x="721" y="371"/>
                  </a:lnTo>
                  <a:lnTo>
                    <a:pt x="679" y="389"/>
                  </a:lnTo>
                  <a:lnTo>
                    <a:pt x="640" y="411"/>
                  </a:lnTo>
                  <a:lnTo>
                    <a:pt x="609" y="436"/>
                  </a:lnTo>
                  <a:lnTo>
                    <a:pt x="581" y="463"/>
                  </a:lnTo>
                  <a:lnTo>
                    <a:pt x="557" y="493"/>
                  </a:lnTo>
                  <a:lnTo>
                    <a:pt x="537" y="526"/>
                  </a:lnTo>
                  <a:lnTo>
                    <a:pt x="522" y="562"/>
                  </a:lnTo>
                  <a:lnTo>
                    <a:pt x="511" y="599"/>
                  </a:lnTo>
                  <a:lnTo>
                    <a:pt x="504" y="640"/>
                  </a:lnTo>
                  <a:lnTo>
                    <a:pt x="501" y="684"/>
                  </a:lnTo>
                  <a:lnTo>
                    <a:pt x="504" y="726"/>
                  </a:lnTo>
                  <a:lnTo>
                    <a:pt x="511" y="767"/>
                  </a:lnTo>
                  <a:lnTo>
                    <a:pt x="522" y="805"/>
                  </a:lnTo>
                  <a:lnTo>
                    <a:pt x="537" y="841"/>
                  </a:lnTo>
                  <a:lnTo>
                    <a:pt x="557" y="873"/>
                  </a:lnTo>
                  <a:lnTo>
                    <a:pt x="581" y="904"/>
                  </a:lnTo>
                  <a:lnTo>
                    <a:pt x="609" y="930"/>
                  </a:lnTo>
                  <a:lnTo>
                    <a:pt x="640" y="955"/>
                  </a:lnTo>
                  <a:lnTo>
                    <a:pt x="679" y="978"/>
                  </a:lnTo>
                  <a:lnTo>
                    <a:pt x="721" y="995"/>
                  </a:lnTo>
                  <a:lnTo>
                    <a:pt x="766" y="1009"/>
                  </a:lnTo>
                  <a:lnTo>
                    <a:pt x="816" y="1020"/>
                  </a:lnTo>
                  <a:lnTo>
                    <a:pt x="816" y="1281"/>
                  </a:lnTo>
                  <a:lnTo>
                    <a:pt x="788" y="1272"/>
                  </a:lnTo>
                  <a:lnTo>
                    <a:pt x="765" y="1261"/>
                  </a:lnTo>
                  <a:lnTo>
                    <a:pt x="748" y="1249"/>
                  </a:lnTo>
                  <a:lnTo>
                    <a:pt x="735" y="1236"/>
                  </a:lnTo>
                  <a:lnTo>
                    <a:pt x="725" y="1222"/>
                  </a:lnTo>
                  <a:lnTo>
                    <a:pt x="720" y="1208"/>
                  </a:lnTo>
                  <a:lnTo>
                    <a:pt x="716" y="1194"/>
                  </a:lnTo>
                  <a:lnTo>
                    <a:pt x="713" y="1181"/>
                  </a:lnTo>
                  <a:lnTo>
                    <a:pt x="713" y="1170"/>
                  </a:lnTo>
                  <a:lnTo>
                    <a:pt x="713" y="1160"/>
                  </a:lnTo>
                  <a:lnTo>
                    <a:pt x="501" y="1160"/>
                  </a:lnTo>
                  <a:lnTo>
                    <a:pt x="504" y="1202"/>
                  </a:lnTo>
                  <a:lnTo>
                    <a:pt x="511" y="1243"/>
                  </a:lnTo>
                  <a:lnTo>
                    <a:pt x="522" y="1282"/>
                  </a:lnTo>
                  <a:lnTo>
                    <a:pt x="537" y="1318"/>
                  </a:lnTo>
                  <a:lnTo>
                    <a:pt x="557" y="1350"/>
                  </a:lnTo>
                  <a:lnTo>
                    <a:pt x="581" y="1380"/>
                  </a:lnTo>
                  <a:lnTo>
                    <a:pt x="609" y="1407"/>
                  </a:lnTo>
                  <a:lnTo>
                    <a:pt x="640" y="1432"/>
                  </a:lnTo>
                  <a:lnTo>
                    <a:pt x="679" y="1454"/>
                  </a:lnTo>
                  <a:lnTo>
                    <a:pt x="721" y="1472"/>
                  </a:lnTo>
                  <a:lnTo>
                    <a:pt x="766" y="1486"/>
                  </a:lnTo>
                  <a:lnTo>
                    <a:pt x="816" y="1497"/>
                  </a:lnTo>
                  <a:lnTo>
                    <a:pt x="816" y="1600"/>
                  </a:lnTo>
                  <a:lnTo>
                    <a:pt x="1027" y="1600"/>
                  </a:lnTo>
                  <a:lnTo>
                    <a:pt x="1027" y="1497"/>
                  </a:lnTo>
                  <a:lnTo>
                    <a:pt x="1076" y="1486"/>
                  </a:lnTo>
                  <a:lnTo>
                    <a:pt x="1122" y="1472"/>
                  </a:lnTo>
                  <a:lnTo>
                    <a:pt x="1164" y="1454"/>
                  </a:lnTo>
                  <a:lnTo>
                    <a:pt x="1202" y="1432"/>
                  </a:lnTo>
                  <a:lnTo>
                    <a:pt x="1234" y="1407"/>
                  </a:lnTo>
                  <a:lnTo>
                    <a:pt x="1262" y="1380"/>
                  </a:lnTo>
                  <a:lnTo>
                    <a:pt x="1286" y="1350"/>
                  </a:lnTo>
                  <a:lnTo>
                    <a:pt x="1305" y="1318"/>
                  </a:lnTo>
                  <a:lnTo>
                    <a:pt x="1320" y="1282"/>
                  </a:lnTo>
                  <a:lnTo>
                    <a:pt x="1332" y="1243"/>
                  </a:lnTo>
                  <a:lnTo>
                    <a:pt x="1339" y="1202"/>
                  </a:lnTo>
                  <a:lnTo>
                    <a:pt x="1341" y="1160"/>
                  </a:lnTo>
                  <a:lnTo>
                    <a:pt x="1339" y="1117"/>
                  </a:lnTo>
                  <a:lnTo>
                    <a:pt x="1332" y="1076"/>
                  </a:lnTo>
                  <a:lnTo>
                    <a:pt x="1320" y="1038"/>
                  </a:lnTo>
                  <a:lnTo>
                    <a:pt x="1305" y="1003"/>
                  </a:lnTo>
                  <a:lnTo>
                    <a:pt x="1286" y="969"/>
                  </a:lnTo>
                  <a:lnTo>
                    <a:pt x="1262" y="939"/>
                  </a:lnTo>
                  <a:lnTo>
                    <a:pt x="1234" y="912"/>
                  </a:lnTo>
                  <a:lnTo>
                    <a:pt x="1202" y="887"/>
                  </a:lnTo>
                  <a:lnTo>
                    <a:pt x="1164" y="866"/>
                  </a:lnTo>
                  <a:lnTo>
                    <a:pt x="1122" y="847"/>
                  </a:lnTo>
                  <a:lnTo>
                    <a:pt x="1076" y="833"/>
                  </a:lnTo>
                  <a:lnTo>
                    <a:pt x="1027" y="824"/>
                  </a:lnTo>
                  <a:lnTo>
                    <a:pt x="1027" y="562"/>
                  </a:lnTo>
                  <a:lnTo>
                    <a:pt x="1054" y="571"/>
                  </a:lnTo>
                  <a:lnTo>
                    <a:pt x="1077" y="582"/>
                  </a:lnTo>
                  <a:lnTo>
                    <a:pt x="1094" y="594"/>
                  </a:lnTo>
                  <a:lnTo>
                    <a:pt x="1107" y="608"/>
                  </a:lnTo>
                  <a:lnTo>
                    <a:pt x="1117" y="622"/>
                  </a:lnTo>
                  <a:lnTo>
                    <a:pt x="1123" y="636"/>
                  </a:lnTo>
                  <a:lnTo>
                    <a:pt x="1126" y="649"/>
                  </a:lnTo>
                  <a:lnTo>
                    <a:pt x="1129" y="662"/>
                  </a:lnTo>
                  <a:lnTo>
                    <a:pt x="1130" y="674"/>
                  </a:lnTo>
                  <a:lnTo>
                    <a:pt x="1130" y="684"/>
                  </a:lnTo>
                  <a:lnTo>
                    <a:pt x="1341" y="684"/>
                  </a:lnTo>
                  <a:lnTo>
                    <a:pt x="1339" y="640"/>
                  </a:lnTo>
                  <a:lnTo>
                    <a:pt x="1332" y="599"/>
                  </a:lnTo>
                  <a:lnTo>
                    <a:pt x="1320" y="562"/>
                  </a:lnTo>
                  <a:lnTo>
                    <a:pt x="1305" y="526"/>
                  </a:lnTo>
                  <a:lnTo>
                    <a:pt x="1286" y="493"/>
                  </a:lnTo>
                  <a:lnTo>
                    <a:pt x="1262" y="463"/>
                  </a:lnTo>
                  <a:lnTo>
                    <a:pt x="1234" y="436"/>
                  </a:lnTo>
                  <a:lnTo>
                    <a:pt x="1202" y="411"/>
                  </a:lnTo>
                  <a:lnTo>
                    <a:pt x="1164" y="389"/>
                  </a:lnTo>
                  <a:lnTo>
                    <a:pt x="1122" y="371"/>
                  </a:lnTo>
                  <a:lnTo>
                    <a:pt x="1076" y="357"/>
                  </a:lnTo>
                  <a:lnTo>
                    <a:pt x="1027" y="347"/>
                  </a:lnTo>
                  <a:lnTo>
                    <a:pt x="1027" y="243"/>
                  </a:lnTo>
                  <a:lnTo>
                    <a:pt x="816" y="243"/>
                  </a:lnTo>
                  <a:close/>
                  <a:moveTo>
                    <a:pt x="922" y="0"/>
                  </a:moveTo>
                  <a:lnTo>
                    <a:pt x="1000" y="3"/>
                  </a:lnTo>
                  <a:lnTo>
                    <a:pt x="1078" y="13"/>
                  </a:lnTo>
                  <a:lnTo>
                    <a:pt x="1153" y="30"/>
                  </a:lnTo>
                  <a:lnTo>
                    <a:pt x="1227" y="52"/>
                  </a:lnTo>
                  <a:lnTo>
                    <a:pt x="1297" y="80"/>
                  </a:lnTo>
                  <a:lnTo>
                    <a:pt x="1365" y="113"/>
                  </a:lnTo>
                  <a:lnTo>
                    <a:pt x="1428" y="152"/>
                  </a:lnTo>
                  <a:lnTo>
                    <a:pt x="1489" y="196"/>
                  </a:lnTo>
                  <a:lnTo>
                    <a:pt x="1546" y="245"/>
                  </a:lnTo>
                  <a:lnTo>
                    <a:pt x="1599" y="298"/>
                  </a:lnTo>
                  <a:lnTo>
                    <a:pt x="1646" y="354"/>
                  </a:lnTo>
                  <a:lnTo>
                    <a:pt x="1690" y="414"/>
                  </a:lnTo>
                  <a:lnTo>
                    <a:pt x="1729" y="479"/>
                  </a:lnTo>
                  <a:lnTo>
                    <a:pt x="1763" y="546"/>
                  </a:lnTo>
                  <a:lnTo>
                    <a:pt x="1791" y="616"/>
                  </a:lnTo>
                  <a:lnTo>
                    <a:pt x="1813" y="689"/>
                  </a:lnTo>
                  <a:lnTo>
                    <a:pt x="1829" y="764"/>
                  </a:lnTo>
                  <a:lnTo>
                    <a:pt x="1839" y="842"/>
                  </a:lnTo>
                  <a:lnTo>
                    <a:pt x="1842" y="922"/>
                  </a:lnTo>
                  <a:lnTo>
                    <a:pt x="1839" y="1001"/>
                  </a:lnTo>
                  <a:lnTo>
                    <a:pt x="1829" y="1078"/>
                  </a:lnTo>
                  <a:lnTo>
                    <a:pt x="1813" y="1154"/>
                  </a:lnTo>
                  <a:lnTo>
                    <a:pt x="1791" y="1227"/>
                  </a:lnTo>
                  <a:lnTo>
                    <a:pt x="1763" y="1297"/>
                  </a:lnTo>
                  <a:lnTo>
                    <a:pt x="1729" y="1365"/>
                  </a:lnTo>
                  <a:lnTo>
                    <a:pt x="1690" y="1429"/>
                  </a:lnTo>
                  <a:lnTo>
                    <a:pt x="1646" y="1489"/>
                  </a:lnTo>
                  <a:lnTo>
                    <a:pt x="1599" y="1546"/>
                  </a:lnTo>
                  <a:lnTo>
                    <a:pt x="1546" y="1599"/>
                  </a:lnTo>
                  <a:lnTo>
                    <a:pt x="1489" y="1647"/>
                  </a:lnTo>
                  <a:lnTo>
                    <a:pt x="1428" y="1691"/>
                  </a:lnTo>
                  <a:lnTo>
                    <a:pt x="1365" y="1729"/>
                  </a:lnTo>
                  <a:lnTo>
                    <a:pt x="1297" y="1763"/>
                  </a:lnTo>
                  <a:lnTo>
                    <a:pt x="1227" y="1791"/>
                  </a:lnTo>
                  <a:lnTo>
                    <a:pt x="1153" y="1814"/>
                  </a:lnTo>
                  <a:lnTo>
                    <a:pt x="1078" y="1830"/>
                  </a:lnTo>
                  <a:lnTo>
                    <a:pt x="1000" y="1839"/>
                  </a:lnTo>
                  <a:lnTo>
                    <a:pt x="922" y="1843"/>
                  </a:lnTo>
                  <a:lnTo>
                    <a:pt x="842" y="1839"/>
                  </a:lnTo>
                  <a:lnTo>
                    <a:pt x="764" y="1830"/>
                  </a:lnTo>
                  <a:lnTo>
                    <a:pt x="689" y="1814"/>
                  </a:lnTo>
                  <a:lnTo>
                    <a:pt x="615" y="1791"/>
                  </a:lnTo>
                  <a:lnTo>
                    <a:pt x="545" y="1763"/>
                  </a:lnTo>
                  <a:lnTo>
                    <a:pt x="478" y="1729"/>
                  </a:lnTo>
                  <a:lnTo>
                    <a:pt x="414" y="1691"/>
                  </a:lnTo>
                  <a:lnTo>
                    <a:pt x="353" y="1647"/>
                  </a:lnTo>
                  <a:lnTo>
                    <a:pt x="297" y="1599"/>
                  </a:lnTo>
                  <a:lnTo>
                    <a:pt x="244" y="1546"/>
                  </a:lnTo>
                  <a:lnTo>
                    <a:pt x="196" y="1489"/>
                  </a:lnTo>
                  <a:lnTo>
                    <a:pt x="152" y="1429"/>
                  </a:lnTo>
                  <a:lnTo>
                    <a:pt x="113" y="1365"/>
                  </a:lnTo>
                  <a:lnTo>
                    <a:pt x="80" y="1297"/>
                  </a:lnTo>
                  <a:lnTo>
                    <a:pt x="51" y="1227"/>
                  </a:lnTo>
                  <a:lnTo>
                    <a:pt x="29" y="1154"/>
                  </a:lnTo>
                  <a:lnTo>
                    <a:pt x="13" y="1078"/>
                  </a:lnTo>
                  <a:lnTo>
                    <a:pt x="3" y="1001"/>
                  </a:lnTo>
                  <a:lnTo>
                    <a:pt x="0" y="922"/>
                  </a:lnTo>
                  <a:lnTo>
                    <a:pt x="3" y="842"/>
                  </a:lnTo>
                  <a:lnTo>
                    <a:pt x="13" y="764"/>
                  </a:lnTo>
                  <a:lnTo>
                    <a:pt x="29" y="689"/>
                  </a:lnTo>
                  <a:lnTo>
                    <a:pt x="51" y="616"/>
                  </a:lnTo>
                  <a:lnTo>
                    <a:pt x="80" y="546"/>
                  </a:lnTo>
                  <a:lnTo>
                    <a:pt x="113" y="479"/>
                  </a:lnTo>
                  <a:lnTo>
                    <a:pt x="152" y="414"/>
                  </a:lnTo>
                  <a:lnTo>
                    <a:pt x="196" y="354"/>
                  </a:lnTo>
                  <a:lnTo>
                    <a:pt x="244" y="298"/>
                  </a:lnTo>
                  <a:lnTo>
                    <a:pt x="297" y="245"/>
                  </a:lnTo>
                  <a:lnTo>
                    <a:pt x="353" y="196"/>
                  </a:lnTo>
                  <a:lnTo>
                    <a:pt x="414" y="152"/>
                  </a:lnTo>
                  <a:lnTo>
                    <a:pt x="478" y="113"/>
                  </a:lnTo>
                  <a:lnTo>
                    <a:pt x="545" y="80"/>
                  </a:lnTo>
                  <a:lnTo>
                    <a:pt x="615" y="52"/>
                  </a:lnTo>
                  <a:lnTo>
                    <a:pt x="689" y="30"/>
                  </a:lnTo>
                  <a:lnTo>
                    <a:pt x="764" y="13"/>
                  </a:lnTo>
                  <a:lnTo>
                    <a:pt x="842" y="3"/>
                  </a:lnTo>
                  <a:lnTo>
                    <a:pt x="922" y="0"/>
                  </a:lnTo>
                  <a:close/>
                </a:path>
              </a:pathLst>
            </a:custGeom>
            <a:grpFill/>
            <a:ln w="0">
              <a:no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tx1">
                    <a:lumMod val="50000"/>
                    <a:lumOff val="50000"/>
                  </a:schemeClr>
                </a:solidFill>
                <a:effectLst/>
                <a:uLnTx/>
                <a:uFillTx/>
                <a:latin typeface="+mn-lt"/>
                <a:ea typeface="+mn-ea"/>
                <a:cs typeface="+mn-cs"/>
              </a:endParaRPr>
            </a:p>
          </p:txBody>
        </p:sp>
        <p:sp>
          <p:nvSpPr>
            <p:cNvPr id="92" name="Rectangle 1425"/>
            <p:cNvSpPr>
              <a:spLocks noChangeArrowheads="1"/>
            </p:cNvSpPr>
            <p:nvPr/>
          </p:nvSpPr>
          <p:spPr bwMode="auto">
            <a:xfrm>
              <a:off x="301625" y="4224338"/>
              <a:ext cx="138113" cy="379412"/>
            </a:xfrm>
            <a:prstGeom prst="rect">
              <a:avLst/>
            </a:prstGeom>
            <a:grpFill/>
            <a:ln w="0">
              <a:noFill/>
              <a:prstDash val="solid"/>
              <a:miter lim="800000"/>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tx1">
                    <a:lumMod val="50000"/>
                    <a:lumOff val="50000"/>
                  </a:schemeClr>
                </a:solidFill>
                <a:effectLst/>
                <a:uLnTx/>
                <a:uFillTx/>
                <a:latin typeface="+mn-lt"/>
                <a:ea typeface="+mn-ea"/>
                <a:cs typeface="+mn-cs"/>
              </a:endParaRPr>
            </a:p>
          </p:txBody>
        </p:sp>
        <p:sp>
          <p:nvSpPr>
            <p:cNvPr id="93" name="Freeform 1426"/>
            <p:cNvSpPr/>
            <p:nvPr/>
          </p:nvSpPr>
          <p:spPr bwMode="auto">
            <a:xfrm>
              <a:off x="495300" y="4183063"/>
              <a:ext cx="746125" cy="401637"/>
            </a:xfrm>
            <a:custGeom>
              <a:avLst/>
              <a:gdLst>
                <a:gd name="T0" fmla="*/ 890 w 2822"/>
                <a:gd name="T1" fmla="*/ 0 h 1515"/>
                <a:gd name="T2" fmla="*/ 1862 w 2822"/>
                <a:gd name="T3" fmla="*/ 243 h 1515"/>
                <a:gd name="T4" fmla="*/ 1862 w 2822"/>
                <a:gd name="T5" fmla="*/ 515 h 1515"/>
                <a:gd name="T6" fmla="*/ 1861 w 2822"/>
                <a:gd name="T7" fmla="*/ 515 h 1515"/>
                <a:gd name="T8" fmla="*/ 1165 w 2822"/>
                <a:gd name="T9" fmla="*/ 346 h 1515"/>
                <a:gd name="T10" fmla="*/ 1115 w 2822"/>
                <a:gd name="T11" fmla="*/ 551 h 1515"/>
                <a:gd name="T12" fmla="*/ 1864 w 2822"/>
                <a:gd name="T13" fmla="*/ 734 h 1515"/>
                <a:gd name="T14" fmla="*/ 2744 w 2822"/>
                <a:gd name="T15" fmla="*/ 492 h 1515"/>
                <a:gd name="T16" fmla="*/ 2822 w 2822"/>
                <a:gd name="T17" fmla="*/ 791 h 1515"/>
                <a:gd name="T18" fmla="*/ 1510 w 2822"/>
                <a:gd name="T19" fmla="*/ 1515 h 1515"/>
                <a:gd name="T20" fmla="*/ 514 w 2822"/>
                <a:gd name="T21" fmla="*/ 1235 h 1515"/>
                <a:gd name="T22" fmla="*/ 0 w 2822"/>
                <a:gd name="T23" fmla="*/ 1293 h 1515"/>
                <a:gd name="T24" fmla="*/ 0 w 2822"/>
                <a:gd name="T25" fmla="*/ 138 h 1515"/>
                <a:gd name="T26" fmla="*/ 890 w 2822"/>
                <a:gd name="T27" fmla="*/ 0 h 15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22" h="1515">
                  <a:moveTo>
                    <a:pt x="890" y="0"/>
                  </a:moveTo>
                  <a:lnTo>
                    <a:pt x="1862" y="243"/>
                  </a:lnTo>
                  <a:lnTo>
                    <a:pt x="1862" y="515"/>
                  </a:lnTo>
                  <a:lnTo>
                    <a:pt x="1861" y="515"/>
                  </a:lnTo>
                  <a:lnTo>
                    <a:pt x="1165" y="346"/>
                  </a:lnTo>
                  <a:lnTo>
                    <a:pt x="1115" y="551"/>
                  </a:lnTo>
                  <a:lnTo>
                    <a:pt x="1864" y="734"/>
                  </a:lnTo>
                  <a:lnTo>
                    <a:pt x="2744" y="492"/>
                  </a:lnTo>
                  <a:lnTo>
                    <a:pt x="2822" y="791"/>
                  </a:lnTo>
                  <a:lnTo>
                    <a:pt x="1510" y="1515"/>
                  </a:lnTo>
                  <a:lnTo>
                    <a:pt x="514" y="1235"/>
                  </a:lnTo>
                  <a:lnTo>
                    <a:pt x="0" y="1293"/>
                  </a:lnTo>
                  <a:lnTo>
                    <a:pt x="0" y="138"/>
                  </a:lnTo>
                  <a:lnTo>
                    <a:pt x="890" y="0"/>
                  </a:lnTo>
                  <a:close/>
                </a:path>
              </a:pathLst>
            </a:custGeom>
            <a:grpFill/>
            <a:ln w="0">
              <a:no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tx1">
                    <a:lumMod val="50000"/>
                    <a:lumOff val="50000"/>
                  </a:schemeClr>
                </a:solidFill>
                <a:effectLst/>
                <a:uLnTx/>
                <a:uFillTx/>
                <a:latin typeface="+mn-lt"/>
                <a:ea typeface="+mn-ea"/>
                <a:cs typeface="+mn-cs"/>
              </a:endParaRPr>
            </a:p>
          </p:txBody>
        </p:sp>
      </p:grpSp>
      <p:sp>
        <p:nvSpPr>
          <p:cNvPr id="96" name="TextBox 95"/>
          <p:cNvSpPr txBox="1"/>
          <p:nvPr/>
        </p:nvSpPr>
        <p:spPr>
          <a:xfrm>
            <a:off x="6003925" y="423863"/>
            <a:ext cx="184150" cy="708025"/>
          </a:xfrm>
          <a:prstGeom prst="rect">
            <a:avLst/>
          </a:prstGeom>
          <a:noFill/>
        </p:spPr>
        <p:txBody>
          <a:bodyPr wrap="none">
            <a:spAutoFit/>
          </a:bodyPr>
          <a:lstStyle/>
          <a:p>
            <a:pPr marR="0" algn="ctr" defTabSz="914400" eaLnBrk="1" fontAlgn="auto" hangingPunct="1">
              <a:spcBef>
                <a:spcPts val="0"/>
              </a:spcBef>
              <a:spcAft>
                <a:spcPts val="0"/>
              </a:spcAft>
              <a:buClrTx/>
              <a:buSzTx/>
              <a:buFontTx/>
              <a:buNone/>
              <a:defRPr/>
            </a:pPr>
            <a:endParaRPr kumimoji="0" lang="en-US" sz="4000" b="1" kern="1200" cap="none" spc="0" normalizeH="0" baseline="0" noProof="0" dirty="0">
              <a:solidFill>
                <a:schemeClr val="accent1"/>
              </a:solidFill>
              <a:latin typeface="+mn-lt"/>
              <a:ea typeface="+mn-ea"/>
              <a:cs typeface="+mn-cs"/>
            </a:endParaRPr>
          </a:p>
        </p:txBody>
      </p:sp>
      <p:sp>
        <p:nvSpPr>
          <p:cNvPr id="74" name="Oval 173"/>
          <p:cNvSpPr/>
          <p:nvPr/>
        </p:nvSpPr>
        <p:spPr>
          <a:xfrm>
            <a:off x="252413" y="182563"/>
            <a:ext cx="627063" cy="627063"/>
          </a:xfrm>
          <a:prstGeom prst="ellipse">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eaLnBrk="1" hangingPunct="1">
              <a:buNone/>
            </a:pPr>
            <a:r>
              <a:rPr lang="ar-JO" altLang="x-none" dirty="0">
                <a:solidFill>
                  <a:srgbClr val="FFFFFF"/>
                </a:solidFill>
                <a:latin typeface="Calibri" panose="020F0502020204030204" pitchFamily="34" charset="0"/>
                <a:cs typeface="Arial" panose="020B0604020202020204" pitchFamily="34" charset="0"/>
              </a:rPr>
              <a:t>5</a:t>
            </a:r>
            <a:endParaRPr dirty="0">
              <a:solidFill>
                <a:srgbClr val="FFFFFF"/>
              </a:solidFill>
              <a:latin typeface="Calibri" panose="020F0502020204030204" pitchFamily="34" charset="0"/>
            </a:endParaRPr>
          </a:p>
        </p:txBody>
      </p:sp>
      <p:sp>
        <p:nvSpPr>
          <p:cNvPr id="47114" name="TextBox 96"/>
          <p:cNvSpPr txBox="1"/>
          <p:nvPr/>
        </p:nvSpPr>
        <p:spPr>
          <a:xfrm>
            <a:off x="3768725" y="423863"/>
            <a:ext cx="7390015" cy="584775"/>
          </a:xfrm>
          <a:prstGeom prst="rect">
            <a:avLst/>
          </a:prstGeom>
          <a:noFill/>
          <a:ln w="9525">
            <a:noFill/>
          </a:ln>
        </p:spPr>
        <p:txBody>
          <a:bodyPr wrap="squar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algn="ctr" rtl="1" eaLnBrk="1" hangingPunct="1">
              <a:lnSpc>
                <a:spcPct val="100000"/>
              </a:lnSpc>
              <a:spcBef>
                <a:spcPct val="0"/>
              </a:spcBef>
              <a:buFontTx/>
              <a:buNone/>
            </a:pPr>
            <a:r>
              <a:rPr lang="ar-JO" altLang="en-US" sz="3200" b="1" dirty="0">
                <a:solidFill>
                  <a:srgbClr val="FF0000"/>
                </a:solidFill>
                <a:ea typeface="Calibri" panose="020F0502020204030204" pitchFamily="34" charset="0"/>
              </a:rPr>
              <a:t>  </a:t>
            </a:r>
            <a:r>
              <a:rPr lang="ar-SA" altLang="en-US" sz="3200" b="1" dirty="0">
                <a:solidFill>
                  <a:srgbClr val="FF0000"/>
                </a:solidFill>
                <a:ea typeface="Calibri" panose="020F0502020204030204" pitchFamily="34" charset="0"/>
              </a:rPr>
              <a:t>التقارير الادارية</a:t>
            </a:r>
            <a:endParaRPr lang="en-US" altLang="en-US" sz="3200" b="1" dirty="0">
              <a:solidFill>
                <a:srgbClr val="FF0000"/>
              </a:solidFill>
              <a:ea typeface="Calibri" panose="020F0502020204030204" pitchFamily="34" charset="0"/>
            </a:endParaRPr>
          </a:p>
        </p:txBody>
      </p:sp>
      <p:sp>
        <p:nvSpPr>
          <p:cNvPr id="2" name="Rectangle 1"/>
          <p:cNvSpPr/>
          <p:nvPr/>
        </p:nvSpPr>
        <p:spPr>
          <a:xfrm>
            <a:off x="2398643" y="1131890"/>
            <a:ext cx="9051235" cy="4678204"/>
          </a:xfrm>
          <a:prstGeom prst="rect">
            <a:avLst/>
          </a:prstGeom>
        </p:spPr>
        <p:txBody>
          <a:bodyPr wrap="square">
            <a:spAutoFit/>
          </a:bodyPr>
          <a:lstStyle/>
          <a:p>
            <a:pPr marL="285750" indent="-285750" algn="just" rtl="1">
              <a:buFont typeface="Wingdings" panose="05000000000000000000" pitchFamily="2" charset="2"/>
              <a:buChar char="v"/>
            </a:pPr>
            <a:r>
              <a:rPr lang="ar-SA" sz="1600" dirty="0">
                <a:latin typeface="Simplified Arabic" panose="02020603050405020304" pitchFamily="18" charset="-78"/>
                <a:cs typeface="Simplified Arabic" panose="02020603050405020304" pitchFamily="18" charset="-78"/>
              </a:rPr>
              <a:t>التقارير لا يقتصر انسيابها من أدنى درجات التنظيم إلى أعلا</a:t>
            </a:r>
            <a:r>
              <a:rPr lang="ar-JO" sz="1600" dirty="0">
                <a:latin typeface="Simplified Arabic" panose="02020603050405020304" pitchFamily="18" charset="-78"/>
                <a:cs typeface="Simplified Arabic" panose="02020603050405020304" pitchFamily="18" charset="-78"/>
              </a:rPr>
              <a:t>ها </a:t>
            </a:r>
            <a:r>
              <a:rPr lang="ar-SA" sz="1600" dirty="0">
                <a:latin typeface="Simplified Arabic" panose="02020603050405020304" pitchFamily="18" charset="-78"/>
                <a:cs typeface="Simplified Arabic" panose="02020603050405020304" pitchFamily="18" charset="-78"/>
              </a:rPr>
              <a:t>فقط، إذ أن كثيرا منها </a:t>
            </a:r>
            <a:r>
              <a:rPr lang="ar-JO" sz="1600" dirty="0">
                <a:latin typeface="Simplified Arabic" panose="02020603050405020304" pitchFamily="18" charset="-78"/>
                <a:cs typeface="Simplified Arabic" panose="02020603050405020304" pitchFamily="18" charset="-78"/>
              </a:rPr>
              <a:t>يأ</a:t>
            </a:r>
            <a:r>
              <a:rPr lang="ar-SA" sz="1600" dirty="0">
                <a:latin typeface="Simplified Arabic" panose="02020603050405020304" pitchFamily="18" charset="-78"/>
                <a:cs typeface="Simplified Arabic" panose="02020603050405020304" pitchFamily="18" charset="-78"/>
              </a:rPr>
              <a:t>خذ الطريق العكسي من الإداريين إلى المرؤوسين لنقل البيانات المتعلقة بسياسات الإدارة والبرامج التي تضعها والتوجيهات الواجب تنفيذها. </a:t>
            </a:r>
            <a:endParaRPr lang="ar-JO" sz="1600" dirty="0">
              <a:latin typeface="Simplified Arabic" panose="02020603050405020304" pitchFamily="18" charset="-78"/>
              <a:cs typeface="Simplified Arabic" panose="02020603050405020304" pitchFamily="18" charset="-78"/>
            </a:endParaRPr>
          </a:p>
          <a:p>
            <a:pPr algn="just" rtl="1"/>
            <a:endParaRPr lang="ar-SA" sz="1600" dirty="0">
              <a:latin typeface="Simplified Arabic" panose="02020603050405020304" pitchFamily="18" charset="-78"/>
              <a:cs typeface="Simplified Arabic" panose="02020603050405020304" pitchFamily="18" charset="-78"/>
            </a:endParaRPr>
          </a:p>
          <a:p>
            <a:pPr marL="285750" indent="-285750" algn="just" rtl="1">
              <a:buFont typeface="Wingdings" panose="05000000000000000000" pitchFamily="2" charset="2"/>
              <a:buChar char="v"/>
            </a:pPr>
            <a:r>
              <a:rPr lang="ar-SA" sz="1600" dirty="0">
                <a:latin typeface="Simplified Arabic" panose="02020603050405020304" pitchFamily="18" charset="-78"/>
                <a:cs typeface="Simplified Arabic" panose="02020603050405020304" pitchFamily="18" charset="-78"/>
              </a:rPr>
              <a:t>كذلك تستخدم في الاتصال الأفقي بين رؤوساء الإدارات المختلفة لتسهيل تنسيق الجهود في الإدارات المرتبطة بالأعمال.</a:t>
            </a:r>
            <a:endParaRPr lang="ar-JO" sz="1600" dirty="0">
              <a:latin typeface="Simplified Arabic" panose="02020603050405020304" pitchFamily="18" charset="-78"/>
              <a:cs typeface="Simplified Arabic" panose="02020603050405020304" pitchFamily="18" charset="-78"/>
            </a:endParaRPr>
          </a:p>
          <a:p>
            <a:pPr marL="285750" indent="-285750" algn="just" rtl="1">
              <a:buFont typeface="Wingdings" panose="05000000000000000000" pitchFamily="2" charset="2"/>
              <a:buChar char="v"/>
            </a:pPr>
            <a:endParaRPr lang="ar-SA" sz="1600" dirty="0">
              <a:latin typeface="Simplified Arabic" panose="02020603050405020304" pitchFamily="18" charset="-78"/>
              <a:cs typeface="Simplified Arabic" panose="02020603050405020304" pitchFamily="18" charset="-78"/>
            </a:endParaRPr>
          </a:p>
          <a:p>
            <a:pPr marL="285750" indent="-285750" algn="just" rtl="1">
              <a:buFont typeface="Wingdings" panose="05000000000000000000" pitchFamily="2" charset="2"/>
              <a:buChar char="v"/>
            </a:pPr>
            <a:r>
              <a:rPr lang="ar-JO" sz="1600" dirty="0">
                <a:latin typeface="Simplified Arabic" panose="02020603050405020304" pitchFamily="18" charset="-78"/>
                <a:cs typeface="Simplified Arabic" panose="02020603050405020304" pitchFamily="18" charset="-78"/>
              </a:rPr>
              <a:t>كما انها </a:t>
            </a:r>
            <a:r>
              <a:rPr lang="ar-SA" sz="1600" dirty="0">
                <a:latin typeface="Simplified Arabic" panose="02020603050405020304" pitchFamily="18" charset="-78"/>
                <a:cs typeface="Simplified Arabic" panose="02020603050405020304" pitchFamily="18" charset="-78"/>
              </a:rPr>
              <a:t>تستخدم </a:t>
            </a:r>
            <a:r>
              <a:rPr lang="ar-JO" sz="1600" dirty="0">
                <a:latin typeface="Simplified Arabic" panose="02020603050405020304" pitchFamily="18" charset="-78"/>
                <a:cs typeface="Simplified Arabic" panose="02020603050405020304" pitchFamily="18" charset="-78"/>
              </a:rPr>
              <a:t>كوسيلة </a:t>
            </a:r>
            <a:r>
              <a:rPr lang="ar-SA" sz="1600" dirty="0">
                <a:latin typeface="Simplified Arabic" panose="02020603050405020304" pitchFamily="18" charset="-78"/>
                <a:cs typeface="Simplified Arabic" panose="02020603050405020304" pitchFamily="18" charset="-78"/>
              </a:rPr>
              <a:t>للاتصال بين المنظمات والأفراد أو الخارجي</a:t>
            </a:r>
            <a:r>
              <a:rPr lang="ar-JO" sz="1600" dirty="0">
                <a:latin typeface="Simplified Arabic" panose="02020603050405020304" pitchFamily="18" charset="-78"/>
                <a:cs typeface="Simplified Arabic" panose="02020603050405020304" pitchFamily="18" charset="-78"/>
              </a:rPr>
              <a:t>ي</a:t>
            </a:r>
            <a:r>
              <a:rPr lang="ar-SA" sz="1600" dirty="0">
                <a:latin typeface="Simplified Arabic" panose="02020603050405020304" pitchFamily="18" charset="-78"/>
                <a:cs typeface="Simplified Arabic" panose="02020603050405020304" pitchFamily="18" charset="-78"/>
              </a:rPr>
              <a:t>ن مثل المواطنين والمنتفعين والإدارات الحكومية المختلفة.</a:t>
            </a:r>
            <a:endParaRPr lang="ar-JO" sz="1600" dirty="0">
              <a:latin typeface="Simplified Arabic" panose="02020603050405020304" pitchFamily="18" charset="-78"/>
              <a:cs typeface="Simplified Arabic" panose="02020603050405020304" pitchFamily="18" charset="-78"/>
            </a:endParaRPr>
          </a:p>
          <a:p>
            <a:pPr algn="just" rtl="1"/>
            <a:endParaRPr lang="ar-SA" sz="1600" dirty="0">
              <a:latin typeface="Simplified Arabic" panose="02020603050405020304" pitchFamily="18" charset="-78"/>
              <a:cs typeface="Simplified Arabic" panose="02020603050405020304" pitchFamily="18" charset="-78"/>
            </a:endParaRPr>
          </a:p>
          <a:p>
            <a:pPr marL="285750" indent="-285750" algn="just" rtl="1">
              <a:buFont typeface="Wingdings" panose="05000000000000000000" pitchFamily="2" charset="2"/>
              <a:buChar char="v"/>
            </a:pPr>
            <a:r>
              <a:rPr lang="ar-SA" sz="1600" dirty="0">
                <a:latin typeface="Simplified Arabic" panose="02020603050405020304" pitchFamily="18" charset="-78"/>
                <a:cs typeface="Simplified Arabic" panose="02020603050405020304" pitchFamily="18" charset="-78"/>
              </a:rPr>
              <a:t>التقارير قد يكون </a:t>
            </a:r>
            <a:r>
              <a:rPr lang="ar-SA" sz="1600" b="1" dirty="0">
                <a:latin typeface="Simplified Arabic" panose="02020603050405020304" pitchFamily="18" charset="-78"/>
                <a:cs typeface="Simplified Arabic" panose="02020603050405020304" pitchFamily="18" charset="-78"/>
              </a:rPr>
              <a:t>موضوعها </a:t>
            </a:r>
            <a:r>
              <a:rPr lang="ar-SA" sz="1600" u="sng" dirty="0">
                <a:latin typeface="Simplified Arabic" panose="02020603050405020304" pitchFamily="18" charset="-78"/>
                <a:cs typeface="Simplified Arabic" panose="02020603050405020304" pitchFamily="18" charset="-78"/>
              </a:rPr>
              <a:t>عرض بیانات دون تحليل أو تقديم توصيات</a:t>
            </a:r>
            <a:r>
              <a:rPr lang="ar-SA" sz="1600" dirty="0">
                <a:latin typeface="Simplified Arabic" panose="02020603050405020304" pitchFamily="18" charset="-78"/>
                <a:cs typeface="Simplified Arabic" panose="02020603050405020304" pitchFamily="18" charset="-78"/>
              </a:rPr>
              <a:t>، أو </a:t>
            </a:r>
            <a:r>
              <a:rPr lang="ar-SA" sz="1600" u="sng" dirty="0">
                <a:latin typeface="Simplified Arabic" panose="02020603050405020304" pitchFamily="18" charset="-78"/>
                <a:cs typeface="Simplified Arabic" panose="02020603050405020304" pitchFamily="18" charset="-78"/>
              </a:rPr>
              <a:t>تحليل الحقائق والبيانات الموجودة واستخلاص النتائج منها وتقديم التوصيات،</a:t>
            </a:r>
            <a:r>
              <a:rPr lang="ar-SA" sz="1600" dirty="0">
                <a:latin typeface="Simplified Arabic" panose="02020603050405020304" pitchFamily="18" charset="-78"/>
                <a:cs typeface="Simplified Arabic" panose="02020603050405020304" pitchFamily="18" charset="-78"/>
              </a:rPr>
              <a:t> أو </a:t>
            </a:r>
            <a:r>
              <a:rPr lang="ar-SA" sz="1600" u="sng" dirty="0">
                <a:latin typeface="Simplified Arabic" panose="02020603050405020304" pitchFamily="18" charset="-78"/>
                <a:cs typeface="Simplified Arabic" panose="02020603050405020304" pitchFamily="18" charset="-78"/>
              </a:rPr>
              <a:t>عرض نتائج بحث قام به واضع التقرير بتكليف من الإدارة </a:t>
            </a:r>
            <a:r>
              <a:rPr lang="ar-JO" sz="1600" u="sng" dirty="0">
                <a:latin typeface="Simplified Arabic" panose="02020603050405020304" pitchFamily="18" charset="-78"/>
                <a:cs typeface="Simplified Arabic" panose="02020603050405020304" pitchFamily="18" charset="-78"/>
              </a:rPr>
              <a:t>،</a:t>
            </a:r>
            <a:r>
              <a:rPr lang="ar-SA" sz="1600" u="sng" dirty="0">
                <a:latin typeface="Simplified Arabic" panose="02020603050405020304" pitchFamily="18" charset="-78"/>
                <a:cs typeface="Simplified Arabic" panose="02020603050405020304" pitchFamily="18" charset="-78"/>
              </a:rPr>
              <a:t>ل</a:t>
            </a:r>
            <a:r>
              <a:rPr lang="ar-JO" sz="1600" u="sng" dirty="0">
                <a:latin typeface="Simplified Arabic" panose="02020603050405020304" pitchFamily="18" charset="-78"/>
                <a:cs typeface="Simplified Arabic" panose="02020603050405020304" pitchFamily="18" charset="-78"/>
              </a:rPr>
              <a:t>ذا</a:t>
            </a:r>
            <a:r>
              <a:rPr lang="ar-SA" sz="1600" u="sng" dirty="0">
                <a:latin typeface="Simplified Arabic" panose="02020603050405020304" pitchFamily="18" charset="-78"/>
                <a:cs typeface="Simplified Arabic" panose="02020603050405020304" pitchFamily="18" charset="-78"/>
              </a:rPr>
              <a:t> فإنه يشترط في التقرير أن يكون دقيقا شاملا .</a:t>
            </a:r>
            <a:endParaRPr lang="ar-JO" sz="1600" u="sng" dirty="0">
              <a:latin typeface="Simplified Arabic" panose="02020603050405020304" pitchFamily="18" charset="-78"/>
              <a:cs typeface="Simplified Arabic" panose="02020603050405020304" pitchFamily="18" charset="-78"/>
            </a:endParaRPr>
          </a:p>
          <a:p>
            <a:pPr algn="just" rtl="1"/>
            <a:endParaRPr lang="ar-SA" sz="1600" u="sng" dirty="0">
              <a:latin typeface="Simplified Arabic" panose="02020603050405020304" pitchFamily="18" charset="-78"/>
              <a:cs typeface="Simplified Arabic" panose="02020603050405020304" pitchFamily="18" charset="-78"/>
            </a:endParaRPr>
          </a:p>
          <a:p>
            <a:pPr marL="285750" indent="-285750" algn="just" rtl="1">
              <a:buFont typeface="Wingdings" panose="05000000000000000000" pitchFamily="2" charset="2"/>
              <a:buChar char="v"/>
            </a:pPr>
            <a:r>
              <a:rPr lang="ar-SA" sz="1600" b="1" dirty="0">
                <a:latin typeface="Simplified Arabic" panose="02020603050405020304" pitchFamily="18" charset="-78"/>
                <a:cs typeface="Simplified Arabic" panose="02020603050405020304" pitchFamily="18" charset="-78"/>
              </a:rPr>
              <a:t>التقارير الإدارية قد تكون</a:t>
            </a:r>
            <a:r>
              <a:rPr lang="ar-JO" sz="1600" b="1" dirty="0">
                <a:latin typeface="Simplified Arabic" panose="02020603050405020304" pitchFamily="18" charset="-78"/>
                <a:cs typeface="Simplified Arabic" panose="02020603050405020304" pitchFamily="18" charset="-78"/>
              </a:rPr>
              <a:t>:</a:t>
            </a:r>
          </a:p>
          <a:p>
            <a:pPr marL="285750" indent="-285750" algn="just" rtl="1">
              <a:buFont typeface="Wingdings" panose="05000000000000000000" pitchFamily="2" charset="2"/>
              <a:buChar char="ü"/>
            </a:pPr>
            <a:r>
              <a:rPr lang="ar-SA" sz="1600" dirty="0">
                <a:latin typeface="Simplified Arabic" panose="02020603050405020304" pitchFamily="18" charset="-78"/>
                <a:cs typeface="Simplified Arabic" panose="02020603050405020304" pitchFamily="18" charset="-78"/>
              </a:rPr>
              <a:t> </a:t>
            </a:r>
            <a:r>
              <a:rPr lang="ar-SA" sz="1600" b="1" u="sng" dirty="0">
                <a:latin typeface="Simplified Arabic" panose="02020603050405020304" pitchFamily="18" charset="-78"/>
                <a:cs typeface="Simplified Arabic" panose="02020603050405020304" pitchFamily="18" charset="-78"/>
              </a:rPr>
              <a:t>تنفيذية</a:t>
            </a:r>
            <a:r>
              <a:rPr lang="ar-SA" sz="1600" dirty="0">
                <a:latin typeface="Simplified Arabic" panose="02020603050405020304" pitchFamily="18" charset="-78"/>
                <a:cs typeface="Simplified Arabic" panose="02020603050405020304" pitchFamily="18" charset="-78"/>
              </a:rPr>
              <a:t> تستهدف شرح كيفية سير الأعمال التنفيذية وحينئذ </a:t>
            </a:r>
            <a:r>
              <a:rPr lang="ar-SA" sz="1600" b="1" u="sng" dirty="0">
                <a:latin typeface="Simplified Arabic" panose="02020603050405020304" pitchFamily="18" charset="-78"/>
                <a:cs typeface="Simplified Arabic" panose="02020603050405020304" pitchFamily="18" charset="-78"/>
              </a:rPr>
              <a:t>تكون وسيلة رقابية</a:t>
            </a:r>
            <a:r>
              <a:rPr lang="ar-JO" sz="1600" b="1" u="sng" dirty="0">
                <a:latin typeface="Simplified Arabic" panose="02020603050405020304" pitchFamily="18" charset="-78"/>
                <a:cs typeface="Simplified Arabic" panose="02020603050405020304" pitchFamily="18" charset="-78"/>
              </a:rPr>
              <a:t>.</a:t>
            </a:r>
            <a:endParaRPr lang="ar-JO" sz="1600" dirty="0">
              <a:latin typeface="Simplified Arabic" panose="02020603050405020304" pitchFamily="18" charset="-78"/>
              <a:cs typeface="Simplified Arabic" panose="02020603050405020304" pitchFamily="18" charset="-78"/>
            </a:endParaRPr>
          </a:p>
          <a:p>
            <a:pPr marL="285750" indent="-285750" algn="r" rtl="1">
              <a:buFont typeface="Wingdings" panose="05000000000000000000" pitchFamily="2" charset="2"/>
              <a:buChar char="ü"/>
            </a:pPr>
            <a:r>
              <a:rPr lang="ar-SA" sz="1600" dirty="0">
                <a:latin typeface="Simplified Arabic" panose="02020603050405020304" pitchFamily="18" charset="-78"/>
                <a:cs typeface="Simplified Arabic" panose="02020603050405020304" pitchFamily="18" charset="-78"/>
              </a:rPr>
              <a:t>أو قد </a:t>
            </a:r>
            <a:r>
              <a:rPr lang="ar-SA" sz="1600" b="1" u="sng" dirty="0">
                <a:latin typeface="Simplified Arabic" panose="02020603050405020304" pitchFamily="18" charset="-78"/>
                <a:cs typeface="Simplified Arabic" panose="02020603050405020304" pitchFamily="18" charset="-78"/>
              </a:rPr>
              <a:t>تكون استشارية </a:t>
            </a:r>
            <a:r>
              <a:rPr lang="ar-SA" sz="1600" dirty="0">
                <a:latin typeface="Simplified Arabic" panose="02020603050405020304" pitchFamily="18" charset="-78"/>
                <a:cs typeface="Simplified Arabic" panose="02020603050405020304" pitchFamily="18" charset="-78"/>
              </a:rPr>
              <a:t>إذ تساعد الإداري على اتخاذ قرارات أقرب للحكمة والشمول وعندئذ </a:t>
            </a:r>
            <a:r>
              <a:rPr lang="ar-SA" sz="1600" b="1" u="sng" dirty="0">
                <a:latin typeface="Simplified Arabic" panose="02020603050405020304" pitchFamily="18" charset="-78"/>
                <a:cs typeface="Simplified Arabic" panose="02020603050405020304" pitchFamily="18" charset="-78"/>
              </a:rPr>
              <a:t>تعتبر التقارير وسيلة من </a:t>
            </a:r>
            <a:r>
              <a:rPr lang="ar-SA" sz="1600" b="1" dirty="0">
                <a:latin typeface="Simplified Arabic" panose="02020603050405020304" pitchFamily="18" charset="-78"/>
                <a:cs typeface="Simplified Arabic" panose="02020603050405020304" pitchFamily="18" charset="-78"/>
              </a:rPr>
              <a:t>وسائ</a:t>
            </a:r>
            <a:r>
              <a:rPr lang="ar-JO" sz="1600" b="1" dirty="0">
                <a:latin typeface="Simplified Arabic" panose="02020603050405020304" pitchFamily="18" charset="-78"/>
                <a:cs typeface="Simplified Arabic" panose="02020603050405020304" pitchFamily="18" charset="-78"/>
              </a:rPr>
              <a:t>ل ا</a:t>
            </a:r>
            <a:r>
              <a:rPr lang="ar-SA" sz="1600" b="1" dirty="0">
                <a:latin typeface="Simplified Arabic" panose="02020603050405020304" pitchFamily="18" charset="-78"/>
                <a:cs typeface="Simplified Arabic" panose="02020603050405020304" pitchFamily="18" charset="-78"/>
              </a:rPr>
              <a:t>لتوجيه. </a:t>
            </a:r>
            <a:r>
              <a:rPr lang="ar-SA" b="1" u="sng" dirty="0">
                <a:latin typeface="Simplified Arabic" panose="02020603050405020304" pitchFamily="18" charset="-78"/>
                <a:cs typeface="Simplified Arabic" panose="02020603050405020304" pitchFamily="18" charset="-78"/>
              </a:rPr>
              <a:t/>
            </a:r>
            <a:br>
              <a:rPr lang="ar-SA" b="1" u="sng" dirty="0">
                <a:latin typeface="Simplified Arabic" panose="02020603050405020304" pitchFamily="18" charset="-78"/>
                <a:cs typeface="Simplified Arabic" panose="02020603050405020304" pitchFamily="18" charset="-78"/>
              </a:rPr>
            </a:br>
            <a:r>
              <a:rPr lang="ar-SA" dirty="0">
                <a:latin typeface="Simplified Arabic" panose="02020603050405020304" pitchFamily="18" charset="-78"/>
                <a:cs typeface="Simplified Arabic" panose="02020603050405020304" pitchFamily="18" charset="-78"/>
              </a:rPr>
              <a:t/>
            </a:r>
            <a:br>
              <a:rPr lang="ar-SA" dirty="0">
                <a:latin typeface="Simplified Arabic" panose="02020603050405020304" pitchFamily="18" charset="-78"/>
                <a:cs typeface="Simplified Arabic" panose="02020603050405020304" pitchFamily="18" charset="-78"/>
              </a:rPr>
            </a:br>
            <a:r>
              <a:rPr lang="ar-SA" dirty="0">
                <a:latin typeface="Simplified Arabic" panose="02020603050405020304" pitchFamily="18" charset="-78"/>
                <a:cs typeface="Simplified Arabic" panose="02020603050405020304" pitchFamily="18" charset="-78"/>
              </a:rPr>
              <a:t/>
            </a:r>
            <a:br>
              <a:rPr lang="ar-SA" dirty="0">
                <a:latin typeface="Simplified Arabic" panose="02020603050405020304" pitchFamily="18" charset="-78"/>
                <a:cs typeface="Simplified Arabic" panose="02020603050405020304" pitchFamily="18" charset="-78"/>
              </a:rPr>
            </a:br>
            <a:r>
              <a:rPr lang="ar-SA" dirty="0"/>
              <a:t> </a:t>
            </a:r>
            <a:br>
              <a:rPr lang="ar-SA" dirty="0"/>
            </a:br>
            <a:r>
              <a:rPr lang="ar-SA" dirty="0"/>
              <a:t/>
            </a:r>
            <a:br>
              <a:rPr lang="ar-SA" dirty="0"/>
            </a:br>
            <a:endParaRPr lang="en-US" dirty="0"/>
          </a:p>
        </p:txBody>
      </p:sp>
      <p:sp>
        <p:nvSpPr>
          <p:cNvPr id="3" name="Arrow: Left 2"/>
          <p:cNvSpPr/>
          <p:nvPr/>
        </p:nvSpPr>
        <p:spPr>
          <a:xfrm>
            <a:off x="8613913" y="409377"/>
            <a:ext cx="1020417" cy="584774"/>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6082" name="Group 5"/>
          <p:cNvGrpSpPr/>
          <p:nvPr/>
        </p:nvGrpSpPr>
        <p:grpSpPr>
          <a:xfrm>
            <a:off x="166688" y="1419225"/>
            <a:ext cx="3684587" cy="3471863"/>
            <a:chOff x="0" y="2003764"/>
            <a:chExt cx="5151549" cy="4078838"/>
          </a:xfrm>
        </p:grpSpPr>
        <p:sp>
          <p:nvSpPr>
            <p:cNvPr id="69" name="AutoShape 7"/>
            <p:cNvSpPr/>
            <p:nvPr/>
          </p:nvSpPr>
          <p:spPr bwMode="auto">
            <a:xfrm>
              <a:off x="2175148" y="2054121"/>
              <a:ext cx="2601300" cy="3017631"/>
            </a:xfrm>
            <a:custGeom>
              <a:avLst/>
              <a:gdLst/>
              <a:ahLst/>
              <a:cxnLst/>
              <a:rect l="0" t="0" r="r" b="b"/>
              <a:pathLst>
                <a:path w="21162" h="18992">
                  <a:moveTo>
                    <a:pt x="7050" y="4088"/>
                  </a:moveTo>
                  <a:cubicBezTo>
                    <a:pt x="10836" y="4088"/>
                    <a:pt x="17592" y="2035"/>
                    <a:pt x="19960" y="62"/>
                  </a:cubicBezTo>
                  <a:cubicBezTo>
                    <a:pt x="21600" y="-1304"/>
                    <a:pt x="21544" y="20296"/>
                    <a:pt x="19904" y="18930"/>
                  </a:cubicBezTo>
                  <a:cubicBezTo>
                    <a:pt x="17536" y="16957"/>
                    <a:pt x="10836" y="14977"/>
                    <a:pt x="7050" y="14977"/>
                  </a:cubicBezTo>
                  <a:lnTo>
                    <a:pt x="0" y="9546"/>
                  </a:lnTo>
                  <a:lnTo>
                    <a:pt x="132" y="9532"/>
                  </a:lnTo>
                  <a:lnTo>
                    <a:pt x="0" y="9519"/>
                  </a:lnTo>
                  <a:lnTo>
                    <a:pt x="7050" y="4088"/>
                  </a:lnTo>
                  <a:close/>
                  <a:moveTo>
                    <a:pt x="7050" y="4088"/>
                  </a:moveTo>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2000" b="1" i="0" u="none" strike="noStrike" kern="1200" cap="none" spc="0" normalizeH="0" baseline="0" noProof="0">
                <a:ln>
                  <a:noFill/>
                </a:ln>
                <a:solidFill>
                  <a:schemeClr val="lt1"/>
                </a:solidFill>
                <a:effectLst/>
                <a:uLnTx/>
                <a:uFillTx/>
                <a:latin typeface="Simplified Arabic" panose="02020603050405020304" pitchFamily="18" charset="-78"/>
                <a:cs typeface="Simplified Arabic" panose="02020603050405020304" pitchFamily="18" charset="-78"/>
              </a:endParaRPr>
            </a:p>
          </p:txBody>
        </p:sp>
        <p:sp>
          <p:nvSpPr>
            <p:cNvPr id="70" name="AutoShape 8"/>
            <p:cNvSpPr/>
            <p:nvPr/>
          </p:nvSpPr>
          <p:spPr bwMode="auto">
            <a:xfrm>
              <a:off x="2175461" y="2044233"/>
              <a:ext cx="2601758" cy="2625364"/>
            </a:xfrm>
            <a:custGeom>
              <a:avLst/>
              <a:gdLst/>
              <a:ahLst/>
              <a:cxnLst/>
              <a:rect l="0" t="0" r="r" b="b"/>
              <a:pathLst>
                <a:path w="21292" h="20400">
                  <a:moveTo>
                    <a:pt x="7093" y="5070"/>
                  </a:moveTo>
                  <a:cubicBezTo>
                    <a:pt x="10902" y="5070"/>
                    <a:pt x="17699" y="2524"/>
                    <a:pt x="20082" y="77"/>
                  </a:cubicBezTo>
                  <a:cubicBezTo>
                    <a:pt x="21326" y="-1200"/>
                    <a:pt x="21600" y="13712"/>
                    <a:pt x="20952" y="20400"/>
                  </a:cubicBezTo>
                  <a:cubicBezTo>
                    <a:pt x="20633" y="20394"/>
                    <a:pt x="20324" y="20225"/>
                    <a:pt x="20032" y="19916"/>
                  </a:cubicBezTo>
                  <a:cubicBezTo>
                    <a:pt x="20030" y="19914"/>
                    <a:pt x="20028" y="19913"/>
                    <a:pt x="20026" y="19911"/>
                  </a:cubicBezTo>
                  <a:cubicBezTo>
                    <a:pt x="17643" y="17465"/>
                    <a:pt x="10902" y="15009"/>
                    <a:pt x="7093" y="15009"/>
                  </a:cubicBezTo>
                  <a:lnTo>
                    <a:pt x="7026" y="14945"/>
                  </a:lnTo>
                  <a:lnTo>
                    <a:pt x="3274" y="14945"/>
                  </a:lnTo>
                  <a:lnTo>
                    <a:pt x="0" y="11837"/>
                  </a:lnTo>
                  <a:lnTo>
                    <a:pt x="133" y="11821"/>
                  </a:lnTo>
                  <a:lnTo>
                    <a:pt x="0" y="11804"/>
                  </a:lnTo>
                  <a:lnTo>
                    <a:pt x="7093" y="5070"/>
                  </a:lnTo>
                  <a:close/>
                  <a:moveTo>
                    <a:pt x="7093" y="5070"/>
                  </a:moveTo>
                </a:path>
              </a:pathLst>
            </a:custGeom>
            <a:gradFill>
              <a:gsLst>
                <a:gs pos="100000">
                  <a:srgbClr val="FFFFFF">
                    <a:alpha val="50000"/>
                  </a:srgbClr>
                </a:gs>
                <a:gs pos="50000">
                  <a:srgbClr val="FFFFFF">
                    <a:alpha val="15000"/>
                  </a:srgbClr>
                </a:gs>
              </a:gsLst>
              <a:lin ang="5400000" scaled="1"/>
            </a:grad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2000" b="1" i="0" u="none" strike="noStrike" kern="1200" cap="none" spc="0" normalizeH="0" baseline="0" noProof="0">
                <a:ln>
                  <a:noFill/>
                </a:ln>
                <a:solidFill>
                  <a:srgbClr val="878787"/>
                </a:solidFill>
                <a:effectLst/>
                <a:uLnTx/>
                <a:uFillTx/>
                <a:latin typeface="Simplified Arabic" panose="02020603050405020304" pitchFamily="18" charset="-78"/>
                <a:cs typeface="Simplified Arabic" panose="02020603050405020304" pitchFamily="18" charset="-78"/>
              </a:endParaRPr>
            </a:p>
          </p:txBody>
        </p:sp>
        <p:sp>
          <p:nvSpPr>
            <p:cNvPr id="71" name="AutoShape 9"/>
            <p:cNvSpPr/>
            <p:nvPr/>
          </p:nvSpPr>
          <p:spPr bwMode="auto">
            <a:xfrm>
              <a:off x="4332540" y="2003764"/>
              <a:ext cx="819009" cy="3129533"/>
            </a:xfrm>
            <a:custGeom>
              <a:avLst/>
              <a:gdLst/>
              <a:ahLst/>
              <a:cxnLst/>
              <a:rect l="0" t="0" r="r" b="b"/>
              <a:pathLst>
                <a:path w="21600" h="21600">
                  <a:moveTo>
                    <a:pt x="10800" y="21600"/>
                  </a:moveTo>
                  <a:cubicBezTo>
                    <a:pt x="11520" y="21600"/>
                    <a:pt x="12240" y="21527"/>
                    <a:pt x="12939" y="21386"/>
                  </a:cubicBezTo>
                  <a:cubicBezTo>
                    <a:pt x="13637" y="21245"/>
                    <a:pt x="14315" y="21035"/>
                    <a:pt x="14954" y="20769"/>
                  </a:cubicBezTo>
                  <a:cubicBezTo>
                    <a:pt x="15593" y="20503"/>
                    <a:pt x="16194" y="20180"/>
                    <a:pt x="16745" y="19816"/>
                  </a:cubicBezTo>
                  <a:cubicBezTo>
                    <a:pt x="17297" y="19453"/>
                    <a:pt x="17799" y="19049"/>
                    <a:pt x="18248" y="18621"/>
                  </a:cubicBezTo>
                  <a:cubicBezTo>
                    <a:pt x="18698" y="18192"/>
                    <a:pt x="19094" y="17741"/>
                    <a:pt x="19440" y="17280"/>
                  </a:cubicBezTo>
                  <a:cubicBezTo>
                    <a:pt x="19786" y="16819"/>
                    <a:pt x="20080" y="16349"/>
                    <a:pt x="20329" y="15882"/>
                  </a:cubicBezTo>
                  <a:cubicBezTo>
                    <a:pt x="20579" y="15415"/>
                    <a:pt x="20782" y="14951"/>
                    <a:pt x="20948" y="14497"/>
                  </a:cubicBezTo>
                  <a:cubicBezTo>
                    <a:pt x="21113" y="14043"/>
                    <a:pt x="21240" y="13599"/>
                    <a:pt x="21337" y="13171"/>
                  </a:cubicBezTo>
                  <a:cubicBezTo>
                    <a:pt x="21433" y="12742"/>
                    <a:pt x="21499" y="12329"/>
                    <a:pt x="21540" y="11934"/>
                  </a:cubicBezTo>
                  <a:cubicBezTo>
                    <a:pt x="21582" y="11538"/>
                    <a:pt x="21600" y="11160"/>
                    <a:pt x="21600" y="10800"/>
                  </a:cubicBezTo>
                  <a:cubicBezTo>
                    <a:pt x="21600" y="10440"/>
                    <a:pt x="21582" y="10062"/>
                    <a:pt x="21540" y="9666"/>
                  </a:cubicBezTo>
                  <a:cubicBezTo>
                    <a:pt x="21499" y="9271"/>
                    <a:pt x="21433" y="8858"/>
                    <a:pt x="21337" y="8429"/>
                  </a:cubicBezTo>
                  <a:cubicBezTo>
                    <a:pt x="21240" y="8001"/>
                    <a:pt x="21113" y="7557"/>
                    <a:pt x="20948" y="7103"/>
                  </a:cubicBezTo>
                  <a:cubicBezTo>
                    <a:pt x="20782" y="6649"/>
                    <a:pt x="20579" y="6185"/>
                    <a:pt x="20329" y="5718"/>
                  </a:cubicBezTo>
                  <a:cubicBezTo>
                    <a:pt x="20080" y="5251"/>
                    <a:pt x="19786" y="4781"/>
                    <a:pt x="19440" y="4320"/>
                  </a:cubicBezTo>
                  <a:cubicBezTo>
                    <a:pt x="19094" y="3859"/>
                    <a:pt x="18698" y="3408"/>
                    <a:pt x="18248" y="2979"/>
                  </a:cubicBezTo>
                  <a:cubicBezTo>
                    <a:pt x="17799" y="2551"/>
                    <a:pt x="17297" y="2147"/>
                    <a:pt x="16745" y="1784"/>
                  </a:cubicBezTo>
                  <a:cubicBezTo>
                    <a:pt x="16194" y="1420"/>
                    <a:pt x="15593" y="1097"/>
                    <a:pt x="14954" y="831"/>
                  </a:cubicBezTo>
                  <a:cubicBezTo>
                    <a:pt x="14315" y="565"/>
                    <a:pt x="13637" y="355"/>
                    <a:pt x="12939" y="214"/>
                  </a:cubicBezTo>
                  <a:cubicBezTo>
                    <a:pt x="12240" y="73"/>
                    <a:pt x="11520" y="0"/>
                    <a:pt x="10800" y="0"/>
                  </a:cubicBezTo>
                  <a:cubicBezTo>
                    <a:pt x="10080" y="0"/>
                    <a:pt x="9360" y="73"/>
                    <a:pt x="8661" y="214"/>
                  </a:cubicBezTo>
                  <a:cubicBezTo>
                    <a:pt x="7963" y="355"/>
                    <a:pt x="7285" y="565"/>
                    <a:pt x="6646" y="831"/>
                  </a:cubicBezTo>
                  <a:cubicBezTo>
                    <a:pt x="6007" y="1097"/>
                    <a:pt x="5406" y="1420"/>
                    <a:pt x="4855" y="1784"/>
                  </a:cubicBezTo>
                  <a:cubicBezTo>
                    <a:pt x="4303" y="2147"/>
                    <a:pt x="3801" y="2551"/>
                    <a:pt x="3352" y="2979"/>
                  </a:cubicBezTo>
                  <a:cubicBezTo>
                    <a:pt x="2902" y="3408"/>
                    <a:pt x="2506" y="3859"/>
                    <a:pt x="2160" y="4320"/>
                  </a:cubicBezTo>
                  <a:cubicBezTo>
                    <a:pt x="1814" y="4781"/>
                    <a:pt x="1520" y="5251"/>
                    <a:pt x="1271" y="5718"/>
                  </a:cubicBezTo>
                  <a:cubicBezTo>
                    <a:pt x="1021" y="6185"/>
                    <a:pt x="818" y="6649"/>
                    <a:pt x="652" y="7103"/>
                  </a:cubicBezTo>
                  <a:cubicBezTo>
                    <a:pt x="487" y="7557"/>
                    <a:pt x="360" y="8001"/>
                    <a:pt x="263" y="8429"/>
                  </a:cubicBezTo>
                  <a:cubicBezTo>
                    <a:pt x="167" y="8858"/>
                    <a:pt x="101" y="9271"/>
                    <a:pt x="60" y="9666"/>
                  </a:cubicBezTo>
                  <a:cubicBezTo>
                    <a:pt x="18" y="10062"/>
                    <a:pt x="0" y="10440"/>
                    <a:pt x="0" y="10800"/>
                  </a:cubicBezTo>
                  <a:cubicBezTo>
                    <a:pt x="0" y="11160"/>
                    <a:pt x="18" y="11538"/>
                    <a:pt x="60" y="11934"/>
                  </a:cubicBezTo>
                  <a:cubicBezTo>
                    <a:pt x="101" y="12329"/>
                    <a:pt x="167" y="12742"/>
                    <a:pt x="263" y="13171"/>
                  </a:cubicBezTo>
                  <a:cubicBezTo>
                    <a:pt x="360" y="13599"/>
                    <a:pt x="487" y="14043"/>
                    <a:pt x="652" y="14497"/>
                  </a:cubicBezTo>
                  <a:cubicBezTo>
                    <a:pt x="818" y="14951"/>
                    <a:pt x="1021" y="15415"/>
                    <a:pt x="1271" y="15882"/>
                  </a:cubicBezTo>
                  <a:cubicBezTo>
                    <a:pt x="1520" y="16349"/>
                    <a:pt x="1814" y="16819"/>
                    <a:pt x="2160" y="17280"/>
                  </a:cubicBezTo>
                  <a:cubicBezTo>
                    <a:pt x="2506" y="17741"/>
                    <a:pt x="2902" y="18192"/>
                    <a:pt x="3352" y="18621"/>
                  </a:cubicBezTo>
                  <a:cubicBezTo>
                    <a:pt x="3801" y="19049"/>
                    <a:pt x="4303" y="19453"/>
                    <a:pt x="4855" y="19816"/>
                  </a:cubicBezTo>
                  <a:cubicBezTo>
                    <a:pt x="5406" y="20180"/>
                    <a:pt x="6007" y="20503"/>
                    <a:pt x="6646" y="20769"/>
                  </a:cubicBezTo>
                  <a:cubicBezTo>
                    <a:pt x="7285" y="21035"/>
                    <a:pt x="7963" y="21245"/>
                    <a:pt x="8661" y="21386"/>
                  </a:cubicBezTo>
                  <a:cubicBezTo>
                    <a:pt x="9360" y="21527"/>
                    <a:pt x="10080" y="21600"/>
                    <a:pt x="10800" y="21600"/>
                  </a:cubicBezTo>
                  <a:close/>
                  <a:moveTo>
                    <a:pt x="10800" y="21600"/>
                  </a:moveTo>
                </a:path>
              </a:pathLst>
            </a:custGeom>
            <a:solidFill>
              <a:srgbClr val="E1E9EA"/>
            </a:solidFill>
            <a:ln>
              <a:noFill/>
            </a:ln>
          </p:spPr>
          <p:txBody>
            <a:bodyPr lIns="0" tIns="0" rIns="0" bIns="0"/>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2000" b="1" i="0" u="none" strike="noStrike" kern="0" cap="none" spc="0" normalizeH="0" baseline="0" noProof="0">
                <a:ln>
                  <a:noFill/>
                </a:ln>
                <a:solidFill>
                  <a:srgbClr val="9EACB4"/>
                </a:solidFill>
                <a:effectLst/>
                <a:uLnTx/>
                <a:uFillTx/>
                <a:latin typeface="Simplified Arabic" panose="02020603050405020304" pitchFamily="18" charset="-78"/>
                <a:cs typeface="Simplified Arabic" panose="02020603050405020304" pitchFamily="18" charset="-78"/>
              </a:endParaRPr>
            </a:p>
          </p:txBody>
        </p:sp>
        <p:sp>
          <p:nvSpPr>
            <p:cNvPr id="72" name="AutoShape 10"/>
            <p:cNvSpPr/>
            <p:nvPr/>
          </p:nvSpPr>
          <p:spPr bwMode="auto">
            <a:xfrm>
              <a:off x="719131" y="4834891"/>
              <a:ext cx="503835" cy="982875"/>
            </a:xfrm>
            <a:custGeom>
              <a:avLst/>
              <a:gdLst/>
              <a:ahLst/>
              <a:cxnLst/>
              <a:rect l="0" t="0" r="r" b="b"/>
              <a:pathLst>
                <a:path w="21100" h="21600">
                  <a:moveTo>
                    <a:pt x="20006" y="21600"/>
                  </a:moveTo>
                  <a:cubicBezTo>
                    <a:pt x="21487" y="10766"/>
                    <a:pt x="21600" y="4119"/>
                    <a:pt x="19495" y="0"/>
                  </a:cubicBezTo>
                  <a:lnTo>
                    <a:pt x="0" y="11075"/>
                  </a:lnTo>
                  <a:lnTo>
                    <a:pt x="20006" y="21600"/>
                  </a:lnTo>
                  <a:close/>
                  <a:moveTo>
                    <a:pt x="20006" y="21600"/>
                  </a:moveTo>
                </a:path>
              </a:pathLst>
            </a:custGeom>
            <a:solidFill>
              <a:srgbClr val="B2B2B2"/>
            </a:solid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2000" b="1" i="0" u="none" strike="noStrike" kern="0" cap="none" spc="0" normalizeH="0" baseline="0" noProof="0">
                <a:ln>
                  <a:noFill/>
                </a:ln>
                <a:solidFill>
                  <a:srgbClr val="9EACB4"/>
                </a:solidFill>
                <a:effectLst/>
                <a:uLnTx/>
                <a:uFillTx/>
                <a:latin typeface="Simplified Arabic" panose="02020603050405020304" pitchFamily="18" charset="-78"/>
                <a:cs typeface="Simplified Arabic" panose="02020603050405020304" pitchFamily="18" charset="-78"/>
              </a:endParaRPr>
            </a:p>
          </p:txBody>
        </p:sp>
        <p:sp>
          <p:nvSpPr>
            <p:cNvPr id="73" name="AutoShape 11"/>
            <p:cNvSpPr/>
            <p:nvPr/>
          </p:nvSpPr>
          <p:spPr bwMode="auto">
            <a:xfrm>
              <a:off x="759082" y="4918818"/>
              <a:ext cx="1151940" cy="798236"/>
            </a:xfrm>
            <a:custGeom>
              <a:avLst/>
              <a:gdLst/>
              <a:ahLst/>
              <a:cxnLst/>
              <a:rect l="0" t="0" r="r" b="b"/>
              <a:pathLst>
                <a:path w="21600" h="21600">
                  <a:moveTo>
                    <a:pt x="21600" y="21214"/>
                  </a:moveTo>
                  <a:lnTo>
                    <a:pt x="184" y="21600"/>
                  </a:lnTo>
                  <a:lnTo>
                    <a:pt x="0" y="386"/>
                  </a:lnTo>
                  <a:lnTo>
                    <a:pt x="21416" y="0"/>
                  </a:lnTo>
                  <a:close/>
                  <a:moveTo>
                    <a:pt x="21600" y="21214"/>
                  </a:moveTo>
                </a:path>
              </a:pathLst>
            </a:custGeom>
            <a:solidFill>
              <a:srgbClr val="FCDBBC"/>
            </a:solidFill>
            <a:ln>
              <a:noFill/>
            </a:ln>
          </p:spPr>
          <p:txBody>
            <a:bodyPr lIns="0" tIns="0" rIns="0" bIns="0"/>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2000" b="1" i="0" u="none" strike="noStrike" kern="0" cap="none" spc="0" normalizeH="0" baseline="0" noProof="0">
                <a:ln>
                  <a:noFill/>
                </a:ln>
                <a:solidFill>
                  <a:srgbClr val="9EACB4"/>
                </a:solidFill>
                <a:effectLst/>
                <a:uLnTx/>
                <a:uFillTx/>
                <a:latin typeface="Simplified Arabic" panose="02020603050405020304" pitchFamily="18" charset="-78"/>
                <a:cs typeface="Simplified Arabic" panose="02020603050405020304" pitchFamily="18" charset="-78"/>
              </a:endParaRPr>
            </a:p>
          </p:txBody>
        </p:sp>
        <p:sp>
          <p:nvSpPr>
            <p:cNvPr id="74" name="AutoShape 12"/>
            <p:cNvSpPr/>
            <p:nvPr/>
          </p:nvSpPr>
          <p:spPr bwMode="auto">
            <a:xfrm>
              <a:off x="756862" y="5618207"/>
              <a:ext cx="1154160" cy="108172"/>
            </a:xfrm>
            <a:custGeom>
              <a:avLst/>
              <a:gdLst/>
              <a:ahLst/>
              <a:cxnLst/>
              <a:rect l="0" t="0" r="r" b="b"/>
              <a:pathLst>
                <a:path w="21600" h="21600">
                  <a:moveTo>
                    <a:pt x="0" y="385"/>
                  </a:moveTo>
                  <a:lnTo>
                    <a:pt x="21417" y="0"/>
                  </a:lnTo>
                  <a:lnTo>
                    <a:pt x="21600" y="21218"/>
                  </a:lnTo>
                  <a:lnTo>
                    <a:pt x="183" y="21600"/>
                  </a:lnTo>
                  <a:close/>
                  <a:moveTo>
                    <a:pt x="0" y="385"/>
                  </a:moveTo>
                </a:path>
              </a:pathLst>
            </a:custGeom>
            <a:solidFill>
              <a:srgbClr val="FAC290"/>
            </a:solidFill>
            <a:ln>
              <a:noFill/>
            </a:ln>
          </p:spPr>
          <p:txBody>
            <a:bodyPr lIns="0" tIns="0" rIns="0" bIns="0"/>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2000" b="1" i="0" u="none" strike="noStrike" kern="0" cap="none" spc="0" normalizeH="0" baseline="0" noProof="0">
                <a:ln>
                  <a:noFill/>
                </a:ln>
                <a:solidFill>
                  <a:srgbClr val="9EACB4"/>
                </a:solidFill>
                <a:effectLst/>
                <a:uLnTx/>
                <a:uFillTx/>
                <a:latin typeface="Simplified Arabic" panose="02020603050405020304" pitchFamily="18" charset="-78"/>
                <a:cs typeface="Simplified Arabic" panose="02020603050405020304" pitchFamily="18" charset="-78"/>
              </a:endParaRPr>
            </a:p>
          </p:txBody>
        </p:sp>
        <p:sp>
          <p:nvSpPr>
            <p:cNvPr id="75" name="AutoShape 13"/>
            <p:cNvSpPr/>
            <p:nvPr/>
          </p:nvSpPr>
          <p:spPr bwMode="auto">
            <a:xfrm>
              <a:off x="1351698" y="4594302"/>
              <a:ext cx="1322845" cy="1270090"/>
            </a:xfrm>
            <a:custGeom>
              <a:avLst/>
              <a:gdLst/>
              <a:ahLst/>
              <a:cxnLst/>
              <a:rect l="0" t="0" r="r" b="b"/>
              <a:pathLst>
                <a:path w="20859" h="20489">
                  <a:moveTo>
                    <a:pt x="10416" y="66"/>
                  </a:moveTo>
                  <a:cubicBezTo>
                    <a:pt x="15141" y="-615"/>
                    <a:pt x="20552" y="4092"/>
                    <a:pt x="20843" y="9718"/>
                  </a:cubicBezTo>
                  <a:cubicBezTo>
                    <a:pt x="21134" y="15343"/>
                    <a:pt x="17250" y="19890"/>
                    <a:pt x="11471" y="20437"/>
                  </a:cubicBezTo>
                  <a:cubicBezTo>
                    <a:pt x="5691" y="20985"/>
                    <a:pt x="-466" y="17117"/>
                    <a:pt x="27" y="11329"/>
                  </a:cubicBezTo>
                  <a:cubicBezTo>
                    <a:pt x="521" y="5540"/>
                    <a:pt x="5691" y="746"/>
                    <a:pt x="10416" y="66"/>
                  </a:cubicBezTo>
                  <a:close/>
                  <a:moveTo>
                    <a:pt x="10416" y="66"/>
                  </a:moveTo>
                </a:path>
              </a:pathLst>
            </a:custGeom>
            <a:solidFill>
              <a:srgbClr val="FAC290"/>
            </a:solidFill>
            <a:ln>
              <a:noFill/>
            </a:ln>
          </p:spPr>
          <p:txBody>
            <a:bodyPr lIns="0" tIns="0" rIns="0" bIns="0"/>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2000" b="1" i="0" u="none" strike="noStrike" kern="0" cap="none" spc="0" normalizeH="0" baseline="0" noProof="0">
                <a:ln>
                  <a:noFill/>
                </a:ln>
                <a:solidFill>
                  <a:srgbClr val="9EACB4"/>
                </a:solidFill>
                <a:effectLst/>
                <a:uLnTx/>
                <a:uFillTx/>
                <a:latin typeface="Simplified Arabic" panose="02020603050405020304" pitchFamily="18" charset="-78"/>
                <a:cs typeface="Simplified Arabic" panose="02020603050405020304" pitchFamily="18" charset="-78"/>
              </a:endParaRPr>
            </a:p>
          </p:txBody>
        </p:sp>
        <p:sp>
          <p:nvSpPr>
            <p:cNvPr id="76" name="AutoShape 14"/>
            <p:cNvSpPr/>
            <p:nvPr/>
          </p:nvSpPr>
          <p:spPr bwMode="auto">
            <a:xfrm>
              <a:off x="1433822" y="4607357"/>
              <a:ext cx="1231843" cy="1238385"/>
            </a:xfrm>
            <a:custGeom>
              <a:avLst/>
              <a:gdLst/>
              <a:ahLst/>
              <a:cxnLst/>
              <a:rect l="0" t="0" r="r" b="b"/>
              <a:pathLst>
                <a:path w="20632" h="21062">
                  <a:moveTo>
                    <a:pt x="9794" y="11"/>
                  </a:moveTo>
                  <a:cubicBezTo>
                    <a:pt x="14614" y="-248"/>
                    <a:pt x="20315" y="4169"/>
                    <a:pt x="20618" y="9978"/>
                  </a:cubicBezTo>
                  <a:cubicBezTo>
                    <a:pt x="20920" y="15787"/>
                    <a:pt x="16564" y="20743"/>
                    <a:pt x="10888" y="21047"/>
                  </a:cubicBezTo>
                  <a:cubicBezTo>
                    <a:pt x="5213" y="21352"/>
                    <a:pt x="-680" y="16945"/>
                    <a:pt x="64" y="11081"/>
                  </a:cubicBezTo>
                  <a:cubicBezTo>
                    <a:pt x="808" y="5216"/>
                    <a:pt x="4973" y="270"/>
                    <a:pt x="9794" y="11"/>
                  </a:cubicBezTo>
                  <a:close/>
                  <a:moveTo>
                    <a:pt x="9794" y="11"/>
                  </a:moveTo>
                </a:path>
              </a:pathLst>
            </a:custGeom>
            <a:solidFill>
              <a:srgbClr val="FCDBBC"/>
            </a:solidFill>
            <a:ln>
              <a:noFill/>
            </a:ln>
          </p:spPr>
          <p:txBody>
            <a:bodyPr lIns="0" tIns="0" rIns="0" bIns="0"/>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2000" b="1" i="0" u="none" strike="noStrike" kern="0" cap="none" spc="0" normalizeH="0" baseline="0" noProof="0">
                <a:ln>
                  <a:noFill/>
                </a:ln>
                <a:solidFill>
                  <a:srgbClr val="9EACB4"/>
                </a:solidFill>
                <a:effectLst/>
                <a:uLnTx/>
                <a:uFillTx/>
                <a:latin typeface="Simplified Arabic" panose="02020603050405020304" pitchFamily="18" charset="-78"/>
                <a:cs typeface="Simplified Arabic" panose="02020603050405020304" pitchFamily="18" charset="-78"/>
              </a:endParaRPr>
            </a:p>
          </p:txBody>
        </p:sp>
        <p:grpSp>
          <p:nvGrpSpPr>
            <p:cNvPr id="77" name="Group 17"/>
            <p:cNvGrpSpPr/>
            <p:nvPr/>
          </p:nvGrpSpPr>
          <p:grpSpPr bwMode="auto">
            <a:xfrm>
              <a:off x="2134993" y="4094613"/>
              <a:ext cx="719993" cy="1987989"/>
              <a:chOff x="0" y="0"/>
              <a:chExt cx="427" cy="1179"/>
            </a:xfrm>
            <a:solidFill>
              <a:srgbClr val="3F5659"/>
            </a:solidFill>
          </p:grpSpPr>
          <p:sp>
            <p:nvSpPr>
              <p:cNvPr id="102" name="AutoShape 15"/>
              <p:cNvSpPr/>
              <p:nvPr/>
            </p:nvSpPr>
            <p:spPr bwMode="auto">
              <a:xfrm>
                <a:off x="0" y="0"/>
                <a:ext cx="373" cy="1126"/>
              </a:xfrm>
              <a:custGeom>
                <a:avLst/>
                <a:gdLst/>
                <a:ahLst/>
                <a:cxnLst/>
                <a:rect l="0" t="0" r="r" b="b"/>
                <a:pathLst>
                  <a:path w="21600" h="21600">
                    <a:moveTo>
                      <a:pt x="21600" y="21236"/>
                    </a:moveTo>
                    <a:lnTo>
                      <a:pt x="4009" y="21600"/>
                    </a:lnTo>
                    <a:lnTo>
                      <a:pt x="0" y="364"/>
                    </a:lnTo>
                    <a:lnTo>
                      <a:pt x="17591" y="0"/>
                    </a:lnTo>
                    <a:close/>
                    <a:moveTo>
                      <a:pt x="21600" y="21236"/>
                    </a:moveTo>
                  </a:path>
                </a:pathLst>
              </a:custGeom>
              <a:solidFill>
                <a:srgbClr val="4F5457"/>
              </a:solidFill>
              <a:ln>
                <a:noFill/>
              </a:ln>
            </p:spPr>
            <p:txBody>
              <a:bodyPr lIns="0" tIns="0" rIns="0" bIns="0"/>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2000" b="1" i="0" u="none" strike="noStrike" kern="0" cap="none" spc="0" normalizeH="0" baseline="0" noProof="0">
                  <a:ln>
                    <a:noFill/>
                  </a:ln>
                  <a:solidFill>
                    <a:srgbClr val="9EACB4"/>
                  </a:solidFill>
                  <a:effectLst/>
                  <a:uLnTx/>
                  <a:uFillTx/>
                  <a:latin typeface="Simplified Arabic" panose="02020603050405020304" pitchFamily="18" charset="-78"/>
                  <a:cs typeface="Simplified Arabic" panose="02020603050405020304" pitchFamily="18" charset="-78"/>
                </a:endParaRPr>
              </a:p>
            </p:txBody>
          </p:sp>
          <p:sp>
            <p:nvSpPr>
              <p:cNvPr id="103" name="AutoShape 16"/>
              <p:cNvSpPr/>
              <p:nvPr/>
            </p:nvSpPr>
            <p:spPr bwMode="auto">
              <a:xfrm>
                <a:off x="0" y="1040"/>
                <a:ext cx="427" cy="139"/>
              </a:xfrm>
              <a:custGeom>
                <a:avLst/>
                <a:gdLst/>
                <a:ahLst/>
                <a:cxnLst/>
                <a:rect l="0" t="0" r="r" b="b"/>
                <a:pathLst>
                  <a:path w="21406" h="21016">
                    <a:moveTo>
                      <a:pt x="3188" y="20997"/>
                    </a:moveTo>
                    <a:lnTo>
                      <a:pt x="18592" y="18094"/>
                    </a:lnTo>
                    <a:cubicBezTo>
                      <a:pt x="20240" y="17783"/>
                      <a:pt x="21503" y="13462"/>
                      <a:pt x="21401" y="8492"/>
                    </a:cubicBezTo>
                    <a:lnTo>
                      <a:pt x="21401" y="8490"/>
                    </a:lnTo>
                    <a:cubicBezTo>
                      <a:pt x="21298" y="3520"/>
                      <a:pt x="19866" y="-291"/>
                      <a:pt x="18218" y="17"/>
                    </a:cubicBezTo>
                    <a:lnTo>
                      <a:pt x="2814" y="2923"/>
                    </a:lnTo>
                    <a:cubicBezTo>
                      <a:pt x="1167" y="3234"/>
                      <a:pt x="-97" y="7555"/>
                      <a:pt x="6" y="12525"/>
                    </a:cubicBezTo>
                    <a:lnTo>
                      <a:pt x="6" y="12527"/>
                    </a:lnTo>
                    <a:cubicBezTo>
                      <a:pt x="109" y="17498"/>
                      <a:pt x="1541" y="21309"/>
                      <a:pt x="3188" y="20997"/>
                    </a:cubicBezTo>
                    <a:close/>
                    <a:moveTo>
                      <a:pt x="3188" y="20997"/>
                    </a:moveTo>
                  </a:path>
                </a:pathLst>
              </a:custGeom>
              <a:solidFill>
                <a:srgbClr val="4F5457"/>
              </a:solidFill>
              <a:ln>
                <a:noFill/>
              </a:ln>
            </p:spPr>
            <p:txBody>
              <a:bodyPr lIns="0" tIns="0" rIns="0" bIns="0"/>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2000" b="1" i="0" u="none" strike="noStrike" kern="0" cap="none" spc="0" normalizeH="0" baseline="0" noProof="0">
                  <a:ln>
                    <a:noFill/>
                  </a:ln>
                  <a:solidFill>
                    <a:srgbClr val="9EACB4"/>
                  </a:solidFill>
                  <a:effectLst/>
                  <a:uLnTx/>
                  <a:uFillTx/>
                  <a:latin typeface="Simplified Arabic" panose="02020603050405020304" pitchFamily="18" charset="-78"/>
                  <a:cs typeface="Simplified Arabic" panose="02020603050405020304" pitchFamily="18" charset="-78"/>
                </a:endParaRPr>
              </a:p>
            </p:txBody>
          </p:sp>
        </p:grpSp>
        <p:sp>
          <p:nvSpPr>
            <p:cNvPr id="78" name="AutoShape 18"/>
            <p:cNvSpPr/>
            <p:nvPr/>
          </p:nvSpPr>
          <p:spPr bwMode="auto">
            <a:xfrm>
              <a:off x="1311747" y="2705018"/>
              <a:ext cx="1733461" cy="1732621"/>
            </a:xfrm>
            <a:custGeom>
              <a:avLst/>
              <a:gdLst/>
              <a:ahLst/>
              <a:cxnLst/>
              <a:rect l="0" t="0" r="r" b="b"/>
              <a:pathLst>
                <a:path w="21600" h="21600">
                  <a:moveTo>
                    <a:pt x="11826" y="21551"/>
                  </a:moveTo>
                  <a:cubicBezTo>
                    <a:pt x="11488" y="21583"/>
                    <a:pt x="11146" y="21600"/>
                    <a:pt x="10800" y="21600"/>
                  </a:cubicBezTo>
                  <a:cubicBezTo>
                    <a:pt x="4835" y="21600"/>
                    <a:pt x="0" y="16765"/>
                    <a:pt x="0" y="10800"/>
                  </a:cubicBezTo>
                  <a:cubicBezTo>
                    <a:pt x="0" y="4835"/>
                    <a:pt x="4835" y="0"/>
                    <a:pt x="10800" y="0"/>
                  </a:cubicBezTo>
                  <a:lnTo>
                    <a:pt x="21600" y="0"/>
                  </a:lnTo>
                  <a:lnTo>
                    <a:pt x="21600" y="10800"/>
                  </a:lnTo>
                  <a:lnTo>
                    <a:pt x="21600" y="21551"/>
                  </a:lnTo>
                  <a:lnTo>
                    <a:pt x="11826" y="21551"/>
                  </a:lnTo>
                  <a:close/>
                  <a:moveTo>
                    <a:pt x="11826" y="21551"/>
                  </a:moveTo>
                </a:path>
              </a:pathLst>
            </a:custGeom>
            <a:solidFill>
              <a:srgbClr val="4F5457"/>
            </a:solidFill>
            <a:ln>
              <a:noFill/>
            </a:ln>
          </p:spPr>
          <p:txBody>
            <a:bodyPr lIns="0" tIns="0" rIns="0" bIns="0"/>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2000" b="1" i="0" u="none" strike="noStrike" kern="0" cap="none" spc="0" normalizeH="0" baseline="0" noProof="0">
                <a:ln>
                  <a:noFill/>
                </a:ln>
                <a:solidFill>
                  <a:srgbClr val="9EACB4"/>
                </a:solidFill>
                <a:effectLst/>
                <a:uLnTx/>
                <a:uFillTx/>
                <a:latin typeface="Simplified Arabic" panose="02020603050405020304" pitchFamily="18" charset="-78"/>
                <a:cs typeface="Simplified Arabic" panose="02020603050405020304" pitchFamily="18" charset="-78"/>
              </a:endParaRPr>
            </a:p>
          </p:txBody>
        </p:sp>
        <p:sp>
          <p:nvSpPr>
            <p:cNvPr id="79" name="AutoShape 19"/>
            <p:cNvSpPr/>
            <p:nvPr/>
          </p:nvSpPr>
          <p:spPr bwMode="auto">
            <a:xfrm>
              <a:off x="1338381" y="2703154"/>
              <a:ext cx="1700167" cy="1279416"/>
            </a:xfrm>
            <a:custGeom>
              <a:avLst/>
              <a:gdLst/>
              <a:ahLst/>
              <a:cxnLst/>
              <a:rect l="0" t="0" r="r" b="b"/>
              <a:pathLst>
                <a:path w="21600" h="21600">
                  <a:moveTo>
                    <a:pt x="0" y="10764"/>
                  </a:moveTo>
                  <a:cubicBezTo>
                    <a:pt x="1275" y="4560"/>
                    <a:pt x="5540" y="0"/>
                    <a:pt x="10605" y="0"/>
                  </a:cubicBezTo>
                  <a:lnTo>
                    <a:pt x="21600" y="0"/>
                  </a:lnTo>
                  <a:lnTo>
                    <a:pt x="21600" y="14636"/>
                  </a:lnTo>
                  <a:lnTo>
                    <a:pt x="21600" y="21600"/>
                  </a:lnTo>
                  <a:lnTo>
                    <a:pt x="21496" y="21462"/>
                  </a:lnTo>
                  <a:lnTo>
                    <a:pt x="11650" y="21462"/>
                  </a:lnTo>
                  <a:cubicBezTo>
                    <a:pt x="11306" y="21505"/>
                    <a:pt x="10958" y="21528"/>
                    <a:pt x="10605" y="21528"/>
                  </a:cubicBezTo>
                  <a:cubicBezTo>
                    <a:pt x="5540" y="21528"/>
                    <a:pt x="1275" y="16968"/>
                    <a:pt x="0" y="10764"/>
                  </a:cubicBezTo>
                  <a:close/>
                  <a:moveTo>
                    <a:pt x="0" y="10764"/>
                  </a:moveTo>
                </a:path>
              </a:pathLst>
            </a:custGeom>
            <a:solidFill>
              <a:srgbClr val="6A7074"/>
            </a:solidFill>
            <a:ln>
              <a:noFill/>
            </a:ln>
          </p:spPr>
          <p:txBody>
            <a:bodyPr lIns="0" tIns="0" rIns="0" bIns="0"/>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2000" b="1" i="0" u="none" strike="noStrike" kern="0" cap="none" spc="0" normalizeH="0" baseline="0" noProof="0">
                <a:ln>
                  <a:noFill/>
                </a:ln>
                <a:solidFill>
                  <a:srgbClr val="9EACB4"/>
                </a:solidFill>
                <a:effectLst/>
                <a:uLnTx/>
                <a:uFillTx/>
                <a:latin typeface="Simplified Arabic" panose="02020603050405020304" pitchFamily="18" charset="-78"/>
                <a:cs typeface="Simplified Arabic" panose="02020603050405020304" pitchFamily="18" charset="-78"/>
              </a:endParaRPr>
            </a:p>
          </p:txBody>
        </p:sp>
        <p:sp>
          <p:nvSpPr>
            <p:cNvPr id="80" name="AutoShape 22"/>
            <p:cNvSpPr/>
            <p:nvPr/>
          </p:nvSpPr>
          <p:spPr bwMode="auto">
            <a:xfrm>
              <a:off x="4427979" y="3137707"/>
              <a:ext cx="446128" cy="872838"/>
            </a:xfrm>
            <a:custGeom>
              <a:avLst/>
              <a:gdLst/>
              <a:ahLst/>
              <a:cxnLst/>
              <a:rect l="0" t="0" r="r" b="b"/>
              <a:pathLst>
                <a:path w="21600" h="21600">
                  <a:moveTo>
                    <a:pt x="657" y="0"/>
                  </a:moveTo>
                  <a:cubicBezTo>
                    <a:pt x="12241" y="52"/>
                    <a:pt x="21600" y="4867"/>
                    <a:pt x="21600" y="10800"/>
                  </a:cubicBezTo>
                  <a:cubicBezTo>
                    <a:pt x="21600" y="16732"/>
                    <a:pt x="12241" y="21547"/>
                    <a:pt x="657" y="21600"/>
                  </a:cubicBezTo>
                  <a:cubicBezTo>
                    <a:pt x="230" y="18173"/>
                    <a:pt x="0" y="14549"/>
                    <a:pt x="0" y="10800"/>
                  </a:cubicBezTo>
                  <a:cubicBezTo>
                    <a:pt x="0" y="7051"/>
                    <a:pt x="230" y="3427"/>
                    <a:pt x="657" y="0"/>
                  </a:cubicBezTo>
                  <a:close/>
                  <a:moveTo>
                    <a:pt x="657" y="0"/>
                  </a:moveTo>
                </a:path>
              </a:pathLst>
            </a:custGeom>
            <a:solidFill>
              <a:schemeClr val="accent1"/>
            </a:solidFill>
            <a:ln>
              <a:noFill/>
            </a:ln>
          </p:spPr>
          <p:txBody>
            <a:bodyPr lIns="0" tIns="0" rIns="0" bIns="0"/>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2000" b="1" i="0" u="none" strike="noStrike" kern="0" cap="none" spc="0" normalizeH="0" baseline="0" noProof="0">
                <a:ln>
                  <a:noFill/>
                </a:ln>
                <a:solidFill>
                  <a:srgbClr val="9EACB4"/>
                </a:solidFill>
                <a:effectLst/>
                <a:uLnTx/>
                <a:uFillTx/>
                <a:latin typeface="Simplified Arabic" panose="02020603050405020304" pitchFamily="18" charset="-78"/>
                <a:cs typeface="Simplified Arabic" panose="02020603050405020304" pitchFamily="18" charset="-78"/>
              </a:endParaRPr>
            </a:p>
          </p:txBody>
        </p:sp>
        <p:sp>
          <p:nvSpPr>
            <p:cNvPr id="81" name="AutoShape 23"/>
            <p:cNvSpPr/>
            <p:nvPr/>
          </p:nvSpPr>
          <p:spPr bwMode="auto">
            <a:xfrm>
              <a:off x="4332540" y="2003764"/>
              <a:ext cx="819009" cy="3129533"/>
            </a:xfrm>
            <a:custGeom>
              <a:avLst/>
              <a:gdLst/>
              <a:ahLst/>
              <a:cxnLst/>
              <a:rect l="0" t="0" r="r" b="b"/>
              <a:pathLst>
                <a:path w="21600" h="21600">
                  <a:moveTo>
                    <a:pt x="11302" y="773"/>
                  </a:moveTo>
                  <a:cubicBezTo>
                    <a:pt x="15930" y="773"/>
                    <a:pt x="19682" y="5262"/>
                    <a:pt x="19682" y="10800"/>
                  </a:cubicBezTo>
                  <a:cubicBezTo>
                    <a:pt x="19682" y="16338"/>
                    <a:pt x="15930" y="20827"/>
                    <a:pt x="11302" y="20827"/>
                  </a:cubicBezTo>
                  <a:lnTo>
                    <a:pt x="11302" y="21588"/>
                  </a:lnTo>
                  <a:cubicBezTo>
                    <a:pt x="17034" y="21326"/>
                    <a:pt x="21600" y="16597"/>
                    <a:pt x="21600" y="10800"/>
                  </a:cubicBezTo>
                  <a:cubicBezTo>
                    <a:pt x="21600" y="5004"/>
                    <a:pt x="17034" y="274"/>
                    <a:pt x="11302" y="12"/>
                  </a:cubicBezTo>
                  <a:lnTo>
                    <a:pt x="11302" y="773"/>
                  </a:lnTo>
                  <a:close/>
                  <a:moveTo>
                    <a:pt x="11302" y="20827"/>
                  </a:moveTo>
                  <a:cubicBezTo>
                    <a:pt x="6673" y="20827"/>
                    <a:pt x="2921" y="16338"/>
                    <a:pt x="2921" y="10800"/>
                  </a:cubicBezTo>
                  <a:cubicBezTo>
                    <a:pt x="2921" y="5262"/>
                    <a:pt x="6673" y="773"/>
                    <a:pt x="11302" y="773"/>
                  </a:cubicBezTo>
                  <a:lnTo>
                    <a:pt x="11302" y="12"/>
                  </a:lnTo>
                  <a:cubicBezTo>
                    <a:pt x="11135" y="4"/>
                    <a:pt x="10968" y="0"/>
                    <a:pt x="10800" y="0"/>
                  </a:cubicBezTo>
                  <a:cubicBezTo>
                    <a:pt x="4835" y="0"/>
                    <a:pt x="0" y="4835"/>
                    <a:pt x="0" y="10800"/>
                  </a:cubicBezTo>
                  <a:cubicBezTo>
                    <a:pt x="0" y="16765"/>
                    <a:pt x="4835" y="21600"/>
                    <a:pt x="10800" y="21600"/>
                  </a:cubicBezTo>
                  <a:cubicBezTo>
                    <a:pt x="10968" y="21600"/>
                    <a:pt x="11135" y="21596"/>
                    <a:pt x="11302" y="21588"/>
                  </a:cubicBezTo>
                  <a:lnTo>
                    <a:pt x="11302" y="20827"/>
                  </a:lnTo>
                  <a:close/>
                  <a:moveTo>
                    <a:pt x="11302" y="20827"/>
                  </a:moveTo>
                </a:path>
              </a:pathLst>
            </a:custGeom>
            <a:solidFill>
              <a:srgbClr val="6A7074"/>
            </a:solidFill>
            <a:ln>
              <a:noFill/>
            </a:ln>
          </p:spPr>
          <p:txBody>
            <a:bodyPr lIns="0" tIns="0" rIns="0" bIns="0"/>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2000" b="1" i="0" u="none" strike="noStrike" kern="0" cap="none" spc="0" normalizeH="0" baseline="0" noProof="0">
                <a:ln>
                  <a:noFill/>
                </a:ln>
                <a:solidFill>
                  <a:srgbClr val="9EACB4"/>
                </a:solidFill>
                <a:effectLst/>
                <a:uLnTx/>
                <a:uFillTx/>
                <a:latin typeface="Simplified Arabic" panose="02020603050405020304" pitchFamily="18" charset="-78"/>
                <a:cs typeface="Simplified Arabic" panose="02020603050405020304" pitchFamily="18" charset="-78"/>
              </a:endParaRPr>
            </a:p>
          </p:txBody>
        </p:sp>
        <p:sp>
          <p:nvSpPr>
            <p:cNvPr id="82" name="AutoShape 24"/>
            <p:cNvSpPr/>
            <p:nvPr/>
          </p:nvSpPr>
          <p:spPr bwMode="auto">
            <a:xfrm>
              <a:off x="1595848" y="4566326"/>
              <a:ext cx="1038744" cy="826212"/>
            </a:xfrm>
            <a:custGeom>
              <a:avLst/>
              <a:gdLst/>
              <a:ahLst/>
              <a:cxnLst/>
              <a:rect l="0" t="0" r="r" b="b"/>
              <a:pathLst>
                <a:path w="19132" h="21424">
                  <a:moveTo>
                    <a:pt x="17797" y="3"/>
                  </a:moveTo>
                  <a:lnTo>
                    <a:pt x="7761" y="733"/>
                  </a:lnTo>
                  <a:cubicBezTo>
                    <a:pt x="-1200" y="7143"/>
                    <a:pt x="-1336" y="14163"/>
                    <a:pt x="2026" y="21424"/>
                  </a:cubicBezTo>
                  <a:cubicBezTo>
                    <a:pt x="6079" y="19714"/>
                    <a:pt x="8741" y="14533"/>
                    <a:pt x="9221" y="7261"/>
                  </a:cubicBezTo>
                  <a:lnTo>
                    <a:pt x="14745" y="6871"/>
                  </a:lnTo>
                  <a:cubicBezTo>
                    <a:pt x="19351" y="6546"/>
                    <a:pt x="20264" y="-176"/>
                    <a:pt x="17797" y="3"/>
                  </a:cubicBezTo>
                  <a:close/>
                  <a:moveTo>
                    <a:pt x="17797" y="3"/>
                  </a:moveTo>
                </a:path>
              </a:pathLst>
            </a:custGeom>
            <a:solidFill>
              <a:srgbClr val="FAC290"/>
            </a:solidFill>
            <a:ln>
              <a:noFill/>
            </a:ln>
          </p:spPr>
          <p:txBody>
            <a:bodyPr lIns="0" tIns="0" rIns="0" bIns="0"/>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2000" b="1" i="0" u="none" strike="noStrike" kern="0" cap="none" spc="0" normalizeH="0" baseline="0" noProof="0">
                <a:ln>
                  <a:noFill/>
                </a:ln>
                <a:solidFill>
                  <a:srgbClr val="9EACB4"/>
                </a:solidFill>
                <a:effectLst/>
                <a:uLnTx/>
                <a:uFillTx/>
                <a:latin typeface="Simplified Arabic" panose="02020603050405020304" pitchFamily="18" charset="-78"/>
                <a:cs typeface="Simplified Arabic" panose="02020603050405020304" pitchFamily="18" charset="-78"/>
              </a:endParaRPr>
            </a:p>
          </p:txBody>
        </p:sp>
        <p:sp>
          <p:nvSpPr>
            <p:cNvPr id="83" name="AutoShape 25"/>
            <p:cNvSpPr/>
            <p:nvPr/>
          </p:nvSpPr>
          <p:spPr bwMode="auto">
            <a:xfrm>
              <a:off x="2228417" y="4808781"/>
              <a:ext cx="692496" cy="268565"/>
            </a:xfrm>
            <a:custGeom>
              <a:avLst/>
              <a:gdLst/>
              <a:ahLst/>
              <a:cxnLst/>
              <a:rect l="0" t="0" r="r" b="b"/>
              <a:pathLst>
                <a:path w="19017" h="20141">
                  <a:moveTo>
                    <a:pt x="3066" y="2177"/>
                  </a:moveTo>
                  <a:lnTo>
                    <a:pt x="15532" y="23"/>
                  </a:lnTo>
                  <a:cubicBezTo>
                    <a:pt x="19890" y="-728"/>
                    <a:pt x="20308" y="17213"/>
                    <a:pt x="15950" y="17967"/>
                  </a:cubicBezTo>
                  <a:lnTo>
                    <a:pt x="3485" y="20119"/>
                  </a:lnTo>
                  <a:cubicBezTo>
                    <a:pt x="-873" y="20872"/>
                    <a:pt x="-1292" y="2931"/>
                    <a:pt x="3066" y="2177"/>
                  </a:cubicBezTo>
                  <a:close/>
                  <a:moveTo>
                    <a:pt x="3066" y="2177"/>
                  </a:moveTo>
                </a:path>
              </a:pathLst>
            </a:custGeom>
            <a:solidFill>
              <a:srgbClr val="FAC290"/>
            </a:solidFill>
            <a:ln>
              <a:noFill/>
            </a:ln>
          </p:spPr>
          <p:txBody>
            <a:bodyPr lIns="0" tIns="0" rIns="0" bIns="0"/>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2000" b="1" i="0" u="none" strike="noStrike" kern="0" cap="none" spc="0" normalizeH="0" baseline="0" noProof="0">
                <a:ln>
                  <a:noFill/>
                </a:ln>
                <a:solidFill>
                  <a:srgbClr val="9EACB4"/>
                </a:solidFill>
                <a:effectLst/>
                <a:uLnTx/>
                <a:uFillTx/>
                <a:latin typeface="Simplified Arabic" panose="02020603050405020304" pitchFamily="18" charset="-78"/>
                <a:cs typeface="Simplified Arabic" panose="02020603050405020304" pitchFamily="18" charset="-78"/>
              </a:endParaRPr>
            </a:p>
          </p:txBody>
        </p:sp>
        <p:sp>
          <p:nvSpPr>
            <p:cNvPr id="84" name="AutoShape 26"/>
            <p:cNvSpPr/>
            <p:nvPr/>
          </p:nvSpPr>
          <p:spPr bwMode="auto">
            <a:xfrm>
              <a:off x="2257270" y="5040045"/>
              <a:ext cx="736887" cy="262971"/>
            </a:xfrm>
            <a:custGeom>
              <a:avLst/>
              <a:gdLst/>
              <a:ahLst/>
              <a:cxnLst/>
              <a:rect l="0" t="0" r="r" b="b"/>
              <a:pathLst>
                <a:path w="19156" h="20432">
                  <a:moveTo>
                    <a:pt x="2903" y="1894"/>
                  </a:moveTo>
                  <a:lnTo>
                    <a:pt x="15857" y="14"/>
                  </a:lnTo>
                  <a:cubicBezTo>
                    <a:pt x="19982" y="-584"/>
                    <a:pt x="20378" y="17940"/>
                    <a:pt x="16253" y="18538"/>
                  </a:cubicBezTo>
                  <a:lnTo>
                    <a:pt x="3299" y="20418"/>
                  </a:lnTo>
                  <a:cubicBezTo>
                    <a:pt x="-826" y="21016"/>
                    <a:pt x="-1222" y="2492"/>
                    <a:pt x="2903" y="1894"/>
                  </a:cubicBezTo>
                  <a:close/>
                  <a:moveTo>
                    <a:pt x="2903" y="1894"/>
                  </a:moveTo>
                </a:path>
              </a:pathLst>
            </a:custGeom>
            <a:solidFill>
              <a:srgbClr val="FAC290"/>
            </a:solidFill>
            <a:ln>
              <a:noFill/>
            </a:ln>
          </p:spPr>
          <p:txBody>
            <a:bodyPr lIns="0" tIns="0" rIns="0" bIns="0"/>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2000" b="1" i="0" u="none" strike="noStrike" kern="0" cap="none" spc="0" normalizeH="0" baseline="0" noProof="0">
                <a:ln>
                  <a:noFill/>
                </a:ln>
                <a:solidFill>
                  <a:srgbClr val="9EACB4"/>
                </a:solidFill>
                <a:effectLst/>
                <a:uLnTx/>
                <a:uFillTx/>
                <a:latin typeface="Simplified Arabic" panose="02020603050405020304" pitchFamily="18" charset="-78"/>
                <a:cs typeface="Simplified Arabic" panose="02020603050405020304" pitchFamily="18" charset="-78"/>
              </a:endParaRPr>
            </a:p>
          </p:txBody>
        </p:sp>
        <p:sp>
          <p:nvSpPr>
            <p:cNvPr id="85" name="AutoShape 27"/>
            <p:cNvSpPr/>
            <p:nvPr/>
          </p:nvSpPr>
          <p:spPr bwMode="auto">
            <a:xfrm>
              <a:off x="2270588" y="5267580"/>
              <a:ext cx="663643" cy="257375"/>
            </a:xfrm>
            <a:custGeom>
              <a:avLst/>
              <a:gdLst/>
              <a:ahLst/>
              <a:cxnLst/>
              <a:rect l="0" t="0" r="r" b="b"/>
              <a:pathLst>
                <a:path w="18960" h="20428">
                  <a:moveTo>
                    <a:pt x="3136" y="1667"/>
                  </a:moveTo>
                  <a:lnTo>
                    <a:pt x="15396" y="14"/>
                  </a:lnTo>
                  <a:cubicBezTo>
                    <a:pt x="19852" y="-586"/>
                    <a:pt x="20279" y="18160"/>
                    <a:pt x="15823" y="18761"/>
                  </a:cubicBezTo>
                  <a:lnTo>
                    <a:pt x="3563" y="20414"/>
                  </a:lnTo>
                  <a:cubicBezTo>
                    <a:pt x="-893" y="21014"/>
                    <a:pt x="-1321" y="2267"/>
                    <a:pt x="3136" y="1667"/>
                  </a:cubicBezTo>
                  <a:close/>
                  <a:moveTo>
                    <a:pt x="3136" y="1667"/>
                  </a:moveTo>
                </a:path>
              </a:pathLst>
            </a:custGeom>
            <a:solidFill>
              <a:srgbClr val="FAC290"/>
            </a:solidFill>
            <a:ln>
              <a:noFill/>
            </a:ln>
          </p:spPr>
          <p:txBody>
            <a:bodyPr lIns="0" tIns="0" rIns="0" bIns="0"/>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2000" b="1" i="0" u="none" strike="noStrike" kern="0" cap="none" spc="0" normalizeH="0" baseline="0" noProof="0">
                <a:ln>
                  <a:noFill/>
                </a:ln>
                <a:solidFill>
                  <a:srgbClr val="9EACB4"/>
                </a:solidFill>
                <a:effectLst/>
                <a:uLnTx/>
                <a:uFillTx/>
                <a:latin typeface="Simplified Arabic" panose="02020603050405020304" pitchFamily="18" charset="-78"/>
                <a:cs typeface="Simplified Arabic" panose="02020603050405020304" pitchFamily="18" charset="-78"/>
              </a:endParaRPr>
            </a:p>
          </p:txBody>
        </p:sp>
        <p:sp>
          <p:nvSpPr>
            <p:cNvPr id="86" name="AutoShape 28"/>
            <p:cNvSpPr/>
            <p:nvPr/>
          </p:nvSpPr>
          <p:spPr bwMode="auto">
            <a:xfrm>
              <a:off x="2363808" y="5496980"/>
              <a:ext cx="554885" cy="251779"/>
            </a:xfrm>
            <a:custGeom>
              <a:avLst/>
              <a:gdLst/>
              <a:ahLst/>
              <a:cxnLst/>
              <a:rect l="0" t="0" r="r" b="b"/>
              <a:pathLst>
                <a:path w="18512" h="20380">
                  <a:moveTo>
                    <a:pt x="3669" y="1300"/>
                  </a:moveTo>
                  <a:lnTo>
                    <a:pt x="14345" y="15"/>
                  </a:lnTo>
                  <a:cubicBezTo>
                    <a:pt x="19557" y="-610"/>
                    <a:pt x="20056" y="18455"/>
                    <a:pt x="14844" y="19082"/>
                  </a:cubicBezTo>
                  <a:lnTo>
                    <a:pt x="4168" y="20365"/>
                  </a:lnTo>
                  <a:cubicBezTo>
                    <a:pt x="-1043" y="20990"/>
                    <a:pt x="-1544" y="1925"/>
                    <a:pt x="3669" y="1300"/>
                  </a:cubicBezTo>
                  <a:close/>
                  <a:moveTo>
                    <a:pt x="3669" y="1300"/>
                  </a:moveTo>
                </a:path>
              </a:pathLst>
            </a:custGeom>
            <a:solidFill>
              <a:srgbClr val="FAC290"/>
            </a:solidFill>
            <a:ln>
              <a:noFill/>
            </a:ln>
          </p:spPr>
          <p:txBody>
            <a:bodyPr lIns="0" tIns="0" rIns="0" bIns="0"/>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2000" b="1" i="0" u="none" strike="noStrike" kern="0" cap="none" spc="0" normalizeH="0" baseline="0" noProof="0">
                <a:ln>
                  <a:noFill/>
                </a:ln>
                <a:solidFill>
                  <a:srgbClr val="9EACB4"/>
                </a:solidFill>
                <a:effectLst/>
                <a:uLnTx/>
                <a:uFillTx/>
                <a:latin typeface="Simplified Arabic" panose="02020603050405020304" pitchFamily="18" charset="-78"/>
                <a:cs typeface="Simplified Arabic" panose="02020603050405020304" pitchFamily="18" charset="-78"/>
              </a:endParaRPr>
            </a:p>
          </p:txBody>
        </p:sp>
        <p:sp>
          <p:nvSpPr>
            <p:cNvPr id="87" name="AutoShape 29"/>
            <p:cNvSpPr/>
            <p:nvPr/>
          </p:nvSpPr>
          <p:spPr bwMode="auto">
            <a:xfrm>
              <a:off x="2257270" y="4823701"/>
              <a:ext cx="654765" cy="244321"/>
            </a:xfrm>
            <a:custGeom>
              <a:avLst/>
              <a:gdLst/>
              <a:ahLst/>
              <a:cxnLst/>
              <a:rect l="0" t="0" r="r" b="b"/>
              <a:pathLst>
                <a:path w="19179" h="20153">
                  <a:moveTo>
                    <a:pt x="2938" y="2342"/>
                  </a:moveTo>
                  <a:lnTo>
                    <a:pt x="15899" y="24"/>
                  </a:lnTo>
                  <a:cubicBezTo>
                    <a:pt x="20074" y="-723"/>
                    <a:pt x="20363" y="16236"/>
                    <a:pt x="16188" y="16982"/>
                  </a:cubicBezTo>
                  <a:lnTo>
                    <a:pt x="3338" y="20130"/>
                  </a:lnTo>
                  <a:cubicBezTo>
                    <a:pt x="-836" y="20877"/>
                    <a:pt x="-1237" y="3092"/>
                    <a:pt x="2938" y="2342"/>
                  </a:cubicBezTo>
                  <a:close/>
                  <a:moveTo>
                    <a:pt x="2938" y="2342"/>
                  </a:moveTo>
                </a:path>
              </a:pathLst>
            </a:custGeom>
            <a:solidFill>
              <a:srgbClr val="FCDBBC"/>
            </a:solidFill>
            <a:ln>
              <a:noFill/>
            </a:ln>
          </p:spPr>
          <p:txBody>
            <a:bodyPr lIns="0" tIns="0" rIns="0" bIns="0"/>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2000" b="1" i="0" u="none" strike="noStrike" kern="0" cap="none" spc="0" normalizeH="0" baseline="0" noProof="0">
                <a:ln>
                  <a:noFill/>
                </a:ln>
                <a:solidFill>
                  <a:srgbClr val="9EACB4"/>
                </a:solidFill>
                <a:effectLst/>
                <a:uLnTx/>
                <a:uFillTx/>
                <a:latin typeface="Simplified Arabic" panose="02020603050405020304" pitchFamily="18" charset="-78"/>
                <a:cs typeface="Simplified Arabic" panose="02020603050405020304" pitchFamily="18" charset="-78"/>
              </a:endParaRPr>
            </a:p>
          </p:txBody>
        </p:sp>
        <p:sp>
          <p:nvSpPr>
            <p:cNvPr id="88" name="AutoShape 30"/>
            <p:cNvSpPr/>
            <p:nvPr/>
          </p:nvSpPr>
          <p:spPr bwMode="auto">
            <a:xfrm>
              <a:off x="2270588" y="5051236"/>
              <a:ext cx="705813" cy="234995"/>
            </a:xfrm>
            <a:custGeom>
              <a:avLst/>
              <a:gdLst/>
              <a:ahLst/>
              <a:cxnLst/>
              <a:rect l="0" t="0" r="r" b="b"/>
              <a:pathLst>
                <a:path w="19254" h="20352">
                  <a:moveTo>
                    <a:pt x="2735" y="1590"/>
                  </a:moveTo>
                  <a:lnTo>
                    <a:pt x="16094" y="9"/>
                  </a:lnTo>
                  <a:cubicBezTo>
                    <a:pt x="19985" y="-451"/>
                    <a:pt x="20446" y="16879"/>
                    <a:pt x="16558" y="17483"/>
                  </a:cubicBezTo>
                  <a:lnTo>
                    <a:pt x="3108" y="20326"/>
                  </a:lnTo>
                  <a:cubicBezTo>
                    <a:pt x="-777" y="21149"/>
                    <a:pt x="-1154" y="2194"/>
                    <a:pt x="2735" y="1590"/>
                  </a:cubicBezTo>
                  <a:close/>
                  <a:moveTo>
                    <a:pt x="2735" y="1590"/>
                  </a:moveTo>
                </a:path>
              </a:pathLst>
            </a:custGeom>
            <a:solidFill>
              <a:srgbClr val="FCDBBC"/>
            </a:solidFill>
            <a:ln>
              <a:noFill/>
            </a:ln>
          </p:spPr>
          <p:txBody>
            <a:bodyPr lIns="0" tIns="0" rIns="0" bIns="0"/>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2000" b="1" i="0" u="none" strike="noStrike" kern="0" cap="none" spc="0" normalizeH="0" baseline="0" noProof="0">
                <a:ln>
                  <a:noFill/>
                </a:ln>
                <a:solidFill>
                  <a:srgbClr val="9EACB4"/>
                </a:solidFill>
                <a:effectLst/>
                <a:uLnTx/>
                <a:uFillTx/>
                <a:latin typeface="Simplified Arabic" panose="02020603050405020304" pitchFamily="18" charset="-78"/>
                <a:cs typeface="Simplified Arabic" panose="02020603050405020304" pitchFamily="18" charset="-78"/>
              </a:endParaRPr>
            </a:p>
          </p:txBody>
        </p:sp>
        <p:sp>
          <p:nvSpPr>
            <p:cNvPr id="89" name="AutoShape 31"/>
            <p:cNvSpPr/>
            <p:nvPr/>
          </p:nvSpPr>
          <p:spPr bwMode="auto">
            <a:xfrm>
              <a:off x="2297222" y="5295556"/>
              <a:ext cx="630349" cy="223805"/>
            </a:xfrm>
            <a:custGeom>
              <a:avLst/>
              <a:gdLst/>
              <a:ahLst/>
              <a:cxnLst/>
              <a:rect l="0" t="0" r="r" b="b"/>
              <a:pathLst>
                <a:path w="19186" h="20551">
                  <a:moveTo>
                    <a:pt x="3059" y="747"/>
                  </a:moveTo>
                  <a:lnTo>
                    <a:pt x="15886" y="3"/>
                  </a:lnTo>
                  <a:cubicBezTo>
                    <a:pt x="20237" y="-248"/>
                    <a:pt x="20308" y="17508"/>
                    <a:pt x="15963" y="18144"/>
                  </a:cubicBezTo>
                  <a:lnTo>
                    <a:pt x="3475" y="20526"/>
                  </a:lnTo>
                  <a:cubicBezTo>
                    <a:pt x="-866" y="21352"/>
                    <a:pt x="-1292" y="998"/>
                    <a:pt x="3059" y="747"/>
                  </a:cubicBezTo>
                  <a:close/>
                  <a:moveTo>
                    <a:pt x="3059" y="747"/>
                  </a:moveTo>
                </a:path>
              </a:pathLst>
            </a:custGeom>
            <a:solidFill>
              <a:srgbClr val="FCDBBC"/>
            </a:solidFill>
            <a:ln>
              <a:noFill/>
            </a:ln>
          </p:spPr>
          <p:txBody>
            <a:bodyPr lIns="0" tIns="0" rIns="0" bIns="0"/>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2000" b="1" i="0" u="none" strike="noStrike" kern="0" cap="none" spc="0" normalizeH="0" baseline="0" noProof="0">
                <a:ln>
                  <a:noFill/>
                </a:ln>
                <a:solidFill>
                  <a:srgbClr val="9EACB4"/>
                </a:solidFill>
                <a:effectLst/>
                <a:uLnTx/>
                <a:uFillTx/>
                <a:latin typeface="Simplified Arabic" panose="02020603050405020304" pitchFamily="18" charset="-78"/>
                <a:cs typeface="Simplified Arabic" panose="02020603050405020304" pitchFamily="18" charset="-78"/>
              </a:endParaRPr>
            </a:p>
          </p:txBody>
        </p:sp>
        <p:sp>
          <p:nvSpPr>
            <p:cNvPr id="90" name="AutoShape 32"/>
            <p:cNvSpPr/>
            <p:nvPr/>
          </p:nvSpPr>
          <p:spPr bwMode="auto">
            <a:xfrm>
              <a:off x="2392663" y="5511900"/>
              <a:ext cx="521591" cy="221939"/>
            </a:xfrm>
            <a:custGeom>
              <a:avLst/>
              <a:gdLst/>
              <a:ahLst/>
              <a:cxnLst/>
              <a:rect l="0" t="0" r="r" b="b"/>
              <a:pathLst>
                <a:path w="18655" h="20542">
                  <a:moveTo>
                    <a:pt x="3572" y="718"/>
                  </a:moveTo>
                  <a:lnTo>
                    <a:pt x="14668" y="5"/>
                  </a:lnTo>
                  <a:cubicBezTo>
                    <a:pt x="19747" y="-322"/>
                    <a:pt x="20093" y="18252"/>
                    <a:pt x="15019" y="18888"/>
                  </a:cubicBezTo>
                  <a:lnTo>
                    <a:pt x="4058" y="20522"/>
                  </a:lnTo>
                  <a:cubicBezTo>
                    <a:pt x="-1012" y="21278"/>
                    <a:pt x="-1507" y="1042"/>
                    <a:pt x="3572" y="718"/>
                  </a:cubicBezTo>
                  <a:close/>
                  <a:moveTo>
                    <a:pt x="3572" y="718"/>
                  </a:moveTo>
                </a:path>
              </a:pathLst>
            </a:custGeom>
            <a:solidFill>
              <a:srgbClr val="FCDBBC"/>
            </a:solidFill>
            <a:ln>
              <a:noFill/>
            </a:ln>
          </p:spPr>
          <p:txBody>
            <a:bodyPr lIns="0" tIns="0" rIns="0" bIns="0"/>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2000" b="1" i="0" u="none" strike="noStrike" kern="0" cap="none" spc="0" normalizeH="0" baseline="0" noProof="0">
                <a:ln>
                  <a:noFill/>
                </a:ln>
                <a:solidFill>
                  <a:srgbClr val="9EACB4"/>
                </a:solidFill>
                <a:effectLst/>
                <a:uLnTx/>
                <a:uFillTx/>
                <a:latin typeface="Simplified Arabic" panose="02020603050405020304" pitchFamily="18" charset="-78"/>
                <a:cs typeface="Simplified Arabic" panose="02020603050405020304" pitchFamily="18" charset="-78"/>
              </a:endParaRPr>
            </a:p>
          </p:txBody>
        </p:sp>
        <p:sp>
          <p:nvSpPr>
            <p:cNvPr id="91" name="AutoShape 33"/>
            <p:cNvSpPr/>
            <p:nvPr/>
          </p:nvSpPr>
          <p:spPr bwMode="auto">
            <a:xfrm>
              <a:off x="1837778" y="4579382"/>
              <a:ext cx="783497" cy="255510"/>
            </a:xfrm>
            <a:custGeom>
              <a:avLst/>
              <a:gdLst/>
              <a:ahLst/>
              <a:cxnLst/>
              <a:rect l="0" t="0" r="r" b="b"/>
              <a:pathLst>
                <a:path w="19995" h="21032">
                  <a:moveTo>
                    <a:pt x="18260" y="13"/>
                  </a:moveTo>
                  <a:lnTo>
                    <a:pt x="4643" y="2205"/>
                  </a:lnTo>
                  <a:lnTo>
                    <a:pt x="0" y="21032"/>
                  </a:lnTo>
                  <a:lnTo>
                    <a:pt x="13867" y="19774"/>
                  </a:lnTo>
                  <a:cubicBezTo>
                    <a:pt x="20107" y="19210"/>
                    <a:pt x="21600" y="-568"/>
                    <a:pt x="18260" y="13"/>
                  </a:cubicBezTo>
                  <a:close/>
                  <a:moveTo>
                    <a:pt x="18260" y="13"/>
                  </a:moveTo>
                </a:path>
              </a:pathLst>
            </a:custGeom>
            <a:solidFill>
              <a:srgbClr val="FCDBBC"/>
            </a:solidFill>
            <a:ln>
              <a:noFill/>
            </a:ln>
          </p:spPr>
          <p:txBody>
            <a:bodyPr lIns="0" tIns="0" rIns="0" bIns="0"/>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2000" b="1" i="0" u="none" strike="noStrike" kern="0" cap="none" spc="0" normalizeH="0" baseline="0" noProof="0">
                <a:ln>
                  <a:noFill/>
                </a:ln>
                <a:solidFill>
                  <a:srgbClr val="9EACB4"/>
                </a:solidFill>
                <a:effectLst/>
                <a:uLnTx/>
                <a:uFillTx/>
                <a:latin typeface="Simplified Arabic" panose="02020603050405020304" pitchFamily="18" charset="-78"/>
                <a:cs typeface="Simplified Arabic" panose="02020603050405020304" pitchFamily="18" charset="-78"/>
              </a:endParaRPr>
            </a:p>
          </p:txBody>
        </p:sp>
        <p:sp>
          <p:nvSpPr>
            <p:cNvPr id="92" name="AutoShape 34"/>
            <p:cNvSpPr/>
            <p:nvPr/>
          </p:nvSpPr>
          <p:spPr bwMode="auto">
            <a:xfrm>
              <a:off x="1433822" y="4607357"/>
              <a:ext cx="714692" cy="822482"/>
            </a:xfrm>
            <a:custGeom>
              <a:avLst/>
              <a:gdLst/>
              <a:ahLst/>
              <a:cxnLst/>
              <a:rect l="0" t="0" r="r" b="b"/>
              <a:pathLst>
                <a:path w="19839" h="20094">
                  <a:moveTo>
                    <a:pt x="0" y="15916"/>
                  </a:moveTo>
                  <a:cubicBezTo>
                    <a:pt x="1161" y="8551"/>
                    <a:pt x="8127" y="1302"/>
                    <a:pt x="16095" y="37"/>
                  </a:cubicBezTo>
                  <a:cubicBezTo>
                    <a:pt x="19200" y="-456"/>
                    <a:pt x="21600" y="4101"/>
                    <a:pt x="18135" y="5580"/>
                  </a:cubicBezTo>
                  <a:cubicBezTo>
                    <a:pt x="16764" y="13432"/>
                    <a:pt x="11003" y="17841"/>
                    <a:pt x="7407" y="19127"/>
                  </a:cubicBezTo>
                  <a:cubicBezTo>
                    <a:pt x="7489" y="20496"/>
                    <a:pt x="1836" y="21144"/>
                    <a:pt x="0" y="15916"/>
                  </a:cubicBezTo>
                  <a:close/>
                  <a:moveTo>
                    <a:pt x="0" y="15916"/>
                  </a:moveTo>
                </a:path>
              </a:pathLst>
            </a:custGeom>
            <a:solidFill>
              <a:srgbClr val="FCDBBC"/>
            </a:solidFill>
            <a:ln>
              <a:noFill/>
            </a:ln>
          </p:spPr>
          <p:txBody>
            <a:bodyPr lIns="0" tIns="0" rIns="0" bIns="0"/>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2000" b="1" i="0" u="none" strike="noStrike" kern="0" cap="none" spc="0" normalizeH="0" baseline="0" noProof="0">
                <a:ln>
                  <a:noFill/>
                </a:ln>
                <a:solidFill>
                  <a:srgbClr val="9EACB4"/>
                </a:solidFill>
                <a:effectLst/>
                <a:uLnTx/>
                <a:uFillTx/>
                <a:latin typeface="Simplified Arabic" panose="02020603050405020304" pitchFamily="18" charset="-78"/>
                <a:cs typeface="Simplified Arabic" panose="02020603050405020304" pitchFamily="18" charset="-78"/>
              </a:endParaRPr>
            </a:p>
          </p:txBody>
        </p:sp>
        <p:sp>
          <p:nvSpPr>
            <p:cNvPr id="93" name="AutoShape 35"/>
            <p:cNvSpPr/>
            <p:nvPr/>
          </p:nvSpPr>
          <p:spPr bwMode="auto">
            <a:xfrm>
              <a:off x="488299" y="4743505"/>
              <a:ext cx="512713" cy="1169378"/>
            </a:xfrm>
            <a:custGeom>
              <a:avLst/>
              <a:gdLst/>
              <a:ahLst/>
              <a:cxnLst/>
              <a:rect l="0" t="0" r="r" b="b"/>
              <a:pathLst>
                <a:path w="20537" h="21600">
                  <a:moveTo>
                    <a:pt x="19189" y="21600"/>
                  </a:moveTo>
                  <a:cubicBezTo>
                    <a:pt x="21600" y="11096"/>
                    <a:pt x="20427" y="3452"/>
                    <a:pt x="18408" y="0"/>
                  </a:cubicBezTo>
                  <a:lnTo>
                    <a:pt x="0" y="12779"/>
                  </a:lnTo>
                  <a:lnTo>
                    <a:pt x="19189" y="21600"/>
                  </a:lnTo>
                  <a:close/>
                  <a:moveTo>
                    <a:pt x="19189" y="21600"/>
                  </a:moveTo>
                </a:path>
              </a:pathLst>
            </a:custGeom>
            <a:solidFill>
              <a:srgbClr val="4F5457"/>
            </a:solidFill>
            <a:ln>
              <a:noFill/>
            </a:ln>
          </p:spPr>
          <p:txBody>
            <a:bodyPr lIns="0" tIns="0" rIns="0" bIns="0"/>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2000" b="1" i="0" u="none" strike="noStrike" kern="0" cap="none" spc="0" normalizeH="0" baseline="0" noProof="0">
                <a:ln>
                  <a:noFill/>
                </a:ln>
                <a:solidFill>
                  <a:srgbClr val="9EACB4"/>
                </a:solidFill>
                <a:effectLst/>
                <a:uLnTx/>
                <a:uFillTx/>
                <a:latin typeface="Simplified Arabic" panose="02020603050405020304" pitchFamily="18" charset="-78"/>
                <a:cs typeface="Simplified Arabic" panose="02020603050405020304" pitchFamily="18" charset="-78"/>
              </a:endParaRPr>
            </a:p>
          </p:txBody>
        </p:sp>
        <p:sp>
          <p:nvSpPr>
            <p:cNvPr id="94" name="AutoShape 36"/>
            <p:cNvSpPr/>
            <p:nvPr/>
          </p:nvSpPr>
          <p:spPr bwMode="auto">
            <a:xfrm>
              <a:off x="246368" y="4834891"/>
              <a:ext cx="952183" cy="994066"/>
            </a:xfrm>
            <a:custGeom>
              <a:avLst/>
              <a:gdLst/>
              <a:ahLst/>
              <a:cxnLst/>
              <a:rect l="0" t="0" r="r" b="b"/>
              <a:pathLst>
                <a:path w="21600" h="21600">
                  <a:moveTo>
                    <a:pt x="0" y="255"/>
                  </a:moveTo>
                  <a:lnTo>
                    <a:pt x="21322" y="0"/>
                  </a:lnTo>
                  <a:cubicBezTo>
                    <a:pt x="17363" y="8893"/>
                    <a:pt x="18172" y="15692"/>
                    <a:pt x="21600" y="21342"/>
                  </a:cubicBezTo>
                  <a:lnTo>
                    <a:pt x="0" y="21600"/>
                  </a:lnTo>
                  <a:lnTo>
                    <a:pt x="0" y="255"/>
                  </a:lnTo>
                  <a:close/>
                  <a:moveTo>
                    <a:pt x="0" y="255"/>
                  </a:moveTo>
                </a:path>
              </a:pathLst>
            </a:custGeom>
            <a:solidFill>
              <a:srgbClr val="F0F3F4"/>
            </a:solidFill>
            <a:ln>
              <a:noFill/>
            </a:ln>
          </p:spPr>
          <p:txBody>
            <a:bodyPr lIns="0" tIns="0" rIns="0" bIns="0"/>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2000" b="1" i="0" u="none" strike="noStrike" kern="0" cap="none" spc="0" normalizeH="0" baseline="0" noProof="0">
                <a:ln>
                  <a:noFill/>
                </a:ln>
                <a:solidFill>
                  <a:srgbClr val="9EACB4"/>
                </a:solidFill>
                <a:effectLst/>
                <a:uLnTx/>
                <a:uFillTx/>
                <a:latin typeface="Simplified Arabic" panose="02020603050405020304" pitchFamily="18" charset="-78"/>
                <a:cs typeface="Simplified Arabic" panose="02020603050405020304" pitchFamily="18" charset="-78"/>
              </a:endParaRPr>
            </a:p>
          </p:txBody>
        </p:sp>
        <p:sp>
          <p:nvSpPr>
            <p:cNvPr id="95" name="AutoShape 37"/>
            <p:cNvSpPr/>
            <p:nvPr/>
          </p:nvSpPr>
          <p:spPr bwMode="auto">
            <a:xfrm>
              <a:off x="0" y="4743505"/>
              <a:ext cx="967719" cy="1176838"/>
            </a:xfrm>
            <a:custGeom>
              <a:avLst/>
              <a:gdLst/>
              <a:ahLst/>
              <a:cxnLst/>
              <a:rect l="0" t="0" r="r" b="b"/>
              <a:pathLst>
                <a:path w="21600" h="21600">
                  <a:moveTo>
                    <a:pt x="0" y="161"/>
                  </a:moveTo>
                  <a:lnTo>
                    <a:pt x="21164" y="0"/>
                  </a:lnTo>
                  <a:cubicBezTo>
                    <a:pt x="16440" y="7024"/>
                    <a:pt x="15701" y="14147"/>
                    <a:pt x="21600" y="21435"/>
                  </a:cubicBezTo>
                  <a:lnTo>
                    <a:pt x="0" y="21600"/>
                  </a:lnTo>
                  <a:lnTo>
                    <a:pt x="0" y="161"/>
                  </a:lnTo>
                  <a:close/>
                  <a:moveTo>
                    <a:pt x="0" y="161"/>
                  </a:moveTo>
                </a:path>
              </a:pathLst>
            </a:custGeom>
            <a:solidFill>
              <a:srgbClr val="899297"/>
            </a:solidFill>
            <a:ln>
              <a:noFill/>
            </a:ln>
          </p:spPr>
          <p:txBody>
            <a:bodyPr lIns="0" tIns="0" rIns="0" bIns="0"/>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2000" b="1" i="0" u="none" strike="noStrike" kern="0" cap="none" spc="0" normalizeH="0" baseline="0" noProof="0">
                <a:ln>
                  <a:noFill/>
                </a:ln>
                <a:solidFill>
                  <a:srgbClr val="9EACB4"/>
                </a:solidFill>
                <a:effectLst/>
                <a:uLnTx/>
                <a:uFillTx/>
                <a:latin typeface="Simplified Arabic" panose="02020603050405020304" pitchFamily="18" charset="-78"/>
                <a:cs typeface="Simplified Arabic" panose="02020603050405020304" pitchFamily="18" charset="-78"/>
              </a:endParaRPr>
            </a:p>
          </p:txBody>
        </p:sp>
        <p:sp>
          <p:nvSpPr>
            <p:cNvPr id="96" name="AutoShape 38"/>
            <p:cNvSpPr/>
            <p:nvPr/>
          </p:nvSpPr>
          <p:spPr bwMode="auto">
            <a:xfrm>
              <a:off x="0" y="5726379"/>
              <a:ext cx="967719" cy="201424"/>
            </a:xfrm>
            <a:custGeom>
              <a:avLst/>
              <a:gdLst/>
              <a:ahLst/>
              <a:cxnLst/>
              <a:rect l="0" t="0" r="r" b="b"/>
              <a:pathLst>
                <a:path w="21600" h="21600">
                  <a:moveTo>
                    <a:pt x="19241" y="0"/>
                  </a:moveTo>
                  <a:cubicBezTo>
                    <a:pt x="19860" y="6855"/>
                    <a:pt x="20642" y="13735"/>
                    <a:pt x="21600" y="20638"/>
                  </a:cubicBezTo>
                  <a:lnTo>
                    <a:pt x="0" y="21600"/>
                  </a:lnTo>
                  <a:lnTo>
                    <a:pt x="0" y="0"/>
                  </a:lnTo>
                  <a:lnTo>
                    <a:pt x="19241" y="0"/>
                  </a:lnTo>
                  <a:close/>
                  <a:moveTo>
                    <a:pt x="19241" y="0"/>
                  </a:moveTo>
                </a:path>
              </a:pathLst>
            </a:custGeom>
            <a:solidFill>
              <a:srgbClr val="4F5457"/>
            </a:solidFill>
            <a:ln>
              <a:noFill/>
            </a:ln>
          </p:spPr>
          <p:txBody>
            <a:bodyPr lIns="0" tIns="0" rIns="0" bIns="0"/>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2000" b="1" i="0" u="none" strike="noStrike" kern="0" cap="none" spc="0" normalizeH="0" baseline="0" noProof="0">
                <a:ln>
                  <a:noFill/>
                </a:ln>
                <a:solidFill>
                  <a:srgbClr val="9EACB4"/>
                </a:solidFill>
                <a:effectLst/>
                <a:uLnTx/>
                <a:uFillTx/>
                <a:latin typeface="Simplified Arabic" panose="02020603050405020304" pitchFamily="18" charset="-78"/>
                <a:cs typeface="Simplified Arabic" panose="02020603050405020304" pitchFamily="18" charset="-78"/>
              </a:endParaRPr>
            </a:p>
          </p:txBody>
        </p:sp>
        <p:sp>
          <p:nvSpPr>
            <p:cNvPr id="97" name="AutoShape 39"/>
            <p:cNvSpPr/>
            <p:nvPr/>
          </p:nvSpPr>
          <p:spPr bwMode="auto">
            <a:xfrm>
              <a:off x="841205" y="5659238"/>
              <a:ext cx="361786" cy="165989"/>
            </a:xfrm>
            <a:custGeom>
              <a:avLst/>
              <a:gdLst/>
              <a:ahLst/>
              <a:cxnLst/>
              <a:rect l="0" t="0" r="r" b="b"/>
              <a:pathLst>
                <a:path w="21600" h="21600">
                  <a:moveTo>
                    <a:pt x="0" y="0"/>
                  </a:moveTo>
                  <a:lnTo>
                    <a:pt x="16598" y="0"/>
                  </a:lnTo>
                  <a:cubicBezTo>
                    <a:pt x="17931" y="7356"/>
                    <a:pt x="19614" y="14395"/>
                    <a:pt x="21600" y="21160"/>
                  </a:cubicBezTo>
                  <a:lnTo>
                    <a:pt x="3718" y="21600"/>
                  </a:lnTo>
                  <a:cubicBezTo>
                    <a:pt x="2209" y="14378"/>
                    <a:pt x="975" y="7182"/>
                    <a:pt x="0" y="0"/>
                  </a:cubicBezTo>
                  <a:close/>
                  <a:moveTo>
                    <a:pt x="0" y="0"/>
                  </a:moveTo>
                </a:path>
              </a:pathLst>
            </a:custGeom>
            <a:solidFill>
              <a:srgbClr val="F0F3F4">
                <a:lumMod val="90000"/>
              </a:srgbClr>
            </a:solidFill>
            <a:ln>
              <a:noFill/>
            </a:ln>
          </p:spPr>
          <p:txBody>
            <a:bodyPr lIns="0" tIns="0" rIns="0" bIns="0"/>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2000" b="1" i="0" u="none" strike="noStrike" kern="0" cap="none" spc="0" normalizeH="0" baseline="0" noProof="0">
                <a:ln>
                  <a:noFill/>
                </a:ln>
                <a:solidFill>
                  <a:srgbClr val="9EACB4"/>
                </a:solidFill>
                <a:effectLst/>
                <a:uLnTx/>
                <a:uFillTx/>
                <a:latin typeface="Simplified Arabic" panose="02020603050405020304" pitchFamily="18" charset="-78"/>
                <a:cs typeface="Simplified Arabic" panose="02020603050405020304" pitchFamily="18" charset="-78"/>
              </a:endParaRPr>
            </a:p>
          </p:txBody>
        </p:sp>
        <p:sp>
          <p:nvSpPr>
            <p:cNvPr id="98" name="AutoShape 41"/>
            <p:cNvSpPr/>
            <p:nvPr/>
          </p:nvSpPr>
          <p:spPr bwMode="auto">
            <a:xfrm>
              <a:off x="2270588" y="4877788"/>
              <a:ext cx="197540" cy="167853"/>
            </a:xfrm>
            <a:custGeom>
              <a:avLst/>
              <a:gdLst/>
              <a:ahLst/>
              <a:cxnLst/>
              <a:rect l="0" t="0" r="r" b="b"/>
              <a:pathLst>
                <a:path w="15270" h="19874">
                  <a:moveTo>
                    <a:pt x="4875" y="68"/>
                  </a:moveTo>
                  <a:cubicBezTo>
                    <a:pt x="17869" y="-1305"/>
                    <a:pt x="19158" y="18826"/>
                    <a:pt x="6034" y="19868"/>
                  </a:cubicBezTo>
                  <a:cubicBezTo>
                    <a:pt x="-1085" y="20295"/>
                    <a:pt x="-2442" y="510"/>
                    <a:pt x="4875" y="68"/>
                  </a:cubicBezTo>
                  <a:close/>
                  <a:moveTo>
                    <a:pt x="4875" y="68"/>
                  </a:moveTo>
                </a:path>
              </a:pathLst>
            </a:custGeom>
            <a:solidFill>
              <a:srgbClr val="FFF0E3"/>
            </a:solid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2000" b="1" i="0" u="none" strike="noStrike" kern="0" cap="none" spc="0" normalizeH="0" baseline="0" noProof="0">
                <a:ln>
                  <a:noFill/>
                </a:ln>
                <a:solidFill>
                  <a:srgbClr val="9EACB4"/>
                </a:solidFill>
                <a:effectLst/>
                <a:uLnTx/>
                <a:uFillTx/>
                <a:latin typeface="Simplified Arabic" panose="02020603050405020304" pitchFamily="18" charset="-78"/>
                <a:cs typeface="Simplified Arabic" panose="02020603050405020304" pitchFamily="18" charset="-78"/>
              </a:endParaRPr>
            </a:p>
          </p:txBody>
        </p:sp>
        <p:sp>
          <p:nvSpPr>
            <p:cNvPr id="99" name="AutoShape 42"/>
            <p:cNvSpPr/>
            <p:nvPr/>
          </p:nvSpPr>
          <p:spPr bwMode="auto">
            <a:xfrm>
              <a:off x="2283905" y="5105322"/>
              <a:ext cx="195319" cy="169718"/>
            </a:xfrm>
            <a:custGeom>
              <a:avLst/>
              <a:gdLst/>
              <a:ahLst/>
              <a:cxnLst/>
              <a:rect l="0" t="0" r="r" b="b"/>
              <a:pathLst>
                <a:path w="15270" h="19874">
                  <a:moveTo>
                    <a:pt x="4875" y="66"/>
                  </a:moveTo>
                  <a:cubicBezTo>
                    <a:pt x="17868" y="-1303"/>
                    <a:pt x="19158" y="18828"/>
                    <a:pt x="6034" y="19867"/>
                  </a:cubicBezTo>
                  <a:cubicBezTo>
                    <a:pt x="-1085" y="20297"/>
                    <a:pt x="-2442" y="512"/>
                    <a:pt x="4875" y="66"/>
                  </a:cubicBezTo>
                  <a:close/>
                  <a:moveTo>
                    <a:pt x="4875" y="66"/>
                  </a:moveTo>
                </a:path>
              </a:pathLst>
            </a:custGeom>
            <a:solidFill>
              <a:srgbClr val="FFF0E3"/>
            </a:solid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2000" b="1" i="0" u="none" strike="noStrike" kern="0" cap="none" spc="0" normalizeH="0" baseline="0" noProof="0">
                <a:ln>
                  <a:noFill/>
                </a:ln>
                <a:solidFill>
                  <a:srgbClr val="9EACB4"/>
                </a:solidFill>
                <a:effectLst/>
                <a:uLnTx/>
                <a:uFillTx/>
                <a:latin typeface="Simplified Arabic" panose="02020603050405020304" pitchFamily="18" charset="-78"/>
                <a:cs typeface="Simplified Arabic" panose="02020603050405020304" pitchFamily="18" charset="-78"/>
              </a:endParaRPr>
            </a:p>
          </p:txBody>
        </p:sp>
        <p:sp>
          <p:nvSpPr>
            <p:cNvPr id="100" name="AutoShape 43"/>
            <p:cNvSpPr/>
            <p:nvPr/>
          </p:nvSpPr>
          <p:spPr bwMode="auto">
            <a:xfrm>
              <a:off x="2310539" y="5336587"/>
              <a:ext cx="197540" cy="167853"/>
            </a:xfrm>
            <a:custGeom>
              <a:avLst/>
              <a:gdLst/>
              <a:ahLst/>
              <a:cxnLst/>
              <a:rect l="0" t="0" r="r" b="b"/>
              <a:pathLst>
                <a:path w="15270" h="19877">
                  <a:moveTo>
                    <a:pt x="4875" y="67"/>
                  </a:moveTo>
                  <a:cubicBezTo>
                    <a:pt x="17868" y="-1303"/>
                    <a:pt x="19158" y="18833"/>
                    <a:pt x="6034" y="19870"/>
                  </a:cubicBezTo>
                  <a:cubicBezTo>
                    <a:pt x="-1085" y="20297"/>
                    <a:pt x="-2442" y="510"/>
                    <a:pt x="4875" y="67"/>
                  </a:cubicBezTo>
                  <a:close/>
                  <a:moveTo>
                    <a:pt x="4875" y="67"/>
                  </a:moveTo>
                </a:path>
              </a:pathLst>
            </a:custGeom>
            <a:solidFill>
              <a:srgbClr val="FFF0E3"/>
            </a:solid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2000" b="1" i="0" u="none" strike="noStrike" kern="0" cap="none" spc="0" normalizeH="0" baseline="0" noProof="0">
                <a:ln>
                  <a:noFill/>
                </a:ln>
                <a:solidFill>
                  <a:srgbClr val="9EACB4"/>
                </a:solidFill>
                <a:effectLst/>
                <a:uLnTx/>
                <a:uFillTx/>
                <a:latin typeface="Simplified Arabic" panose="02020603050405020304" pitchFamily="18" charset="-78"/>
                <a:cs typeface="Simplified Arabic" panose="02020603050405020304" pitchFamily="18" charset="-78"/>
              </a:endParaRPr>
            </a:p>
          </p:txBody>
        </p:sp>
        <p:sp>
          <p:nvSpPr>
            <p:cNvPr id="101" name="AutoShape 44"/>
            <p:cNvSpPr/>
            <p:nvPr/>
          </p:nvSpPr>
          <p:spPr bwMode="auto">
            <a:xfrm>
              <a:off x="2392663" y="5551066"/>
              <a:ext cx="195319" cy="169719"/>
            </a:xfrm>
            <a:custGeom>
              <a:avLst/>
              <a:gdLst/>
              <a:ahLst/>
              <a:cxnLst/>
              <a:rect l="0" t="0" r="r" b="b"/>
              <a:pathLst>
                <a:path w="15270" h="19877">
                  <a:moveTo>
                    <a:pt x="4875" y="67"/>
                  </a:moveTo>
                  <a:cubicBezTo>
                    <a:pt x="17868" y="-1303"/>
                    <a:pt x="19157" y="18831"/>
                    <a:pt x="6034" y="19870"/>
                  </a:cubicBezTo>
                  <a:cubicBezTo>
                    <a:pt x="-1084" y="20297"/>
                    <a:pt x="-2443" y="513"/>
                    <a:pt x="4875" y="67"/>
                  </a:cubicBezTo>
                  <a:close/>
                  <a:moveTo>
                    <a:pt x="4875" y="67"/>
                  </a:moveTo>
                </a:path>
              </a:pathLst>
            </a:custGeom>
            <a:solidFill>
              <a:srgbClr val="FFF0E3"/>
            </a:solid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2000" b="1" i="0" u="none" strike="noStrike" kern="0" cap="none" spc="0" normalizeH="0" baseline="0" noProof="0">
                <a:ln>
                  <a:noFill/>
                </a:ln>
                <a:solidFill>
                  <a:srgbClr val="9EACB4"/>
                </a:solidFill>
                <a:effectLst/>
                <a:uLnTx/>
                <a:uFillTx/>
                <a:latin typeface="Simplified Arabic" panose="02020603050405020304" pitchFamily="18" charset="-78"/>
                <a:cs typeface="Simplified Arabic" panose="02020603050405020304" pitchFamily="18" charset="-78"/>
              </a:endParaRPr>
            </a:p>
          </p:txBody>
        </p:sp>
      </p:grpSp>
      <p:sp>
        <p:nvSpPr>
          <p:cNvPr id="104" name="Oval 71"/>
          <p:cNvSpPr/>
          <p:nvPr/>
        </p:nvSpPr>
        <p:spPr>
          <a:xfrm>
            <a:off x="11180763" y="1489075"/>
            <a:ext cx="588963" cy="608013"/>
          </a:xfrm>
          <a:prstGeom prst="ellipse">
            <a:avLst/>
          </a:prstGeom>
          <a:solidFill>
            <a:schemeClr val="accent1"/>
          </a:solidFill>
          <a:ln w="25400">
            <a:noFill/>
          </a:ln>
        </p:spPr>
        <p:style>
          <a:lnRef idx="2">
            <a:schemeClr val="accent1">
              <a:shade val="50000"/>
            </a:schemeClr>
          </a:lnRef>
          <a:fillRef idx="1">
            <a:schemeClr val="accent1"/>
          </a:fillRef>
          <a:effectRef idx="0">
            <a:schemeClr val="accent1"/>
          </a:effectRef>
          <a:fontRef idx="minor">
            <a:schemeClr val="lt1"/>
          </a:fontRef>
        </p:style>
        <p: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eaLnBrk="1" hangingPunct="1">
              <a:buNone/>
            </a:pPr>
            <a:r>
              <a:rPr lang="ar-SA" altLang="x-none" sz="2000" b="1" dirty="0">
                <a:solidFill>
                  <a:schemeClr val="bg1"/>
                </a:solidFill>
                <a:latin typeface="Simplified Arabic" panose="02020603050405020304" pitchFamily="18" charset="-78"/>
                <a:cs typeface="Simplified Arabic" panose="02020603050405020304" pitchFamily="18" charset="-78"/>
              </a:rPr>
              <a:t>1</a:t>
            </a:r>
            <a:endParaRPr sz="2000" b="1" dirty="0">
              <a:solidFill>
                <a:schemeClr val="bg1"/>
              </a:solidFill>
              <a:latin typeface="Simplified Arabic" panose="02020603050405020304" pitchFamily="18" charset="-78"/>
              <a:cs typeface="Simplified Arabic" panose="02020603050405020304" pitchFamily="18" charset="-78"/>
            </a:endParaRPr>
          </a:p>
        </p:txBody>
      </p:sp>
      <p:sp>
        <p:nvSpPr>
          <p:cNvPr id="46084" name="TextBox 72"/>
          <p:cNvSpPr txBox="1"/>
          <p:nvPr/>
        </p:nvSpPr>
        <p:spPr>
          <a:xfrm>
            <a:off x="8271165" y="3057525"/>
            <a:ext cx="2688936" cy="400110"/>
          </a:xfrm>
          <a:prstGeom prst="rect">
            <a:avLst/>
          </a:prstGeom>
          <a:noFill/>
          <a:ln w="9525">
            <a:noFill/>
          </a:ln>
        </p:spPr>
        <p:txBody>
          <a:bodyPr wrap="squar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1" indent="0" algn="r" eaLnBrk="1" hangingPunct="1">
              <a:lnSpc>
                <a:spcPct val="100000"/>
              </a:lnSpc>
              <a:spcBef>
                <a:spcPct val="0"/>
              </a:spcBef>
              <a:buFontTx/>
              <a:buNone/>
            </a:pPr>
            <a:r>
              <a:rPr lang="ar-JO" altLang="en-US" sz="2000" b="1" dirty="0">
                <a:solidFill>
                  <a:srgbClr val="002060"/>
                </a:solidFill>
                <a:latin typeface="Simplified Arabic" panose="02020603050405020304" pitchFamily="18" charset="-78"/>
                <a:cs typeface="Simplified Arabic" panose="02020603050405020304" pitchFamily="18" charset="-78"/>
              </a:rPr>
              <a:t>  </a:t>
            </a:r>
            <a:r>
              <a:rPr lang="ar-SA" altLang="en-US" sz="2000" b="1" dirty="0">
                <a:solidFill>
                  <a:srgbClr val="002060"/>
                </a:solidFill>
                <a:latin typeface="Simplified Arabic" panose="02020603050405020304" pitchFamily="18" charset="-78"/>
                <a:cs typeface="Simplified Arabic" panose="02020603050405020304" pitchFamily="18" charset="-78"/>
              </a:rPr>
              <a:t>تقارير سير الاعمال الادارية</a:t>
            </a:r>
            <a:endParaRPr lang="ar-SA" altLang="en-US" sz="2000" b="1" dirty="0">
              <a:solidFill>
                <a:srgbClr val="002060"/>
              </a:solidFill>
              <a:latin typeface="Simplified Arabic" panose="02020603050405020304" pitchFamily="18" charset="-78"/>
              <a:ea typeface="Calibri" panose="020F0502020204030204" pitchFamily="34" charset="0"/>
              <a:cs typeface="Simplified Arabic" panose="02020603050405020304" pitchFamily="18" charset="-78"/>
            </a:endParaRPr>
          </a:p>
        </p:txBody>
      </p:sp>
      <p:sp>
        <p:nvSpPr>
          <p:cNvPr id="106" name="Oval 74"/>
          <p:cNvSpPr/>
          <p:nvPr/>
        </p:nvSpPr>
        <p:spPr>
          <a:xfrm>
            <a:off x="11180762" y="2166938"/>
            <a:ext cx="588963" cy="673417"/>
          </a:xfrm>
          <a:prstGeom prst="ellipse">
            <a:avLst/>
          </a:prstGeom>
          <a:solidFill>
            <a:schemeClr val="accent2"/>
          </a:solidFill>
          <a:ln w="25400">
            <a:noFill/>
          </a:ln>
        </p:spPr>
        <p:style>
          <a:lnRef idx="2">
            <a:schemeClr val="accent1">
              <a:shade val="50000"/>
            </a:schemeClr>
          </a:lnRef>
          <a:fillRef idx="1">
            <a:schemeClr val="accent1"/>
          </a:fillRef>
          <a:effectRef idx="0">
            <a:schemeClr val="accent1"/>
          </a:effectRef>
          <a:fontRef idx="minor">
            <a:schemeClr val="lt1"/>
          </a:fontRef>
        </p:style>
        <p: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eaLnBrk="1" hangingPunct="1">
              <a:buNone/>
            </a:pPr>
            <a:r>
              <a:rPr lang="ar-SA" altLang="x-none" sz="2000" b="1" dirty="0">
                <a:solidFill>
                  <a:schemeClr val="bg1"/>
                </a:solidFill>
                <a:latin typeface="Simplified Arabic" panose="02020603050405020304" pitchFamily="18" charset="-78"/>
                <a:cs typeface="Simplified Arabic" panose="02020603050405020304" pitchFamily="18" charset="-78"/>
              </a:rPr>
              <a:t>2</a:t>
            </a:r>
            <a:endParaRPr sz="2000" b="1" dirty="0">
              <a:solidFill>
                <a:schemeClr val="bg1"/>
              </a:solidFill>
              <a:latin typeface="Simplified Arabic" panose="02020603050405020304" pitchFamily="18" charset="-78"/>
              <a:cs typeface="Simplified Arabic" panose="02020603050405020304" pitchFamily="18" charset="-78"/>
            </a:endParaRPr>
          </a:p>
        </p:txBody>
      </p:sp>
      <p:sp>
        <p:nvSpPr>
          <p:cNvPr id="46086" name="TextBox 75"/>
          <p:cNvSpPr txBox="1"/>
          <p:nvPr/>
        </p:nvSpPr>
        <p:spPr>
          <a:xfrm>
            <a:off x="7464829" y="3819525"/>
            <a:ext cx="3495271" cy="400110"/>
          </a:xfrm>
          <a:prstGeom prst="rect">
            <a:avLst/>
          </a:prstGeom>
          <a:noFill/>
          <a:ln w="9525">
            <a:noFill/>
          </a:ln>
        </p:spPr>
        <p:txBody>
          <a:bodyPr wrap="squar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1" indent="0" algn="r" eaLnBrk="1" hangingPunct="1">
              <a:lnSpc>
                <a:spcPct val="100000"/>
              </a:lnSpc>
              <a:spcBef>
                <a:spcPct val="0"/>
              </a:spcBef>
              <a:buFontTx/>
              <a:buNone/>
            </a:pPr>
            <a:r>
              <a:rPr lang="ar-JO" altLang="en-US" sz="2000" b="1" dirty="0">
                <a:solidFill>
                  <a:srgbClr val="002060"/>
                </a:solidFill>
                <a:latin typeface="Simplified Arabic" panose="02020603050405020304" pitchFamily="18" charset="-78"/>
                <a:cs typeface="Simplified Arabic" panose="02020603050405020304" pitchFamily="18" charset="-78"/>
              </a:rPr>
              <a:t>  </a:t>
            </a:r>
            <a:r>
              <a:rPr lang="ar-SA" altLang="en-US" sz="2000" b="1" dirty="0">
                <a:solidFill>
                  <a:srgbClr val="002060"/>
                </a:solidFill>
                <a:latin typeface="Simplified Arabic" panose="02020603050405020304" pitchFamily="18" charset="-78"/>
                <a:cs typeface="Simplified Arabic" panose="02020603050405020304" pitchFamily="18" charset="-78"/>
              </a:rPr>
              <a:t>تقارير قياس كفاءة الموظفين</a:t>
            </a:r>
            <a:endParaRPr lang="en-US" altLang="en-US" sz="2000" b="1" dirty="0">
              <a:solidFill>
                <a:srgbClr val="002060"/>
              </a:solidFill>
              <a:latin typeface="Simplified Arabic" panose="02020603050405020304" pitchFamily="18" charset="-78"/>
              <a:ea typeface="Calibri" panose="020F0502020204030204" pitchFamily="34" charset="0"/>
              <a:cs typeface="Simplified Arabic" panose="02020603050405020304" pitchFamily="18" charset="-78"/>
            </a:endParaRPr>
          </a:p>
        </p:txBody>
      </p:sp>
      <p:sp>
        <p:nvSpPr>
          <p:cNvPr id="108" name="Oval 77"/>
          <p:cNvSpPr/>
          <p:nvPr/>
        </p:nvSpPr>
        <p:spPr>
          <a:xfrm>
            <a:off x="11179175" y="2960688"/>
            <a:ext cx="590550" cy="609600"/>
          </a:xfrm>
          <a:prstGeom prst="ellipse">
            <a:avLst/>
          </a:prstGeom>
          <a:solidFill>
            <a:schemeClr val="accent3"/>
          </a:solidFill>
          <a:ln w="25400">
            <a:noFill/>
          </a:ln>
        </p:spPr>
        <p:style>
          <a:lnRef idx="2">
            <a:schemeClr val="accent1">
              <a:shade val="50000"/>
            </a:schemeClr>
          </a:lnRef>
          <a:fillRef idx="1">
            <a:schemeClr val="accent1"/>
          </a:fillRef>
          <a:effectRef idx="0">
            <a:schemeClr val="accent1"/>
          </a:effectRef>
          <a:fontRef idx="minor">
            <a:schemeClr val="lt1"/>
          </a:fontRef>
        </p:style>
        <p: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eaLnBrk="1" hangingPunct="1">
              <a:buNone/>
            </a:pPr>
            <a:r>
              <a:rPr lang="ar-SA" altLang="x-none" sz="2000" b="1" dirty="0">
                <a:solidFill>
                  <a:schemeClr val="bg1"/>
                </a:solidFill>
                <a:latin typeface="Simplified Arabic" panose="02020603050405020304" pitchFamily="18" charset="-78"/>
                <a:cs typeface="Simplified Arabic" panose="02020603050405020304" pitchFamily="18" charset="-78"/>
              </a:rPr>
              <a:t>3</a:t>
            </a:r>
            <a:endParaRPr sz="2000" b="1" dirty="0">
              <a:solidFill>
                <a:schemeClr val="bg1"/>
              </a:solidFill>
              <a:latin typeface="Simplified Arabic" panose="02020603050405020304" pitchFamily="18" charset="-78"/>
              <a:cs typeface="Simplified Arabic" panose="02020603050405020304" pitchFamily="18" charset="-78"/>
            </a:endParaRPr>
          </a:p>
        </p:txBody>
      </p:sp>
      <p:sp>
        <p:nvSpPr>
          <p:cNvPr id="109" name="Oval 80"/>
          <p:cNvSpPr/>
          <p:nvPr/>
        </p:nvSpPr>
        <p:spPr>
          <a:xfrm>
            <a:off x="11180763" y="3659188"/>
            <a:ext cx="588963" cy="608013"/>
          </a:xfrm>
          <a:prstGeom prst="ellipse">
            <a:avLst/>
          </a:prstGeom>
          <a:solidFill>
            <a:schemeClr val="accent4"/>
          </a:solidFill>
          <a:ln w="25400">
            <a:noFill/>
          </a:ln>
        </p:spPr>
        <p:style>
          <a:lnRef idx="2">
            <a:schemeClr val="accent1">
              <a:shade val="50000"/>
            </a:schemeClr>
          </a:lnRef>
          <a:fillRef idx="1">
            <a:schemeClr val="accent1"/>
          </a:fillRef>
          <a:effectRef idx="0">
            <a:schemeClr val="accent1"/>
          </a:effectRef>
          <a:fontRef idx="minor">
            <a:schemeClr val="lt1"/>
          </a:fontRef>
        </p:style>
        <p: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eaLnBrk="1" hangingPunct="1">
              <a:buNone/>
            </a:pPr>
            <a:r>
              <a:rPr lang="ar-SA" altLang="x-none" sz="2000" b="1" dirty="0">
                <a:solidFill>
                  <a:schemeClr val="bg1"/>
                </a:solidFill>
                <a:latin typeface="Simplified Arabic" panose="02020603050405020304" pitchFamily="18" charset="-78"/>
                <a:cs typeface="Simplified Arabic" panose="02020603050405020304" pitchFamily="18" charset="-78"/>
              </a:rPr>
              <a:t>4</a:t>
            </a:r>
            <a:endParaRPr sz="2000" b="1" dirty="0">
              <a:solidFill>
                <a:schemeClr val="bg1"/>
              </a:solidFill>
              <a:latin typeface="Simplified Arabic" panose="02020603050405020304" pitchFamily="18" charset="-78"/>
              <a:cs typeface="Simplified Arabic" panose="02020603050405020304" pitchFamily="18" charset="-78"/>
            </a:endParaRPr>
          </a:p>
        </p:txBody>
      </p:sp>
      <p:sp>
        <p:nvSpPr>
          <p:cNvPr id="110" name="Freeform 13"/>
          <p:cNvSpPr>
            <a:spLocks noEditPoints="1"/>
          </p:cNvSpPr>
          <p:nvPr/>
        </p:nvSpPr>
        <p:spPr bwMode="auto">
          <a:xfrm>
            <a:off x="6888163" y="2106613"/>
            <a:ext cx="282575" cy="263525"/>
          </a:xfrm>
          <a:custGeom>
            <a:avLst/>
            <a:gdLst>
              <a:gd name="T0" fmla="*/ 2221 w 3375"/>
              <a:gd name="T1" fmla="*/ 1236 h 3159"/>
              <a:gd name="T2" fmla="*/ 2242 w 3375"/>
              <a:gd name="T3" fmla="*/ 1252 h 3159"/>
              <a:gd name="T4" fmla="*/ 2246 w 3375"/>
              <a:gd name="T5" fmla="*/ 1178 h 3159"/>
              <a:gd name="T6" fmla="*/ 2443 w 3375"/>
              <a:gd name="T7" fmla="*/ 1830 h 3159"/>
              <a:gd name="T8" fmla="*/ 1518 w 3375"/>
              <a:gd name="T9" fmla="*/ 982 h 3159"/>
              <a:gd name="T10" fmla="*/ 1704 w 3375"/>
              <a:gd name="T11" fmla="*/ 1062 h 3159"/>
              <a:gd name="T12" fmla="*/ 1771 w 3375"/>
              <a:gd name="T13" fmla="*/ 1272 h 3159"/>
              <a:gd name="T14" fmla="*/ 1664 w 3375"/>
              <a:gd name="T15" fmla="*/ 1457 h 3159"/>
              <a:gd name="T16" fmla="*/ 1501 w 3375"/>
              <a:gd name="T17" fmla="*/ 1570 h 3159"/>
              <a:gd name="T18" fmla="*/ 1787 w 3375"/>
              <a:gd name="T19" fmla="*/ 1655 h 3159"/>
              <a:gd name="T20" fmla="*/ 1208 w 3375"/>
              <a:gd name="T21" fmla="*/ 1662 h 3159"/>
              <a:gd name="T22" fmla="*/ 1331 w 3375"/>
              <a:gd name="T23" fmla="*/ 1466 h 3159"/>
              <a:gd name="T24" fmla="*/ 1494 w 3375"/>
              <a:gd name="T25" fmla="*/ 1347 h 3159"/>
              <a:gd name="T26" fmla="*/ 1558 w 3375"/>
              <a:gd name="T27" fmla="*/ 1236 h 3159"/>
              <a:gd name="T28" fmla="*/ 1470 w 3375"/>
              <a:gd name="T29" fmla="*/ 1173 h 3159"/>
              <a:gd name="T30" fmla="*/ 1358 w 3375"/>
              <a:gd name="T31" fmla="*/ 1243 h 3159"/>
              <a:gd name="T32" fmla="*/ 1203 w 3375"/>
              <a:gd name="T33" fmla="*/ 1144 h 3159"/>
              <a:gd name="T34" fmla="*/ 1300 w 3375"/>
              <a:gd name="T35" fmla="*/ 1038 h 3159"/>
              <a:gd name="T36" fmla="*/ 422 w 3375"/>
              <a:gd name="T37" fmla="*/ 734 h 3159"/>
              <a:gd name="T38" fmla="*/ 646 w 3375"/>
              <a:gd name="T39" fmla="*/ 863 h 3159"/>
              <a:gd name="T40" fmla="*/ 822 w 3375"/>
              <a:gd name="T41" fmla="*/ 1130 h 3159"/>
              <a:gd name="T42" fmla="*/ 827 w 3375"/>
              <a:gd name="T43" fmla="*/ 1309 h 3159"/>
              <a:gd name="T44" fmla="*/ 726 w 3375"/>
              <a:gd name="T45" fmla="*/ 1446 h 3159"/>
              <a:gd name="T46" fmla="*/ 639 w 3375"/>
              <a:gd name="T47" fmla="*/ 1590 h 3159"/>
              <a:gd name="T48" fmla="*/ 738 w 3375"/>
              <a:gd name="T49" fmla="*/ 1805 h 3159"/>
              <a:gd name="T50" fmla="*/ 955 w 3375"/>
              <a:gd name="T51" fmla="*/ 2061 h 3159"/>
              <a:gd name="T52" fmla="*/ 1210 w 3375"/>
              <a:gd name="T53" fmla="*/ 2306 h 3159"/>
              <a:gd name="T54" fmla="*/ 1454 w 3375"/>
              <a:gd name="T55" fmla="*/ 2483 h 3159"/>
              <a:gd name="T56" fmla="*/ 1636 w 3375"/>
              <a:gd name="T57" fmla="*/ 2506 h 3159"/>
              <a:gd name="T58" fmla="*/ 1770 w 3375"/>
              <a:gd name="T59" fmla="*/ 2381 h 3159"/>
              <a:gd name="T60" fmla="*/ 1919 w 3375"/>
              <a:gd name="T61" fmla="*/ 2316 h 3159"/>
              <a:gd name="T62" fmla="*/ 2131 w 3375"/>
              <a:gd name="T63" fmla="*/ 2388 h 3159"/>
              <a:gd name="T64" fmla="*/ 2384 w 3375"/>
              <a:gd name="T65" fmla="*/ 2614 h 3159"/>
              <a:gd name="T66" fmla="*/ 2412 w 3375"/>
              <a:gd name="T67" fmla="*/ 2819 h 3159"/>
              <a:gd name="T68" fmla="*/ 2291 w 3375"/>
              <a:gd name="T69" fmla="*/ 2989 h 3159"/>
              <a:gd name="T70" fmla="*/ 2131 w 3375"/>
              <a:gd name="T71" fmla="*/ 3129 h 3159"/>
              <a:gd name="T72" fmla="*/ 1830 w 3375"/>
              <a:gd name="T73" fmla="*/ 3144 h 3159"/>
              <a:gd name="T74" fmla="*/ 1384 w 3375"/>
              <a:gd name="T75" fmla="*/ 2974 h 3159"/>
              <a:gd name="T76" fmla="*/ 859 w 3375"/>
              <a:gd name="T77" fmla="*/ 2602 h 3159"/>
              <a:gd name="T78" fmla="*/ 372 w 3375"/>
              <a:gd name="T79" fmla="*/ 2070 h 3159"/>
              <a:gd name="T80" fmla="*/ 89 w 3375"/>
              <a:gd name="T81" fmla="*/ 1571 h 3159"/>
              <a:gd name="T82" fmla="*/ 0 w 3375"/>
              <a:gd name="T83" fmla="*/ 1179 h 3159"/>
              <a:gd name="T84" fmla="*/ 86 w 3375"/>
              <a:gd name="T85" fmla="*/ 956 h 3159"/>
              <a:gd name="T86" fmla="*/ 239 w 3375"/>
              <a:gd name="T87" fmla="*/ 807 h 3159"/>
              <a:gd name="T88" fmla="*/ 422 w 3375"/>
              <a:gd name="T89" fmla="*/ 734 h 3159"/>
              <a:gd name="T90" fmla="*/ 2434 w 3375"/>
              <a:gd name="T91" fmla="*/ 110 h 3159"/>
              <a:gd name="T92" fmla="*/ 2966 w 3375"/>
              <a:gd name="T93" fmla="*/ 475 h 3159"/>
              <a:gd name="T94" fmla="*/ 3298 w 3375"/>
              <a:gd name="T95" fmla="*/ 1030 h 3159"/>
              <a:gd name="T96" fmla="*/ 3364 w 3375"/>
              <a:gd name="T97" fmla="*/ 1692 h 3159"/>
              <a:gd name="T98" fmla="*/ 3155 w 3375"/>
              <a:gd name="T99" fmla="*/ 2287 h 3159"/>
              <a:gd name="T100" fmla="*/ 2733 w 3375"/>
              <a:gd name="T101" fmla="*/ 2737 h 3159"/>
              <a:gd name="T102" fmla="*/ 2574 w 3375"/>
              <a:gd name="T103" fmla="*/ 2633 h 3159"/>
              <a:gd name="T104" fmla="*/ 2907 w 3375"/>
              <a:gd name="T105" fmla="*/ 2260 h 3159"/>
              <a:gd name="T106" fmla="*/ 3132 w 3375"/>
              <a:gd name="T107" fmla="*/ 1742 h 3159"/>
              <a:gd name="T108" fmla="*/ 3057 w 3375"/>
              <a:gd name="T109" fmla="*/ 1016 h 3159"/>
              <a:gd name="T110" fmla="*/ 2716 w 3375"/>
              <a:gd name="T111" fmla="*/ 540 h 3159"/>
              <a:gd name="T112" fmla="*/ 2197 w 3375"/>
              <a:gd name="T113" fmla="*/ 264 h 3159"/>
              <a:gd name="T114" fmla="*/ 1463 w 3375"/>
              <a:gd name="T115" fmla="*/ 288 h 3159"/>
              <a:gd name="T116" fmla="*/ 964 w 3375"/>
              <a:gd name="T117" fmla="*/ 598 h 3159"/>
              <a:gd name="T118" fmla="*/ 640 w 3375"/>
              <a:gd name="T119" fmla="*/ 641 h 3159"/>
              <a:gd name="T120" fmla="*/ 1090 w 3375"/>
              <a:gd name="T121" fmla="*/ 220 h 3159"/>
              <a:gd name="T122" fmla="*/ 1683 w 3375"/>
              <a:gd name="T123" fmla="*/ 12 h 3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375" h="3159">
                <a:moveTo>
                  <a:pt x="2246" y="1178"/>
                </a:moveTo>
                <a:lnTo>
                  <a:pt x="2246" y="1180"/>
                </a:lnTo>
                <a:lnTo>
                  <a:pt x="2243" y="1186"/>
                </a:lnTo>
                <a:lnTo>
                  <a:pt x="2240" y="1197"/>
                </a:lnTo>
                <a:lnTo>
                  <a:pt x="2235" y="1208"/>
                </a:lnTo>
                <a:lnTo>
                  <a:pt x="2229" y="1222"/>
                </a:lnTo>
                <a:lnTo>
                  <a:pt x="2221" y="1236"/>
                </a:lnTo>
                <a:lnTo>
                  <a:pt x="2214" y="1251"/>
                </a:lnTo>
                <a:lnTo>
                  <a:pt x="2206" y="1264"/>
                </a:lnTo>
                <a:lnTo>
                  <a:pt x="2079" y="1456"/>
                </a:lnTo>
                <a:lnTo>
                  <a:pt x="2079" y="1458"/>
                </a:lnTo>
                <a:lnTo>
                  <a:pt x="2242" y="1458"/>
                </a:lnTo>
                <a:lnTo>
                  <a:pt x="2242" y="1271"/>
                </a:lnTo>
                <a:lnTo>
                  <a:pt x="2242" y="1252"/>
                </a:lnTo>
                <a:lnTo>
                  <a:pt x="2243" y="1233"/>
                </a:lnTo>
                <a:lnTo>
                  <a:pt x="2245" y="1216"/>
                </a:lnTo>
                <a:lnTo>
                  <a:pt x="2246" y="1201"/>
                </a:lnTo>
                <a:lnTo>
                  <a:pt x="2247" y="1188"/>
                </a:lnTo>
                <a:lnTo>
                  <a:pt x="2248" y="1181"/>
                </a:lnTo>
                <a:lnTo>
                  <a:pt x="2249" y="1178"/>
                </a:lnTo>
                <a:lnTo>
                  <a:pt x="2246" y="1178"/>
                </a:lnTo>
                <a:close/>
                <a:moveTo>
                  <a:pt x="2194" y="995"/>
                </a:moveTo>
                <a:lnTo>
                  <a:pt x="2443" y="995"/>
                </a:lnTo>
                <a:lnTo>
                  <a:pt x="2443" y="1458"/>
                </a:lnTo>
                <a:lnTo>
                  <a:pt x="2543" y="1458"/>
                </a:lnTo>
                <a:lnTo>
                  <a:pt x="2543" y="1627"/>
                </a:lnTo>
                <a:lnTo>
                  <a:pt x="2443" y="1627"/>
                </a:lnTo>
                <a:lnTo>
                  <a:pt x="2443" y="1830"/>
                </a:lnTo>
                <a:lnTo>
                  <a:pt x="2242" y="1830"/>
                </a:lnTo>
                <a:lnTo>
                  <a:pt x="2242" y="1627"/>
                </a:lnTo>
                <a:lnTo>
                  <a:pt x="1872" y="1627"/>
                </a:lnTo>
                <a:lnTo>
                  <a:pt x="1872" y="1503"/>
                </a:lnTo>
                <a:lnTo>
                  <a:pt x="2194" y="995"/>
                </a:lnTo>
                <a:close/>
                <a:moveTo>
                  <a:pt x="1489" y="981"/>
                </a:moveTo>
                <a:lnTo>
                  <a:pt x="1518" y="982"/>
                </a:lnTo>
                <a:lnTo>
                  <a:pt x="1547" y="986"/>
                </a:lnTo>
                <a:lnTo>
                  <a:pt x="1576" y="992"/>
                </a:lnTo>
                <a:lnTo>
                  <a:pt x="1605" y="1000"/>
                </a:lnTo>
                <a:lnTo>
                  <a:pt x="1632" y="1011"/>
                </a:lnTo>
                <a:lnTo>
                  <a:pt x="1658" y="1026"/>
                </a:lnTo>
                <a:lnTo>
                  <a:pt x="1682" y="1042"/>
                </a:lnTo>
                <a:lnTo>
                  <a:pt x="1704" y="1062"/>
                </a:lnTo>
                <a:lnTo>
                  <a:pt x="1724" y="1083"/>
                </a:lnTo>
                <a:lnTo>
                  <a:pt x="1741" y="1109"/>
                </a:lnTo>
                <a:lnTo>
                  <a:pt x="1755" y="1136"/>
                </a:lnTo>
                <a:lnTo>
                  <a:pt x="1765" y="1167"/>
                </a:lnTo>
                <a:lnTo>
                  <a:pt x="1771" y="1200"/>
                </a:lnTo>
                <a:lnTo>
                  <a:pt x="1773" y="1236"/>
                </a:lnTo>
                <a:lnTo>
                  <a:pt x="1771" y="1272"/>
                </a:lnTo>
                <a:lnTo>
                  <a:pt x="1765" y="1305"/>
                </a:lnTo>
                <a:lnTo>
                  <a:pt x="1755" y="1336"/>
                </a:lnTo>
                <a:lnTo>
                  <a:pt x="1742" y="1364"/>
                </a:lnTo>
                <a:lnTo>
                  <a:pt x="1725" y="1390"/>
                </a:lnTo>
                <a:lnTo>
                  <a:pt x="1707" y="1414"/>
                </a:lnTo>
                <a:lnTo>
                  <a:pt x="1686" y="1437"/>
                </a:lnTo>
                <a:lnTo>
                  <a:pt x="1664" y="1457"/>
                </a:lnTo>
                <a:lnTo>
                  <a:pt x="1640" y="1477"/>
                </a:lnTo>
                <a:lnTo>
                  <a:pt x="1617" y="1494"/>
                </a:lnTo>
                <a:lnTo>
                  <a:pt x="1592" y="1510"/>
                </a:lnTo>
                <a:lnTo>
                  <a:pt x="1569" y="1527"/>
                </a:lnTo>
                <a:lnTo>
                  <a:pt x="1545" y="1542"/>
                </a:lnTo>
                <a:lnTo>
                  <a:pt x="1523" y="1556"/>
                </a:lnTo>
                <a:lnTo>
                  <a:pt x="1501" y="1570"/>
                </a:lnTo>
                <a:lnTo>
                  <a:pt x="1483" y="1584"/>
                </a:lnTo>
                <a:lnTo>
                  <a:pt x="1466" y="1597"/>
                </a:lnTo>
                <a:lnTo>
                  <a:pt x="1452" y="1611"/>
                </a:lnTo>
                <a:lnTo>
                  <a:pt x="1441" y="1625"/>
                </a:lnTo>
                <a:lnTo>
                  <a:pt x="1435" y="1639"/>
                </a:lnTo>
                <a:lnTo>
                  <a:pt x="1432" y="1655"/>
                </a:lnTo>
                <a:lnTo>
                  <a:pt x="1787" y="1655"/>
                </a:lnTo>
                <a:lnTo>
                  <a:pt x="1787" y="1830"/>
                </a:lnTo>
                <a:lnTo>
                  <a:pt x="1209" y="1830"/>
                </a:lnTo>
                <a:lnTo>
                  <a:pt x="1204" y="1798"/>
                </a:lnTo>
                <a:lnTo>
                  <a:pt x="1201" y="1768"/>
                </a:lnTo>
                <a:lnTo>
                  <a:pt x="1199" y="1740"/>
                </a:lnTo>
                <a:lnTo>
                  <a:pt x="1202" y="1699"/>
                </a:lnTo>
                <a:lnTo>
                  <a:pt x="1208" y="1662"/>
                </a:lnTo>
                <a:lnTo>
                  <a:pt x="1217" y="1627"/>
                </a:lnTo>
                <a:lnTo>
                  <a:pt x="1230" y="1594"/>
                </a:lnTo>
                <a:lnTo>
                  <a:pt x="1247" y="1565"/>
                </a:lnTo>
                <a:lnTo>
                  <a:pt x="1265" y="1537"/>
                </a:lnTo>
                <a:lnTo>
                  <a:pt x="1286" y="1513"/>
                </a:lnTo>
                <a:lnTo>
                  <a:pt x="1307" y="1489"/>
                </a:lnTo>
                <a:lnTo>
                  <a:pt x="1331" y="1466"/>
                </a:lnTo>
                <a:lnTo>
                  <a:pt x="1355" y="1446"/>
                </a:lnTo>
                <a:lnTo>
                  <a:pt x="1380" y="1428"/>
                </a:lnTo>
                <a:lnTo>
                  <a:pt x="1404" y="1409"/>
                </a:lnTo>
                <a:lnTo>
                  <a:pt x="1428" y="1393"/>
                </a:lnTo>
                <a:lnTo>
                  <a:pt x="1451" y="1377"/>
                </a:lnTo>
                <a:lnTo>
                  <a:pt x="1474" y="1361"/>
                </a:lnTo>
                <a:lnTo>
                  <a:pt x="1494" y="1347"/>
                </a:lnTo>
                <a:lnTo>
                  <a:pt x="1513" y="1332"/>
                </a:lnTo>
                <a:lnTo>
                  <a:pt x="1528" y="1317"/>
                </a:lnTo>
                <a:lnTo>
                  <a:pt x="1541" y="1303"/>
                </a:lnTo>
                <a:lnTo>
                  <a:pt x="1551" y="1288"/>
                </a:lnTo>
                <a:lnTo>
                  <a:pt x="1558" y="1272"/>
                </a:lnTo>
                <a:lnTo>
                  <a:pt x="1560" y="1256"/>
                </a:lnTo>
                <a:lnTo>
                  <a:pt x="1558" y="1236"/>
                </a:lnTo>
                <a:lnTo>
                  <a:pt x="1551" y="1219"/>
                </a:lnTo>
                <a:lnTo>
                  <a:pt x="1542" y="1205"/>
                </a:lnTo>
                <a:lnTo>
                  <a:pt x="1531" y="1192"/>
                </a:lnTo>
                <a:lnTo>
                  <a:pt x="1518" y="1184"/>
                </a:lnTo>
                <a:lnTo>
                  <a:pt x="1502" y="1178"/>
                </a:lnTo>
                <a:lnTo>
                  <a:pt x="1486" y="1175"/>
                </a:lnTo>
                <a:lnTo>
                  <a:pt x="1470" y="1173"/>
                </a:lnTo>
                <a:lnTo>
                  <a:pt x="1447" y="1176"/>
                </a:lnTo>
                <a:lnTo>
                  <a:pt x="1427" y="1182"/>
                </a:lnTo>
                <a:lnTo>
                  <a:pt x="1408" y="1192"/>
                </a:lnTo>
                <a:lnTo>
                  <a:pt x="1392" y="1205"/>
                </a:lnTo>
                <a:lnTo>
                  <a:pt x="1379" y="1218"/>
                </a:lnTo>
                <a:lnTo>
                  <a:pt x="1366" y="1231"/>
                </a:lnTo>
                <a:lnTo>
                  <a:pt x="1358" y="1243"/>
                </a:lnTo>
                <a:lnTo>
                  <a:pt x="1351" y="1253"/>
                </a:lnTo>
                <a:lnTo>
                  <a:pt x="1348" y="1260"/>
                </a:lnTo>
                <a:lnTo>
                  <a:pt x="1346" y="1262"/>
                </a:lnTo>
                <a:lnTo>
                  <a:pt x="1195" y="1161"/>
                </a:lnTo>
                <a:lnTo>
                  <a:pt x="1196" y="1159"/>
                </a:lnTo>
                <a:lnTo>
                  <a:pt x="1199" y="1153"/>
                </a:lnTo>
                <a:lnTo>
                  <a:pt x="1203" y="1144"/>
                </a:lnTo>
                <a:lnTo>
                  <a:pt x="1210" y="1132"/>
                </a:lnTo>
                <a:lnTo>
                  <a:pt x="1219" y="1119"/>
                </a:lnTo>
                <a:lnTo>
                  <a:pt x="1230" y="1103"/>
                </a:lnTo>
                <a:lnTo>
                  <a:pt x="1244" y="1087"/>
                </a:lnTo>
                <a:lnTo>
                  <a:pt x="1260" y="1071"/>
                </a:lnTo>
                <a:lnTo>
                  <a:pt x="1278" y="1054"/>
                </a:lnTo>
                <a:lnTo>
                  <a:pt x="1300" y="1038"/>
                </a:lnTo>
                <a:lnTo>
                  <a:pt x="1324" y="1023"/>
                </a:lnTo>
                <a:lnTo>
                  <a:pt x="1351" y="1008"/>
                </a:lnTo>
                <a:lnTo>
                  <a:pt x="1381" y="997"/>
                </a:lnTo>
                <a:lnTo>
                  <a:pt x="1413" y="989"/>
                </a:lnTo>
                <a:lnTo>
                  <a:pt x="1449" y="983"/>
                </a:lnTo>
                <a:lnTo>
                  <a:pt x="1489" y="981"/>
                </a:lnTo>
                <a:close/>
                <a:moveTo>
                  <a:pt x="422" y="734"/>
                </a:moveTo>
                <a:lnTo>
                  <a:pt x="452" y="738"/>
                </a:lnTo>
                <a:lnTo>
                  <a:pt x="482" y="746"/>
                </a:lnTo>
                <a:lnTo>
                  <a:pt x="513" y="758"/>
                </a:lnTo>
                <a:lnTo>
                  <a:pt x="545" y="775"/>
                </a:lnTo>
                <a:lnTo>
                  <a:pt x="578" y="799"/>
                </a:lnTo>
                <a:lnTo>
                  <a:pt x="612" y="827"/>
                </a:lnTo>
                <a:lnTo>
                  <a:pt x="646" y="863"/>
                </a:lnTo>
                <a:lnTo>
                  <a:pt x="682" y="905"/>
                </a:lnTo>
                <a:lnTo>
                  <a:pt x="716" y="948"/>
                </a:lnTo>
                <a:lnTo>
                  <a:pt x="746" y="990"/>
                </a:lnTo>
                <a:lnTo>
                  <a:pt x="771" y="1028"/>
                </a:lnTo>
                <a:lnTo>
                  <a:pt x="792" y="1065"/>
                </a:lnTo>
                <a:lnTo>
                  <a:pt x="809" y="1098"/>
                </a:lnTo>
                <a:lnTo>
                  <a:pt x="822" y="1130"/>
                </a:lnTo>
                <a:lnTo>
                  <a:pt x="833" y="1161"/>
                </a:lnTo>
                <a:lnTo>
                  <a:pt x="839" y="1188"/>
                </a:lnTo>
                <a:lnTo>
                  <a:pt x="842" y="1215"/>
                </a:lnTo>
                <a:lnTo>
                  <a:pt x="843" y="1240"/>
                </a:lnTo>
                <a:lnTo>
                  <a:pt x="841" y="1264"/>
                </a:lnTo>
                <a:lnTo>
                  <a:pt x="836" y="1288"/>
                </a:lnTo>
                <a:lnTo>
                  <a:pt x="827" y="1309"/>
                </a:lnTo>
                <a:lnTo>
                  <a:pt x="818" y="1329"/>
                </a:lnTo>
                <a:lnTo>
                  <a:pt x="807" y="1350"/>
                </a:lnTo>
                <a:lnTo>
                  <a:pt x="794" y="1369"/>
                </a:lnTo>
                <a:lnTo>
                  <a:pt x="778" y="1389"/>
                </a:lnTo>
                <a:lnTo>
                  <a:pt x="762" y="1408"/>
                </a:lnTo>
                <a:lnTo>
                  <a:pt x="745" y="1428"/>
                </a:lnTo>
                <a:lnTo>
                  <a:pt x="726" y="1446"/>
                </a:lnTo>
                <a:lnTo>
                  <a:pt x="707" y="1465"/>
                </a:lnTo>
                <a:lnTo>
                  <a:pt x="687" y="1485"/>
                </a:lnTo>
                <a:lnTo>
                  <a:pt x="667" y="1505"/>
                </a:lnTo>
                <a:lnTo>
                  <a:pt x="653" y="1523"/>
                </a:lnTo>
                <a:lnTo>
                  <a:pt x="643" y="1543"/>
                </a:lnTo>
                <a:lnTo>
                  <a:pt x="639" y="1566"/>
                </a:lnTo>
                <a:lnTo>
                  <a:pt x="639" y="1590"/>
                </a:lnTo>
                <a:lnTo>
                  <a:pt x="643" y="1616"/>
                </a:lnTo>
                <a:lnTo>
                  <a:pt x="650" y="1644"/>
                </a:lnTo>
                <a:lnTo>
                  <a:pt x="662" y="1674"/>
                </a:lnTo>
                <a:lnTo>
                  <a:pt x="677" y="1705"/>
                </a:lnTo>
                <a:lnTo>
                  <a:pt x="694" y="1737"/>
                </a:lnTo>
                <a:lnTo>
                  <a:pt x="715" y="1770"/>
                </a:lnTo>
                <a:lnTo>
                  <a:pt x="738" y="1805"/>
                </a:lnTo>
                <a:lnTo>
                  <a:pt x="764" y="1840"/>
                </a:lnTo>
                <a:lnTo>
                  <a:pt x="793" y="1876"/>
                </a:lnTo>
                <a:lnTo>
                  <a:pt x="822" y="1912"/>
                </a:lnTo>
                <a:lnTo>
                  <a:pt x="853" y="1949"/>
                </a:lnTo>
                <a:lnTo>
                  <a:pt x="887" y="1986"/>
                </a:lnTo>
                <a:lnTo>
                  <a:pt x="920" y="2023"/>
                </a:lnTo>
                <a:lnTo>
                  <a:pt x="955" y="2061"/>
                </a:lnTo>
                <a:lnTo>
                  <a:pt x="990" y="2096"/>
                </a:lnTo>
                <a:lnTo>
                  <a:pt x="1026" y="2133"/>
                </a:lnTo>
                <a:lnTo>
                  <a:pt x="1063" y="2169"/>
                </a:lnTo>
                <a:lnTo>
                  <a:pt x="1099" y="2205"/>
                </a:lnTo>
                <a:lnTo>
                  <a:pt x="1136" y="2240"/>
                </a:lnTo>
                <a:lnTo>
                  <a:pt x="1173" y="2273"/>
                </a:lnTo>
                <a:lnTo>
                  <a:pt x="1210" y="2306"/>
                </a:lnTo>
                <a:lnTo>
                  <a:pt x="1247" y="2338"/>
                </a:lnTo>
                <a:lnTo>
                  <a:pt x="1284" y="2367"/>
                </a:lnTo>
                <a:lnTo>
                  <a:pt x="1319" y="2395"/>
                </a:lnTo>
                <a:lnTo>
                  <a:pt x="1354" y="2421"/>
                </a:lnTo>
                <a:lnTo>
                  <a:pt x="1389" y="2444"/>
                </a:lnTo>
                <a:lnTo>
                  <a:pt x="1423" y="2465"/>
                </a:lnTo>
                <a:lnTo>
                  <a:pt x="1454" y="2483"/>
                </a:lnTo>
                <a:lnTo>
                  <a:pt x="1486" y="2497"/>
                </a:lnTo>
                <a:lnTo>
                  <a:pt x="1516" y="2509"/>
                </a:lnTo>
                <a:lnTo>
                  <a:pt x="1543" y="2517"/>
                </a:lnTo>
                <a:lnTo>
                  <a:pt x="1570" y="2521"/>
                </a:lnTo>
                <a:lnTo>
                  <a:pt x="1593" y="2520"/>
                </a:lnTo>
                <a:lnTo>
                  <a:pt x="1616" y="2516"/>
                </a:lnTo>
                <a:lnTo>
                  <a:pt x="1636" y="2506"/>
                </a:lnTo>
                <a:lnTo>
                  <a:pt x="1654" y="2492"/>
                </a:lnTo>
                <a:lnTo>
                  <a:pt x="1674" y="2472"/>
                </a:lnTo>
                <a:lnTo>
                  <a:pt x="1694" y="2452"/>
                </a:lnTo>
                <a:lnTo>
                  <a:pt x="1713" y="2433"/>
                </a:lnTo>
                <a:lnTo>
                  <a:pt x="1733" y="2414"/>
                </a:lnTo>
                <a:lnTo>
                  <a:pt x="1751" y="2397"/>
                </a:lnTo>
                <a:lnTo>
                  <a:pt x="1770" y="2381"/>
                </a:lnTo>
                <a:lnTo>
                  <a:pt x="1790" y="2365"/>
                </a:lnTo>
                <a:lnTo>
                  <a:pt x="1809" y="2352"/>
                </a:lnTo>
                <a:lnTo>
                  <a:pt x="1830" y="2341"/>
                </a:lnTo>
                <a:lnTo>
                  <a:pt x="1850" y="2332"/>
                </a:lnTo>
                <a:lnTo>
                  <a:pt x="1873" y="2324"/>
                </a:lnTo>
                <a:lnTo>
                  <a:pt x="1895" y="2319"/>
                </a:lnTo>
                <a:lnTo>
                  <a:pt x="1919" y="2316"/>
                </a:lnTo>
                <a:lnTo>
                  <a:pt x="1944" y="2317"/>
                </a:lnTo>
                <a:lnTo>
                  <a:pt x="1971" y="2320"/>
                </a:lnTo>
                <a:lnTo>
                  <a:pt x="1999" y="2326"/>
                </a:lnTo>
                <a:lnTo>
                  <a:pt x="2029" y="2337"/>
                </a:lnTo>
                <a:lnTo>
                  <a:pt x="2061" y="2350"/>
                </a:lnTo>
                <a:lnTo>
                  <a:pt x="2095" y="2367"/>
                </a:lnTo>
                <a:lnTo>
                  <a:pt x="2131" y="2388"/>
                </a:lnTo>
                <a:lnTo>
                  <a:pt x="2170" y="2413"/>
                </a:lnTo>
                <a:lnTo>
                  <a:pt x="2211" y="2443"/>
                </a:lnTo>
                <a:lnTo>
                  <a:pt x="2255" y="2477"/>
                </a:lnTo>
                <a:lnTo>
                  <a:pt x="2297" y="2513"/>
                </a:lnTo>
                <a:lnTo>
                  <a:pt x="2332" y="2547"/>
                </a:lnTo>
                <a:lnTo>
                  <a:pt x="2360" y="2581"/>
                </a:lnTo>
                <a:lnTo>
                  <a:pt x="2384" y="2614"/>
                </a:lnTo>
                <a:lnTo>
                  <a:pt x="2401" y="2647"/>
                </a:lnTo>
                <a:lnTo>
                  <a:pt x="2414" y="2677"/>
                </a:lnTo>
                <a:lnTo>
                  <a:pt x="2422" y="2707"/>
                </a:lnTo>
                <a:lnTo>
                  <a:pt x="2425" y="2737"/>
                </a:lnTo>
                <a:lnTo>
                  <a:pt x="2424" y="2765"/>
                </a:lnTo>
                <a:lnTo>
                  <a:pt x="2419" y="2793"/>
                </a:lnTo>
                <a:lnTo>
                  <a:pt x="2412" y="2819"/>
                </a:lnTo>
                <a:lnTo>
                  <a:pt x="2400" y="2846"/>
                </a:lnTo>
                <a:lnTo>
                  <a:pt x="2387" y="2872"/>
                </a:lnTo>
                <a:lnTo>
                  <a:pt x="2371" y="2896"/>
                </a:lnTo>
                <a:lnTo>
                  <a:pt x="2352" y="2920"/>
                </a:lnTo>
                <a:lnTo>
                  <a:pt x="2333" y="2943"/>
                </a:lnTo>
                <a:lnTo>
                  <a:pt x="2312" y="2967"/>
                </a:lnTo>
                <a:lnTo>
                  <a:pt x="2291" y="2989"/>
                </a:lnTo>
                <a:lnTo>
                  <a:pt x="2269" y="3011"/>
                </a:lnTo>
                <a:lnTo>
                  <a:pt x="2247" y="3032"/>
                </a:lnTo>
                <a:lnTo>
                  <a:pt x="2224" y="3054"/>
                </a:lnTo>
                <a:lnTo>
                  <a:pt x="2203" y="3074"/>
                </a:lnTo>
                <a:lnTo>
                  <a:pt x="2183" y="3093"/>
                </a:lnTo>
                <a:lnTo>
                  <a:pt x="2160" y="3113"/>
                </a:lnTo>
                <a:lnTo>
                  <a:pt x="2131" y="3129"/>
                </a:lnTo>
                <a:lnTo>
                  <a:pt x="2100" y="3142"/>
                </a:lnTo>
                <a:lnTo>
                  <a:pt x="2064" y="3151"/>
                </a:lnTo>
                <a:lnTo>
                  <a:pt x="2024" y="3157"/>
                </a:lnTo>
                <a:lnTo>
                  <a:pt x="1980" y="3159"/>
                </a:lnTo>
                <a:lnTo>
                  <a:pt x="1933" y="3158"/>
                </a:lnTo>
                <a:lnTo>
                  <a:pt x="1883" y="3153"/>
                </a:lnTo>
                <a:lnTo>
                  <a:pt x="1830" y="3144"/>
                </a:lnTo>
                <a:lnTo>
                  <a:pt x="1773" y="3131"/>
                </a:lnTo>
                <a:lnTo>
                  <a:pt x="1714" y="3115"/>
                </a:lnTo>
                <a:lnTo>
                  <a:pt x="1652" y="3094"/>
                </a:lnTo>
                <a:lnTo>
                  <a:pt x="1588" y="3071"/>
                </a:lnTo>
                <a:lnTo>
                  <a:pt x="1522" y="3042"/>
                </a:lnTo>
                <a:lnTo>
                  <a:pt x="1453" y="3011"/>
                </a:lnTo>
                <a:lnTo>
                  <a:pt x="1384" y="2974"/>
                </a:lnTo>
                <a:lnTo>
                  <a:pt x="1312" y="2934"/>
                </a:lnTo>
                <a:lnTo>
                  <a:pt x="1240" y="2889"/>
                </a:lnTo>
                <a:lnTo>
                  <a:pt x="1165" y="2841"/>
                </a:lnTo>
                <a:lnTo>
                  <a:pt x="1089" y="2788"/>
                </a:lnTo>
                <a:lnTo>
                  <a:pt x="1014" y="2729"/>
                </a:lnTo>
                <a:lnTo>
                  <a:pt x="937" y="2668"/>
                </a:lnTo>
                <a:lnTo>
                  <a:pt x="859" y="2602"/>
                </a:lnTo>
                <a:lnTo>
                  <a:pt x="781" y="2531"/>
                </a:lnTo>
                <a:lnTo>
                  <a:pt x="704" y="2455"/>
                </a:lnTo>
                <a:lnTo>
                  <a:pt x="629" y="2378"/>
                </a:lnTo>
                <a:lnTo>
                  <a:pt x="557" y="2300"/>
                </a:lnTo>
                <a:lnTo>
                  <a:pt x="491" y="2222"/>
                </a:lnTo>
                <a:lnTo>
                  <a:pt x="430" y="2145"/>
                </a:lnTo>
                <a:lnTo>
                  <a:pt x="372" y="2070"/>
                </a:lnTo>
                <a:lnTo>
                  <a:pt x="319" y="1994"/>
                </a:lnTo>
                <a:lnTo>
                  <a:pt x="270" y="1921"/>
                </a:lnTo>
                <a:lnTo>
                  <a:pt x="225" y="1847"/>
                </a:lnTo>
                <a:lnTo>
                  <a:pt x="185" y="1775"/>
                </a:lnTo>
                <a:lnTo>
                  <a:pt x="148" y="1706"/>
                </a:lnTo>
                <a:lnTo>
                  <a:pt x="117" y="1637"/>
                </a:lnTo>
                <a:lnTo>
                  <a:pt x="89" y="1571"/>
                </a:lnTo>
                <a:lnTo>
                  <a:pt x="64" y="1507"/>
                </a:lnTo>
                <a:lnTo>
                  <a:pt x="44" y="1446"/>
                </a:lnTo>
                <a:lnTo>
                  <a:pt x="28" y="1387"/>
                </a:lnTo>
                <a:lnTo>
                  <a:pt x="15" y="1330"/>
                </a:lnTo>
                <a:lnTo>
                  <a:pt x="6" y="1276"/>
                </a:lnTo>
                <a:lnTo>
                  <a:pt x="1" y="1226"/>
                </a:lnTo>
                <a:lnTo>
                  <a:pt x="0" y="1179"/>
                </a:lnTo>
                <a:lnTo>
                  <a:pt x="2" y="1135"/>
                </a:lnTo>
                <a:lnTo>
                  <a:pt x="8" y="1095"/>
                </a:lnTo>
                <a:lnTo>
                  <a:pt x="17" y="1059"/>
                </a:lnTo>
                <a:lnTo>
                  <a:pt x="30" y="1028"/>
                </a:lnTo>
                <a:lnTo>
                  <a:pt x="46" y="1000"/>
                </a:lnTo>
                <a:lnTo>
                  <a:pt x="65" y="977"/>
                </a:lnTo>
                <a:lnTo>
                  <a:pt x="86" y="956"/>
                </a:lnTo>
                <a:lnTo>
                  <a:pt x="106" y="935"/>
                </a:lnTo>
                <a:lnTo>
                  <a:pt x="127" y="912"/>
                </a:lnTo>
                <a:lnTo>
                  <a:pt x="148" y="891"/>
                </a:lnTo>
                <a:lnTo>
                  <a:pt x="171" y="868"/>
                </a:lnTo>
                <a:lnTo>
                  <a:pt x="192" y="847"/>
                </a:lnTo>
                <a:lnTo>
                  <a:pt x="216" y="826"/>
                </a:lnTo>
                <a:lnTo>
                  <a:pt x="239" y="807"/>
                </a:lnTo>
                <a:lnTo>
                  <a:pt x="263" y="789"/>
                </a:lnTo>
                <a:lnTo>
                  <a:pt x="288" y="773"/>
                </a:lnTo>
                <a:lnTo>
                  <a:pt x="314" y="759"/>
                </a:lnTo>
                <a:lnTo>
                  <a:pt x="340" y="749"/>
                </a:lnTo>
                <a:lnTo>
                  <a:pt x="367" y="740"/>
                </a:lnTo>
                <a:lnTo>
                  <a:pt x="395" y="735"/>
                </a:lnTo>
                <a:lnTo>
                  <a:pt x="422" y="734"/>
                </a:lnTo>
                <a:close/>
                <a:moveTo>
                  <a:pt x="1872" y="0"/>
                </a:moveTo>
                <a:lnTo>
                  <a:pt x="1970" y="4"/>
                </a:lnTo>
                <a:lnTo>
                  <a:pt x="2067" y="13"/>
                </a:lnTo>
                <a:lnTo>
                  <a:pt x="2162" y="29"/>
                </a:lnTo>
                <a:lnTo>
                  <a:pt x="2255" y="50"/>
                </a:lnTo>
                <a:lnTo>
                  <a:pt x="2346" y="77"/>
                </a:lnTo>
                <a:lnTo>
                  <a:pt x="2434" y="110"/>
                </a:lnTo>
                <a:lnTo>
                  <a:pt x="2520" y="147"/>
                </a:lnTo>
                <a:lnTo>
                  <a:pt x="2603" y="190"/>
                </a:lnTo>
                <a:lnTo>
                  <a:pt x="2683" y="238"/>
                </a:lnTo>
                <a:lnTo>
                  <a:pt x="2758" y="291"/>
                </a:lnTo>
                <a:lnTo>
                  <a:pt x="2832" y="348"/>
                </a:lnTo>
                <a:lnTo>
                  <a:pt x="2900" y="409"/>
                </a:lnTo>
                <a:lnTo>
                  <a:pt x="2966" y="475"/>
                </a:lnTo>
                <a:lnTo>
                  <a:pt x="3027" y="544"/>
                </a:lnTo>
                <a:lnTo>
                  <a:pt x="3085" y="617"/>
                </a:lnTo>
                <a:lnTo>
                  <a:pt x="3137" y="693"/>
                </a:lnTo>
                <a:lnTo>
                  <a:pt x="3185" y="773"/>
                </a:lnTo>
                <a:lnTo>
                  <a:pt x="3228" y="855"/>
                </a:lnTo>
                <a:lnTo>
                  <a:pt x="3266" y="941"/>
                </a:lnTo>
                <a:lnTo>
                  <a:pt x="3298" y="1030"/>
                </a:lnTo>
                <a:lnTo>
                  <a:pt x="3325" y="1120"/>
                </a:lnTo>
                <a:lnTo>
                  <a:pt x="3346" y="1213"/>
                </a:lnTo>
                <a:lnTo>
                  <a:pt x="3363" y="1308"/>
                </a:lnTo>
                <a:lnTo>
                  <a:pt x="3372" y="1405"/>
                </a:lnTo>
                <a:lnTo>
                  <a:pt x="3375" y="1504"/>
                </a:lnTo>
                <a:lnTo>
                  <a:pt x="3372" y="1598"/>
                </a:lnTo>
                <a:lnTo>
                  <a:pt x="3364" y="1692"/>
                </a:lnTo>
                <a:lnTo>
                  <a:pt x="3349" y="1783"/>
                </a:lnTo>
                <a:lnTo>
                  <a:pt x="3329" y="1873"/>
                </a:lnTo>
                <a:lnTo>
                  <a:pt x="3304" y="1960"/>
                </a:lnTo>
                <a:lnTo>
                  <a:pt x="3274" y="2046"/>
                </a:lnTo>
                <a:lnTo>
                  <a:pt x="3239" y="2129"/>
                </a:lnTo>
                <a:lnTo>
                  <a:pt x="3199" y="2209"/>
                </a:lnTo>
                <a:lnTo>
                  <a:pt x="3155" y="2287"/>
                </a:lnTo>
                <a:lnTo>
                  <a:pt x="3106" y="2361"/>
                </a:lnTo>
                <a:lnTo>
                  <a:pt x="3054" y="2433"/>
                </a:lnTo>
                <a:lnTo>
                  <a:pt x="2997" y="2500"/>
                </a:lnTo>
                <a:lnTo>
                  <a:pt x="2936" y="2565"/>
                </a:lnTo>
                <a:lnTo>
                  <a:pt x="2872" y="2626"/>
                </a:lnTo>
                <a:lnTo>
                  <a:pt x="2803" y="2683"/>
                </a:lnTo>
                <a:lnTo>
                  <a:pt x="2733" y="2737"/>
                </a:lnTo>
                <a:lnTo>
                  <a:pt x="2658" y="2785"/>
                </a:lnTo>
                <a:lnTo>
                  <a:pt x="2580" y="2830"/>
                </a:lnTo>
                <a:lnTo>
                  <a:pt x="2586" y="2797"/>
                </a:lnTo>
                <a:lnTo>
                  <a:pt x="2590" y="2763"/>
                </a:lnTo>
                <a:lnTo>
                  <a:pt x="2591" y="2728"/>
                </a:lnTo>
                <a:lnTo>
                  <a:pt x="2585" y="2680"/>
                </a:lnTo>
                <a:lnTo>
                  <a:pt x="2574" y="2633"/>
                </a:lnTo>
                <a:lnTo>
                  <a:pt x="2557" y="2587"/>
                </a:lnTo>
                <a:lnTo>
                  <a:pt x="2623" y="2541"/>
                </a:lnTo>
                <a:lnTo>
                  <a:pt x="2687" y="2492"/>
                </a:lnTo>
                <a:lnTo>
                  <a:pt x="2747" y="2440"/>
                </a:lnTo>
                <a:lnTo>
                  <a:pt x="2803" y="2383"/>
                </a:lnTo>
                <a:lnTo>
                  <a:pt x="2856" y="2323"/>
                </a:lnTo>
                <a:lnTo>
                  <a:pt x="2907" y="2260"/>
                </a:lnTo>
                <a:lnTo>
                  <a:pt x="2952" y="2194"/>
                </a:lnTo>
                <a:lnTo>
                  <a:pt x="2994" y="2124"/>
                </a:lnTo>
                <a:lnTo>
                  <a:pt x="3030" y="2052"/>
                </a:lnTo>
                <a:lnTo>
                  <a:pt x="3063" y="1978"/>
                </a:lnTo>
                <a:lnTo>
                  <a:pt x="3091" y="1901"/>
                </a:lnTo>
                <a:lnTo>
                  <a:pt x="3114" y="1822"/>
                </a:lnTo>
                <a:lnTo>
                  <a:pt x="3132" y="1742"/>
                </a:lnTo>
                <a:lnTo>
                  <a:pt x="3145" y="1659"/>
                </a:lnTo>
                <a:lnTo>
                  <a:pt x="2883" y="1504"/>
                </a:lnTo>
                <a:lnTo>
                  <a:pt x="3145" y="1350"/>
                </a:lnTo>
                <a:lnTo>
                  <a:pt x="3132" y="1263"/>
                </a:lnTo>
                <a:lnTo>
                  <a:pt x="3112" y="1178"/>
                </a:lnTo>
                <a:lnTo>
                  <a:pt x="3088" y="1096"/>
                </a:lnTo>
                <a:lnTo>
                  <a:pt x="3057" y="1016"/>
                </a:lnTo>
                <a:lnTo>
                  <a:pt x="3022" y="939"/>
                </a:lnTo>
                <a:lnTo>
                  <a:pt x="2982" y="864"/>
                </a:lnTo>
                <a:lnTo>
                  <a:pt x="2937" y="793"/>
                </a:lnTo>
                <a:lnTo>
                  <a:pt x="2888" y="724"/>
                </a:lnTo>
                <a:lnTo>
                  <a:pt x="2835" y="659"/>
                </a:lnTo>
                <a:lnTo>
                  <a:pt x="2778" y="597"/>
                </a:lnTo>
                <a:lnTo>
                  <a:pt x="2716" y="540"/>
                </a:lnTo>
                <a:lnTo>
                  <a:pt x="2652" y="487"/>
                </a:lnTo>
                <a:lnTo>
                  <a:pt x="2583" y="438"/>
                </a:lnTo>
                <a:lnTo>
                  <a:pt x="2512" y="393"/>
                </a:lnTo>
                <a:lnTo>
                  <a:pt x="2437" y="353"/>
                </a:lnTo>
                <a:lnTo>
                  <a:pt x="2359" y="318"/>
                </a:lnTo>
                <a:lnTo>
                  <a:pt x="2280" y="288"/>
                </a:lnTo>
                <a:lnTo>
                  <a:pt x="2197" y="264"/>
                </a:lnTo>
                <a:lnTo>
                  <a:pt x="2112" y="244"/>
                </a:lnTo>
                <a:lnTo>
                  <a:pt x="2025" y="231"/>
                </a:lnTo>
                <a:lnTo>
                  <a:pt x="1872" y="492"/>
                </a:lnTo>
                <a:lnTo>
                  <a:pt x="1717" y="231"/>
                </a:lnTo>
                <a:lnTo>
                  <a:pt x="1630" y="244"/>
                </a:lnTo>
                <a:lnTo>
                  <a:pt x="1545" y="264"/>
                </a:lnTo>
                <a:lnTo>
                  <a:pt x="1463" y="288"/>
                </a:lnTo>
                <a:lnTo>
                  <a:pt x="1383" y="318"/>
                </a:lnTo>
                <a:lnTo>
                  <a:pt x="1305" y="354"/>
                </a:lnTo>
                <a:lnTo>
                  <a:pt x="1230" y="394"/>
                </a:lnTo>
                <a:lnTo>
                  <a:pt x="1159" y="439"/>
                </a:lnTo>
                <a:lnTo>
                  <a:pt x="1091" y="488"/>
                </a:lnTo>
                <a:lnTo>
                  <a:pt x="1026" y="541"/>
                </a:lnTo>
                <a:lnTo>
                  <a:pt x="964" y="598"/>
                </a:lnTo>
                <a:lnTo>
                  <a:pt x="907" y="660"/>
                </a:lnTo>
                <a:lnTo>
                  <a:pt x="854" y="725"/>
                </a:lnTo>
                <a:lnTo>
                  <a:pt x="805" y="794"/>
                </a:lnTo>
                <a:lnTo>
                  <a:pt x="765" y="748"/>
                </a:lnTo>
                <a:lnTo>
                  <a:pt x="724" y="707"/>
                </a:lnTo>
                <a:lnTo>
                  <a:pt x="682" y="672"/>
                </a:lnTo>
                <a:lnTo>
                  <a:pt x="640" y="641"/>
                </a:lnTo>
                <a:lnTo>
                  <a:pt x="693" y="571"/>
                </a:lnTo>
                <a:lnTo>
                  <a:pt x="751" y="503"/>
                </a:lnTo>
                <a:lnTo>
                  <a:pt x="812" y="439"/>
                </a:lnTo>
                <a:lnTo>
                  <a:pt x="876" y="378"/>
                </a:lnTo>
                <a:lnTo>
                  <a:pt x="944" y="321"/>
                </a:lnTo>
                <a:lnTo>
                  <a:pt x="1016" y="268"/>
                </a:lnTo>
                <a:lnTo>
                  <a:pt x="1090" y="220"/>
                </a:lnTo>
                <a:lnTo>
                  <a:pt x="1167" y="176"/>
                </a:lnTo>
                <a:lnTo>
                  <a:pt x="1248" y="136"/>
                </a:lnTo>
                <a:lnTo>
                  <a:pt x="1331" y="101"/>
                </a:lnTo>
                <a:lnTo>
                  <a:pt x="1415" y="71"/>
                </a:lnTo>
                <a:lnTo>
                  <a:pt x="1502" y="46"/>
                </a:lnTo>
                <a:lnTo>
                  <a:pt x="1592" y="27"/>
                </a:lnTo>
                <a:lnTo>
                  <a:pt x="1683" y="12"/>
                </a:lnTo>
                <a:lnTo>
                  <a:pt x="1776" y="3"/>
                </a:lnTo>
                <a:lnTo>
                  <a:pt x="1872" y="0"/>
                </a:lnTo>
                <a:close/>
              </a:path>
            </a:pathLst>
          </a:custGeom>
          <a:solidFill>
            <a:schemeClr val="bg1"/>
          </a:solidFill>
          <a:ln w="0">
            <a:no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2000" b="1" i="0" u="none" strike="noStrike" kern="1200" cap="none" spc="0" normalizeH="0" baseline="0" noProof="0">
              <a:ln>
                <a:noFill/>
              </a:ln>
              <a:solidFill>
                <a:schemeClr val="tx1">
                  <a:lumMod val="50000"/>
                  <a:lumOff val="50000"/>
                </a:schemeClr>
              </a:solidFill>
              <a:effectLst/>
              <a:uLnTx/>
              <a:uFillTx/>
              <a:latin typeface="Simplified Arabic" panose="02020603050405020304" pitchFamily="18" charset="-78"/>
              <a:cs typeface="Simplified Arabic" panose="02020603050405020304" pitchFamily="18" charset="-78"/>
            </a:endParaRPr>
          </a:p>
        </p:txBody>
      </p:sp>
      <p:sp>
        <p:nvSpPr>
          <p:cNvPr id="111" name="Freeform 116"/>
          <p:cNvSpPr/>
          <p:nvPr/>
        </p:nvSpPr>
        <p:spPr bwMode="auto">
          <a:xfrm>
            <a:off x="6878638" y="3203575"/>
            <a:ext cx="303213" cy="266700"/>
          </a:xfrm>
          <a:custGeom>
            <a:avLst/>
            <a:gdLst>
              <a:gd name="T0" fmla="*/ 1272 w 4019"/>
              <a:gd name="T1" fmla="*/ 446 h 3537"/>
              <a:gd name="T2" fmla="*/ 1751 w 4019"/>
              <a:gd name="T3" fmla="*/ 406 h 3537"/>
              <a:gd name="T4" fmla="*/ 2093 w 4019"/>
              <a:gd name="T5" fmla="*/ 479 h 3537"/>
              <a:gd name="T6" fmla="*/ 3354 w 4019"/>
              <a:gd name="T7" fmla="*/ 581 h 3537"/>
              <a:gd name="T8" fmla="*/ 2479 w 4019"/>
              <a:gd name="T9" fmla="*/ 669 h 3537"/>
              <a:gd name="T10" fmla="*/ 2779 w 4019"/>
              <a:gd name="T11" fmla="*/ 926 h 3537"/>
              <a:gd name="T12" fmla="*/ 2804 w 4019"/>
              <a:gd name="T13" fmla="*/ 1139 h 3537"/>
              <a:gd name="T14" fmla="*/ 2880 w 4019"/>
              <a:gd name="T15" fmla="*/ 1500 h 3537"/>
              <a:gd name="T16" fmla="*/ 2790 w 4019"/>
              <a:gd name="T17" fmla="*/ 1682 h 3537"/>
              <a:gd name="T18" fmla="*/ 2596 w 4019"/>
              <a:gd name="T19" fmla="*/ 1670 h 3537"/>
              <a:gd name="T20" fmla="*/ 2377 w 4019"/>
              <a:gd name="T21" fmla="*/ 1368 h 3537"/>
              <a:gd name="T22" fmla="*/ 2268 w 4019"/>
              <a:gd name="T23" fmla="*/ 1148 h 3537"/>
              <a:gd name="T24" fmla="*/ 451 w 4019"/>
              <a:gd name="T25" fmla="*/ 2201 h 3537"/>
              <a:gd name="T26" fmla="*/ 398 w 4019"/>
              <a:gd name="T27" fmla="*/ 2402 h 3537"/>
              <a:gd name="T28" fmla="*/ 587 w 4019"/>
              <a:gd name="T29" fmla="*/ 2487 h 3537"/>
              <a:gd name="T30" fmla="*/ 1638 w 4019"/>
              <a:gd name="T31" fmla="*/ 1780 h 3537"/>
              <a:gd name="T32" fmla="*/ 1735 w 4019"/>
              <a:gd name="T33" fmla="*/ 1880 h 3537"/>
              <a:gd name="T34" fmla="*/ 771 w 4019"/>
              <a:gd name="T35" fmla="*/ 2603 h 3537"/>
              <a:gd name="T36" fmla="*/ 856 w 4019"/>
              <a:gd name="T37" fmla="*/ 2784 h 3537"/>
              <a:gd name="T38" fmla="*/ 1072 w 4019"/>
              <a:gd name="T39" fmla="*/ 2750 h 3537"/>
              <a:gd name="T40" fmla="*/ 1902 w 4019"/>
              <a:gd name="T41" fmla="*/ 2166 h 3537"/>
              <a:gd name="T42" fmla="*/ 1971 w 4019"/>
              <a:gd name="T43" fmla="*/ 2283 h 3537"/>
              <a:gd name="T44" fmla="*/ 1135 w 4019"/>
              <a:gd name="T45" fmla="*/ 2963 h 3537"/>
              <a:gd name="T46" fmla="*/ 1246 w 4019"/>
              <a:gd name="T47" fmla="*/ 3128 h 3537"/>
              <a:gd name="T48" fmla="*/ 2053 w 4019"/>
              <a:gd name="T49" fmla="*/ 2639 h 3537"/>
              <a:gd name="T50" fmla="*/ 2148 w 4019"/>
              <a:gd name="T51" fmla="*/ 2739 h 3537"/>
              <a:gd name="T52" fmla="*/ 1674 w 4019"/>
              <a:gd name="T53" fmla="*/ 3155 h 3537"/>
              <a:gd name="T54" fmla="*/ 1772 w 4019"/>
              <a:gd name="T55" fmla="*/ 3291 h 3537"/>
              <a:gd name="T56" fmla="*/ 1919 w 4019"/>
              <a:gd name="T57" fmla="*/ 3150 h 3537"/>
              <a:gd name="T58" fmla="*/ 2148 w 4019"/>
              <a:gd name="T59" fmla="*/ 3039 h 3537"/>
              <a:gd name="T60" fmla="*/ 2317 w 4019"/>
              <a:gd name="T61" fmla="*/ 2787 h 3537"/>
              <a:gd name="T62" fmla="*/ 2581 w 4019"/>
              <a:gd name="T63" fmla="*/ 2755 h 3537"/>
              <a:gd name="T64" fmla="*/ 2679 w 4019"/>
              <a:gd name="T65" fmla="*/ 2524 h 3537"/>
              <a:gd name="T66" fmla="*/ 2944 w 4019"/>
              <a:gd name="T67" fmla="*/ 2527 h 3537"/>
              <a:gd name="T68" fmla="*/ 2913 w 4019"/>
              <a:gd name="T69" fmla="*/ 2297 h 3537"/>
              <a:gd name="T70" fmla="*/ 3143 w 4019"/>
              <a:gd name="T71" fmla="*/ 2130 h 3537"/>
              <a:gd name="T72" fmla="*/ 3680 w 4019"/>
              <a:gd name="T73" fmla="*/ 1780 h 3537"/>
              <a:gd name="T74" fmla="*/ 3768 w 4019"/>
              <a:gd name="T75" fmla="*/ 1921 h 3537"/>
              <a:gd name="T76" fmla="*/ 3566 w 4019"/>
              <a:gd name="T77" fmla="*/ 2638 h 3537"/>
              <a:gd name="T78" fmla="*/ 3395 w 4019"/>
              <a:gd name="T79" fmla="*/ 2870 h 3537"/>
              <a:gd name="T80" fmla="*/ 3170 w 4019"/>
              <a:gd name="T81" fmla="*/ 2849 h 3537"/>
              <a:gd name="T82" fmla="*/ 3084 w 4019"/>
              <a:gd name="T83" fmla="*/ 3105 h 3537"/>
              <a:gd name="T84" fmla="*/ 2837 w 4019"/>
              <a:gd name="T85" fmla="*/ 3119 h 3537"/>
              <a:gd name="T86" fmla="*/ 2754 w 4019"/>
              <a:gd name="T87" fmla="*/ 3259 h 3537"/>
              <a:gd name="T88" fmla="*/ 2512 w 4019"/>
              <a:gd name="T89" fmla="*/ 3356 h 3537"/>
              <a:gd name="T90" fmla="*/ 2378 w 4019"/>
              <a:gd name="T91" fmla="*/ 3315 h 3537"/>
              <a:gd name="T92" fmla="*/ 2229 w 4019"/>
              <a:gd name="T93" fmla="*/ 3529 h 3537"/>
              <a:gd name="T94" fmla="*/ 1994 w 4019"/>
              <a:gd name="T95" fmla="*/ 3449 h 3537"/>
              <a:gd name="T96" fmla="*/ 1748 w 4019"/>
              <a:gd name="T97" fmla="*/ 3447 h 3537"/>
              <a:gd name="T98" fmla="*/ 1525 w 4019"/>
              <a:gd name="T99" fmla="*/ 3246 h 3537"/>
              <a:gd name="T100" fmla="*/ 1264 w 4019"/>
              <a:gd name="T101" fmla="*/ 3295 h 3537"/>
              <a:gd name="T102" fmla="*/ 1014 w 4019"/>
              <a:gd name="T103" fmla="*/ 3128 h 3537"/>
              <a:gd name="T104" fmla="*/ 869 w 4019"/>
              <a:gd name="T105" fmla="*/ 2944 h 3537"/>
              <a:gd name="T106" fmla="*/ 629 w 4019"/>
              <a:gd name="T107" fmla="*/ 2759 h 3537"/>
              <a:gd name="T108" fmla="*/ 446 w 4019"/>
              <a:gd name="T109" fmla="*/ 2635 h 3537"/>
              <a:gd name="T110" fmla="*/ 230 w 4019"/>
              <a:gd name="T111" fmla="*/ 2403 h 3537"/>
              <a:gd name="T112" fmla="*/ 323 w 4019"/>
              <a:gd name="T113" fmla="*/ 2101 h 3537"/>
              <a:gd name="T114" fmla="*/ 150 w 4019"/>
              <a:gd name="T115" fmla="*/ 1733 h 35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019" h="3537">
                <a:moveTo>
                  <a:pt x="0" y="0"/>
                </a:moveTo>
                <a:lnTo>
                  <a:pt x="899" y="412"/>
                </a:lnTo>
                <a:lnTo>
                  <a:pt x="959" y="436"/>
                </a:lnTo>
                <a:lnTo>
                  <a:pt x="1020" y="452"/>
                </a:lnTo>
                <a:lnTo>
                  <a:pt x="1083" y="462"/>
                </a:lnTo>
                <a:lnTo>
                  <a:pt x="1146" y="463"/>
                </a:lnTo>
                <a:lnTo>
                  <a:pt x="1210" y="458"/>
                </a:lnTo>
                <a:lnTo>
                  <a:pt x="1272" y="446"/>
                </a:lnTo>
                <a:lnTo>
                  <a:pt x="1318" y="434"/>
                </a:lnTo>
                <a:lnTo>
                  <a:pt x="1369" y="423"/>
                </a:lnTo>
                <a:lnTo>
                  <a:pt x="1424" y="414"/>
                </a:lnTo>
                <a:lnTo>
                  <a:pt x="1481" y="407"/>
                </a:lnTo>
                <a:lnTo>
                  <a:pt x="1543" y="403"/>
                </a:lnTo>
                <a:lnTo>
                  <a:pt x="1609" y="401"/>
                </a:lnTo>
                <a:lnTo>
                  <a:pt x="1677" y="402"/>
                </a:lnTo>
                <a:lnTo>
                  <a:pt x="1751" y="406"/>
                </a:lnTo>
                <a:lnTo>
                  <a:pt x="1826" y="414"/>
                </a:lnTo>
                <a:lnTo>
                  <a:pt x="1906" y="427"/>
                </a:lnTo>
                <a:lnTo>
                  <a:pt x="1989" y="444"/>
                </a:lnTo>
                <a:lnTo>
                  <a:pt x="2000" y="447"/>
                </a:lnTo>
                <a:lnTo>
                  <a:pt x="2017" y="453"/>
                </a:lnTo>
                <a:lnTo>
                  <a:pt x="2039" y="459"/>
                </a:lnTo>
                <a:lnTo>
                  <a:pt x="2065" y="468"/>
                </a:lnTo>
                <a:lnTo>
                  <a:pt x="2093" y="479"/>
                </a:lnTo>
                <a:lnTo>
                  <a:pt x="3084" y="490"/>
                </a:lnTo>
                <a:lnTo>
                  <a:pt x="3133" y="487"/>
                </a:lnTo>
                <a:lnTo>
                  <a:pt x="3181" y="478"/>
                </a:lnTo>
                <a:lnTo>
                  <a:pt x="3227" y="462"/>
                </a:lnTo>
                <a:lnTo>
                  <a:pt x="3271" y="440"/>
                </a:lnTo>
                <a:lnTo>
                  <a:pt x="4019" y="4"/>
                </a:lnTo>
                <a:lnTo>
                  <a:pt x="4019" y="188"/>
                </a:lnTo>
                <a:lnTo>
                  <a:pt x="3354" y="581"/>
                </a:lnTo>
                <a:lnTo>
                  <a:pt x="3311" y="604"/>
                </a:lnTo>
                <a:lnTo>
                  <a:pt x="3266" y="623"/>
                </a:lnTo>
                <a:lnTo>
                  <a:pt x="3218" y="635"/>
                </a:lnTo>
                <a:lnTo>
                  <a:pt x="3171" y="642"/>
                </a:lnTo>
                <a:lnTo>
                  <a:pt x="3122" y="645"/>
                </a:lnTo>
                <a:lnTo>
                  <a:pt x="2954" y="648"/>
                </a:lnTo>
                <a:lnTo>
                  <a:pt x="2425" y="640"/>
                </a:lnTo>
                <a:lnTo>
                  <a:pt x="2479" y="669"/>
                </a:lnTo>
                <a:lnTo>
                  <a:pt x="2530" y="698"/>
                </a:lnTo>
                <a:lnTo>
                  <a:pt x="2579" y="730"/>
                </a:lnTo>
                <a:lnTo>
                  <a:pt x="2624" y="761"/>
                </a:lnTo>
                <a:lnTo>
                  <a:pt x="2665" y="793"/>
                </a:lnTo>
                <a:lnTo>
                  <a:pt x="2703" y="826"/>
                </a:lnTo>
                <a:lnTo>
                  <a:pt x="2734" y="859"/>
                </a:lnTo>
                <a:lnTo>
                  <a:pt x="2759" y="893"/>
                </a:lnTo>
                <a:lnTo>
                  <a:pt x="2779" y="926"/>
                </a:lnTo>
                <a:lnTo>
                  <a:pt x="2779" y="930"/>
                </a:lnTo>
                <a:lnTo>
                  <a:pt x="2780" y="942"/>
                </a:lnTo>
                <a:lnTo>
                  <a:pt x="2782" y="961"/>
                </a:lnTo>
                <a:lnTo>
                  <a:pt x="2785" y="988"/>
                </a:lnTo>
                <a:lnTo>
                  <a:pt x="2788" y="1020"/>
                </a:lnTo>
                <a:lnTo>
                  <a:pt x="2793" y="1055"/>
                </a:lnTo>
                <a:lnTo>
                  <a:pt x="2798" y="1095"/>
                </a:lnTo>
                <a:lnTo>
                  <a:pt x="2804" y="1139"/>
                </a:lnTo>
                <a:lnTo>
                  <a:pt x="2812" y="1184"/>
                </a:lnTo>
                <a:lnTo>
                  <a:pt x="2819" y="1232"/>
                </a:lnTo>
                <a:lnTo>
                  <a:pt x="2827" y="1279"/>
                </a:lnTo>
                <a:lnTo>
                  <a:pt x="2837" y="1327"/>
                </a:lnTo>
                <a:lnTo>
                  <a:pt x="2847" y="1374"/>
                </a:lnTo>
                <a:lnTo>
                  <a:pt x="2857" y="1418"/>
                </a:lnTo>
                <a:lnTo>
                  <a:pt x="2868" y="1461"/>
                </a:lnTo>
                <a:lnTo>
                  <a:pt x="2880" y="1500"/>
                </a:lnTo>
                <a:lnTo>
                  <a:pt x="2886" y="1529"/>
                </a:lnTo>
                <a:lnTo>
                  <a:pt x="2887" y="1558"/>
                </a:lnTo>
                <a:lnTo>
                  <a:pt x="2881" y="1586"/>
                </a:lnTo>
                <a:lnTo>
                  <a:pt x="2871" y="1613"/>
                </a:lnTo>
                <a:lnTo>
                  <a:pt x="2855" y="1637"/>
                </a:lnTo>
                <a:lnTo>
                  <a:pt x="2835" y="1657"/>
                </a:lnTo>
                <a:lnTo>
                  <a:pt x="2809" y="1674"/>
                </a:lnTo>
                <a:lnTo>
                  <a:pt x="2790" y="1682"/>
                </a:lnTo>
                <a:lnTo>
                  <a:pt x="2769" y="1690"/>
                </a:lnTo>
                <a:lnTo>
                  <a:pt x="2746" y="1696"/>
                </a:lnTo>
                <a:lnTo>
                  <a:pt x="2723" y="1699"/>
                </a:lnTo>
                <a:lnTo>
                  <a:pt x="2698" y="1699"/>
                </a:lnTo>
                <a:lnTo>
                  <a:pt x="2674" y="1698"/>
                </a:lnTo>
                <a:lnTo>
                  <a:pt x="2648" y="1692"/>
                </a:lnTo>
                <a:lnTo>
                  <a:pt x="2622" y="1683"/>
                </a:lnTo>
                <a:lnTo>
                  <a:pt x="2596" y="1670"/>
                </a:lnTo>
                <a:lnTo>
                  <a:pt x="2568" y="1652"/>
                </a:lnTo>
                <a:lnTo>
                  <a:pt x="2541" y="1629"/>
                </a:lnTo>
                <a:lnTo>
                  <a:pt x="2513" y="1601"/>
                </a:lnTo>
                <a:lnTo>
                  <a:pt x="2486" y="1567"/>
                </a:lnTo>
                <a:lnTo>
                  <a:pt x="2458" y="1528"/>
                </a:lnTo>
                <a:lnTo>
                  <a:pt x="2430" y="1481"/>
                </a:lnTo>
                <a:lnTo>
                  <a:pt x="2403" y="1428"/>
                </a:lnTo>
                <a:lnTo>
                  <a:pt x="2377" y="1368"/>
                </a:lnTo>
                <a:lnTo>
                  <a:pt x="2350" y="1300"/>
                </a:lnTo>
                <a:lnTo>
                  <a:pt x="2324" y="1224"/>
                </a:lnTo>
                <a:lnTo>
                  <a:pt x="2323" y="1221"/>
                </a:lnTo>
                <a:lnTo>
                  <a:pt x="2318" y="1213"/>
                </a:lnTo>
                <a:lnTo>
                  <a:pt x="2310" y="1201"/>
                </a:lnTo>
                <a:lnTo>
                  <a:pt x="2299" y="1187"/>
                </a:lnTo>
                <a:lnTo>
                  <a:pt x="2285" y="1168"/>
                </a:lnTo>
                <a:lnTo>
                  <a:pt x="2268" y="1148"/>
                </a:lnTo>
                <a:lnTo>
                  <a:pt x="2250" y="1124"/>
                </a:lnTo>
                <a:lnTo>
                  <a:pt x="2228" y="1101"/>
                </a:lnTo>
                <a:lnTo>
                  <a:pt x="2205" y="1077"/>
                </a:lnTo>
                <a:lnTo>
                  <a:pt x="2181" y="1054"/>
                </a:lnTo>
                <a:lnTo>
                  <a:pt x="2154" y="1031"/>
                </a:lnTo>
                <a:lnTo>
                  <a:pt x="2126" y="1010"/>
                </a:lnTo>
                <a:lnTo>
                  <a:pt x="2095" y="990"/>
                </a:lnTo>
                <a:lnTo>
                  <a:pt x="451" y="2201"/>
                </a:lnTo>
                <a:lnTo>
                  <a:pt x="428" y="2221"/>
                </a:lnTo>
                <a:lnTo>
                  <a:pt x="411" y="2242"/>
                </a:lnTo>
                <a:lnTo>
                  <a:pt x="396" y="2267"/>
                </a:lnTo>
                <a:lnTo>
                  <a:pt x="387" y="2294"/>
                </a:lnTo>
                <a:lnTo>
                  <a:pt x="383" y="2320"/>
                </a:lnTo>
                <a:lnTo>
                  <a:pt x="384" y="2348"/>
                </a:lnTo>
                <a:lnTo>
                  <a:pt x="389" y="2375"/>
                </a:lnTo>
                <a:lnTo>
                  <a:pt x="398" y="2402"/>
                </a:lnTo>
                <a:lnTo>
                  <a:pt x="413" y="2426"/>
                </a:lnTo>
                <a:lnTo>
                  <a:pt x="432" y="2448"/>
                </a:lnTo>
                <a:lnTo>
                  <a:pt x="454" y="2467"/>
                </a:lnTo>
                <a:lnTo>
                  <a:pt x="479" y="2480"/>
                </a:lnTo>
                <a:lnTo>
                  <a:pt x="506" y="2488"/>
                </a:lnTo>
                <a:lnTo>
                  <a:pt x="532" y="2493"/>
                </a:lnTo>
                <a:lnTo>
                  <a:pt x="560" y="2492"/>
                </a:lnTo>
                <a:lnTo>
                  <a:pt x="587" y="2487"/>
                </a:lnTo>
                <a:lnTo>
                  <a:pt x="614" y="2477"/>
                </a:lnTo>
                <a:lnTo>
                  <a:pt x="637" y="2463"/>
                </a:lnTo>
                <a:lnTo>
                  <a:pt x="721" y="2402"/>
                </a:lnTo>
                <a:lnTo>
                  <a:pt x="728" y="2397"/>
                </a:lnTo>
                <a:lnTo>
                  <a:pt x="736" y="2391"/>
                </a:lnTo>
                <a:lnTo>
                  <a:pt x="743" y="2382"/>
                </a:lnTo>
                <a:lnTo>
                  <a:pt x="1615" y="1791"/>
                </a:lnTo>
                <a:lnTo>
                  <a:pt x="1638" y="1780"/>
                </a:lnTo>
                <a:lnTo>
                  <a:pt x="1660" y="1777"/>
                </a:lnTo>
                <a:lnTo>
                  <a:pt x="1682" y="1782"/>
                </a:lnTo>
                <a:lnTo>
                  <a:pt x="1704" y="1793"/>
                </a:lnTo>
                <a:lnTo>
                  <a:pt x="1719" y="1806"/>
                </a:lnTo>
                <a:lnTo>
                  <a:pt x="1730" y="1823"/>
                </a:lnTo>
                <a:lnTo>
                  <a:pt x="1736" y="1842"/>
                </a:lnTo>
                <a:lnTo>
                  <a:pt x="1737" y="1862"/>
                </a:lnTo>
                <a:lnTo>
                  <a:pt x="1735" y="1880"/>
                </a:lnTo>
                <a:lnTo>
                  <a:pt x="1729" y="1895"/>
                </a:lnTo>
                <a:lnTo>
                  <a:pt x="1718" y="1909"/>
                </a:lnTo>
                <a:lnTo>
                  <a:pt x="1704" y="1921"/>
                </a:lnTo>
                <a:lnTo>
                  <a:pt x="889" y="2476"/>
                </a:lnTo>
                <a:lnTo>
                  <a:pt x="816" y="2527"/>
                </a:lnTo>
                <a:lnTo>
                  <a:pt x="797" y="2551"/>
                </a:lnTo>
                <a:lnTo>
                  <a:pt x="782" y="2575"/>
                </a:lnTo>
                <a:lnTo>
                  <a:pt x="771" y="2603"/>
                </a:lnTo>
                <a:lnTo>
                  <a:pt x="766" y="2631"/>
                </a:lnTo>
                <a:lnTo>
                  <a:pt x="765" y="2659"/>
                </a:lnTo>
                <a:lnTo>
                  <a:pt x="770" y="2688"/>
                </a:lnTo>
                <a:lnTo>
                  <a:pt x="780" y="2716"/>
                </a:lnTo>
                <a:lnTo>
                  <a:pt x="795" y="2742"/>
                </a:lnTo>
                <a:lnTo>
                  <a:pt x="811" y="2760"/>
                </a:lnTo>
                <a:lnTo>
                  <a:pt x="832" y="2773"/>
                </a:lnTo>
                <a:lnTo>
                  <a:pt x="856" y="2784"/>
                </a:lnTo>
                <a:lnTo>
                  <a:pt x="883" y="2792"/>
                </a:lnTo>
                <a:lnTo>
                  <a:pt x="912" y="2797"/>
                </a:lnTo>
                <a:lnTo>
                  <a:pt x="943" y="2797"/>
                </a:lnTo>
                <a:lnTo>
                  <a:pt x="973" y="2794"/>
                </a:lnTo>
                <a:lnTo>
                  <a:pt x="1004" y="2787"/>
                </a:lnTo>
                <a:lnTo>
                  <a:pt x="1033" y="2776"/>
                </a:lnTo>
                <a:lnTo>
                  <a:pt x="1061" y="2761"/>
                </a:lnTo>
                <a:lnTo>
                  <a:pt x="1072" y="2750"/>
                </a:lnTo>
                <a:lnTo>
                  <a:pt x="1082" y="2741"/>
                </a:lnTo>
                <a:lnTo>
                  <a:pt x="1094" y="2731"/>
                </a:lnTo>
                <a:lnTo>
                  <a:pt x="1107" y="2723"/>
                </a:lnTo>
                <a:lnTo>
                  <a:pt x="1841" y="2194"/>
                </a:lnTo>
                <a:lnTo>
                  <a:pt x="1854" y="2180"/>
                </a:lnTo>
                <a:lnTo>
                  <a:pt x="1867" y="2172"/>
                </a:lnTo>
                <a:lnTo>
                  <a:pt x="1883" y="2167"/>
                </a:lnTo>
                <a:lnTo>
                  <a:pt x="1902" y="2166"/>
                </a:lnTo>
                <a:lnTo>
                  <a:pt x="1922" y="2169"/>
                </a:lnTo>
                <a:lnTo>
                  <a:pt x="1941" y="2178"/>
                </a:lnTo>
                <a:lnTo>
                  <a:pt x="1956" y="2191"/>
                </a:lnTo>
                <a:lnTo>
                  <a:pt x="1969" y="2207"/>
                </a:lnTo>
                <a:lnTo>
                  <a:pt x="1977" y="2227"/>
                </a:lnTo>
                <a:lnTo>
                  <a:pt x="1980" y="2247"/>
                </a:lnTo>
                <a:lnTo>
                  <a:pt x="1977" y="2266"/>
                </a:lnTo>
                <a:lnTo>
                  <a:pt x="1971" y="2283"/>
                </a:lnTo>
                <a:lnTo>
                  <a:pt x="1962" y="2297"/>
                </a:lnTo>
                <a:lnTo>
                  <a:pt x="1952" y="2309"/>
                </a:lnTo>
                <a:lnTo>
                  <a:pt x="1202" y="2844"/>
                </a:lnTo>
                <a:lnTo>
                  <a:pt x="1180" y="2862"/>
                </a:lnTo>
                <a:lnTo>
                  <a:pt x="1162" y="2884"/>
                </a:lnTo>
                <a:lnTo>
                  <a:pt x="1149" y="2910"/>
                </a:lnTo>
                <a:lnTo>
                  <a:pt x="1139" y="2935"/>
                </a:lnTo>
                <a:lnTo>
                  <a:pt x="1135" y="2963"/>
                </a:lnTo>
                <a:lnTo>
                  <a:pt x="1135" y="2990"/>
                </a:lnTo>
                <a:lnTo>
                  <a:pt x="1140" y="3018"/>
                </a:lnTo>
                <a:lnTo>
                  <a:pt x="1150" y="3044"/>
                </a:lnTo>
                <a:lnTo>
                  <a:pt x="1165" y="3068"/>
                </a:lnTo>
                <a:lnTo>
                  <a:pt x="1180" y="3088"/>
                </a:lnTo>
                <a:lnTo>
                  <a:pt x="1200" y="3105"/>
                </a:lnTo>
                <a:lnTo>
                  <a:pt x="1222" y="3118"/>
                </a:lnTo>
                <a:lnTo>
                  <a:pt x="1246" y="3128"/>
                </a:lnTo>
                <a:lnTo>
                  <a:pt x="1273" y="3134"/>
                </a:lnTo>
                <a:lnTo>
                  <a:pt x="1305" y="3136"/>
                </a:lnTo>
                <a:lnTo>
                  <a:pt x="1336" y="3131"/>
                </a:lnTo>
                <a:lnTo>
                  <a:pt x="1367" y="3121"/>
                </a:lnTo>
                <a:lnTo>
                  <a:pt x="1395" y="3105"/>
                </a:lnTo>
                <a:lnTo>
                  <a:pt x="2022" y="2650"/>
                </a:lnTo>
                <a:lnTo>
                  <a:pt x="2038" y="2643"/>
                </a:lnTo>
                <a:lnTo>
                  <a:pt x="2053" y="2639"/>
                </a:lnTo>
                <a:lnTo>
                  <a:pt x="2068" y="2638"/>
                </a:lnTo>
                <a:lnTo>
                  <a:pt x="2090" y="2641"/>
                </a:lnTo>
                <a:lnTo>
                  <a:pt x="2110" y="2649"/>
                </a:lnTo>
                <a:lnTo>
                  <a:pt x="2127" y="2663"/>
                </a:lnTo>
                <a:lnTo>
                  <a:pt x="2140" y="2680"/>
                </a:lnTo>
                <a:lnTo>
                  <a:pt x="2148" y="2699"/>
                </a:lnTo>
                <a:lnTo>
                  <a:pt x="2150" y="2722"/>
                </a:lnTo>
                <a:lnTo>
                  <a:pt x="2148" y="2739"/>
                </a:lnTo>
                <a:lnTo>
                  <a:pt x="2140" y="2755"/>
                </a:lnTo>
                <a:lnTo>
                  <a:pt x="2131" y="2769"/>
                </a:lnTo>
                <a:lnTo>
                  <a:pt x="2117" y="2781"/>
                </a:lnTo>
                <a:lnTo>
                  <a:pt x="1724" y="3077"/>
                </a:lnTo>
                <a:lnTo>
                  <a:pt x="1705" y="3093"/>
                </a:lnTo>
                <a:lnTo>
                  <a:pt x="1691" y="3111"/>
                </a:lnTo>
                <a:lnTo>
                  <a:pt x="1681" y="3133"/>
                </a:lnTo>
                <a:lnTo>
                  <a:pt x="1674" y="3155"/>
                </a:lnTo>
                <a:lnTo>
                  <a:pt x="1671" y="3178"/>
                </a:lnTo>
                <a:lnTo>
                  <a:pt x="1675" y="3201"/>
                </a:lnTo>
                <a:lnTo>
                  <a:pt x="1682" y="3223"/>
                </a:lnTo>
                <a:lnTo>
                  <a:pt x="1694" y="3241"/>
                </a:lnTo>
                <a:lnTo>
                  <a:pt x="1710" y="3259"/>
                </a:lnTo>
                <a:lnTo>
                  <a:pt x="1730" y="3273"/>
                </a:lnTo>
                <a:lnTo>
                  <a:pt x="1751" y="3284"/>
                </a:lnTo>
                <a:lnTo>
                  <a:pt x="1772" y="3291"/>
                </a:lnTo>
                <a:lnTo>
                  <a:pt x="1796" y="3292"/>
                </a:lnTo>
                <a:lnTo>
                  <a:pt x="1819" y="3290"/>
                </a:lnTo>
                <a:lnTo>
                  <a:pt x="1841" y="3283"/>
                </a:lnTo>
                <a:lnTo>
                  <a:pt x="1859" y="3270"/>
                </a:lnTo>
                <a:lnTo>
                  <a:pt x="1895" y="3247"/>
                </a:lnTo>
                <a:lnTo>
                  <a:pt x="1898" y="3214"/>
                </a:lnTo>
                <a:lnTo>
                  <a:pt x="1905" y="3181"/>
                </a:lnTo>
                <a:lnTo>
                  <a:pt x="1919" y="3150"/>
                </a:lnTo>
                <a:lnTo>
                  <a:pt x="1937" y="3121"/>
                </a:lnTo>
                <a:lnTo>
                  <a:pt x="1959" y="3094"/>
                </a:lnTo>
                <a:lnTo>
                  <a:pt x="1986" y="3071"/>
                </a:lnTo>
                <a:lnTo>
                  <a:pt x="2015" y="3054"/>
                </a:lnTo>
                <a:lnTo>
                  <a:pt x="2048" y="3041"/>
                </a:lnTo>
                <a:lnTo>
                  <a:pt x="2081" y="3035"/>
                </a:lnTo>
                <a:lnTo>
                  <a:pt x="2115" y="3034"/>
                </a:lnTo>
                <a:lnTo>
                  <a:pt x="2148" y="3039"/>
                </a:lnTo>
                <a:lnTo>
                  <a:pt x="2221" y="2993"/>
                </a:lnTo>
                <a:lnTo>
                  <a:pt x="2221" y="2960"/>
                </a:lnTo>
                <a:lnTo>
                  <a:pt x="2226" y="2927"/>
                </a:lnTo>
                <a:lnTo>
                  <a:pt x="2235" y="2895"/>
                </a:lnTo>
                <a:lnTo>
                  <a:pt x="2249" y="2864"/>
                </a:lnTo>
                <a:lnTo>
                  <a:pt x="2267" y="2836"/>
                </a:lnTo>
                <a:lnTo>
                  <a:pt x="2290" y="2809"/>
                </a:lnTo>
                <a:lnTo>
                  <a:pt x="2317" y="2787"/>
                </a:lnTo>
                <a:lnTo>
                  <a:pt x="2350" y="2769"/>
                </a:lnTo>
                <a:lnTo>
                  <a:pt x="2384" y="2755"/>
                </a:lnTo>
                <a:lnTo>
                  <a:pt x="2418" y="2748"/>
                </a:lnTo>
                <a:lnTo>
                  <a:pt x="2453" y="2747"/>
                </a:lnTo>
                <a:lnTo>
                  <a:pt x="2489" y="2752"/>
                </a:lnTo>
                <a:lnTo>
                  <a:pt x="2522" y="2760"/>
                </a:lnTo>
                <a:lnTo>
                  <a:pt x="2555" y="2775"/>
                </a:lnTo>
                <a:lnTo>
                  <a:pt x="2581" y="2755"/>
                </a:lnTo>
                <a:lnTo>
                  <a:pt x="2578" y="2719"/>
                </a:lnTo>
                <a:lnTo>
                  <a:pt x="2580" y="2682"/>
                </a:lnTo>
                <a:lnTo>
                  <a:pt x="2587" y="2646"/>
                </a:lnTo>
                <a:lnTo>
                  <a:pt x="2601" y="2613"/>
                </a:lnTo>
                <a:lnTo>
                  <a:pt x="2620" y="2581"/>
                </a:lnTo>
                <a:lnTo>
                  <a:pt x="2645" y="2553"/>
                </a:lnTo>
                <a:lnTo>
                  <a:pt x="2674" y="2529"/>
                </a:lnTo>
                <a:lnTo>
                  <a:pt x="2679" y="2524"/>
                </a:lnTo>
                <a:lnTo>
                  <a:pt x="2710" y="2505"/>
                </a:lnTo>
                <a:lnTo>
                  <a:pt x="2745" y="2493"/>
                </a:lnTo>
                <a:lnTo>
                  <a:pt x="2779" y="2486"/>
                </a:lnTo>
                <a:lnTo>
                  <a:pt x="2814" y="2485"/>
                </a:lnTo>
                <a:lnTo>
                  <a:pt x="2848" y="2488"/>
                </a:lnTo>
                <a:lnTo>
                  <a:pt x="2882" y="2497"/>
                </a:lnTo>
                <a:lnTo>
                  <a:pt x="2914" y="2510"/>
                </a:lnTo>
                <a:lnTo>
                  <a:pt x="2944" y="2527"/>
                </a:lnTo>
                <a:lnTo>
                  <a:pt x="2949" y="2527"/>
                </a:lnTo>
                <a:lnTo>
                  <a:pt x="2946" y="2518"/>
                </a:lnTo>
                <a:lnTo>
                  <a:pt x="2925" y="2482"/>
                </a:lnTo>
                <a:lnTo>
                  <a:pt x="2910" y="2447"/>
                </a:lnTo>
                <a:lnTo>
                  <a:pt x="2902" y="2409"/>
                </a:lnTo>
                <a:lnTo>
                  <a:pt x="2900" y="2372"/>
                </a:lnTo>
                <a:lnTo>
                  <a:pt x="2904" y="2334"/>
                </a:lnTo>
                <a:lnTo>
                  <a:pt x="2913" y="2297"/>
                </a:lnTo>
                <a:lnTo>
                  <a:pt x="2929" y="2262"/>
                </a:lnTo>
                <a:lnTo>
                  <a:pt x="2948" y="2229"/>
                </a:lnTo>
                <a:lnTo>
                  <a:pt x="2974" y="2199"/>
                </a:lnTo>
                <a:lnTo>
                  <a:pt x="3004" y="2173"/>
                </a:lnTo>
                <a:lnTo>
                  <a:pt x="3037" y="2154"/>
                </a:lnTo>
                <a:lnTo>
                  <a:pt x="3071" y="2140"/>
                </a:lnTo>
                <a:lnTo>
                  <a:pt x="3108" y="2133"/>
                </a:lnTo>
                <a:lnTo>
                  <a:pt x="3143" y="2130"/>
                </a:lnTo>
                <a:lnTo>
                  <a:pt x="3179" y="2133"/>
                </a:lnTo>
                <a:lnTo>
                  <a:pt x="3215" y="2140"/>
                </a:lnTo>
                <a:lnTo>
                  <a:pt x="3249" y="2154"/>
                </a:lnTo>
                <a:lnTo>
                  <a:pt x="3281" y="2172"/>
                </a:lnTo>
                <a:lnTo>
                  <a:pt x="3310" y="2194"/>
                </a:lnTo>
                <a:lnTo>
                  <a:pt x="3584" y="1877"/>
                </a:lnTo>
                <a:lnTo>
                  <a:pt x="3630" y="1826"/>
                </a:lnTo>
                <a:lnTo>
                  <a:pt x="3680" y="1780"/>
                </a:lnTo>
                <a:lnTo>
                  <a:pt x="3733" y="1737"/>
                </a:lnTo>
                <a:lnTo>
                  <a:pt x="3787" y="1697"/>
                </a:lnTo>
                <a:lnTo>
                  <a:pt x="3846" y="1661"/>
                </a:lnTo>
                <a:lnTo>
                  <a:pt x="4019" y="1563"/>
                </a:lnTo>
                <a:lnTo>
                  <a:pt x="4019" y="1760"/>
                </a:lnTo>
                <a:lnTo>
                  <a:pt x="3893" y="1832"/>
                </a:lnTo>
                <a:lnTo>
                  <a:pt x="3829" y="1873"/>
                </a:lnTo>
                <a:lnTo>
                  <a:pt x="3768" y="1921"/>
                </a:lnTo>
                <a:lnTo>
                  <a:pt x="3711" y="1972"/>
                </a:lnTo>
                <a:lnTo>
                  <a:pt x="3658" y="2028"/>
                </a:lnTo>
                <a:lnTo>
                  <a:pt x="3404" y="2325"/>
                </a:lnTo>
                <a:lnTo>
                  <a:pt x="3521" y="2492"/>
                </a:lnTo>
                <a:lnTo>
                  <a:pt x="3541" y="2527"/>
                </a:lnTo>
                <a:lnTo>
                  <a:pt x="3556" y="2563"/>
                </a:lnTo>
                <a:lnTo>
                  <a:pt x="3563" y="2600"/>
                </a:lnTo>
                <a:lnTo>
                  <a:pt x="3566" y="2638"/>
                </a:lnTo>
                <a:lnTo>
                  <a:pt x="3562" y="2676"/>
                </a:lnTo>
                <a:lnTo>
                  <a:pt x="3552" y="2713"/>
                </a:lnTo>
                <a:lnTo>
                  <a:pt x="3538" y="2748"/>
                </a:lnTo>
                <a:lnTo>
                  <a:pt x="3518" y="2781"/>
                </a:lnTo>
                <a:lnTo>
                  <a:pt x="3493" y="2811"/>
                </a:lnTo>
                <a:lnTo>
                  <a:pt x="3462" y="2837"/>
                </a:lnTo>
                <a:lnTo>
                  <a:pt x="3429" y="2856"/>
                </a:lnTo>
                <a:lnTo>
                  <a:pt x="3395" y="2870"/>
                </a:lnTo>
                <a:lnTo>
                  <a:pt x="3359" y="2877"/>
                </a:lnTo>
                <a:lnTo>
                  <a:pt x="3322" y="2879"/>
                </a:lnTo>
                <a:lnTo>
                  <a:pt x="3285" y="2877"/>
                </a:lnTo>
                <a:lnTo>
                  <a:pt x="3250" y="2870"/>
                </a:lnTo>
                <a:lnTo>
                  <a:pt x="3216" y="2856"/>
                </a:lnTo>
                <a:lnTo>
                  <a:pt x="3184" y="2838"/>
                </a:lnTo>
                <a:lnTo>
                  <a:pt x="3156" y="2816"/>
                </a:lnTo>
                <a:lnTo>
                  <a:pt x="3170" y="2849"/>
                </a:lnTo>
                <a:lnTo>
                  <a:pt x="3178" y="2884"/>
                </a:lnTo>
                <a:lnTo>
                  <a:pt x="3181" y="2920"/>
                </a:lnTo>
                <a:lnTo>
                  <a:pt x="3178" y="2955"/>
                </a:lnTo>
                <a:lnTo>
                  <a:pt x="3170" y="2990"/>
                </a:lnTo>
                <a:lnTo>
                  <a:pt x="3156" y="3022"/>
                </a:lnTo>
                <a:lnTo>
                  <a:pt x="3138" y="3054"/>
                </a:lnTo>
                <a:lnTo>
                  <a:pt x="3114" y="3080"/>
                </a:lnTo>
                <a:lnTo>
                  <a:pt x="3084" y="3105"/>
                </a:lnTo>
                <a:lnTo>
                  <a:pt x="3080" y="3110"/>
                </a:lnTo>
                <a:lnTo>
                  <a:pt x="3048" y="3128"/>
                </a:lnTo>
                <a:lnTo>
                  <a:pt x="3013" y="3141"/>
                </a:lnTo>
                <a:lnTo>
                  <a:pt x="2977" y="3147"/>
                </a:lnTo>
                <a:lnTo>
                  <a:pt x="2941" y="3149"/>
                </a:lnTo>
                <a:lnTo>
                  <a:pt x="2905" y="3145"/>
                </a:lnTo>
                <a:lnTo>
                  <a:pt x="2870" y="3135"/>
                </a:lnTo>
                <a:lnTo>
                  <a:pt x="2837" y="3119"/>
                </a:lnTo>
                <a:lnTo>
                  <a:pt x="2807" y="3099"/>
                </a:lnTo>
                <a:lnTo>
                  <a:pt x="2780" y="3073"/>
                </a:lnTo>
                <a:lnTo>
                  <a:pt x="2786" y="3105"/>
                </a:lnTo>
                <a:lnTo>
                  <a:pt x="2788" y="3138"/>
                </a:lnTo>
                <a:lnTo>
                  <a:pt x="2786" y="3169"/>
                </a:lnTo>
                <a:lnTo>
                  <a:pt x="2780" y="3201"/>
                </a:lnTo>
                <a:lnTo>
                  <a:pt x="2769" y="3231"/>
                </a:lnTo>
                <a:lnTo>
                  <a:pt x="2754" y="3259"/>
                </a:lnTo>
                <a:lnTo>
                  <a:pt x="2735" y="3286"/>
                </a:lnTo>
                <a:lnTo>
                  <a:pt x="2710" y="3309"/>
                </a:lnTo>
                <a:lnTo>
                  <a:pt x="2682" y="3330"/>
                </a:lnTo>
                <a:lnTo>
                  <a:pt x="2651" y="3346"/>
                </a:lnTo>
                <a:lnTo>
                  <a:pt x="2617" y="3357"/>
                </a:lnTo>
                <a:lnTo>
                  <a:pt x="2581" y="3362"/>
                </a:lnTo>
                <a:lnTo>
                  <a:pt x="2546" y="3362"/>
                </a:lnTo>
                <a:lnTo>
                  <a:pt x="2512" y="3356"/>
                </a:lnTo>
                <a:lnTo>
                  <a:pt x="2479" y="3346"/>
                </a:lnTo>
                <a:lnTo>
                  <a:pt x="2447" y="3330"/>
                </a:lnTo>
                <a:lnTo>
                  <a:pt x="2418" y="3309"/>
                </a:lnTo>
                <a:lnTo>
                  <a:pt x="2393" y="3285"/>
                </a:lnTo>
                <a:lnTo>
                  <a:pt x="2369" y="3257"/>
                </a:lnTo>
                <a:lnTo>
                  <a:pt x="2363" y="3247"/>
                </a:lnTo>
                <a:lnTo>
                  <a:pt x="2373" y="3280"/>
                </a:lnTo>
                <a:lnTo>
                  <a:pt x="2378" y="3315"/>
                </a:lnTo>
                <a:lnTo>
                  <a:pt x="2377" y="3351"/>
                </a:lnTo>
                <a:lnTo>
                  <a:pt x="2369" y="3385"/>
                </a:lnTo>
                <a:lnTo>
                  <a:pt x="2356" y="3419"/>
                </a:lnTo>
                <a:lnTo>
                  <a:pt x="2339" y="3449"/>
                </a:lnTo>
                <a:lnTo>
                  <a:pt x="2316" y="3476"/>
                </a:lnTo>
                <a:lnTo>
                  <a:pt x="2289" y="3501"/>
                </a:lnTo>
                <a:lnTo>
                  <a:pt x="2260" y="3516"/>
                </a:lnTo>
                <a:lnTo>
                  <a:pt x="2229" y="3529"/>
                </a:lnTo>
                <a:lnTo>
                  <a:pt x="2196" y="3536"/>
                </a:lnTo>
                <a:lnTo>
                  <a:pt x="2163" y="3537"/>
                </a:lnTo>
                <a:lnTo>
                  <a:pt x="2131" y="3535"/>
                </a:lnTo>
                <a:lnTo>
                  <a:pt x="2099" y="3526"/>
                </a:lnTo>
                <a:lnTo>
                  <a:pt x="2070" y="3514"/>
                </a:lnTo>
                <a:lnTo>
                  <a:pt x="2042" y="3497"/>
                </a:lnTo>
                <a:lnTo>
                  <a:pt x="2016" y="3475"/>
                </a:lnTo>
                <a:lnTo>
                  <a:pt x="1994" y="3449"/>
                </a:lnTo>
                <a:lnTo>
                  <a:pt x="1958" y="3397"/>
                </a:lnTo>
                <a:lnTo>
                  <a:pt x="1953" y="3397"/>
                </a:lnTo>
                <a:lnTo>
                  <a:pt x="1920" y="3416"/>
                </a:lnTo>
                <a:lnTo>
                  <a:pt x="1886" y="3432"/>
                </a:lnTo>
                <a:lnTo>
                  <a:pt x="1850" y="3442"/>
                </a:lnTo>
                <a:lnTo>
                  <a:pt x="1815" y="3448"/>
                </a:lnTo>
                <a:lnTo>
                  <a:pt x="1779" y="3448"/>
                </a:lnTo>
                <a:lnTo>
                  <a:pt x="1748" y="3447"/>
                </a:lnTo>
                <a:lnTo>
                  <a:pt x="1704" y="3435"/>
                </a:lnTo>
                <a:lnTo>
                  <a:pt x="1664" y="3418"/>
                </a:lnTo>
                <a:lnTo>
                  <a:pt x="1627" y="3396"/>
                </a:lnTo>
                <a:lnTo>
                  <a:pt x="1596" y="3368"/>
                </a:lnTo>
                <a:lnTo>
                  <a:pt x="1568" y="3336"/>
                </a:lnTo>
                <a:lnTo>
                  <a:pt x="1550" y="3307"/>
                </a:lnTo>
                <a:lnTo>
                  <a:pt x="1536" y="3278"/>
                </a:lnTo>
                <a:lnTo>
                  <a:pt x="1525" y="3246"/>
                </a:lnTo>
                <a:lnTo>
                  <a:pt x="1519" y="3212"/>
                </a:lnTo>
                <a:lnTo>
                  <a:pt x="1487" y="3236"/>
                </a:lnTo>
                <a:lnTo>
                  <a:pt x="1451" y="3259"/>
                </a:lnTo>
                <a:lnTo>
                  <a:pt x="1412" y="3276"/>
                </a:lnTo>
                <a:lnTo>
                  <a:pt x="1370" y="3289"/>
                </a:lnTo>
                <a:lnTo>
                  <a:pt x="1328" y="3295"/>
                </a:lnTo>
                <a:lnTo>
                  <a:pt x="1283" y="3296"/>
                </a:lnTo>
                <a:lnTo>
                  <a:pt x="1264" y="3295"/>
                </a:lnTo>
                <a:lnTo>
                  <a:pt x="1247" y="3293"/>
                </a:lnTo>
                <a:lnTo>
                  <a:pt x="1206" y="3284"/>
                </a:lnTo>
                <a:lnTo>
                  <a:pt x="1167" y="3269"/>
                </a:lnTo>
                <a:lnTo>
                  <a:pt x="1130" y="3251"/>
                </a:lnTo>
                <a:lnTo>
                  <a:pt x="1096" y="3226"/>
                </a:lnTo>
                <a:lnTo>
                  <a:pt x="1066" y="3198"/>
                </a:lnTo>
                <a:lnTo>
                  <a:pt x="1038" y="3167"/>
                </a:lnTo>
                <a:lnTo>
                  <a:pt x="1014" y="3128"/>
                </a:lnTo>
                <a:lnTo>
                  <a:pt x="994" y="3086"/>
                </a:lnTo>
                <a:lnTo>
                  <a:pt x="982" y="3043"/>
                </a:lnTo>
                <a:lnTo>
                  <a:pt x="977" y="2998"/>
                </a:lnTo>
                <a:lnTo>
                  <a:pt x="979" y="2952"/>
                </a:lnTo>
                <a:lnTo>
                  <a:pt x="957" y="2951"/>
                </a:lnTo>
                <a:lnTo>
                  <a:pt x="933" y="2950"/>
                </a:lnTo>
                <a:lnTo>
                  <a:pt x="909" y="2949"/>
                </a:lnTo>
                <a:lnTo>
                  <a:pt x="869" y="2944"/>
                </a:lnTo>
                <a:lnTo>
                  <a:pt x="828" y="2937"/>
                </a:lnTo>
                <a:lnTo>
                  <a:pt x="792" y="2924"/>
                </a:lnTo>
                <a:lnTo>
                  <a:pt x="756" y="2907"/>
                </a:lnTo>
                <a:lnTo>
                  <a:pt x="724" y="2887"/>
                </a:lnTo>
                <a:lnTo>
                  <a:pt x="694" y="2861"/>
                </a:lnTo>
                <a:lnTo>
                  <a:pt x="668" y="2829"/>
                </a:lnTo>
                <a:lnTo>
                  <a:pt x="646" y="2794"/>
                </a:lnTo>
                <a:lnTo>
                  <a:pt x="629" y="2759"/>
                </a:lnTo>
                <a:lnTo>
                  <a:pt x="618" y="2721"/>
                </a:lnTo>
                <a:lnTo>
                  <a:pt x="610" y="2682"/>
                </a:lnTo>
                <a:lnTo>
                  <a:pt x="608" y="2641"/>
                </a:lnTo>
                <a:lnTo>
                  <a:pt x="566" y="2646"/>
                </a:lnTo>
                <a:lnTo>
                  <a:pt x="523" y="2646"/>
                </a:lnTo>
                <a:lnTo>
                  <a:pt x="504" y="2646"/>
                </a:lnTo>
                <a:lnTo>
                  <a:pt x="486" y="2644"/>
                </a:lnTo>
                <a:lnTo>
                  <a:pt x="446" y="2635"/>
                </a:lnTo>
                <a:lnTo>
                  <a:pt x="407" y="2620"/>
                </a:lnTo>
                <a:lnTo>
                  <a:pt x="370" y="2600"/>
                </a:lnTo>
                <a:lnTo>
                  <a:pt x="336" y="2577"/>
                </a:lnTo>
                <a:lnTo>
                  <a:pt x="305" y="2549"/>
                </a:lnTo>
                <a:lnTo>
                  <a:pt x="277" y="2518"/>
                </a:lnTo>
                <a:lnTo>
                  <a:pt x="256" y="2481"/>
                </a:lnTo>
                <a:lnTo>
                  <a:pt x="241" y="2442"/>
                </a:lnTo>
                <a:lnTo>
                  <a:pt x="230" y="2403"/>
                </a:lnTo>
                <a:lnTo>
                  <a:pt x="224" y="2363"/>
                </a:lnTo>
                <a:lnTo>
                  <a:pt x="224" y="2322"/>
                </a:lnTo>
                <a:lnTo>
                  <a:pt x="229" y="2281"/>
                </a:lnTo>
                <a:lnTo>
                  <a:pt x="238" y="2241"/>
                </a:lnTo>
                <a:lnTo>
                  <a:pt x="252" y="2203"/>
                </a:lnTo>
                <a:lnTo>
                  <a:pt x="270" y="2167"/>
                </a:lnTo>
                <a:lnTo>
                  <a:pt x="295" y="2133"/>
                </a:lnTo>
                <a:lnTo>
                  <a:pt x="323" y="2101"/>
                </a:lnTo>
                <a:lnTo>
                  <a:pt x="356" y="2073"/>
                </a:lnTo>
                <a:lnTo>
                  <a:pt x="409" y="2031"/>
                </a:lnTo>
                <a:lnTo>
                  <a:pt x="378" y="1972"/>
                </a:lnTo>
                <a:lnTo>
                  <a:pt x="341" y="1916"/>
                </a:lnTo>
                <a:lnTo>
                  <a:pt x="300" y="1865"/>
                </a:lnTo>
                <a:lnTo>
                  <a:pt x="253" y="1816"/>
                </a:lnTo>
                <a:lnTo>
                  <a:pt x="203" y="1772"/>
                </a:lnTo>
                <a:lnTo>
                  <a:pt x="150" y="1733"/>
                </a:lnTo>
                <a:lnTo>
                  <a:pt x="93" y="1698"/>
                </a:lnTo>
                <a:lnTo>
                  <a:pt x="0" y="1648"/>
                </a:lnTo>
                <a:lnTo>
                  <a:pt x="0" y="0"/>
                </a:lnTo>
                <a:close/>
              </a:path>
            </a:pathLst>
          </a:custGeom>
          <a:solidFill>
            <a:schemeClr val="bg1"/>
          </a:solidFill>
          <a:ln w="0">
            <a:no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2000" b="1" i="0" u="none" strike="noStrike" kern="1200" cap="none" spc="0" normalizeH="0" baseline="0" noProof="0">
              <a:ln>
                <a:noFill/>
              </a:ln>
              <a:solidFill>
                <a:schemeClr val="tx1">
                  <a:lumMod val="50000"/>
                  <a:lumOff val="50000"/>
                </a:schemeClr>
              </a:solidFill>
              <a:effectLst/>
              <a:uLnTx/>
              <a:uFillTx/>
              <a:latin typeface="Simplified Arabic" panose="02020603050405020304" pitchFamily="18" charset="-78"/>
              <a:cs typeface="Simplified Arabic" panose="02020603050405020304" pitchFamily="18" charset="-78"/>
            </a:endParaRPr>
          </a:p>
        </p:txBody>
      </p:sp>
      <p:grpSp>
        <p:nvGrpSpPr>
          <p:cNvPr id="112" name="Group 173"/>
          <p:cNvGrpSpPr>
            <a:grpSpLocks noChangeAspect="1"/>
          </p:cNvGrpSpPr>
          <p:nvPr/>
        </p:nvGrpSpPr>
        <p:grpSpPr bwMode="auto">
          <a:xfrm>
            <a:off x="6919890" y="5447183"/>
            <a:ext cx="219783" cy="260162"/>
            <a:chOff x="3009" y="456"/>
            <a:chExt cx="1339" cy="1585"/>
          </a:xfrm>
          <a:solidFill>
            <a:schemeClr val="bg1"/>
          </a:solidFill>
        </p:grpSpPr>
        <p:sp>
          <p:nvSpPr>
            <p:cNvPr id="113" name="Freeform 175"/>
            <p:cNvSpPr/>
            <p:nvPr/>
          </p:nvSpPr>
          <p:spPr bwMode="auto">
            <a:xfrm>
              <a:off x="3324" y="456"/>
              <a:ext cx="708" cy="941"/>
            </a:xfrm>
            <a:custGeom>
              <a:avLst/>
              <a:gdLst>
                <a:gd name="T0" fmla="*/ 1202 w 2123"/>
                <a:gd name="T1" fmla="*/ 7 h 2821"/>
                <a:gd name="T2" fmla="*/ 1371 w 2123"/>
                <a:gd name="T3" fmla="*/ 48 h 2821"/>
                <a:gd name="T4" fmla="*/ 1509 w 2123"/>
                <a:gd name="T5" fmla="*/ 113 h 2821"/>
                <a:gd name="T6" fmla="*/ 1633 w 2123"/>
                <a:gd name="T7" fmla="*/ 198 h 2821"/>
                <a:gd name="T8" fmla="*/ 1712 w 2123"/>
                <a:gd name="T9" fmla="*/ 278 h 2821"/>
                <a:gd name="T10" fmla="*/ 1751 w 2123"/>
                <a:gd name="T11" fmla="*/ 331 h 2821"/>
                <a:gd name="T12" fmla="*/ 1760 w 2123"/>
                <a:gd name="T13" fmla="*/ 344 h 2821"/>
                <a:gd name="T14" fmla="*/ 1783 w 2123"/>
                <a:gd name="T15" fmla="*/ 349 h 2821"/>
                <a:gd name="T16" fmla="*/ 1825 w 2123"/>
                <a:gd name="T17" fmla="*/ 363 h 2821"/>
                <a:gd name="T18" fmla="*/ 1880 w 2123"/>
                <a:gd name="T19" fmla="*/ 395 h 2821"/>
                <a:gd name="T20" fmla="*/ 1939 w 2123"/>
                <a:gd name="T21" fmla="*/ 451 h 2821"/>
                <a:gd name="T22" fmla="*/ 1993 w 2123"/>
                <a:gd name="T23" fmla="*/ 537 h 2821"/>
                <a:gd name="T24" fmla="*/ 2036 w 2123"/>
                <a:gd name="T25" fmla="*/ 658 h 2821"/>
                <a:gd name="T26" fmla="*/ 2060 w 2123"/>
                <a:gd name="T27" fmla="*/ 825 h 2821"/>
                <a:gd name="T28" fmla="*/ 2055 w 2123"/>
                <a:gd name="T29" fmla="*/ 1039 h 2821"/>
                <a:gd name="T30" fmla="*/ 2017 w 2123"/>
                <a:gd name="T31" fmla="*/ 1277 h 2821"/>
                <a:gd name="T32" fmla="*/ 2029 w 2123"/>
                <a:gd name="T33" fmla="*/ 1345 h 2821"/>
                <a:gd name="T34" fmla="*/ 2073 w 2123"/>
                <a:gd name="T35" fmla="*/ 1360 h 2821"/>
                <a:gd name="T36" fmla="*/ 2107 w 2123"/>
                <a:gd name="T37" fmla="*/ 1402 h 2821"/>
                <a:gd name="T38" fmla="*/ 2123 w 2123"/>
                <a:gd name="T39" fmla="*/ 1480 h 2821"/>
                <a:gd name="T40" fmla="*/ 2112 w 2123"/>
                <a:gd name="T41" fmla="*/ 1600 h 2821"/>
                <a:gd name="T42" fmla="*/ 2065 w 2123"/>
                <a:gd name="T43" fmla="*/ 1775 h 2821"/>
                <a:gd name="T44" fmla="*/ 2009 w 2123"/>
                <a:gd name="T45" fmla="*/ 1918 h 2821"/>
                <a:gd name="T46" fmla="*/ 1955 w 2123"/>
                <a:gd name="T47" fmla="*/ 1993 h 2821"/>
                <a:gd name="T48" fmla="*/ 1909 w 2123"/>
                <a:gd name="T49" fmla="*/ 2016 h 2821"/>
                <a:gd name="T50" fmla="*/ 1857 w 2123"/>
                <a:gd name="T51" fmla="*/ 2203 h 2821"/>
                <a:gd name="T52" fmla="*/ 1757 w 2123"/>
                <a:gd name="T53" fmla="*/ 2394 h 2821"/>
                <a:gd name="T54" fmla="*/ 1615 w 2123"/>
                <a:gd name="T55" fmla="*/ 2570 h 2821"/>
                <a:gd name="T56" fmla="*/ 1431 w 2123"/>
                <a:gd name="T57" fmla="*/ 2714 h 2821"/>
                <a:gd name="T58" fmla="*/ 1213 w 2123"/>
                <a:gd name="T59" fmla="*/ 2803 h 2821"/>
                <a:gd name="T60" fmla="*/ 984 w 2123"/>
                <a:gd name="T61" fmla="*/ 2816 h 2821"/>
                <a:gd name="T62" fmla="*/ 760 w 2123"/>
                <a:gd name="T63" fmla="*/ 2751 h 2821"/>
                <a:gd name="T64" fmla="*/ 563 w 2123"/>
                <a:gd name="T65" fmla="*/ 2624 h 2821"/>
                <a:gd name="T66" fmla="*/ 406 w 2123"/>
                <a:gd name="T67" fmla="*/ 2458 h 2821"/>
                <a:gd name="T68" fmla="*/ 293 w 2123"/>
                <a:gd name="T69" fmla="*/ 2268 h 2821"/>
                <a:gd name="T70" fmla="*/ 226 w 2123"/>
                <a:gd name="T71" fmla="*/ 2077 h 2821"/>
                <a:gd name="T72" fmla="*/ 184 w 2123"/>
                <a:gd name="T73" fmla="*/ 2005 h 2821"/>
                <a:gd name="T74" fmla="*/ 134 w 2123"/>
                <a:gd name="T75" fmla="*/ 1950 h 2821"/>
                <a:gd name="T76" fmla="*/ 77 w 2123"/>
                <a:gd name="T77" fmla="*/ 1831 h 2821"/>
                <a:gd name="T78" fmla="*/ 22 w 2123"/>
                <a:gd name="T79" fmla="*/ 1652 h 2821"/>
                <a:gd name="T80" fmla="*/ 0 w 2123"/>
                <a:gd name="T81" fmla="*/ 1515 h 2821"/>
                <a:gd name="T82" fmla="*/ 9 w 2123"/>
                <a:gd name="T83" fmla="*/ 1425 h 2821"/>
                <a:gd name="T84" fmla="*/ 37 w 2123"/>
                <a:gd name="T85" fmla="*/ 1371 h 2821"/>
                <a:gd name="T86" fmla="*/ 79 w 2123"/>
                <a:gd name="T87" fmla="*/ 1348 h 2821"/>
                <a:gd name="T88" fmla="*/ 126 w 2123"/>
                <a:gd name="T89" fmla="*/ 1345 h 2821"/>
                <a:gd name="T90" fmla="*/ 77 w 2123"/>
                <a:gd name="T91" fmla="*/ 1139 h 2821"/>
                <a:gd name="T92" fmla="*/ 67 w 2123"/>
                <a:gd name="T93" fmla="*/ 923 h 2821"/>
                <a:gd name="T94" fmla="*/ 110 w 2123"/>
                <a:gd name="T95" fmla="*/ 710 h 2821"/>
                <a:gd name="T96" fmla="*/ 208 w 2123"/>
                <a:gd name="T97" fmla="*/ 511 h 2821"/>
                <a:gd name="T98" fmla="*/ 338 w 2123"/>
                <a:gd name="T99" fmla="*/ 349 h 2821"/>
                <a:gd name="T100" fmla="*/ 507 w 2123"/>
                <a:gd name="T101" fmla="*/ 200 h 2821"/>
                <a:gd name="T102" fmla="*/ 676 w 2123"/>
                <a:gd name="T103" fmla="*/ 93 h 2821"/>
                <a:gd name="T104" fmla="*/ 858 w 2123"/>
                <a:gd name="T105" fmla="*/ 25 h 2821"/>
                <a:gd name="T106" fmla="*/ 1070 w 2123"/>
                <a:gd name="T107" fmla="*/ 0 h 28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123" h="2821">
                  <a:moveTo>
                    <a:pt x="1070" y="0"/>
                  </a:moveTo>
                  <a:lnTo>
                    <a:pt x="1138" y="2"/>
                  </a:lnTo>
                  <a:lnTo>
                    <a:pt x="1202" y="7"/>
                  </a:lnTo>
                  <a:lnTo>
                    <a:pt x="1262" y="18"/>
                  </a:lnTo>
                  <a:lnTo>
                    <a:pt x="1319" y="32"/>
                  </a:lnTo>
                  <a:lnTo>
                    <a:pt x="1371" y="48"/>
                  </a:lnTo>
                  <a:lnTo>
                    <a:pt x="1422" y="68"/>
                  </a:lnTo>
                  <a:lnTo>
                    <a:pt x="1467" y="90"/>
                  </a:lnTo>
                  <a:lnTo>
                    <a:pt x="1509" y="113"/>
                  </a:lnTo>
                  <a:lnTo>
                    <a:pt x="1555" y="141"/>
                  </a:lnTo>
                  <a:lnTo>
                    <a:pt x="1597" y="169"/>
                  </a:lnTo>
                  <a:lnTo>
                    <a:pt x="1633" y="198"/>
                  </a:lnTo>
                  <a:lnTo>
                    <a:pt x="1664" y="226"/>
                  </a:lnTo>
                  <a:lnTo>
                    <a:pt x="1690" y="253"/>
                  </a:lnTo>
                  <a:lnTo>
                    <a:pt x="1712" y="278"/>
                  </a:lnTo>
                  <a:lnTo>
                    <a:pt x="1729" y="300"/>
                  </a:lnTo>
                  <a:lnTo>
                    <a:pt x="1742" y="318"/>
                  </a:lnTo>
                  <a:lnTo>
                    <a:pt x="1751" y="331"/>
                  </a:lnTo>
                  <a:lnTo>
                    <a:pt x="1757" y="340"/>
                  </a:lnTo>
                  <a:lnTo>
                    <a:pt x="1758" y="344"/>
                  </a:lnTo>
                  <a:lnTo>
                    <a:pt x="1760" y="344"/>
                  </a:lnTo>
                  <a:lnTo>
                    <a:pt x="1765" y="344"/>
                  </a:lnTo>
                  <a:lnTo>
                    <a:pt x="1773" y="346"/>
                  </a:lnTo>
                  <a:lnTo>
                    <a:pt x="1783" y="349"/>
                  </a:lnTo>
                  <a:lnTo>
                    <a:pt x="1796" y="352"/>
                  </a:lnTo>
                  <a:lnTo>
                    <a:pt x="1809" y="356"/>
                  </a:lnTo>
                  <a:lnTo>
                    <a:pt x="1825" y="363"/>
                  </a:lnTo>
                  <a:lnTo>
                    <a:pt x="1842" y="372"/>
                  </a:lnTo>
                  <a:lnTo>
                    <a:pt x="1861" y="382"/>
                  </a:lnTo>
                  <a:lnTo>
                    <a:pt x="1880" y="395"/>
                  </a:lnTo>
                  <a:lnTo>
                    <a:pt x="1899" y="411"/>
                  </a:lnTo>
                  <a:lnTo>
                    <a:pt x="1919" y="430"/>
                  </a:lnTo>
                  <a:lnTo>
                    <a:pt x="1939" y="451"/>
                  </a:lnTo>
                  <a:lnTo>
                    <a:pt x="1958" y="476"/>
                  </a:lnTo>
                  <a:lnTo>
                    <a:pt x="1975" y="505"/>
                  </a:lnTo>
                  <a:lnTo>
                    <a:pt x="1993" y="537"/>
                  </a:lnTo>
                  <a:lnTo>
                    <a:pt x="2009" y="573"/>
                  </a:lnTo>
                  <a:lnTo>
                    <a:pt x="2023" y="613"/>
                  </a:lnTo>
                  <a:lnTo>
                    <a:pt x="2036" y="658"/>
                  </a:lnTo>
                  <a:lnTo>
                    <a:pt x="2046" y="709"/>
                  </a:lnTo>
                  <a:lnTo>
                    <a:pt x="2055" y="764"/>
                  </a:lnTo>
                  <a:lnTo>
                    <a:pt x="2060" y="825"/>
                  </a:lnTo>
                  <a:lnTo>
                    <a:pt x="2061" y="890"/>
                  </a:lnTo>
                  <a:lnTo>
                    <a:pt x="2060" y="961"/>
                  </a:lnTo>
                  <a:lnTo>
                    <a:pt x="2055" y="1039"/>
                  </a:lnTo>
                  <a:lnTo>
                    <a:pt x="2046" y="1121"/>
                  </a:lnTo>
                  <a:lnTo>
                    <a:pt x="2032" y="1212"/>
                  </a:lnTo>
                  <a:lnTo>
                    <a:pt x="2017" y="1277"/>
                  </a:lnTo>
                  <a:lnTo>
                    <a:pt x="1997" y="1345"/>
                  </a:lnTo>
                  <a:lnTo>
                    <a:pt x="2013" y="1344"/>
                  </a:lnTo>
                  <a:lnTo>
                    <a:pt x="2029" y="1345"/>
                  </a:lnTo>
                  <a:lnTo>
                    <a:pt x="2044" y="1348"/>
                  </a:lnTo>
                  <a:lnTo>
                    <a:pt x="2060" y="1353"/>
                  </a:lnTo>
                  <a:lnTo>
                    <a:pt x="2073" y="1360"/>
                  </a:lnTo>
                  <a:lnTo>
                    <a:pt x="2086" y="1371"/>
                  </a:lnTo>
                  <a:lnTo>
                    <a:pt x="2097" y="1384"/>
                  </a:lnTo>
                  <a:lnTo>
                    <a:pt x="2107" y="1402"/>
                  </a:lnTo>
                  <a:lnTo>
                    <a:pt x="2115" y="1423"/>
                  </a:lnTo>
                  <a:lnTo>
                    <a:pt x="2120" y="1449"/>
                  </a:lnTo>
                  <a:lnTo>
                    <a:pt x="2123" y="1480"/>
                  </a:lnTo>
                  <a:lnTo>
                    <a:pt x="2122" y="1515"/>
                  </a:lnTo>
                  <a:lnTo>
                    <a:pt x="2119" y="1554"/>
                  </a:lnTo>
                  <a:lnTo>
                    <a:pt x="2112" y="1600"/>
                  </a:lnTo>
                  <a:lnTo>
                    <a:pt x="2102" y="1652"/>
                  </a:lnTo>
                  <a:lnTo>
                    <a:pt x="2086" y="1708"/>
                  </a:lnTo>
                  <a:lnTo>
                    <a:pt x="2065" y="1775"/>
                  </a:lnTo>
                  <a:lnTo>
                    <a:pt x="2046" y="1831"/>
                  </a:lnTo>
                  <a:lnTo>
                    <a:pt x="2028" y="1879"/>
                  </a:lnTo>
                  <a:lnTo>
                    <a:pt x="2009" y="1918"/>
                  </a:lnTo>
                  <a:lnTo>
                    <a:pt x="1990" y="1950"/>
                  </a:lnTo>
                  <a:lnTo>
                    <a:pt x="1973" y="1975"/>
                  </a:lnTo>
                  <a:lnTo>
                    <a:pt x="1955" y="1993"/>
                  </a:lnTo>
                  <a:lnTo>
                    <a:pt x="1939" y="2005"/>
                  </a:lnTo>
                  <a:lnTo>
                    <a:pt x="1925" y="2012"/>
                  </a:lnTo>
                  <a:lnTo>
                    <a:pt x="1909" y="2016"/>
                  </a:lnTo>
                  <a:lnTo>
                    <a:pt x="1897" y="2077"/>
                  </a:lnTo>
                  <a:lnTo>
                    <a:pt x="1880" y="2139"/>
                  </a:lnTo>
                  <a:lnTo>
                    <a:pt x="1857" y="2203"/>
                  </a:lnTo>
                  <a:lnTo>
                    <a:pt x="1829" y="2268"/>
                  </a:lnTo>
                  <a:lnTo>
                    <a:pt x="1796" y="2332"/>
                  </a:lnTo>
                  <a:lnTo>
                    <a:pt x="1757" y="2394"/>
                  </a:lnTo>
                  <a:lnTo>
                    <a:pt x="1715" y="2456"/>
                  </a:lnTo>
                  <a:lnTo>
                    <a:pt x="1667" y="2514"/>
                  </a:lnTo>
                  <a:lnTo>
                    <a:pt x="1615" y="2570"/>
                  </a:lnTo>
                  <a:lnTo>
                    <a:pt x="1558" y="2622"/>
                  </a:lnTo>
                  <a:lnTo>
                    <a:pt x="1496" y="2670"/>
                  </a:lnTo>
                  <a:lnTo>
                    <a:pt x="1431" y="2714"/>
                  </a:lnTo>
                  <a:lnTo>
                    <a:pt x="1361" y="2750"/>
                  </a:lnTo>
                  <a:lnTo>
                    <a:pt x="1289" y="2780"/>
                  </a:lnTo>
                  <a:lnTo>
                    <a:pt x="1213" y="2803"/>
                  </a:lnTo>
                  <a:lnTo>
                    <a:pt x="1138" y="2816"/>
                  </a:lnTo>
                  <a:lnTo>
                    <a:pt x="1061" y="2821"/>
                  </a:lnTo>
                  <a:lnTo>
                    <a:pt x="984" y="2816"/>
                  </a:lnTo>
                  <a:lnTo>
                    <a:pt x="909" y="2803"/>
                  </a:lnTo>
                  <a:lnTo>
                    <a:pt x="834" y="2782"/>
                  </a:lnTo>
                  <a:lnTo>
                    <a:pt x="760" y="2751"/>
                  </a:lnTo>
                  <a:lnTo>
                    <a:pt x="689" y="2714"/>
                  </a:lnTo>
                  <a:lnTo>
                    <a:pt x="623" y="2672"/>
                  </a:lnTo>
                  <a:lnTo>
                    <a:pt x="563" y="2624"/>
                  </a:lnTo>
                  <a:lnTo>
                    <a:pt x="506" y="2572"/>
                  </a:lnTo>
                  <a:lnTo>
                    <a:pt x="454" y="2515"/>
                  </a:lnTo>
                  <a:lnTo>
                    <a:pt x="406" y="2458"/>
                  </a:lnTo>
                  <a:lnTo>
                    <a:pt x="364" y="2395"/>
                  </a:lnTo>
                  <a:lnTo>
                    <a:pt x="326" y="2333"/>
                  </a:lnTo>
                  <a:lnTo>
                    <a:pt x="293" y="2268"/>
                  </a:lnTo>
                  <a:lnTo>
                    <a:pt x="265" y="2204"/>
                  </a:lnTo>
                  <a:lnTo>
                    <a:pt x="244" y="2141"/>
                  </a:lnTo>
                  <a:lnTo>
                    <a:pt x="226" y="2077"/>
                  </a:lnTo>
                  <a:lnTo>
                    <a:pt x="215" y="2016"/>
                  </a:lnTo>
                  <a:lnTo>
                    <a:pt x="200" y="2012"/>
                  </a:lnTo>
                  <a:lnTo>
                    <a:pt x="184" y="2005"/>
                  </a:lnTo>
                  <a:lnTo>
                    <a:pt x="168" y="1993"/>
                  </a:lnTo>
                  <a:lnTo>
                    <a:pt x="151" y="1975"/>
                  </a:lnTo>
                  <a:lnTo>
                    <a:pt x="134" y="1950"/>
                  </a:lnTo>
                  <a:lnTo>
                    <a:pt x="115" y="1918"/>
                  </a:lnTo>
                  <a:lnTo>
                    <a:pt x="96" y="1879"/>
                  </a:lnTo>
                  <a:lnTo>
                    <a:pt x="77" y="1831"/>
                  </a:lnTo>
                  <a:lnTo>
                    <a:pt x="57" y="1776"/>
                  </a:lnTo>
                  <a:lnTo>
                    <a:pt x="37" y="1710"/>
                  </a:lnTo>
                  <a:lnTo>
                    <a:pt x="22" y="1652"/>
                  </a:lnTo>
                  <a:lnTo>
                    <a:pt x="10" y="1601"/>
                  </a:lnTo>
                  <a:lnTo>
                    <a:pt x="5" y="1555"/>
                  </a:lnTo>
                  <a:lnTo>
                    <a:pt x="0" y="1515"/>
                  </a:lnTo>
                  <a:lnTo>
                    <a:pt x="0" y="1480"/>
                  </a:lnTo>
                  <a:lnTo>
                    <a:pt x="3" y="1451"/>
                  </a:lnTo>
                  <a:lnTo>
                    <a:pt x="9" y="1425"/>
                  </a:lnTo>
                  <a:lnTo>
                    <a:pt x="16" y="1403"/>
                  </a:lnTo>
                  <a:lnTo>
                    <a:pt x="25" y="1386"/>
                  </a:lnTo>
                  <a:lnTo>
                    <a:pt x="37" y="1371"/>
                  </a:lnTo>
                  <a:lnTo>
                    <a:pt x="50" y="1361"/>
                  </a:lnTo>
                  <a:lnTo>
                    <a:pt x="64" y="1354"/>
                  </a:lnTo>
                  <a:lnTo>
                    <a:pt x="79" y="1348"/>
                  </a:lnTo>
                  <a:lnTo>
                    <a:pt x="94" y="1345"/>
                  </a:lnTo>
                  <a:lnTo>
                    <a:pt x="110" y="1345"/>
                  </a:lnTo>
                  <a:lnTo>
                    <a:pt x="126" y="1345"/>
                  </a:lnTo>
                  <a:lnTo>
                    <a:pt x="105" y="1279"/>
                  </a:lnTo>
                  <a:lnTo>
                    <a:pt x="90" y="1212"/>
                  </a:lnTo>
                  <a:lnTo>
                    <a:pt x="77" y="1139"/>
                  </a:lnTo>
                  <a:lnTo>
                    <a:pt x="68" y="1065"/>
                  </a:lnTo>
                  <a:lnTo>
                    <a:pt x="65" y="992"/>
                  </a:lnTo>
                  <a:lnTo>
                    <a:pt x="67" y="923"/>
                  </a:lnTo>
                  <a:lnTo>
                    <a:pt x="74" y="854"/>
                  </a:lnTo>
                  <a:lnTo>
                    <a:pt x="89" y="786"/>
                  </a:lnTo>
                  <a:lnTo>
                    <a:pt x="110" y="710"/>
                  </a:lnTo>
                  <a:lnTo>
                    <a:pt x="137" y="640"/>
                  </a:lnTo>
                  <a:lnTo>
                    <a:pt x="170" y="573"/>
                  </a:lnTo>
                  <a:lnTo>
                    <a:pt x="208" y="511"/>
                  </a:lnTo>
                  <a:lnTo>
                    <a:pt x="248" y="453"/>
                  </a:lnTo>
                  <a:lnTo>
                    <a:pt x="292" y="399"/>
                  </a:lnTo>
                  <a:lnTo>
                    <a:pt x="338" y="349"/>
                  </a:lnTo>
                  <a:lnTo>
                    <a:pt x="392" y="295"/>
                  </a:lnTo>
                  <a:lnTo>
                    <a:pt x="448" y="245"/>
                  </a:lnTo>
                  <a:lnTo>
                    <a:pt x="507" y="200"/>
                  </a:lnTo>
                  <a:lnTo>
                    <a:pt x="568" y="158"/>
                  </a:lnTo>
                  <a:lnTo>
                    <a:pt x="621" y="123"/>
                  </a:lnTo>
                  <a:lnTo>
                    <a:pt x="676" y="93"/>
                  </a:lnTo>
                  <a:lnTo>
                    <a:pt x="734" y="65"/>
                  </a:lnTo>
                  <a:lnTo>
                    <a:pt x="793" y="42"/>
                  </a:lnTo>
                  <a:lnTo>
                    <a:pt x="858" y="25"/>
                  </a:lnTo>
                  <a:lnTo>
                    <a:pt x="926" y="10"/>
                  </a:lnTo>
                  <a:lnTo>
                    <a:pt x="997" y="5"/>
                  </a:lnTo>
                  <a:lnTo>
                    <a:pt x="1070" y="0"/>
                  </a:lnTo>
                  <a:close/>
                </a:path>
              </a:pathLst>
            </a:custGeom>
            <a:grpFill/>
            <a:ln w="0">
              <a:no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2000" b="1" i="0" u="none" strike="noStrike" kern="1200" cap="none" spc="0" normalizeH="0" baseline="0" noProof="0">
                <a:ln>
                  <a:noFill/>
                </a:ln>
                <a:solidFill>
                  <a:schemeClr val="tx1">
                    <a:lumMod val="50000"/>
                    <a:lumOff val="50000"/>
                  </a:schemeClr>
                </a:solidFill>
                <a:effectLst/>
                <a:uLnTx/>
                <a:uFillTx/>
                <a:latin typeface="Simplified Arabic" panose="02020603050405020304" pitchFamily="18" charset="-78"/>
                <a:cs typeface="Simplified Arabic" panose="02020603050405020304" pitchFamily="18" charset="-78"/>
              </a:endParaRPr>
            </a:p>
          </p:txBody>
        </p:sp>
        <p:sp>
          <p:nvSpPr>
            <p:cNvPr id="114" name="Freeform 176"/>
            <p:cNvSpPr/>
            <p:nvPr/>
          </p:nvSpPr>
          <p:spPr bwMode="auto">
            <a:xfrm>
              <a:off x="3009" y="1357"/>
              <a:ext cx="1339" cy="684"/>
            </a:xfrm>
            <a:custGeom>
              <a:avLst/>
              <a:gdLst>
                <a:gd name="T0" fmla="*/ 1677 w 4017"/>
                <a:gd name="T1" fmla="*/ 1196 h 2051"/>
                <a:gd name="T2" fmla="*/ 1822 w 4017"/>
                <a:gd name="T3" fmla="*/ 765 h 2051"/>
                <a:gd name="T4" fmla="*/ 1743 w 4017"/>
                <a:gd name="T5" fmla="*/ 583 h 2051"/>
                <a:gd name="T6" fmla="*/ 1739 w 4017"/>
                <a:gd name="T7" fmla="*/ 459 h 2051"/>
                <a:gd name="T8" fmla="*/ 1787 w 4017"/>
                <a:gd name="T9" fmla="*/ 378 h 2051"/>
                <a:gd name="T10" fmla="*/ 1862 w 4017"/>
                <a:gd name="T11" fmla="*/ 334 h 2051"/>
                <a:gd name="T12" fmla="*/ 1939 w 4017"/>
                <a:gd name="T13" fmla="*/ 314 h 2051"/>
                <a:gd name="T14" fmla="*/ 1995 w 4017"/>
                <a:gd name="T15" fmla="*/ 310 h 2051"/>
                <a:gd name="T16" fmla="*/ 2022 w 4017"/>
                <a:gd name="T17" fmla="*/ 310 h 2051"/>
                <a:gd name="T18" fmla="*/ 2078 w 4017"/>
                <a:gd name="T19" fmla="*/ 314 h 2051"/>
                <a:gd name="T20" fmla="*/ 2155 w 4017"/>
                <a:gd name="T21" fmla="*/ 334 h 2051"/>
                <a:gd name="T22" fmla="*/ 2230 w 4017"/>
                <a:gd name="T23" fmla="*/ 378 h 2051"/>
                <a:gd name="T24" fmla="*/ 2278 w 4017"/>
                <a:gd name="T25" fmla="*/ 459 h 2051"/>
                <a:gd name="T26" fmla="*/ 2274 w 4017"/>
                <a:gd name="T27" fmla="*/ 583 h 2051"/>
                <a:gd name="T28" fmla="*/ 2195 w 4017"/>
                <a:gd name="T29" fmla="*/ 765 h 2051"/>
                <a:gd name="T30" fmla="*/ 2340 w 4017"/>
                <a:gd name="T31" fmla="*/ 1196 h 2051"/>
                <a:gd name="T32" fmla="*/ 2724 w 4017"/>
                <a:gd name="T33" fmla="*/ 1 h 2051"/>
                <a:gd name="T34" fmla="*/ 2801 w 4017"/>
                <a:gd name="T35" fmla="*/ 51 h 2051"/>
                <a:gd name="T36" fmla="*/ 2963 w 4017"/>
                <a:gd name="T37" fmla="*/ 146 h 2051"/>
                <a:gd name="T38" fmla="*/ 3195 w 4017"/>
                <a:gd name="T39" fmla="*/ 260 h 2051"/>
                <a:gd name="T40" fmla="*/ 3479 w 4017"/>
                <a:gd name="T41" fmla="*/ 370 h 2051"/>
                <a:gd name="T42" fmla="*/ 3742 w 4017"/>
                <a:gd name="T43" fmla="*/ 456 h 2051"/>
                <a:gd name="T44" fmla="*/ 3894 w 4017"/>
                <a:gd name="T45" fmla="*/ 589 h 2051"/>
                <a:gd name="T46" fmla="*/ 3978 w 4017"/>
                <a:gd name="T47" fmla="*/ 765 h 2051"/>
                <a:gd name="T48" fmla="*/ 4013 w 4017"/>
                <a:gd name="T49" fmla="*/ 953 h 2051"/>
                <a:gd name="T50" fmla="*/ 4016 w 4017"/>
                <a:gd name="T51" fmla="*/ 1121 h 2051"/>
                <a:gd name="T52" fmla="*/ 4011 w 4017"/>
                <a:gd name="T53" fmla="*/ 1198 h 2051"/>
                <a:gd name="T54" fmla="*/ 3998 w 4017"/>
                <a:gd name="T55" fmla="*/ 1339 h 2051"/>
                <a:gd name="T56" fmla="*/ 3981 w 4017"/>
                <a:gd name="T57" fmla="*/ 1507 h 2051"/>
                <a:gd name="T58" fmla="*/ 3958 w 4017"/>
                <a:gd name="T59" fmla="*/ 1584 h 2051"/>
                <a:gd name="T60" fmla="*/ 3856 w 4017"/>
                <a:gd name="T61" fmla="*/ 1640 h 2051"/>
                <a:gd name="T62" fmla="*/ 3659 w 4017"/>
                <a:gd name="T63" fmla="*/ 1733 h 2051"/>
                <a:gd name="T64" fmla="*/ 3369 w 4017"/>
                <a:gd name="T65" fmla="*/ 1841 h 2051"/>
                <a:gd name="T66" fmla="*/ 2995 w 4017"/>
                <a:gd name="T67" fmla="*/ 1944 h 2051"/>
                <a:gd name="T68" fmla="*/ 2539 w 4017"/>
                <a:gd name="T69" fmla="*/ 2022 h 2051"/>
                <a:gd name="T70" fmla="*/ 2007 w 4017"/>
                <a:gd name="T71" fmla="*/ 2051 h 2051"/>
                <a:gd name="T72" fmla="*/ 1478 w 4017"/>
                <a:gd name="T73" fmla="*/ 2021 h 2051"/>
                <a:gd name="T74" fmla="*/ 1022 w 4017"/>
                <a:gd name="T75" fmla="*/ 1944 h 2051"/>
                <a:gd name="T76" fmla="*/ 648 w 4017"/>
                <a:gd name="T77" fmla="*/ 1841 h 2051"/>
                <a:gd name="T78" fmla="*/ 358 w 4017"/>
                <a:gd name="T79" fmla="*/ 1733 h 2051"/>
                <a:gd name="T80" fmla="*/ 161 w 4017"/>
                <a:gd name="T81" fmla="*/ 1640 h 2051"/>
                <a:gd name="T82" fmla="*/ 59 w 4017"/>
                <a:gd name="T83" fmla="*/ 1584 h 2051"/>
                <a:gd name="T84" fmla="*/ 36 w 4017"/>
                <a:gd name="T85" fmla="*/ 1507 h 2051"/>
                <a:gd name="T86" fmla="*/ 19 w 4017"/>
                <a:gd name="T87" fmla="*/ 1339 h 2051"/>
                <a:gd name="T88" fmla="*/ 6 w 4017"/>
                <a:gd name="T89" fmla="*/ 1198 h 2051"/>
                <a:gd name="T90" fmla="*/ 1 w 4017"/>
                <a:gd name="T91" fmla="*/ 1121 h 2051"/>
                <a:gd name="T92" fmla="*/ 4 w 4017"/>
                <a:gd name="T93" fmla="*/ 953 h 2051"/>
                <a:gd name="T94" fmla="*/ 38 w 4017"/>
                <a:gd name="T95" fmla="*/ 765 h 2051"/>
                <a:gd name="T96" fmla="*/ 123 w 4017"/>
                <a:gd name="T97" fmla="*/ 589 h 2051"/>
                <a:gd name="T98" fmla="*/ 274 w 4017"/>
                <a:gd name="T99" fmla="*/ 456 h 2051"/>
                <a:gd name="T100" fmla="*/ 538 w 4017"/>
                <a:gd name="T101" fmla="*/ 370 h 2051"/>
                <a:gd name="T102" fmla="*/ 820 w 4017"/>
                <a:gd name="T103" fmla="*/ 260 h 2051"/>
                <a:gd name="T104" fmla="*/ 1052 w 4017"/>
                <a:gd name="T105" fmla="*/ 146 h 2051"/>
                <a:gd name="T106" fmla="*/ 1216 w 4017"/>
                <a:gd name="T107" fmla="*/ 51 h 2051"/>
                <a:gd name="T108" fmla="*/ 1291 w 4017"/>
                <a:gd name="T109" fmla="*/ 1 h 2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4017" h="2051">
                  <a:moveTo>
                    <a:pt x="1294" y="0"/>
                  </a:moveTo>
                  <a:lnTo>
                    <a:pt x="1614" y="1008"/>
                  </a:lnTo>
                  <a:lnTo>
                    <a:pt x="1675" y="1199"/>
                  </a:lnTo>
                  <a:lnTo>
                    <a:pt x="1677" y="1196"/>
                  </a:lnTo>
                  <a:lnTo>
                    <a:pt x="1729" y="1357"/>
                  </a:lnTo>
                  <a:lnTo>
                    <a:pt x="1897" y="879"/>
                  </a:lnTo>
                  <a:lnTo>
                    <a:pt x="1856" y="820"/>
                  </a:lnTo>
                  <a:lnTo>
                    <a:pt x="1822" y="765"/>
                  </a:lnTo>
                  <a:lnTo>
                    <a:pt x="1794" y="713"/>
                  </a:lnTo>
                  <a:lnTo>
                    <a:pt x="1771" y="667"/>
                  </a:lnTo>
                  <a:lnTo>
                    <a:pt x="1755" y="623"/>
                  </a:lnTo>
                  <a:lnTo>
                    <a:pt x="1743" y="583"/>
                  </a:lnTo>
                  <a:lnTo>
                    <a:pt x="1736" y="547"/>
                  </a:lnTo>
                  <a:lnTo>
                    <a:pt x="1733" y="515"/>
                  </a:lnTo>
                  <a:lnTo>
                    <a:pt x="1735" y="485"/>
                  </a:lnTo>
                  <a:lnTo>
                    <a:pt x="1739" y="459"/>
                  </a:lnTo>
                  <a:lnTo>
                    <a:pt x="1748" y="434"/>
                  </a:lnTo>
                  <a:lnTo>
                    <a:pt x="1758" y="412"/>
                  </a:lnTo>
                  <a:lnTo>
                    <a:pt x="1772" y="395"/>
                  </a:lnTo>
                  <a:lnTo>
                    <a:pt x="1787" y="378"/>
                  </a:lnTo>
                  <a:lnTo>
                    <a:pt x="1804" y="365"/>
                  </a:lnTo>
                  <a:lnTo>
                    <a:pt x="1823" y="352"/>
                  </a:lnTo>
                  <a:lnTo>
                    <a:pt x="1842" y="341"/>
                  </a:lnTo>
                  <a:lnTo>
                    <a:pt x="1862" y="334"/>
                  </a:lnTo>
                  <a:lnTo>
                    <a:pt x="1882" y="327"/>
                  </a:lnTo>
                  <a:lnTo>
                    <a:pt x="1901" y="321"/>
                  </a:lnTo>
                  <a:lnTo>
                    <a:pt x="1922" y="317"/>
                  </a:lnTo>
                  <a:lnTo>
                    <a:pt x="1939" y="314"/>
                  </a:lnTo>
                  <a:lnTo>
                    <a:pt x="1956" y="312"/>
                  </a:lnTo>
                  <a:lnTo>
                    <a:pt x="1972" y="311"/>
                  </a:lnTo>
                  <a:lnTo>
                    <a:pt x="1985" y="310"/>
                  </a:lnTo>
                  <a:lnTo>
                    <a:pt x="1995" y="310"/>
                  </a:lnTo>
                  <a:lnTo>
                    <a:pt x="2004" y="310"/>
                  </a:lnTo>
                  <a:lnTo>
                    <a:pt x="2007" y="310"/>
                  </a:lnTo>
                  <a:lnTo>
                    <a:pt x="2013" y="310"/>
                  </a:lnTo>
                  <a:lnTo>
                    <a:pt x="2022" y="310"/>
                  </a:lnTo>
                  <a:lnTo>
                    <a:pt x="2032" y="310"/>
                  </a:lnTo>
                  <a:lnTo>
                    <a:pt x="2045" y="311"/>
                  </a:lnTo>
                  <a:lnTo>
                    <a:pt x="2061" y="312"/>
                  </a:lnTo>
                  <a:lnTo>
                    <a:pt x="2078" y="314"/>
                  </a:lnTo>
                  <a:lnTo>
                    <a:pt x="2095" y="317"/>
                  </a:lnTo>
                  <a:lnTo>
                    <a:pt x="2116" y="321"/>
                  </a:lnTo>
                  <a:lnTo>
                    <a:pt x="2135" y="327"/>
                  </a:lnTo>
                  <a:lnTo>
                    <a:pt x="2155" y="334"/>
                  </a:lnTo>
                  <a:lnTo>
                    <a:pt x="2175" y="341"/>
                  </a:lnTo>
                  <a:lnTo>
                    <a:pt x="2194" y="352"/>
                  </a:lnTo>
                  <a:lnTo>
                    <a:pt x="2213" y="365"/>
                  </a:lnTo>
                  <a:lnTo>
                    <a:pt x="2230" y="378"/>
                  </a:lnTo>
                  <a:lnTo>
                    <a:pt x="2245" y="395"/>
                  </a:lnTo>
                  <a:lnTo>
                    <a:pt x="2259" y="412"/>
                  </a:lnTo>
                  <a:lnTo>
                    <a:pt x="2269" y="434"/>
                  </a:lnTo>
                  <a:lnTo>
                    <a:pt x="2278" y="459"/>
                  </a:lnTo>
                  <a:lnTo>
                    <a:pt x="2282" y="485"/>
                  </a:lnTo>
                  <a:lnTo>
                    <a:pt x="2284" y="515"/>
                  </a:lnTo>
                  <a:lnTo>
                    <a:pt x="2281" y="547"/>
                  </a:lnTo>
                  <a:lnTo>
                    <a:pt x="2274" y="583"/>
                  </a:lnTo>
                  <a:lnTo>
                    <a:pt x="2262" y="623"/>
                  </a:lnTo>
                  <a:lnTo>
                    <a:pt x="2246" y="667"/>
                  </a:lnTo>
                  <a:lnTo>
                    <a:pt x="2223" y="713"/>
                  </a:lnTo>
                  <a:lnTo>
                    <a:pt x="2195" y="765"/>
                  </a:lnTo>
                  <a:lnTo>
                    <a:pt x="2161" y="820"/>
                  </a:lnTo>
                  <a:lnTo>
                    <a:pt x="2120" y="879"/>
                  </a:lnTo>
                  <a:lnTo>
                    <a:pt x="2288" y="1357"/>
                  </a:lnTo>
                  <a:lnTo>
                    <a:pt x="2340" y="1196"/>
                  </a:lnTo>
                  <a:lnTo>
                    <a:pt x="2342" y="1199"/>
                  </a:lnTo>
                  <a:lnTo>
                    <a:pt x="2401" y="1008"/>
                  </a:lnTo>
                  <a:lnTo>
                    <a:pt x="2721" y="0"/>
                  </a:lnTo>
                  <a:lnTo>
                    <a:pt x="2724" y="1"/>
                  </a:lnTo>
                  <a:lnTo>
                    <a:pt x="2735" y="9"/>
                  </a:lnTo>
                  <a:lnTo>
                    <a:pt x="2750" y="19"/>
                  </a:lnTo>
                  <a:lnTo>
                    <a:pt x="2772" y="33"/>
                  </a:lnTo>
                  <a:lnTo>
                    <a:pt x="2801" y="51"/>
                  </a:lnTo>
                  <a:lnTo>
                    <a:pt x="2835" y="72"/>
                  </a:lnTo>
                  <a:lnTo>
                    <a:pt x="2872" y="94"/>
                  </a:lnTo>
                  <a:lnTo>
                    <a:pt x="2916" y="119"/>
                  </a:lnTo>
                  <a:lnTo>
                    <a:pt x="2963" y="146"/>
                  </a:lnTo>
                  <a:lnTo>
                    <a:pt x="3016" y="174"/>
                  </a:lnTo>
                  <a:lnTo>
                    <a:pt x="3072" y="203"/>
                  </a:lnTo>
                  <a:lnTo>
                    <a:pt x="3132" y="231"/>
                  </a:lnTo>
                  <a:lnTo>
                    <a:pt x="3195" y="260"/>
                  </a:lnTo>
                  <a:lnTo>
                    <a:pt x="3262" y="289"/>
                  </a:lnTo>
                  <a:lnTo>
                    <a:pt x="3332" y="317"/>
                  </a:lnTo>
                  <a:lnTo>
                    <a:pt x="3404" y="344"/>
                  </a:lnTo>
                  <a:lnTo>
                    <a:pt x="3479" y="370"/>
                  </a:lnTo>
                  <a:lnTo>
                    <a:pt x="3556" y="393"/>
                  </a:lnTo>
                  <a:lnTo>
                    <a:pt x="3634" y="415"/>
                  </a:lnTo>
                  <a:lnTo>
                    <a:pt x="3691" y="433"/>
                  </a:lnTo>
                  <a:lnTo>
                    <a:pt x="3742" y="456"/>
                  </a:lnTo>
                  <a:lnTo>
                    <a:pt x="3787" y="483"/>
                  </a:lnTo>
                  <a:lnTo>
                    <a:pt x="3827" y="515"/>
                  </a:lnTo>
                  <a:lnTo>
                    <a:pt x="3862" y="551"/>
                  </a:lnTo>
                  <a:lnTo>
                    <a:pt x="3894" y="589"/>
                  </a:lnTo>
                  <a:lnTo>
                    <a:pt x="3920" y="631"/>
                  </a:lnTo>
                  <a:lnTo>
                    <a:pt x="3943" y="674"/>
                  </a:lnTo>
                  <a:lnTo>
                    <a:pt x="3962" y="719"/>
                  </a:lnTo>
                  <a:lnTo>
                    <a:pt x="3978" y="765"/>
                  </a:lnTo>
                  <a:lnTo>
                    <a:pt x="3991" y="813"/>
                  </a:lnTo>
                  <a:lnTo>
                    <a:pt x="4000" y="859"/>
                  </a:lnTo>
                  <a:lnTo>
                    <a:pt x="4007" y="907"/>
                  </a:lnTo>
                  <a:lnTo>
                    <a:pt x="4013" y="953"/>
                  </a:lnTo>
                  <a:lnTo>
                    <a:pt x="4016" y="998"/>
                  </a:lnTo>
                  <a:lnTo>
                    <a:pt x="4017" y="1041"/>
                  </a:lnTo>
                  <a:lnTo>
                    <a:pt x="4017" y="1083"/>
                  </a:lnTo>
                  <a:lnTo>
                    <a:pt x="4016" y="1121"/>
                  </a:lnTo>
                  <a:lnTo>
                    <a:pt x="4014" y="1157"/>
                  </a:lnTo>
                  <a:lnTo>
                    <a:pt x="4014" y="1161"/>
                  </a:lnTo>
                  <a:lnTo>
                    <a:pt x="4013" y="1176"/>
                  </a:lnTo>
                  <a:lnTo>
                    <a:pt x="4011" y="1198"/>
                  </a:lnTo>
                  <a:lnTo>
                    <a:pt x="4008" y="1227"/>
                  </a:lnTo>
                  <a:lnTo>
                    <a:pt x="4005" y="1260"/>
                  </a:lnTo>
                  <a:lnTo>
                    <a:pt x="4003" y="1299"/>
                  </a:lnTo>
                  <a:lnTo>
                    <a:pt x="3998" y="1339"/>
                  </a:lnTo>
                  <a:lnTo>
                    <a:pt x="3994" y="1381"/>
                  </a:lnTo>
                  <a:lnTo>
                    <a:pt x="3989" y="1425"/>
                  </a:lnTo>
                  <a:lnTo>
                    <a:pt x="3985" y="1467"/>
                  </a:lnTo>
                  <a:lnTo>
                    <a:pt x="3981" y="1507"/>
                  </a:lnTo>
                  <a:lnTo>
                    <a:pt x="3975" y="1543"/>
                  </a:lnTo>
                  <a:lnTo>
                    <a:pt x="3971" y="1575"/>
                  </a:lnTo>
                  <a:lnTo>
                    <a:pt x="3968" y="1578"/>
                  </a:lnTo>
                  <a:lnTo>
                    <a:pt x="3958" y="1584"/>
                  </a:lnTo>
                  <a:lnTo>
                    <a:pt x="3942" y="1592"/>
                  </a:lnTo>
                  <a:lnTo>
                    <a:pt x="3920" y="1606"/>
                  </a:lnTo>
                  <a:lnTo>
                    <a:pt x="3891" y="1621"/>
                  </a:lnTo>
                  <a:lnTo>
                    <a:pt x="3856" y="1640"/>
                  </a:lnTo>
                  <a:lnTo>
                    <a:pt x="3816" y="1660"/>
                  </a:lnTo>
                  <a:lnTo>
                    <a:pt x="3769" y="1684"/>
                  </a:lnTo>
                  <a:lnTo>
                    <a:pt x="3717" y="1707"/>
                  </a:lnTo>
                  <a:lnTo>
                    <a:pt x="3659" y="1733"/>
                  </a:lnTo>
                  <a:lnTo>
                    <a:pt x="3595" y="1759"/>
                  </a:lnTo>
                  <a:lnTo>
                    <a:pt x="3526" y="1786"/>
                  </a:lnTo>
                  <a:lnTo>
                    <a:pt x="3450" y="1814"/>
                  </a:lnTo>
                  <a:lnTo>
                    <a:pt x="3369" y="1841"/>
                  </a:lnTo>
                  <a:lnTo>
                    <a:pt x="3284" y="1869"/>
                  </a:lnTo>
                  <a:lnTo>
                    <a:pt x="3192" y="1895"/>
                  </a:lnTo>
                  <a:lnTo>
                    <a:pt x="3097" y="1919"/>
                  </a:lnTo>
                  <a:lnTo>
                    <a:pt x="2995" y="1944"/>
                  </a:lnTo>
                  <a:lnTo>
                    <a:pt x="2888" y="1967"/>
                  </a:lnTo>
                  <a:lnTo>
                    <a:pt x="2777" y="1987"/>
                  </a:lnTo>
                  <a:lnTo>
                    <a:pt x="2661" y="2006"/>
                  </a:lnTo>
                  <a:lnTo>
                    <a:pt x="2539" y="2022"/>
                  </a:lnTo>
                  <a:lnTo>
                    <a:pt x="2414" y="2034"/>
                  </a:lnTo>
                  <a:lnTo>
                    <a:pt x="2282" y="2044"/>
                  </a:lnTo>
                  <a:lnTo>
                    <a:pt x="2148" y="2050"/>
                  </a:lnTo>
                  <a:lnTo>
                    <a:pt x="2007" y="2051"/>
                  </a:lnTo>
                  <a:lnTo>
                    <a:pt x="1869" y="2050"/>
                  </a:lnTo>
                  <a:lnTo>
                    <a:pt x="1733" y="2044"/>
                  </a:lnTo>
                  <a:lnTo>
                    <a:pt x="1603" y="2034"/>
                  </a:lnTo>
                  <a:lnTo>
                    <a:pt x="1478" y="2021"/>
                  </a:lnTo>
                  <a:lnTo>
                    <a:pt x="1356" y="2005"/>
                  </a:lnTo>
                  <a:lnTo>
                    <a:pt x="1240" y="1987"/>
                  </a:lnTo>
                  <a:lnTo>
                    <a:pt x="1129" y="1966"/>
                  </a:lnTo>
                  <a:lnTo>
                    <a:pt x="1022" y="1944"/>
                  </a:lnTo>
                  <a:lnTo>
                    <a:pt x="920" y="1919"/>
                  </a:lnTo>
                  <a:lnTo>
                    <a:pt x="825" y="1895"/>
                  </a:lnTo>
                  <a:lnTo>
                    <a:pt x="733" y="1867"/>
                  </a:lnTo>
                  <a:lnTo>
                    <a:pt x="648" y="1841"/>
                  </a:lnTo>
                  <a:lnTo>
                    <a:pt x="567" y="1814"/>
                  </a:lnTo>
                  <a:lnTo>
                    <a:pt x="491" y="1786"/>
                  </a:lnTo>
                  <a:lnTo>
                    <a:pt x="422" y="1759"/>
                  </a:lnTo>
                  <a:lnTo>
                    <a:pt x="358" y="1733"/>
                  </a:lnTo>
                  <a:lnTo>
                    <a:pt x="300" y="1707"/>
                  </a:lnTo>
                  <a:lnTo>
                    <a:pt x="248" y="1682"/>
                  </a:lnTo>
                  <a:lnTo>
                    <a:pt x="201" y="1660"/>
                  </a:lnTo>
                  <a:lnTo>
                    <a:pt x="161" y="1640"/>
                  </a:lnTo>
                  <a:lnTo>
                    <a:pt x="126" y="1621"/>
                  </a:lnTo>
                  <a:lnTo>
                    <a:pt x="97" y="1606"/>
                  </a:lnTo>
                  <a:lnTo>
                    <a:pt x="75" y="1592"/>
                  </a:lnTo>
                  <a:lnTo>
                    <a:pt x="59" y="1584"/>
                  </a:lnTo>
                  <a:lnTo>
                    <a:pt x="49" y="1578"/>
                  </a:lnTo>
                  <a:lnTo>
                    <a:pt x="46" y="1575"/>
                  </a:lnTo>
                  <a:lnTo>
                    <a:pt x="42" y="1543"/>
                  </a:lnTo>
                  <a:lnTo>
                    <a:pt x="36" y="1507"/>
                  </a:lnTo>
                  <a:lnTo>
                    <a:pt x="32" y="1467"/>
                  </a:lnTo>
                  <a:lnTo>
                    <a:pt x="28" y="1425"/>
                  </a:lnTo>
                  <a:lnTo>
                    <a:pt x="23" y="1381"/>
                  </a:lnTo>
                  <a:lnTo>
                    <a:pt x="19" y="1339"/>
                  </a:lnTo>
                  <a:lnTo>
                    <a:pt x="14" y="1299"/>
                  </a:lnTo>
                  <a:lnTo>
                    <a:pt x="12" y="1260"/>
                  </a:lnTo>
                  <a:lnTo>
                    <a:pt x="9" y="1227"/>
                  </a:lnTo>
                  <a:lnTo>
                    <a:pt x="6" y="1198"/>
                  </a:lnTo>
                  <a:lnTo>
                    <a:pt x="4" y="1176"/>
                  </a:lnTo>
                  <a:lnTo>
                    <a:pt x="3" y="1161"/>
                  </a:lnTo>
                  <a:lnTo>
                    <a:pt x="3" y="1157"/>
                  </a:lnTo>
                  <a:lnTo>
                    <a:pt x="1" y="1121"/>
                  </a:lnTo>
                  <a:lnTo>
                    <a:pt x="0" y="1083"/>
                  </a:lnTo>
                  <a:lnTo>
                    <a:pt x="0" y="1041"/>
                  </a:lnTo>
                  <a:lnTo>
                    <a:pt x="1" y="998"/>
                  </a:lnTo>
                  <a:lnTo>
                    <a:pt x="4" y="953"/>
                  </a:lnTo>
                  <a:lnTo>
                    <a:pt x="9" y="907"/>
                  </a:lnTo>
                  <a:lnTo>
                    <a:pt x="16" y="859"/>
                  </a:lnTo>
                  <a:lnTo>
                    <a:pt x="26" y="813"/>
                  </a:lnTo>
                  <a:lnTo>
                    <a:pt x="38" y="765"/>
                  </a:lnTo>
                  <a:lnTo>
                    <a:pt x="54" y="719"/>
                  </a:lnTo>
                  <a:lnTo>
                    <a:pt x="72" y="674"/>
                  </a:lnTo>
                  <a:lnTo>
                    <a:pt x="96" y="631"/>
                  </a:lnTo>
                  <a:lnTo>
                    <a:pt x="123" y="589"/>
                  </a:lnTo>
                  <a:lnTo>
                    <a:pt x="154" y="551"/>
                  </a:lnTo>
                  <a:lnTo>
                    <a:pt x="188" y="515"/>
                  </a:lnTo>
                  <a:lnTo>
                    <a:pt x="229" y="483"/>
                  </a:lnTo>
                  <a:lnTo>
                    <a:pt x="274" y="456"/>
                  </a:lnTo>
                  <a:lnTo>
                    <a:pt x="325" y="433"/>
                  </a:lnTo>
                  <a:lnTo>
                    <a:pt x="381" y="415"/>
                  </a:lnTo>
                  <a:lnTo>
                    <a:pt x="461" y="393"/>
                  </a:lnTo>
                  <a:lnTo>
                    <a:pt x="538" y="370"/>
                  </a:lnTo>
                  <a:lnTo>
                    <a:pt x="612" y="344"/>
                  </a:lnTo>
                  <a:lnTo>
                    <a:pt x="684" y="317"/>
                  </a:lnTo>
                  <a:lnTo>
                    <a:pt x="754" y="289"/>
                  </a:lnTo>
                  <a:lnTo>
                    <a:pt x="820" y="260"/>
                  </a:lnTo>
                  <a:lnTo>
                    <a:pt x="884" y="231"/>
                  </a:lnTo>
                  <a:lnTo>
                    <a:pt x="945" y="203"/>
                  </a:lnTo>
                  <a:lnTo>
                    <a:pt x="1000" y="174"/>
                  </a:lnTo>
                  <a:lnTo>
                    <a:pt x="1052" y="146"/>
                  </a:lnTo>
                  <a:lnTo>
                    <a:pt x="1100" y="119"/>
                  </a:lnTo>
                  <a:lnTo>
                    <a:pt x="1143" y="94"/>
                  </a:lnTo>
                  <a:lnTo>
                    <a:pt x="1182" y="72"/>
                  </a:lnTo>
                  <a:lnTo>
                    <a:pt x="1216" y="51"/>
                  </a:lnTo>
                  <a:lnTo>
                    <a:pt x="1243" y="33"/>
                  </a:lnTo>
                  <a:lnTo>
                    <a:pt x="1265" y="19"/>
                  </a:lnTo>
                  <a:lnTo>
                    <a:pt x="1281" y="9"/>
                  </a:lnTo>
                  <a:lnTo>
                    <a:pt x="1291" y="1"/>
                  </a:lnTo>
                  <a:lnTo>
                    <a:pt x="1294" y="0"/>
                  </a:lnTo>
                  <a:close/>
                </a:path>
              </a:pathLst>
            </a:custGeom>
            <a:grpFill/>
            <a:ln w="0">
              <a:no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2000" b="1" i="0" u="none" strike="noStrike" kern="1200" cap="none" spc="0" normalizeH="0" baseline="0" noProof="0">
                <a:ln>
                  <a:noFill/>
                </a:ln>
                <a:solidFill>
                  <a:schemeClr val="tx1">
                    <a:lumMod val="50000"/>
                    <a:lumOff val="50000"/>
                  </a:schemeClr>
                </a:solidFill>
                <a:effectLst/>
                <a:uLnTx/>
                <a:uFillTx/>
                <a:latin typeface="Simplified Arabic" panose="02020603050405020304" pitchFamily="18" charset="-78"/>
                <a:cs typeface="Simplified Arabic" panose="02020603050405020304" pitchFamily="18" charset="-78"/>
              </a:endParaRPr>
            </a:p>
          </p:txBody>
        </p:sp>
      </p:grpSp>
      <p:grpSp>
        <p:nvGrpSpPr>
          <p:cNvPr id="115" name="Group 87"/>
          <p:cNvGrpSpPr/>
          <p:nvPr/>
        </p:nvGrpSpPr>
        <p:grpSpPr>
          <a:xfrm>
            <a:off x="6875049" y="4303736"/>
            <a:ext cx="309465" cy="309988"/>
            <a:chOff x="301625" y="3662363"/>
            <a:chExt cx="939800" cy="941387"/>
          </a:xfrm>
          <a:solidFill>
            <a:schemeClr val="bg1"/>
          </a:solidFill>
        </p:grpSpPr>
        <p:sp>
          <p:nvSpPr>
            <p:cNvPr id="116" name="Freeform 1422"/>
            <p:cNvSpPr/>
            <p:nvPr/>
          </p:nvSpPr>
          <p:spPr bwMode="auto">
            <a:xfrm>
              <a:off x="811213" y="3811588"/>
              <a:ext cx="26988" cy="63500"/>
            </a:xfrm>
            <a:custGeom>
              <a:avLst/>
              <a:gdLst>
                <a:gd name="T0" fmla="*/ 103 w 103"/>
                <a:gd name="T1" fmla="*/ 0 h 242"/>
                <a:gd name="T2" fmla="*/ 103 w 103"/>
                <a:gd name="T3" fmla="*/ 242 h 242"/>
                <a:gd name="T4" fmla="*/ 75 w 103"/>
                <a:gd name="T5" fmla="*/ 234 h 242"/>
                <a:gd name="T6" fmla="*/ 52 w 103"/>
                <a:gd name="T7" fmla="*/ 223 h 242"/>
                <a:gd name="T8" fmla="*/ 35 w 103"/>
                <a:gd name="T9" fmla="*/ 210 h 242"/>
                <a:gd name="T10" fmla="*/ 22 w 103"/>
                <a:gd name="T11" fmla="*/ 197 h 242"/>
                <a:gd name="T12" fmla="*/ 12 w 103"/>
                <a:gd name="T13" fmla="*/ 183 h 242"/>
                <a:gd name="T14" fmla="*/ 7 w 103"/>
                <a:gd name="T15" fmla="*/ 169 h 242"/>
                <a:gd name="T16" fmla="*/ 3 w 103"/>
                <a:gd name="T17" fmla="*/ 155 h 242"/>
                <a:gd name="T18" fmla="*/ 0 w 103"/>
                <a:gd name="T19" fmla="*/ 142 h 242"/>
                <a:gd name="T20" fmla="*/ 0 w 103"/>
                <a:gd name="T21" fmla="*/ 131 h 242"/>
                <a:gd name="T22" fmla="*/ 0 w 103"/>
                <a:gd name="T23" fmla="*/ 122 h 242"/>
                <a:gd name="T24" fmla="*/ 0 w 103"/>
                <a:gd name="T25" fmla="*/ 112 h 242"/>
                <a:gd name="T26" fmla="*/ 0 w 103"/>
                <a:gd name="T27" fmla="*/ 100 h 242"/>
                <a:gd name="T28" fmla="*/ 3 w 103"/>
                <a:gd name="T29" fmla="*/ 87 h 242"/>
                <a:gd name="T30" fmla="*/ 7 w 103"/>
                <a:gd name="T31" fmla="*/ 74 h 242"/>
                <a:gd name="T32" fmla="*/ 12 w 103"/>
                <a:gd name="T33" fmla="*/ 60 h 242"/>
                <a:gd name="T34" fmla="*/ 22 w 103"/>
                <a:gd name="T35" fmla="*/ 46 h 242"/>
                <a:gd name="T36" fmla="*/ 35 w 103"/>
                <a:gd name="T37" fmla="*/ 32 h 242"/>
                <a:gd name="T38" fmla="*/ 52 w 103"/>
                <a:gd name="T39" fmla="*/ 20 h 242"/>
                <a:gd name="T40" fmla="*/ 75 w 103"/>
                <a:gd name="T41" fmla="*/ 9 h 242"/>
                <a:gd name="T42" fmla="*/ 103 w 103"/>
                <a:gd name="T43" fmla="*/ 0 h 2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03" h="242">
                  <a:moveTo>
                    <a:pt x="103" y="0"/>
                  </a:moveTo>
                  <a:lnTo>
                    <a:pt x="103" y="242"/>
                  </a:lnTo>
                  <a:lnTo>
                    <a:pt x="75" y="234"/>
                  </a:lnTo>
                  <a:lnTo>
                    <a:pt x="52" y="223"/>
                  </a:lnTo>
                  <a:lnTo>
                    <a:pt x="35" y="210"/>
                  </a:lnTo>
                  <a:lnTo>
                    <a:pt x="22" y="197"/>
                  </a:lnTo>
                  <a:lnTo>
                    <a:pt x="12" y="183"/>
                  </a:lnTo>
                  <a:lnTo>
                    <a:pt x="7" y="169"/>
                  </a:lnTo>
                  <a:lnTo>
                    <a:pt x="3" y="155"/>
                  </a:lnTo>
                  <a:lnTo>
                    <a:pt x="0" y="142"/>
                  </a:lnTo>
                  <a:lnTo>
                    <a:pt x="0" y="131"/>
                  </a:lnTo>
                  <a:lnTo>
                    <a:pt x="0" y="122"/>
                  </a:lnTo>
                  <a:lnTo>
                    <a:pt x="0" y="112"/>
                  </a:lnTo>
                  <a:lnTo>
                    <a:pt x="0" y="100"/>
                  </a:lnTo>
                  <a:lnTo>
                    <a:pt x="3" y="87"/>
                  </a:lnTo>
                  <a:lnTo>
                    <a:pt x="7" y="74"/>
                  </a:lnTo>
                  <a:lnTo>
                    <a:pt x="12" y="60"/>
                  </a:lnTo>
                  <a:lnTo>
                    <a:pt x="22" y="46"/>
                  </a:lnTo>
                  <a:lnTo>
                    <a:pt x="35" y="32"/>
                  </a:lnTo>
                  <a:lnTo>
                    <a:pt x="52" y="20"/>
                  </a:lnTo>
                  <a:lnTo>
                    <a:pt x="75" y="9"/>
                  </a:lnTo>
                  <a:lnTo>
                    <a:pt x="103" y="0"/>
                  </a:lnTo>
                  <a:close/>
                </a:path>
              </a:pathLst>
            </a:custGeom>
            <a:grpFill/>
            <a:ln w="0">
              <a:no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2000" b="1" i="0" u="none" strike="noStrike" kern="1200" cap="none" spc="0" normalizeH="0" baseline="0" noProof="0">
                <a:ln>
                  <a:noFill/>
                </a:ln>
                <a:solidFill>
                  <a:schemeClr val="tx1">
                    <a:lumMod val="50000"/>
                    <a:lumOff val="50000"/>
                  </a:schemeClr>
                </a:solidFill>
                <a:effectLst/>
                <a:uLnTx/>
                <a:uFillTx/>
                <a:latin typeface="Simplified Arabic" panose="02020603050405020304" pitchFamily="18" charset="-78"/>
                <a:cs typeface="Simplified Arabic" panose="02020603050405020304" pitchFamily="18" charset="-78"/>
              </a:endParaRPr>
            </a:p>
          </p:txBody>
        </p:sp>
        <p:sp>
          <p:nvSpPr>
            <p:cNvPr id="117" name="Freeform 1423"/>
            <p:cNvSpPr/>
            <p:nvPr/>
          </p:nvSpPr>
          <p:spPr bwMode="auto">
            <a:xfrm>
              <a:off x="893763" y="3937000"/>
              <a:ext cx="26988" cy="63500"/>
            </a:xfrm>
            <a:custGeom>
              <a:avLst/>
              <a:gdLst>
                <a:gd name="T0" fmla="*/ 0 w 103"/>
                <a:gd name="T1" fmla="*/ 0 h 243"/>
                <a:gd name="T2" fmla="*/ 27 w 103"/>
                <a:gd name="T3" fmla="*/ 10 h 243"/>
                <a:gd name="T4" fmla="*/ 50 w 103"/>
                <a:gd name="T5" fmla="*/ 21 h 243"/>
                <a:gd name="T6" fmla="*/ 67 w 103"/>
                <a:gd name="T7" fmla="*/ 33 h 243"/>
                <a:gd name="T8" fmla="*/ 80 w 103"/>
                <a:gd name="T9" fmla="*/ 47 h 243"/>
                <a:gd name="T10" fmla="*/ 90 w 103"/>
                <a:gd name="T11" fmla="*/ 61 h 243"/>
                <a:gd name="T12" fmla="*/ 96 w 103"/>
                <a:gd name="T13" fmla="*/ 75 h 243"/>
                <a:gd name="T14" fmla="*/ 99 w 103"/>
                <a:gd name="T15" fmla="*/ 88 h 243"/>
                <a:gd name="T16" fmla="*/ 102 w 103"/>
                <a:gd name="T17" fmla="*/ 101 h 243"/>
                <a:gd name="T18" fmla="*/ 103 w 103"/>
                <a:gd name="T19" fmla="*/ 112 h 243"/>
                <a:gd name="T20" fmla="*/ 103 w 103"/>
                <a:gd name="T21" fmla="*/ 122 h 243"/>
                <a:gd name="T22" fmla="*/ 103 w 103"/>
                <a:gd name="T23" fmla="*/ 132 h 243"/>
                <a:gd name="T24" fmla="*/ 102 w 103"/>
                <a:gd name="T25" fmla="*/ 143 h 243"/>
                <a:gd name="T26" fmla="*/ 99 w 103"/>
                <a:gd name="T27" fmla="*/ 156 h 243"/>
                <a:gd name="T28" fmla="*/ 96 w 103"/>
                <a:gd name="T29" fmla="*/ 170 h 243"/>
                <a:gd name="T30" fmla="*/ 90 w 103"/>
                <a:gd name="T31" fmla="*/ 184 h 243"/>
                <a:gd name="T32" fmla="*/ 80 w 103"/>
                <a:gd name="T33" fmla="*/ 198 h 243"/>
                <a:gd name="T34" fmla="*/ 67 w 103"/>
                <a:gd name="T35" fmla="*/ 211 h 243"/>
                <a:gd name="T36" fmla="*/ 50 w 103"/>
                <a:gd name="T37" fmla="*/ 222 h 243"/>
                <a:gd name="T38" fmla="*/ 27 w 103"/>
                <a:gd name="T39" fmla="*/ 234 h 243"/>
                <a:gd name="T40" fmla="*/ 0 w 103"/>
                <a:gd name="T41" fmla="*/ 243 h 243"/>
                <a:gd name="T42" fmla="*/ 0 w 103"/>
                <a:gd name="T43" fmla="*/ 0 h 2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03" h="243">
                  <a:moveTo>
                    <a:pt x="0" y="0"/>
                  </a:moveTo>
                  <a:lnTo>
                    <a:pt x="27" y="10"/>
                  </a:lnTo>
                  <a:lnTo>
                    <a:pt x="50" y="21"/>
                  </a:lnTo>
                  <a:lnTo>
                    <a:pt x="67" y="33"/>
                  </a:lnTo>
                  <a:lnTo>
                    <a:pt x="80" y="47"/>
                  </a:lnTo>
                  <a:lnTo>
                    <a:pt x="90" y="61"/>
                  </a:lnTo>
                  <a:lnTo>
                    <a:pt x="96" y="75"/>
                  </a:lnTo>
                  <a:lnTo>
                    <a:pt x="99" y="88"/>
                  </a:lnTo>
                  <a:lnTo>
                    <a:pt x="102" y="101"/>
                  </a:lnTo>
                  <a:lnTo>
                    <a:pt x="103" y="112"/>
                  </a:lnTo>
                  <a:lnTo>
                    <a:pt x="103" y="122"/>
                  </a:lnTo>
                  <a:lnTo>
                    <a:pt x="103" y="132"/>
                  </a:lnTo>
                  <a:lnTo>
                    <a:pt x="102" y="143"/>
                  </a:lnTo>
                  <a:lnTo>
                    <a:pt x="99" y="156"/>
                  </a:lnTo>
                  <a:lnTo>
                    <a:pt x="96" y="170"/>
                  </a:lnTo>
                  <a:lnTo>
                    <a:pt x="90" y="184"/>
                  </a:lnTo>
                  <a:lnTo>
                    <a:pt x="80" y="198"/>
                  </a:lnTo>
                  <a:lnTo>
                    <a:pt x="67" y="211"/>
                  </a:lnTo>
                  <a:lnTo>
                    <a:pt x="50" y="222"/>
                  </a:lnTo>
                  <a:lnTo>
                    <a:pt x="27" y="234"/>
                  </a:lnTo>
                  <a:lnTo>
                    <a:pt x="0" y="243"/>
                  </a:lnTo>
                  <a:lnTo>
                    <a:pt x="0" y="0"/>
                  </a:lnTo>
                  <a:close/>
                </a:path>
              </a:pathLst>
            </a:custGeom>
            <a:grpFill/>
            <a:ln w="0">
              <a:no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2000" b="1" i="0" u="none" strike="noStrike" kern="1200" cap="none" spc="0" normalizeH="0" baseline="0" noProof="0">
                <a:ln>
                  <a:noFill/>
                </a:ln>
                <a:solidFill>
                  <a:schemeClr val="tx1">
                    <a:lumMod val="50000"/>
                    <a:lumOff val="50000"/>
                  </a:schemeClr>
                </a:solidFill>
                <a:effectLst/>
                <a:uLnTx/>
                <a:uFillTx/>
                <a:latin typeface="Simplified Arabic" panose="02020603050405020304" pitchFamily="18" charset="-78"/>
                <a:cs typeface="Simplified Arabic" panose="02020603050405020304" pitchFamily="18" charset="-78"/>
              </a:endParaRPr>
            </a:p>
          </p:txBody>
        </p:sp>
        <p:sp>
          <p:nvSpPr>
            <p:cNvPr id="118" name="Freeform 1424"/>
            <p:cNvSpPr>
              <a:spLocks noEditPoints="1"/>
            </p:cNvSpPr>
            <p:nvPr/>
          </p:nvSpPr>
          <p:spPr bwMode="auto">
            <a:xfrm>
              <a:off x="622300" y="3662363"/>
              <a:ext cx="487363" cy="487362"/>
            </a:xfrm>
            <a:custGeom>
              <a:avLst/>
              <a:gdLst>
                <a:gd name="T0" fmla="*/ 766 w 1842"/>
                <a:gd name="T1" fmla="*/ 357 h 1843"/>
                <a:gd name="T2" fmla="*/ 640 w 1842"/>
                <a:gd name="T3" fmla="*/ 411 h 1843"/>
                <a:gd name="T4" fmla="*/ 557 w 1842"/>
                <a:gd name="T5" fmla="*/ 493 h 1843"/>
                <a:gd name="T6" fmla="*/ 511 w 1842"/>
                <a:gd name="T7" fmla="*/ 599 h 1843"/>
                <a:gd name="T8" fmla="*/ 504 w 1842"/>
                <a:gd name="T9" fmla="*/ 726 h 1843"/>
                <a:gd name="T10" fmla="*/ 537 w 1842"/>
                <a:gd name="T11" fmla="*/ 841 h 1843"/>
                <a:gd name="T12" fmla="*/ 609 w 1842"/>
                <a:gd name="T13" fmla="*/ 930 h 1843"/>
                <a:gd name="T14" fmla="*/ 721 w 1842"/>
                <a:gd name="T15" fmla="*/ 995 h 1843"/>
                <a:gd name="T16" fmla="*/ 816 w 1842"/>
                <a:gd name="T17" fmla="*/ 1281 h 1843"/>
                <a:gd name="T18" fmla="*/ 748 w 1842"/>
                <a:gd name="T19" fmla="*/ 1249 h 1843"/>
                <a:gd name="T20" fmla="*/ 720 w 1842"/>
                <a:gd name="T21" fmla="*/ 1208 h 1843"/>
                <a:gd name="T22" fmla="*/ 713 w 1842"/>
                <a:gd name="T23" fmla="*/ 1170 h 1843"/>
                <a:gd name="T24" fmla="*/ 504 w 1842"/>
                <a:gd name="T25" fmla="*/ 1202 h 1843"/>
                <a:gd name="T26" fmla="*/ 537 w 1842"/>
                <a:gd name="T27" fmla="*/ 1318 h 1843"/>
                <a:gd name="T28" fmla="*/ 609 w 1842"/>
                <a:gd name="T29" fmla="*/ 1407 h 1843"/>
                <a:gd name="T30" fmla="*/ 721 w 1842"/>
                <a:gd name="T31" fmla="*/ 1472 h 1843"/>
                <a:gd name="T32" fmla="*/ 816 w 1842"/>
                <a:gd name="T33" fmla="*/ 1600 h 1843"/>
                <a:gd name="T34" fmla="*/ 1076 w 1842"/>
                <a:gd name="T35" fmla="*/ 1486 h 1843"/>
                <a:gd name="T36" fmla="*/ 1202 w 1842"/>
                <a:gd name="T37" fmla="*/ 1432 h 1843"/>
                <a:gd name="T38" fmla="*/ 1286 w 1842"/>
                <a:gd name="T39" fmla="*/ 1350 h 1843"/>
                <a:gd name="T40" fmla="*/ 1332 w 1842"/>
                <a:gd name="T41" fmla="*/ 1243 h 1843"/>
                <a:gd name="T42" fmla="*/ 1339 w 1842"/>
                <a:gd name="T43" fmla="*/ 1117 h 1843"/>
                <a:gd name="T44" fmla="*/ 1305 w 1842"/>
                <a:gd name="T45" fmla="*/ 1003 h 1843"/>
                <a:gd name="T46" fmla="*/ 1234 w 1842"/>
                <a:gd name="T47" fmla="*/ 912 h 1843"/>
                <a:gd name="T48" fmla="*/ 1122 w 1842"/>
                <a:gd name="T49" fmla="*/ 847 h 1843"/>
                <a:gd name="T50" fmla="*/ 1027 w 1842"/>
                <a:gd name="T51" fmla="*/ 562 h 1843"/>
                <a:gd name="T52" fmla="*/ 1094 w 1842"/>
                <a:gd name="T53" fmla="*/ 594 h 1843"/>
                <a:gd name="T54" fmla="*/ 1123 w 1842"/>
                <a:gd name="T55" fmla="*/ 636 h 1843"/>
                <a:gd name="T56" fmla="*/ 1130 w 1842"/>
                <a:gd name="T57" fmla="*/ 674 h 1843"/>
                <a:gd name="T58" fmla="*/ 1339 w 1842"/>
                <a:gd name="T59" fmla="*/ 640 h 1843"/>
                <a:gd name="T60" fmla="*/ 1305 w 1842"/>
                <a:gd name="T61" fmla="*/ 526 h 1843"/>
                <a:gd name="T62" fmla="*/ 1234 w 1842"/>
                <a:gd name="T63" fmla="*/ 436 h 1843"/>
                <a:gd name="T64" fmla="*/ 1122 w 1842"/>
                <a:gd name="T65" fmla="*/ 371 h 1843"/>
                <a:gd name="T66" fmla="*/ 1027 w 1842"/>
                <a:gd name="T67" fmla="*/ 243 h 1843"/>
                <a:gd name="T68" fmla="*/ 1000 w 1842"/>
                <a:gd name="T69" fmla="*/ 3 h 1843"/>
                <a:gd name="T70" fmla="*/ 1227 w 1842"/>
                <a:gd name="T71" fmla="*/ 52 h 1843"/>
                <a:gd name="T72" fmla="*/ 1428 w 1842"/>
                <a:gd name="T73" fmla="*/ 152 h 1843"/>
                <a:gd name="T74" fmla="*/ 1599 w 1842"/>
                <a:gd name="T75" fmla="*/ 298 h 1843"/>
                <a:gd name="T76" fmla="*/ 1729 w 1842"/>
                <a:gd name="T77" fmla="*/ 479 h 1843"/>
                <a:gd name="T78" fmla="*/ 1813 w 1842"/>
                <a:gd name="T79" fmla="*/ 689 h 1843"/>
                <a:gd name="T80" fmla="*/ 1842 w 1842"/>
                <a:gd name="T81" fmla="*/ 922 h 1843"/>
                <a:gd name="T82" fmla="*/ 1813 w 1842"/>
                <a:gd name="T83" fmla="*/ 1154 h 1843"/>
                <a:gd name="T84" fmla="*/ 1729 w 1842"/>
                <a:gd name="T85" fmla="*/ 1365 h 1843"/>
                <a:gd name="T86" fmla="*/ 1599 w 1842"/>
                <a:gd name="T87" fmla="*/ 1546 h 1843"/>
                <a:gd name="T88" fmla="*/ 1428 w 1842"/>
                <a:gd name="T89" fmla="*/ 1691 h 1843"/>
                <a:gd name="T90" fmla="*/ 1227 w 1842"/>
                <a:gd name="T91" fmla="*/ 1791 h 1843"/>
                <a:gd name="T92" fmla="*/ 1000 w 1842"/>
                <a:gd name="T93" fmla="*/ 1839 h 1843"/>
                <a:gd name="T94" fmla="*/ 764 w 1842"/>
                <a:gd name="T95" fmla="*/ 1830 h 1843"/>
                <a:gd name="T96" fmla="*/ 545 w 1842"/>
                <a:gd name="T97" fmla="*/ 1763 h 1843"/>
                <a:gd name="T98" fmla="*/ 353 w 1842"/>
                <a:gd name="T99" fmla="*/ 1647 h 1843"/>
                <a:gd name="T100" fmla="*/ 196 w 1842"/>
                <a:gd name="T101" fmla="*/ 1489 h 1843"/>
                <a:gd name="T102" fmla="*/ 80 w 1842"/>
                <a:gd name="T103" fmla="*/ 1297 h 1843"/>
                <a:gd name="T104" fmla="*/ 13 w 1842"/>
                <a:gd name="T105" fmla="*/ 1078 h 1843"/>
                <a:gd name="T106" fmla="*/ 3 w 1842"/>
                <a:gd name="T107" fmla="*/ 842 h 1843"/>
                <a:gd name="T108" fmla="*/ 51 w 1842"/>
                <a:gd name="T109" fmla="*/ 616 h 1843"/>
                <a:gd name="T110" fmla="*/ 152 w 1842"/>
                <a:gd name="T111" fmla="*/ 414 h 1843"/>
                <a:gd name="T112" fmla="*/ 297 w 1842"/>
                <a:gd name="T113" fmla="*/ 245 h 1843"/>
                <a:gd name="T114" fmla="*/ 478 w 1842"/>
                <a:gd name="T115" fmla="*/ 113 h 1843"/>
                <a:gd name="T116" fmla="*/ 689 w 1842"/>
                <a:gd name="T117" fmla="*/ 30 h 1843"/>
                <a:gd name="T118" fmla="*/ 922 w 1842"/>
                <a:gd name="T119" fmla="*/ 0 h 18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842" h="1843">
                  <a:moveTo>
                    <a:pt x="816" y="243"/>
                  </a:moveTo>
                  <a:lnTo>
                    <a:pt x="816" y="347"/>
                  </a:lnTo>
                  <a:lnTo>
                    <a:pt x="766" y="357"/>
                  </a:lnTo>
                  <a:lnTo>
                    <a:pt x="721" y="371"/>
                  </a:lnTo>
                  <a:lnTo>
                    <a:pt x="679" y="389"/>
                  </a:lnTo>
                  <a:lnTo>
                    <a:pt x="640" y="411"/>
                  </a:lnTo>
                  <a:lnTo>
                    <a:pt x="609" y="436"/>
                  </a:lnTo>
                  <a:lnTo>
                    <a:pt x="581" y="463"/>
                  </a:lnTo>
                  <a:lnTo>
                    <a:pt x="557" y="493"/>
                  </a:lnTo>
                  <a:lnTo>
                    <a:pt x="537" y="526"/>
                  </a:lnTo>
                  <a:lnTo>
                    <a:pt x="522" y="562"/>
                  </a:lnTo>
                  <a:lnTo>
                    <a:pt x="511" y="599"/>
                  </a:lnTo>
                  <a:lnTo>
                    <a:pt x="504" y="640"/>
                  </a:lnTo>
                  <a:lnTo>
                    <a:pt x="501" y="684"/>
                  </a:lnTo>
                  <a:lnTo>
                    <a:pt x="504" y="726"/>
                  </a:lnTo>
                  <a:lnTo>
                    <a:pt x="511" y="767"/>
                  </a:lnTo>
                  <a:lnTo>
                    <a:pt x="522" y="805"/>
                  </a:lnTo>
                  <a:lnTo>
                    <a:pt x="537" y="841"/>
                  </a:lnTo>
                  <a:lnTo>
                    <a:pt x="557" y="873"/>
                  </a:lnTo>
                  <a:lnTo>
                    <a:pt x="581" y="904"/>
                  </a:lnTo>
                  <a:lnTo>
                    <a:pt x="609" y="930"/>
                  </a:lnTo>
                  <a:lnTo>
                    <a:pt x="640" y="955"/>
                  </a:lnTo>
                  <a:lnTo>
                    <a:pt x="679" y="978"/>
                  </a:lnTo>
                  <a:lnTo>
                    <a:pt x="721" y="995"/>
                  </a:lnTo>
                  <a:lnTo>
                    <a:pt x="766" y="1009"/>
                  </a:lnTo>
                  <a:lnTo>
                    <a:pt x="816" y="1020"/>
                  </a:lnTo>
                  <a:lnTo>
                    <a:pt x="816" y="1281"/>
                  </a:lnTo>
                  <a:lnTo>
                    <a:pt x="788" y="1272"/>
                  </a:lnTo>
                  <a:lnTo>
                    <a:pt x="765" y="1261"/>
                  </a:lnTo>
                  <a:lnTo>
                    <a:pt x="748" y="1249"/>
                  </a:lnTo>
                  <a:lnTo>
                    <a:pt x="735" y="1236"/>
                  </a:lnTo>
                  <a:lnTo>
                    <a:pt x="725" y="1222"/>
                  </a:lnTo>
                  <a:lnTo>
                    <a:pt x="720" y="1208"/>
                  </a:lnTo>
                  <a:lnTo>
                    <a:pt x="716" y="1194"/>
                  </a:lnTo>
                  <a:lnTo>
                    <a:pt x="713" y="1181"/>
                  </a:lnTo>
                  <a:lnTo>
                    <a:pt x="713" y="1170"/>
                  </a:lnTo>
                  <a:lnTo>
                    <a:pt x="713" y="1160"/>
                  </a:lnTo>
                  <a:lnTo>
                    <a:pt x="501" y="1160"/>
                  </a:lnTo>
                  <a:lnTo>
                    <a:pt x="504" y="1202"/>
                  </a:lnTo>
                  <a:lnTo>
                    <a:pt x="511" y="1243"/>
                  </a:lnTo>
                  <a:lnTo>
                    <a:pt x="522" y="1282"/>
                  </a:lnTo>
                  <a:lnTo>
                    <a:pt x="537" y="1318"/>
                  </a:lnTo>
                  <a:lnTo>
                    <a:pt x="557" y="1350"/>
                  </a:lnTo>
                  <a:lnTo>
                    <a:pt x="581" y="1380"/>
                  </a:lnTo>
                  <a:lnTo>
                    <a:pt x="609" y="1407"/>
                  </a:lnTo>
                  <a:lnTo>
                    <a:pt x="640" y="1432"/>
                  </a:lnTo>
                  <a:lnTo>
                    <a:pt x="679" y="1454"/>
                  </a:lnTo>
                  <a:lnTo>
                    <a:pt x="721" y="1472"/>
                  </a:lnTo>
                  <a:lnTo>
                    <a:pt x="766" y="1486"/>
                  </a:lnTo>
                  <a:lnTo>
                    <a:pt x="816" y="1497"/>
                  </a:lnTo>
                  <a:lnTo>
                    <a:pt x="816" y="1600"/>
                  </a:lnTo>
                  <a:lnTo>
                    <a:pt x="1027" y="1600"/>
                  </a:lnTo>
                  <a:lnTo>
                    <a:pt x="1027" y="1497"/>
                  </a:lnTo>
                  <a:lnTo>
                    <a:pt x="1076" y="1486"/>
                  </a:lnTo>
                  <a:lnTo>
                    <a:pt x="1122" y="1472"/>
                  </a:lnTo>
                  <a:lnTo>
                    <a:pt x="1164" y="1454"/>
                  </a:lnTo>
                  <a:lnTo>
                    <a:pt x="1202" y="1432"/>
                  </a:lnTo>
                  <a:lnTo>
                    <a:pt x="1234" y="1407"/>
                  </a:lnTo>
                  <a:lnTo>
                    <a:pt x="1262" y="1380"/>
                  </a:lnTo>
                  <a:lnTo>
                    <a:pt x="1286" y="1350"/>
                  </a:lnTo>
                  <a:lnTo>
                    <a:pt x="1305" y="1318"/>
                  </a:lnTo>
                  <a:lnTo>
                    <a:pt x="1320" y="1282"/>
                  </a:lnTo>
                  <a:lnTo>
                    <a:pt x="1332" y="1243"/>
                  </a:lnTo>
                  <a:lnTo>
                    <a:pt x="1339" y="1202"/>
                  </a:lnTo>
                  <a:lnTo>
                    <a:pt x="1341" y="1160"/>
                  </a:lnTo>
                  <a:lnTo>
                    <a:pt x="1339" y="1117"/>
                  </a:lnTo>
                  <a:lnTo>
                    <a:pt x="1332" y="1076"/>
                  </a:lnTo>
                  <a:lnTo>
                    <a:pt x="1320" y="1038"/>
                  </a:lnTo>
                  <a:lnTo>
                    <a:pt x="1305" y="1003"/>
                  </a:lnTo>
                  <a:lnTo>
                    <a:pt x="1286" y="969"/>
                  </a:lnTo>
                  <a:lnTo>
                    <a:pt x="1262" y="939"/>
                  </a:lnTo>
                  <a:lnTo>
                    <a:pt x="1234" y="912"/>
                  </a:lnTo>
                  <a:lnTo>
                    <a:pt x="1202" y="887"/>
                  </a:lnTo>
                  <a:lnTo>
                    <a:pt x="1164" y="866"/>
                  </a:lnTo>
                  <a:lnTo>
                    <a:pt x="1122" y="847"/>
                  </a:lnTo>
                  <a:lnTo>
                    <a:pt x="1076" y="833"/>
                  </a:lnTo>
                  <a:lnTo>
                    <a:pt x="1027" y="824"/>
                  </a:lnTo>
                  <a:lnTo>
                    <a:pt x="1027" y="562"/>
                  </a:lnTo>
                  <a:lnTo>
                    <a:pt x="1054" y="571"/>
                  </a:lnTo>
                  <a:lnTo>
                    <a:pt x="1077" y="582"/>
                  </a:lnTo>
                  <a:lnTo>
                    <a:pt x="1094" y="594"/>
                  </a:lnTo>
                  <a:lnTo>
                    <a:pt x="1107" y="608"/>
                  </a:lnTo>
                  <a:lnTo>
                    <a:pt x="1117" y="622"/>
                  </a:lnTo>
                  <a:lnTo>
                    <a:pt x="1123" y="636"/>
                  </a:lnTo>
                  <a:lnTo>
                    <a:pt x="1126" y="649"/>
                  </a:lnTo>
                  <a:lnTo>
                    <a:pt x="1129" y="662"/>
                  </a:lnTo>
                  <a:lnTo>
                    <a:pt x="1130" y="674"/>
                  </a:lnTo>
                  <a:lnTo>
                    <a:pt x="1130" y="684"/>
                  </a:lnTo>
                  <a:lnTo>
                    <a:pt x="1341" y="684"/>
                  </a:lnTo>
                  <a:lnTo>
                    <a:pt x="1339" y="640"/>
                  </a:lnTo>
                  <a:lnTo>
                    <a:pt x="1332" y="599"/>
                  </a:lnTo>
                  <a:lnTo>
                    <a:pt x="1320" y="562"/>
                  </a:lnTo>
                  <a:lnTo>
                    <a:pt x="1305" y="526"/>
                  </a:lnTo>
                  <a:lnTo>
                    <a:pt x="1286" y="493"/>
                  </a:lnTo>
                  <a:lnTo>
                    <a:pt x="1262" y="463"/>
                  </a:lnTo>
                  <a:lnTo>
                    <a:pt x="1234" y="436"/>
                  </a:lnTo>
                  <a:lnTo>
                    <a:pt x="1202" y="411"/>
                  </a:lnTo>
                  <a:lnTo>
                    <a:pt x="1164" y="389"/>
                  </a:lnTo>
                  <a:lnTo>
                    <a:pt x="1122" y="371"/>
                  </a:lnTo>
                  <a:lnTo>
                    <a:pt x="1076" y="357"/>
                  </a:lnTo>
                  <a:lnTo>
                    <a:pt x="1027" y="347"/>
                  </a:lnTo>
                  <a:lnTo>
                    <a:pt x="1027" y="243"/>
                  </a:lnTo>
                  <a:lnTo>
                    <a:pt x="816" y="243"/>
                  </a:lnTo>
                  <a:close/>
                  <a:moveTo>
                    <a:pt x="922" y="0"/>
                  </a:moveTo>
                  <a:lnTo>
                    <a:pt x="1000" y="3"/>
                  </a:lnTo>
                  <a:lnTo>
                    <a:pt x="1078" y="13"/>
                  </a:lnTo>
                  <a:lnTo>
                    <a:pt x="1153" y="30"/>
                  </a:lnTo>
                  <a:lnTo>
                    <a:pt x="1227" y="52"/>
                  </a:lnTo>
                  <a:lnTo>
                    <a:pt x="1297" y="80"/>
                  </a:lnTo>
                  <a:lnTo>
                    <a:pt x="1365" y="113"/>
                  </a:lnTo>
                  <a:lnTo>
                    <a:pt x="1428" y="152"/>
                  </a:lnTo>
                  <a:lnTo>
                    <a:pt x="1489" y="196"/>
                  </a:lnTo>
                  <a:lnTo>
                    <a:pt x="1546" y="245"/>
                  </a:lnTo>
                  <a:lnTo>
                    <a:pt x="1599" y="298"/>
                  </a:lnTo>
                  <a:lnTo>
                    <a:pt x="1646" y="354"/>
                  </a:lnTo>
                  <a:lnTo>
                    <a:pt x="1690" y="414"/>
                  </a:lnTo>
                  <a:lnTo>
                    <a:pt x="1729" y="479"/>
                  </a:lnTo>
                  <a:lnTo>
                    <a:pt x="1763" y="546"/>
                  </a:lnTo>
                  <a:lnTo>
                    <a:pt x="1791" y="616"/>
                  </a:lnTo>
                  <a:lnTo>
                    <a:pt x="1813" y="689"/>
                  </a:lnTo>
                  <a:lnTo>
                    <a:pt x="1829" y="764"/>
                  </a:lnTo>
                  <a:lnTo>
                    <a:pt x="1839" y="842"/>
                  </a:lnTo>
                  <a:lnTo>
                    <a:pt x="1842" y="922"/>
                  </a:lnTo>
                  <a:lnTo>
                    <a:pt x="1839" y="1001"/>
                  </a:lnTo>
                  <a:lnTo>
                    <a:pt x="1829" y="1078"/>
                  </a:lnTo>
                  <a:lnTo>
                    <a:pt x="1813" y="1154"/>
                  </a:lnTo>
                  <a:lnTo>
                    <a:pt x="1791" y="1227"/>
                  </a:lnTo>
                  <a:lnTo>
                    <a:pt x="1763" y="1297"/>
                  </a:lnTo>
                  <a:lnTo>
                    <a:pt x="1729" y="1365"/>
                  </a:lnTo>
                  <a:lnTo>
                    <a:pt x="1690" y="1429"/>
                  </a:lnTo>
                  <a:lnTo>
                    <a:pt x="1646" y="1489"/>
                  </a:lnTo>
                  <a:lnTo>
                    <a:pt x="1599" y="1546"/>
                  </a:lnTo>
                  <a:lnTo>
                    <a:pt x="1546" y="1599"/>
                  </a:lnTo>
                  <a:lnTo>
                    <a:pt x="1489" y="1647"/>
                  </a:lnTo>
                  <a:lnTo>
                    <a:pt x="1428" y="1691"/>
                  </a:lnTo>
                  <a:lnTo>
                    <a:pt x="1365" y="1729"/>
                  </a:lnTo>
                  <a:lnTo>
                    <a:pt x="1297" y="1763"/>
                  </a:lnTo>
                  <a:lnTo>
                    <a:pt x="1227" y="1791"/>
                  </a:lnTo>
                  <a:lnTo>
                    <a:pt x="1153" y="1814"/>
                  </a:lnTo>
                  <a:lnTo>
                    <a:pt x="1078" y="1830"/>
                  </a:lnTo>
                  <a:lnTo>
                    <a:pt x="1000" y="1839"/>
                  </a:lnTo>
                  <a:lnTo>
                    <a:pt x="922" y="1843"/>
                  </a:lnTo>
                  <a:lnTo>
                    <a:pt x="842" y="1839"/>
                  </a:lnTo>
                  <a:lnTo>
                    <a:pt x="764" y="1830"/>
                  </a:lnTo>
                  <a:lnTo>
                    <a:pt x="689" y="1814"/>
                  </a:lnTo>
                  <a:lnTo>
                    <a:pt x="615" y="1791"/>
                  </a:lnTo>
                  <a:lnTo>
                    <a:pt x="545" y="1763"/>
                  </a:lnTo>
                  <a:lnTo>
                    <a:pt x="478" y="1729"/>
                  </a:lnTo>
                  <a:lnTo>
                    <a:pt x="414" y="1691"/>
                  </a:lnTo>
                  <a:lnTo>
                    <a:pt x="353" y="1647"/>
                  </a:lnTo>
                  <a:lnTo>
                    <a:pt x="297" y="1599"/>
                  </a:lnTo>
                  <a:lnTo>
                    <a:pt x="244" y="1546"/>
                  </a:lnTo>
                  <a:lnTo>
                    <a:pt x="196" y="1489"/>
                  </a:lnTo>
                  <a:lnTo>
                    <a:pt x="152" y="1429"/>
                  </a:lnTo>
                  <a:lnTo>
                    <a:pt x="113" y="1365"/>
                  </a:lnTo>
                  <a:lnTo>
                    <a:pt x="80" y="1297"/>
                  </a:lnTo>
                  <a:lnTo>
                    <a:pt x="51" y="1227"/>
                  </a:lnTo>
                  <a:lnTo>
                    <a:pt x="29" y="1154"/>
                  </a:lnTo>
                  <a:lnTo>
                    <a:pt x="13" y="1078"/>
                  </a:lnTo>
                  <a:lnTo>
                    <a:pt x="3" y="1001"/>
                  </a:lnTo>
                  <a:lnTo>
                    <a:pt x="0" y="922"/>
                  </a:lnTo>
                  <a:lnTo>
                    <a:pt x="3" y="842"/>
                  </a:lnTo>
                  <a:lnTo>
                    <a:pt x="13" y="764"/>
                  </a:lnTo>
                  <a:lnTo>
                    <a:pt x="29" y="689"/>
                  </a:lnTo>
                  <a:lnTo>
                    <a:pt x="51" y="616"/>
                  </a:lnTo>
                  <a:lnTo>
                    <a:pt x="80" y="546"/>
                  </a:lnTo>
                  <a:lnTo>
                    <a:pt x="113" y="479"/>
                  </a:lnTo>
                  <a:lnTo>
                    <a:pt x="152" y="414"/>
                  </a:lnTo>
                  <a:lnTo>
                    <a:pt x="196" y="354"/>
                  </a:lnTo>
                  <a:lnTo>
                    <a:pt x="244" y="298"/>
                  </a:lnTo>
                  <a:lnTo>
                    <a:pt x="297" y="245"/>
                  </a:lnTo>
                  <a:lnTo>
                    <a:pt x="353" y="196"/>
                  </a:lnTo>
                  <a:lnTo>
                    <a:pt x="414" y="152"/>
                  </a:lnTo>
                  <a:lnTo>
                    <a:pt x="478" y="113"/>
                  </a:lnTo>
                  <a:lnTo>
                    <a:pt x="545" y="80"/>
                  </a:lnTo>
                  <a:lnTo>
                    <a:pt x="615" y="52"/>
                  </a:lnTo>
                  <a:lnTo>
                    <a:pt x="689" y="30"/>
                  </a:lnTo>
                  <a:lnTo>
                    <a:pt x="764" y="13"/>
                  </a:lnTo>
                  <a:lnTo>
                    <a:pt x="842" y="3"/>
                  </a:lnTo>
                  <a:lnTo>
                    <a:pt x="922" y="0"/>
                  </a:lnTo>
                  <a:close/>
                </a:path>
              </a:pathLst>
            </a:custGeom>
            <a:grpFill/>
            <a:ln w="0">
              <a:no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2000" b="1" i="0" u="none" strike="noStrike" kern="1200" cap="none" spc="0" normalizeH="0" baseline="0" noProof="0">
                <a:ln>
                  <a:noFill/>
                </a:ln>
                <a:solidFill>
                  <a:schemeClr val="tx1">
                    <a:lumMod val="50000"/>
                    <a:lumOff val="50000"/>
                  </a:schemeClr>
                </a:solidFill>
                <a:effectLst/>
                <a:uLnTx/>
                <a:uFillTx/>
                <a:latin typeface="Simplified Arabic" panose="02020603050405020304" pitchFamily="18" charset="-78"/>
                <a:cs typeface="Simplified Arabic" panose="02020603050405020304" pitchFamily="18" charset="-78"/>
              </a:endParaRPr>
            </a:p>
          </p:txBody>
        </p:sp>
        <p:sp>
          <p:nvSpPr>
            <p:cNvPr id="119" name="Rectangle 1425"/>
            <p:cNvSpPr>
              <a:spLocks noChangeArrowheads="1"/>
            </p:cNvSpPr>
            <p:nvPr/>
          </p:nvSpPr>
          <p:spPr bwMode="auto">
            <a:xfrm>
              <a:off x="301625" y="4224338"/>
              <a:ext cx="138113" cy="379412"/>
            </a:xfrm>
            <a:prstGeom prst="rect">
              <a:avLst/>
            </a:prstGeom>
            <a:grpFill/>
            <a:ln w="0">
              <a:noFill/>
              <a:prstDash val="solid"/>
              <a:miter lim="800000"/>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2000" b="1" i="0" u="none" strike="noStrike" kern="1200" cap="none" spc="0" normalizeH="0" baseline="0" noProof="0">
                <a:ln>
                  <a:noFill/>
                </a:ln>
                <a:solidFill>
                  <a:schemeClr val="tx1">
                    <a:lumMod val="50000"/>
                    <a:lumOff val="50000"/>
                  </a:schemeClr>
                </a:solidFill>
                <a:effectLst/>
                <a:uLnTx/>
                <a:uFillTx/>
                <a:latin typeface="Simplified Arabic" panose="02020603050405020304" pitchFamily="18" charset="-78"/>
                <a:cs typeface="Simplified Arabic" panose="02020603050405020304" pitchFamily="18" charset="-78"/>
              </a:endParaRPr>
            </a:p>
          </p:txBody>
        </p:sp>
        <p:sp>
          <p:nvSpPr>
            <p:cNvPr id="120" name="Freeform 1426"/>
            <p:cNvSpPr/>
            <p:nvPr/>
          </p:nvSpPr>
          <p:spPr bwMode="auto">
            <a:xfrm>
              <a:off x="495300" y="4183063"/>
              <a:ext cx="746125" cy="401637"/>
            </a:xfrm>
            <a:custGeom>
              <a:avLst/>
              <a:gdLst>
                <a:gd name="T0" fmla="*/ 890 w 2822"/>
                <a:gd name="T1" fmla="*/ 0 h 1515"/>
                <a:gd name="T2" fmla="*/ 1862 w 2822"/>
                <a:gd name="T3" fmla="*/ 243 h 1515"/>
                <a:gd name="T4" fmla="*/ 1862 w 2822"/>
                <a:gd name="T5" fmla="*/ 515 h 1515"/>
                <a:gd name="T6" fmla="*/ 1861 w 2822"/>
                <a:gd name="T7" fmla="*/ 515 h 1515"/>
                <a:gd name="T8" fmla="*/ 1165 w 2822"/>
                <a:gd name="T9" fmla="*/ 346 h 1515"/>
                <a:gd name="T10" fmla="*/ 1115 w 2822"/>
                <a:gd name="T11" fmla="*/ 551 h 1515"/>
                <a:gd name="T12" fmla="*/ 1864 w 2822"/>
                <a:gd name="T13" fmla="*/ 734 h 1515"/>
                <a:gd name="T14" fmla="*/ 2744 w 2822"/>
                <a:gd name="T15" fmla="*/ 492 h 1515"/>
                <a:gd name="T16" fmla="*/ 2822 w 2822"/>
                <a:gd name="T17" fmla="*/ 791 h 1515"/>
                <a:gd name="T18" fmla="*/ 1510 w 2822"/>
                <a:gd name="T19" fmla="*/ 1515 h 1515"/>
                <a:gd name="T20" fmla="*/ 514 w 2822"/>
                <a:gd name="T21" fmla="*/ 1235 h 1515"/>
                <a:gd name="T22" fmla="*/ 0 w 2822"/>
                <a:gd name="T23" fmla="*/ 1293 h 1515"/>
                <a:gd name="T24" fmla="*/ 0 w 2822"/>
                <a:gd name="T25" fmla="*/ 138 h 1515"/>
                <a:gd name="T26" fmla="*/ 890 w 2822"/>
                <a:gd name="T27" fmla="*/ 0 h 15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22" h="1515">
                  <a:moveTo>
                    <a:pt x="890" y="0"/>
                  </a:moveTo>
                  <a:lnTo>
                    <a:pt x="1862" y="243"/>
                  </a:lnTo>
                  <a:lnTo>
                    <a:pt x="1862" y="515"/>
                  </a:lnTo>
                  <a:lnTo>
                    <a:pt x="1861" y="515"/>
                  </a:lnTo>
                  <a:lnTo>
                    <a:pt x="1165" y="346"/>
                  </a:lnTo>
                  <a:lnTo>
                    <a:pt x="1115" y="551"/>
                  </a:lnTo>
                  <a:lnTo>
                    <a:pt x="1864" y="734"/>
                  </a:lnTo>
                  <a:lnTo>
                    <a:pt x="2744" y="492"/>
                  </a:lnTo>
                  <a:lnTo>
                    <a:pt x="2822" y="791"/>
                  </a:lnTo>
                  <a:lnTo>
                    <a:pt x="1510" y="1515"/>
                  </a:lnTo>
                  <a:lnTo>
                    <a:pt x="514" y="1235"/>
                  </a:lnTo>
                  <a:lnTo>
                    <a:pt x="0" y="1293"/>
                  </a:lnTo>
                  <a:lnTo>
                    <a:pt x="0" y="138"/>
                  </a:lnTo>
                  <a:lnTo>
                    <a:pt x="890" y="0"/>
                  </a:lnTo>
                  <a:close/>
                </a:path>
              </a:pathLst>
            </a:custGeom>
            <a:grpFill/>
            <a:ln w="0">
              <a:no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2000" b="1" i="0" u="none" strike="noStrike" kern="1200" cap="none" spc="0" normalizeH="0" baseline="0" noProof="0">
                <a:ln>
                  <a:noFill/>
                </a:ln>
                <a:solidFill>
                  <a:schemeClr val="tx1">
                    <a:lumMod val="50000"/>
                    <a:lumOff val="50000"/>
                  </a:schemeClr>
                </a:solidFill>
                <a:effectLst/>
                <a:uLnTx/>
                <a:uFillTx/>
                <a:latin typeface="Simplified Arabic" panose="02020603050405020304" pitchFamily="18" charset="-78"/>
                <a:cs typeface="Simplified Arabic" panose="02020603050405020304" pitchFamily="18" charset="-78"/>
              </a:endParaRPr>
            </a:p>
          </p:txBody>
        </p:sp>
      </p:grpSp>
      <p:sp>
        <p:nvSpPr>
          <p:cNvPr id="121" name="TextBox 95"/>
          <p:cNvSpPr txBox="1"/>
          <p:nvPr/>
        </p:nvSpPr>
        <p:spPr>
          <a:xfrm>
            <a:off x="6003635" y="423863"/>
            <a:ext cx="184731" cy="400110"/>
          </a:xfrm>
          <a:prstGeom prst="rect">
            <a:avLst/>
          </a:prstGeom>
          <a:noFill/>
        </p:spPr>
        <p:txBody>
          <a:bodyPr wrap="none">
            <a:spAutoFit/>
          </a:bodyPr>
          <a:lstStyle/>
          <a:p>
            <a:pPr marR="0" algn="ctr" defTabSz="914400" eaLnBrk="1" fontAlgn="auto" hangingPunct="1">
              <a:spcBef>
                <a:spcPts val="0"/>
              </a:spcBef>
              <a:spcAft>
                <a:spcPts val="0"/>
              </a:spcAft>
              <a:buClrTx/>
              <a:buSzTx/>
              <a:buFontTx/>
              <a:buNone/>
              <a:defRPr/>
            </a:pPr>
            <a:endParaRPr kumimoji="0" lang="en-US" sz="2000" b="1" kern="1200" cap="none" spc="0" normalizeH="0" baseline="0" noProof="0" dirty="0">
              <a:solidFill>
                <a:schemeClr val="accent1"/>
              </a:solidFill>
              <a:latin typeface="Simplified Arabic" panose="02020603050405020304" pitchFamily="18" charset="-78"/>
              <a:cs typeface="Simplified Arabic" panose="02020603050405020304" pitchFamily="18" charset="-78"/>
            </a:endParaRPr>
          </a:p>
        </p:txBody>
      </p:sp>
      <p:sp>
        <p:nvSpPr>
          <p:cNvPr id="46094" name="مربع نص 1"/>
          <p:cNvSpPr txBox="1"/>
          <p:nvPr/>
        </p:nvSpPr>
        <p:spPr>
          <a:xfrm>
            <a:off x="2801390" y="437877"/>
            <a:ext cx="8309087" cy="584775"/>
          </a:xfrm>
          <a:prstGeom prst="rect">
            <a:avLst/>
          </a:prstGeom>
          <a:noFill/>
          <a:ln w="9525">
            <a:noFill/>
          </a:ln>
        </p:spPr>
        <p:txBody>
          <a:bodyPr wrap="squar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algn="ctr">
              <a:lnSpc>
                <a:spcPct val="100000"/>
              </a:lnSpc>
              <a:spcBef>
                <a:spcPct val="0"/>
              </a:spcBef>
              <a:buFontTx/>
              <a:buNone/>
            </a:pPr>
            <a:r>
              <a:rPr lang="ar-SA" sz="3200" b="1" dirty="0">
                <a:solidFill>
                  <a:srgbClr val="FF0000"/>
                </a:solidFill>
                <a:latin typeface="Simplified Arabic" panose="02020603050405020304" pitchFamily="18" charset="-78"/>
                <a:cs typeface="Simplified Arabic" panose="02020603050405020304" pitchFamily="18" charset="-78"/>
              </a:rPr>
              <a:t>تقسم التقارير تبعاً للشكل الذي تتخذه</a:t>
            </a:r>
            <a:endParaRPr lang="ar-SA" altLang="en-US" sz="3200" b="1" dirty="0">
              <a:solidFill>
                <a:srgbClr val="FF0000"/>
              </a:solidFill>
              <a:latin typeface="Simplified Arabic" panose="02020603050405020304" pitchFamily="18" charset="-78"/>
              <a:ea typeface="Calibri" panose="020F0502020204030204" pitchFamily="34" charset="0"/>
              <a:cs typeface="Simplified Arabic" panose="02020603050405020304" pitchFamily="18" charset="-78"/>
            </a:endParaRPr>
          </a:p>
        </p:txBody>
      </p:sp>
      <p:sp>
        <p:nvSpPr>
          <p:cNvPr id="46095" name="مستطيل 2"/>
          <p:cNvSpPr/>
          <p:nvPr/>
        </p:nvSpPr>
        <p:spPr>
          <a:xfrm>
            <a:off x="9384665" y="1577975"/>
            <a:ext cx="1795780" cy="398780"/>
          </a:xfrm>
          <a:prstGeom prst="rect">
            <a:avLst/>
          </a:prstGeom>
          <a:noFill/>
          <a:ln w="9525">
            <a:noFill/>
          </a:ln>
        </p:spPr>
        <p:txBody>
          <a:bodyPr wrap="squar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1" indent="0" algn="ctr" eaLnBrk="1" hangingPunct="1">
              <a:lnSpc>
                <a:spcPct val="100000"/>
              </a:lnSpc>
              <a:spcBef>
                <a:spcPct val="0"/>
              </a:spcBef>
              <a:buFontTx/>
              <a:buNone/>
            </a:pPr>
            <a:r>
              <a:rPr lang="ar-SA" altLang="en-US" sz="2000" b="1" dirty="0">
                <a:solidFill>
                  <a:srgbClr val="002060"/>
                </a:solidFill>
                <a:latin typeface="Simplified Arabic" panose="02020603050405020304" pitchFamily="18" charset="-78"/>
                <a:cs typeface="Simplified Arabic" panose="02020603050405020304" pitchFamily="18" charset="-78"/>
              </a:rPr>
              <a:t>المذكرات</a:t>
            </a:r>
            <a:endParaRPr lang="en-US" altLang="en-US" sz="2000" b="1" dirty="0">
              <a:solidFill>
                <a:srgbClr val="002060"/>
              </a:solidFill>
              <a:latin typeface="Simplified Arabic" panose="02020603050405020304" pitchFamily="18" charset="-78"/>
              <a:ea typeface="Calibri" panose="020F0502020204030204" pitchFamily="34" charset="0"/>
              <a:cs typeface="Simplified Arabic" panose="02020603050405020304" pitchFamily="18" charset="-78"/>
            </a:endParaRPr>
          </a:p>
        </p:txBody>
      </p:sp>
      <p:sp>
        <p:nvSpPr>
          <p:cNvPr id="46096" name="مستطيل 3"/>
          <p:cNvSpPr/>
          <p:nvPr/>
        </p:nvSpPr>
        <p:spPr>
          <a:xfrm>
            <a:off x="9384030" y="2268855"/>
            <a:ext cx="1793875" cy="398780"/>
          </a:xfrm>
          <a:prstGeom prst="rect">
            <a:avLst/>
          </a:prstGeom>
          <a:noFill/>
          <a:ln w="9525">
            <a:noFill/>
          </a:ln>
        </p:spPr>
        <p:txBody>
          <a:bodyPr wrap="squar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1" indent="0" eaLnBrk="1" hangingPunct="1">
              <a:lnSpc>
                <a:spcPct val="100000"/>
              </a:lnSpc>
              <a:spcBef>
                <a:spcPct val="0"/>
              </a:spcBef>
              <a:buFontTx/>
              <a:buNone/>
            </a:pPr>
            <a:r>
              <a:rPr lang="ar-SA" altLang="en-US" sz="2000" b="1" dirty="0">
                <a:solidFill>
                  <a:srgbClr val="002060"/>
                </a:solidFill>
                <a:latin typeface="Simplified Arabic" panose="02020603050405020304" pitchFamily="18" charset="-78"/>
                <a:cs typeface="Simplified Arabic" panose="02020603050405020304" pitchFamily="18" charset="-78"/>
              </a:rPr>
              <a:t>التقارير الدورية</a:t>
            </a:r>
            <a:endParaRPr lang="en-US" altLang="en-US" sz="2000" b="1" dirty="0">
              <a:solidFill>
                <a:srgbClr val="002060"/>
              </a:solidFill>
              <a:latin typeface="Simplified Arabic" panose="02020603050405020304" pitchFamily="18" charset="-78"/>
              <a:ea typeface="Calibri" panose="020F0502020204030204" pitchFamily="34" charset="0"/>
              <a:cs typeface="Simplified Arabic" panose="02020603050405020304" pitchFamily="18" charset="-78"/>
            </a:endParaRPr>
          </a:p>
        </p:txBody>
      </p:sp>
      <p:sp>
        <p:nvSpPr>
          <p:cNvPr id="125" name="Oval 173"/>
          <p:cNvSpPr/>
          <p:nvPr/>
        </p:nvSpPr>
        <p:spPr>
          <a:xfrm>
            <a:off x="252413" y="182563"/>
            <a:ext cx="627063" cy="627063"/>
          </a:xfrm>
          <a:prstGeom prst="ellipse">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eaLnBrk="1" hangingPunct="1">
              <a:buNone/>
            </a:pPr>
            <a:r>
              <a:rPr lang="ar-JO" altLang="x-none" sz="2000" b="1" dirty="0">
                <a:solidFill>
                  <a:srgbClr val="FFFFFF"/>
                </a:solidFill>
                <a:latin typeface="Simplified Arabic" panose="02020603050405020304" pitchFamily="18" charset="-78"/>
                <a:cs typeface="Simplified Arabic" panose="02020603050405020304" pitchFamily="18" charset="-78"/>
              </a:rPr>
              <a:t>6</a:t>
            </a:r>
            <a:endParaRPr sz="2000" b="1" dirty="0">
              <a:solidFill>
                <a:srgbClr val="FFFFFF"/>
              </a:solidFill>
              <a:latin typeface="Simplified Arabic" panose="02020603050405020304" pitchFamily="18" charset="-78"/>
              <a:cs typeface="Simplified Arabic" panose="02020603050405020304" pitchFamily="18" charset="-78"/>
            </a:endParaRPr>
          </a:p>
        </p:txBody>
      </p:sp>
      <p:sp>
        <p:nvSpPr>
          <p:cNvPr id="127" name="Oval 61"/>
          <p:cNvSpPr/>
          <p:nvPr/>
        </p:nvSpPr>
        <p:spPr>
          <a:xfrm>
            <a:off x="11180763" y="4364038"/>
            <a:ext cx="588963" cy="608013"/>
          </a:xfrm>
          <a:prstGeom prst="ellipse">
            <a:avLst/>
          </a:prstGeom>
          <a:solidFill>
            <a:srgbClr val="FF66CC"/>
          </a:solidFill>
          <a:ln w="25400">
            <a:noFill/>
          </a:ln>
        </p:spPr>
        <p:style>
          <a:lnRef idx="2">
            <a:schemeClr val="accent1">
              <a:shade val="50000"/>
            </a:schemeClr>
          </a:lnRef>
          <a:fillRef idx="1">
            <a:schemeClr val="accent1"/>
          </a:fillRef>
          <a:effectRef idx="0">
            <a:schemeClr val="accent1"/>
          </a:effectRef>
          <a:fontRef idx="minor">
            <a:schemeClr val="lt1"/>
          </a:fontRef>
        </p:style>
        <p: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eaLnBrk="1" hangingPunct="1">
              <a:buNone/>
            </a:pPr>
            <a:r>
              <a:rPr lang="ar-SA" altLang="x-none" sz="2000" b="1" dirty="0">
                <a:solidFill>
                  <a:schemeClr val="bg1"/>
                </a:solidFill>
                <a:latin typeface="Simplified Arabic" panose="02020603050405020304" pitchFamily="18" charset="-78"/>
                <a:cs typeface="Simplified Arabic" panose="02020603050405020304" pitchFamily="18" charset="-78"/>
              </a:rPr>
              <a:t>5</a:t>
            </a:r>
            <a:endParaRPr sz="2000" b="1" dirty="0">
              <a:solidFill>
                <a:schemeClr val="bg1"/>
              </a:solidFill>
              <a:latin typeface="Simplified Arabic" panose="02020603050405020304" pitchFamily="18" charset="-78"/>
              <a:cs typeface="Simplified Arabic" panose="02020603050405020304" pitchFamily="18" charset="-78"/>
            </a:endParaRPr>
          </a:p>
        </p:txBody>
      </p:sp>
      <p:sp>
        <p:nvSpPr>
          <p:cNvPr id="46100" name="TextBox 75"/>
          <p:cNvSpPr txBox="1"/>
          <p:nvPr/>
        </p:nvSpPr>
        <p:spPr>
          <a:xfrm>
            <a:off x="9197008" y="4522124"/>
            <a:ext cx="1913470" cy="400110"/>
          </a:xfrm>
          <a:prstGeom prst="rect">
            <a:avLst/>
          </a:prstGeom>
          <a:noFill/>
          <a:ln w="9525">
            <a:noFill/>
          </a:ln>
        </p:spPr>
        <p:txBody>
          <a:bodyPr wrap="squar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1" indent="0" algn="l" eaLnBrk="1" hangingPunct="1">
              <a:lnSpc>
                <a:spcPct val="100000"/>
              </a:lnSpc>
              <a:spcBef>
                <a:spcPct val="0"/>
              </a:spcBef>
              <a:buFontTx/>
              <a:buNone/>
            </a:pPr>
            <a:r>
              <a:rPr lang="ar-JO" altLang="en-US" sz="2000" b="1" dirty="0">
                <a:solidFill>
                  <a:srgbClr val="002060"/>
                </a:solidFill>
                <a:latin typeface="Simplified Arabic" panose="02020603050405020304" pitchFamily="18" charset="-78"/>
                <a:cs typeface="Simplified Arabic" panose="02020603050405020304" pitchFamily="18" charset="-78"/>
                <a:sym typeface="+mn-ea"/>
              </a:rPr>
              <a:t>    </a:t>
            </a:r>
            <a:r>
              <a:rPr lang="ar-SA" altLang="en-US" sz="2000" b="1" dirty="0">
                <a:solidFill>
                  <a:srgbClr val="002060"/>
                </a:solidFill>
                <a:latin typeface="Simplified Arabic" panose="02020603050405020304" pitchFamily="18" charset="-78"/>
                <a:cs typeface="Simplified Arabic" panose="02020603050405020304" pitchFamily="18" charset="-78"/>
                <a:sym typeface="+mn-ea"/>
              </a:rPr>
              <a:t>تقارير الفحص  </a:t>
            </a:r>
            <a:endParaRPr lang="en-US" altLang="en-US" sz="2000" b="1" dirty="0">
              <a:solidFill>
                <a:srgbClr val="002060"/>
              </a:solidFill>
              <a:latin typeface="Simplified Arabic" panose="02020603050405020304" pitchFamily="18" charset="-78"/>
              <a:ea typeface="Calibri" panose="020F0502020204030204" pitchFamily="34" charset="0"/>
              <a:cs typeface="Simplified Arabic" panose="02020603050405020304" pitchFamily="18" charset="-78"/>
            </a:endParaRPr>
          </a:p>
        </p:txBody>
      </p:sp>
      <p:sp>
        <p:nvSpPr>
          <p:cNvPr id="64" name="TextBox 75"/>
          <p:cNvSpPr txBox="1"/>
          <p:nvPr/>
        </p:nvSpPr>
        <p:spPr>
          <a:xfrm rot="10800000" flipV="1">
            <a:off x="8852452" y="5775666"/>
            <a:ext cx="2107642" cy="400110"/>
          </a:xfrm>
          <a:prstGeom prst="rect">
            <a:avLst/>
          </a:prstGeom>
          <a:noFill/>
          <a:ln w="9525">
            <a:noFill/>
          </a:ln>
        </p:spPr>
        <p:txBody>
          <a:bodyPr wrap="squar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1" indent="0" algn="r" eaLnBrk="1" hangingPunct="1">
              <a:lnSpc>
                <a:spcPct val="100000"/>
              </a:lnSpc>
              <a:spcBef>
                <a:spcPct val="0"/>
              </a:spcBef>
              <a:buFontTx/>
              <a:buNone/>
            </a:pPr>
            <a:r>
              <a:rPr lang="ar-JO" altLang="en-US" sz="2000" b="1" dirty="0">
                <a:solidFill>
                  <a:srgbClr val="002060"/>
                </a:solidFill>
                <a:latin typeface="Simplified Arabic" panose="02020603050405020304" pitchFamily="18" charset="-78"/>
                <a:cs typeface="Simplified Arabic" panose="02020603050405020304" pitchFamily="18" charset="-78"/>
                <a:sym typeface="+mn-ea"/>
              </a:rPr>
              <a:t>    </a:t>
            </a:r>
            <a:r>
              <a:rPr lang="ar-SA" altLang="en-US" sz="2000" b="1" dirty="0">
                <a:solidFill>
                  <a:srgbClr val="002060"/>
                </a:solidFill>
                <a:latin typeface="Simplified Arabic" panose="02020603050405020304" pitchFamily="18" charset="-78"/>
                <a:cs typeface="Simplified Arabic" panose="02020603050405020304" pitchFamily="18" charset="-78"/>
                <a:sym typeface="+mn-ea"/>
              </a:rPr>
              <a:t>تقارير </a:t>
            </a:r>
            <a:r>
              <a:rPr lang="ar-JO" altLang="en-US" sz="2000" b="1" dirty="0">
                <a:solidFill>
                  <a:srgbClr val="002060"/>
                </a:solidFill>
                <a:latin typeface="Simplified Arabic" panose="02020603050405020304" pitchFamily="18" charset="-78"/>
                <a:cs typeface="Simplified Arabic" panose="02020603050405020304" pitchFamily="18" charset="-78"/>
                <a:sym typeface="+mn-ea"/>
              </a:rPr>
              <a:t>التوصية</a:t>
            </a:r>
            <a:endParaRPr lang="ar-SA" altLang="en-US" sz="2000" b="1" dirty="0">
              <a:solidFill>
                <a:srgbClr val="002060"/>
              </a:solidFill>
              <a:latin typeface="Simplified Arabic" panose="02020603050405020304" pitchFamily="18" charset="-78"/>
              <a:cs typeface="Simplified Arabic" panose="02020603050405020304" pitchFamily="18" charset="-78"/>
              <a:sym typeface="+mn-ea"/>
            </a:endParaRPr>
          </a:p>
        </p:txBody>
      </p:sp>
      <p:sp>
        <p:nvSpPr>
          <p:cNvPr id="65" name="Oval 61"/>
          <p:cNvSpPr/>
          <p:nvPr/>
        </p:nvSpPr>
        <p:spPr>
          <a:xfrm>
            <a:off x="11180763" y="5086034"/>
            <a:ext cx="588963" cy="509040"/>
          </a:xfrm>
          <a:prstGeom prst="ellipse">
            <a:avLst/>
          </a:prstGeom>
          <a:solidFill>
            <a:schemeClr val="accent4">
              <a:lumMod val="60000"/>
              <a:lumOff val="40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eaLnBrk="1" hangingPunct="1">
              <a:buNone/>
            </a:pPr>
            <a:r>
              <a:rPr lang="ar-SA" altLang="x-none" sz="2000" b="1" dirty="0">
                <a:solidFill>
                  <a:schemeClr val="bg1"/>
                </a:solidFill>
                <a:latin typeface="Simplified Arabic" panose="02020603050405020304" pitchFamily="18" charset="-78"/>
                <a:cs typeface="Simplified Arabic" panose="02020603050405020304" pitchFamily="18" charset="-78"/>
              </a:rPr>
              <a:t>6</a:t>
            </a:r>
            <a:endParaRPr sz="2000" b="1" dirty="0">
              <a:solidFill>
                <a:schemeClr val="bg1"/>
              </a:solidFill>
              <a:latin typeface="Simplified Arabic" panose="02020603050405020304" pitchFamily="18" charset="-78"/>
              <a:cs typeface="Simplified Arabic" panose="02020603050405020304" pitchFamily="18" charset="-78"/>
            </a:endParaRPr>
          </a:p>
        </p:txBody>
      </p:sp>
      <p:sp>
        <p:nvSpPr>
          <p:cNvPr id="66" name="Oval 61"/>
          <p:cNvSpPr/>
          <p:nvPr/>
        </p:nvSpPr>
        <p:spPr>
          <a:xfrm>
            <a:off x="11233787" y="5625520"/>
            <a:ext cx="535938" cy="492648"/>
          </a:xfrm>
          <a:prstGeom prst="ellipse">
            <a:avLst/>
          </a:prstGeom>
          <a:solidFill>
            <a:schemeClr val="accent4">
              <a:lumMod val="60000"/>
              <a:lumOff val="40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eaLnBrk="1" hangingPunct="1">
              <a:buNone/>
            </a:pPr>
            <a:r>
              <a:rPr lang="ar-SA" altLang="x-none" sz="2000" b="1" dirty="0">
                <a:solidFill>
                  <a:schemeClr val="bg1"/>
                </a:solidFill>
                <a:latin typeface="Simplified Arabic" panose="02020603050405020304" pitchFamily="18" charset="-78"/>
                <a:cs typeface="Simplified Arabic" panose="02020603050405020304" pitchFamily="18" charset="-78"/>
              </a:rPr>
              <a:t>7</a:t>
            </a:r>
            <a:endParaRPr sz="2000" b="1" dirty="0">
              <a:solidFill>
                <a:schemeClr val="bg1"/>
              </a:solidFill>
              <a:latin typeface="Simplified Arabic" panose="02020603050405020304" pitchFamily="18" charset="-78"/>
              <a:cs typeface="Simplified Arabic" panose="02020603050405020304" pitchFamily="18" charset="-78"/>
            </a:endParaRPr>
          </a:p>
        </p:txBody>
      </p:sp>
      <p:sp>
        <p:nvSpPr>
          <p:cNvPr id="67" name="TextBox 75"/>
          <p:cNvSpPr txBox="1"/>
          <p:nvPr/>
        </p:nvSpPr>
        <p:spPr>
          <a:xfrm>
            <a:off x="9197008" y="5086034"/>
            <a:ext cx="1763091" cy="400110"/>
          </a:xfrm>
          <a:prstGeom prst="rect">
            <a:avLst/>
          </a:prstGeom>
          <a:noFill/>
          <a:ln w="9525">
            <a:noFill/>
          </a:ln>
        </p:spPr>
        <p:txBody>
          <a:bodyPr wrap="squar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1" indent="0" algn="l" eaLnBrk="1" hangingPunct="1">
              <a:lnSpc>
                <a:spcPct val="100000"/>
              </a:lnSpc>
              <a:spcBef>
                <a:spcPct val="0"/>
              </a:spcBef>
              <a:buFontTx/>
              <a:buNone/>
            </a:pPr>
            <a:r>
              <a:rPr lang="ar-JO" altLang="en-US" sz="2000" b="1" dirty="0">
                <a:solidFill>
                  <a:srgbClr val="002060"/>
                </a:solidFill>
                <a:latin typeface="Simplified Arabic" panose="02020603050405020304" pitchFamily="18" charset="-78"/>
                <a:cs typeface="Simplified Arabic" panose="02020603050405020304" pitchFamily="18" charset="-78"/>
                <a:sym typeface="+mn-ea"/>
              </a:rPr>
              <a:t>ا</a:t>
            </a:r>
            <a:r>
              <a:rPr lang="ar-SA" altLang="en-US" sz="2000" b="1" dirty="0">
                <a:solidFill>
                  <a:srgbClr val="002060"/>
                </a:solidFill>
                <a:latin typeface="Simplified Arabic" panose="02020603050405020304" pitchFamily="18" charset="-78"/>
                <a:cs typeface="Simplified Arabic" panose="02020603050405020304" pitchFamily="18" charset="-78"/>
                <a:sym typeface="+mn-ea"/>
              </a:rPr>
              <a:t>لتقارير التحليلية</a:t>
            </a:r>
            <a:endParaRPr lang="en-US" altLang="en-US" sz="2000" b="1" dirty="0">
              <a:solidFill>
                <a:srgbClr val="002060"/>
              </a:solidFill>
              <a:latin typeface="Simplified Arabic" panose="02020603050405020304" pitchFamily="18" charset="-78"/>
              <a:ea typeface="Calibri" panose="020F0502020204030204" pitchFamily="34" charset="0"/>
              <a:cs typeface="Simplified Arabic" panose="02020603050405020304" pitchFamily="18" charset="-78"/>
            </a:endParaRPr>
          </a:p>
        </p:txBody>
      </p:sp>
      <p:sp>
        <p:nvSpPr>
          <p:cNvPr id="68" name="Oval 74"/>
          <p:cNvSpPr/>
          <p:nvPr/>
        </p:nvSpPr>
        <p:spPr>
          <a:xfrm>
            <a:off x="11233786" y="6148614"/>
            <a:ext cx="535939" cy="623023"/>
          </a:xfrm>
          <a:prstGeom prst="ellipse">
            <a:avLst/>
          </a:prstGeom>
          <a:solidFill>
            <a:schemeClr val="accent2"/>
          </a:solidFill>
          <a:ln w="25400">
            <a:noFill/>
          </a:ln>
        </p:spPr>
        <p:style>
          <a:lnRef idx="2">
            <a:schemeClr val="accent1">
              <a:shade val="50000"/>
            </a:schemeClr>
          </a:lnRef>
          <a:fillRef idx="1">
            <a:schemeClr val="accent1"/>
          </a:fillRef>
          <a:effectRef idx="0">
            <a:schemeClr val="accent1"/>
          </a:effectRef>
          <a:fontRef idx="minor">
            <a:schemeClr val="lt1"/>
          </a:fontRef>
        </p:style>
        <p: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eaLnBrk="1" hangingPunct="1">
              <a:buNone/>
            </a:pPr>
            <a:r>
              <a:rPr lang="ar-SA" altLang="x-none" sz="2000" b="1" dirty="0">
                <a:solidFill>
                  <a:schemeClr val="bg1"/>
                </a:solidFill>
                <a:latin typeface="Simplified Arabic" panose="02020603050405020304" pitchFamily="18" charset="-78"/>
                <a:cs typeface="Simplified Arabic" panose="02020603050405020304" pitchFamily="18" charset="-78"/>
              </a:rPr>
              <a:t>8</a:t>
            </a:r>
            <a:endParaRPr sz="2000" b="1" dirty="0">
              <a:solidFill>
                <a:schemeClr val="bg1"/>
              </a:solidFill>
              <a:latin typeface="Simplified Arabic" panose="02020603050405020304" pitchFamily="18" charset="-78"/>
              <a:cs typeface="Simplified Arabic" panose="02020603050405020304" pitchFamily="18" charset="-78"/>
            </a:endParaRPr>
          </a:p>
        </p:txBody>
      </p:sp>
      <p:sp>
        <p:nvSpPr>
          <p:cNvPr id="105" name="TextBox 75"/>
          <p:cNvSpPr txBox="1"/>
          <p:nvPr/>
        </p:nvSpPr>
        <p:spPr>
          <a:xfrm>
            <a:off x="8653671" y="6244389"/>
            <a:ext cx="2456806" cy="400110"/>
          </a:xfrm>
          <a:prstGeom prst="rect">
            <a:avLst/>
          </a:prstGeom>
          <a:noFill/>
          <a:ln w="9525">
            <a:noFill/>
          </a:ln>
        </p:spPr>
        <p:txBody>
          <a:bodyPr wrap="squar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1" indent="0" algn="r" eaLnBrk="1" hangingPunct="1">
              <a:lnSpc>
                <a:spcPct val="100000"/>
              </a:lnSpc>
              <a:spcBef>
                <a:spcPct val="0"/>
              </a:spcBef>
              <a:buFontTx/>
              <a:buNone/>
            </a:pPr>
            <a:r>
              <a:rPr lang="ar-JO" altLang="en-US" sz="2000" b="1" dirty="0">
                <a:solidFill>
                  <a:srgbClr val="002060"/>
                </a:solidFill>
                <a:latin typeface="Simplified Arabic" panose="02020603050405020304" pitchFamily="18" charset="-78"/>
                <a:cs typeface="Simplified Arabic" panose="02020603050405020304" pitchFamily="18" charset="-78"/>
                <a:sym typeface="+mn-ea"/>
              </a:rPr>
              <a:t>      </a:t>
            </a:r>
            <a:r>
              <a:rPr lang="ar-SA" altLang="en-US" sz="2000" b="1" dirty="0">
                <a:solidFill>
                  <a:srgbClr val="002060"/>
                </a:solidFill>
                <a:latin typeface="Simplified Arabic" panose="02020603050405020304" pitchFamily="18" charset="-78"/>
                <a:cs typeface="Simplified Arabic" panose="02020603050405020304" pitchFamily="18" charset="-78"/>
                <a:sym typeface="+mn-ea"/>
              </a:rPr>
              <a:t>تقارير الكفاية</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مستطيل 3"/>
          <p:cNvSpPr/>
          <p:nvPr/>
        </p:nvSpPr>
        <p:spPr>
          <a:xfrm>
            <a:off x="1554480" y="1346200"/>
            <a:ext cx="9456420" cy="4124206"/>
          </a:xfrm>
          <a:prstGeom prst="rect">
            <a:avLst/>
          </a:prstGeom>
          <a:noFill/>
          <a:ln w="9525">
            <a:noFill/>
          </a:ln>
        </p:spPr>
        <p:txBody>
          <a:bodyPr wrap="squar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lvl="0" algn="justLow" rtl="1">
              <a:lnSpc>
                <a:spcPct val="150000"/>
              </a:lnSpc>
              <a:spcBef>
                <a:spcPct val="0"/>
              </a:spcBef>
              <a:buFont typeface="Wingdings" panose="05000000000000000000" pitchFamily="2" charset="2"/>
              <a:buChar char="ü"/>
            </a:pPr>
            <a:r>
              <a:rPr lang="ar-SA" sz="1600" b="1" u="sng" dirty="0">
                <a:latin typeface="Simplified Arabic" panose="02020603050405020304" pitchFamily="18" charset="-78"/>
                <a:cs typeface="Simplified Arabic" panose="02020603050405020304" pitchFamily="18" charset="-78"/>
              </a:rPr>
              <a:t>هي الرسائل المتبادلة بين أقسام المنظمة الواحدة أو بين إدارات المشروع الواحد التي تنقل البيانات بينها .</a:t>
            </a:r>
            <a:endParaRPr lang="ar-JO" sz="1600" b="1" u="sng" dirty="0">
              <a:latin typeface="Simplified Arabic" panose="02020603050405020304" pitchFamily="18" charset="-78"/>
              <a:cs typeface="Simplified Arabic" panose="02020603050405020304" pitchFamily="18" charset="-78"/>
            </a:endParaRPr>
          </a:p>
          <a:p>
            <a:pPr lvl="0" algn="justLow" rtl="1">
              <a:lnSpc>
                <a:spcPct val="150000"/>
              </a:lnSpc>
              <a:spcBef>
                <a:spcPct val="0"/>
              </a:spcBef>
              <a:buFont typeface="Wingdings" panose="05000000000000000000" pitchFamily="2" charset="2"/>
              <a:buChar char="ü"/>
            </a:pPr>
            <a:endParaRPr lang="ar-SA" sz="1600" b="1" u="sng" dirty="0">
              <a:latin typeface="Simplified Arabic" panose="02020603050405020304" pitchFamily="18" charset="-78"/>
              <a:cs typeface="Simplified Arabic" panose="02020603050405020304" pitchFamily="18" charset="-78"/>
            </a:endParaRPr>
          </a:p>
          <a:p>
            <a:pPr lvl="0" algn="just" rtl="1">
              <a:lnSpc>
                <a:spcPct val="150000"/>
              </a:lnSpc>
              <a:spcBef>
                <a:spcPct val="0"/>
              </a:spcBef>
              <a:buFont typeface="Wingdings" panose="05000000000000000000" pitchFamily="2" charset="2"/>
              <a:buChar char="ü"/>
            </a:pPr>
            <a:r>
              <a:rPr lang="ar-SA" sz="1600" dirty="0">
                <a:latin typeface="Simplified Arabic" panose="02020603050405020304" pitchFamily="18" charset="-78"/>
                <a:cs typeface="Simplified Arabic" panose="02020603050405020304" pitchFamily="18" charset="-78"/>
              </a:rPr>
              <a:t>المذكرات وسيلة من وسائل الاتصال الكتابي واسعة الانتشار في المنظمات الحكومية والمؤسسات الكبيرة والمنشآت الخاصة نظرا لضغط العمل الشديد فيها ونظرا لعدم الدقة التي يتسم بها الاتصال الشفوي بين المستويات الإدارية العليا والمتوسطة والدنيا.</a:t>
            </a:r>
            <a:endParaRPr lang="ar-JO" sz="1600" dirty="0">
              <a:latin typeface="Simplified Arabic" panose="02020603050405020304" pitchFamily="18" charset="-78"/>
              <a:cs typeface="Simplified Arabic" panose="02020603050405020304" pitchFamily="18" charset="-78"/>
            </a:endParaRPr>
          </a:p>
          <a:p>
            <a:pPr marL="0" lvl="0" indent="0" algn="justLow" rtl="1">
              <a:lnSpc>
                <a:spcPct val="150000"/>
              </a:lnSpc>
              <a:spcBef>
                <a:spcPct val="0"/>
              </a:spcBef>
              <a:buNone/>
            </a:pPr>
            <a:endParaRPr lang="ar-SA" sz="1600" dirty="0">
              <a:latin typeface="Simplified Arabic" panose="02020603050405020304" pitchFamily="18" charset="-78"/>
              <a:cs typeface="Simplified Arabic" panose="02020603050405020304" pitchFamily="18" charset="-78"/>
            </a:endParaRPr>
          </a:p>
          <a:p>
            <a:pPr lvl="0" algn="just" rtl="1">
              <a:lnSpc>
                <a:spcPct val="150000"/>
              </a:lnSpc>
              <a:spcBef>
                <a:spcPct val="0"/>
              </a:spcBef>
              <a:buFont typeface="Wingdings" panose="05000000000000000000" pitchFamily="2" charset="2"/>
              <a:buChar char="ü"/>
            </a:pPr>
            <a:r>
              <a:rPr lang="ar-SA" sz="1600" dirty="0">
                <a:latin typeface="Simplified Arabic" panose="02020603050405020304" pitchFamily="18" charset="-78"/>
                <a:cs typeface="Simplified Arabic" panose="02020603050405020304" pitchFamily="18" charset="-78"/>
              </a:rPr>
              <a:t>الاتصال الفعال يعتبر عنصرا هاما من عناصر التوجيه</a:t>
            </a:r>
            <a:r>
              <a:rPr lang="ar-JO" sz="1600" dirty="0">
                <a:latin typeface="Simplified Arabic" panose="02020603050405020304" pitchFamily="18" charset="-78"/>
                <a:cs typeface="Simplified Arabic" panose="02020603050405020304" pitchFamily="18" charset="-78"/>
              </a:rPr>
              <a:t>،</a:t>
            </a:r>
            <a:r>
              <a:rPr lang="ar-SA" sz="1600" dirty="0">
                <a:latin typeface="Simplified Arabic" panose="02020603050405020304" pitchFamily="18" charset="-78"/>
                <a:cs typeface="Simplified Arabic" panose="02020603050405020304" pitchFamily="18" charset="-78"/>
              </a:rPr>
              <a:t> فالاتصال فضلا عن كونه عاملا يقوم عليه التوجيه، فإنه من </a:t>
            </a:r>
            <a:r>
              <a:rPr lang="ar-JO" sz="1600" dirty="0">
                <a:latin typeface="Simplified Arabic" panose="02020603050405020304" pitchFamily="18" charset="-78"/>
                <a:cs typeface="Simplified Arabic" panose="02020603050405020304" pitchFamily="18" charset="-78"/>
              </a:rPr>
              <a:t>أ</a:t>
            </a:r>
            <a:r>
              <a:rPr lang="ar-SA" sz="1600" u="sng" dirty="0">
                <a:latin typeface="Simplified Arabic" panose="02020603050405020304" pitchFamily="18" charset="-78"/>
                <a:cs typeface="Simplified Arabic" panose="02020603050405020304" pitchFamily="18" charset="-78"/>
              </a:rPr>
              <a:t>هم العوامل اللازمة للتخطيط والتنظيم والرقابة</a:t>
            </a:r>
            <a:r>
              <a:rPr lang="ar-SA" sz="1600" dirty="0">
                <a:latin typeface="Simplified Arabic" panose="02020603050405020304" pitchFamily="18" charset="-78"/>
                <a:cs typeface="Simplified Arabic" panose="02020603050405020304" pitchFamily="18" charset="-78"/>
              </a:rPr>
              <a:t>، </a:t>
            </a:r>
            <a:r>
              <a:rPr lang="ar-SA" sz="1600" u="sng" dirty="0">
                <a:latin typeface="Simplified Arabic" panose="02020603050405020304" pitchFamily="18" charset="-78"/>
                <a:cs typeface="Simplified Arabic" panose="02020603050405020304" pitchFamily="18" charset="-78"/>
              </a:rPr>
              <a:t>ولكل ما يتعلق باتخاذ القرار أيا كان نوعه</a:t>
            </a:r>
            <a:r>
              <a:rPr lang="ar-SA" sz="1600" dirty="0">
                <a:latin typeface="Simplified Arabic" panose="02020603050405020304" pitchFamily="18" charset="-78"/>
                <a:cs typeface="Simplified Arabic" panose="02020603050405020304" pitchFamily="18" charset="-78"/>
              </a:rPr>
              <a:t>، وهو بالتالي </a:t>
            </a:r>
            <a:r>
              <a:rPr lang="ar-SA" sz="1600" u="sng" dirty="0">
                <a:latin typeface="Simplified Arabic" panose="02020603050405020304" pitchFamily="18" charset="-78"/>
                <a:cs typeface="Simplified Arabic" panose="02020603050405020304" pitchFamily="18" charset="-78"/>
              </a:rPr>
              <a:t>أداة فعالة للتأثير في السلوك الوظيفي للأفراد وتوجيه جهودهم في الأداء</a:t>
            </a:r>
            <a:r>
              <a:rPr lang="ar-SA" sz="1600" dirty="0">
                <a:latin typeface="Simplified Arabic" panose="02020603050405020304" pitchFamily="18" charset="-78"/>
                <a:cs typeface="Simplified Arabic" panose="02020603050405020304" pitchFamily="18" charset="-78"/>
              </a:rPr>
              <a:t>، </a:t>
            </a:r>
            <a:r>
              <a:rPr lang="ar-SA" sz="1600" u="sng" dirty="0">
                <a:latin typeface="Simplified Arabic" panose="02020603050405020304" pitchFamily="18" charset="-78"/>
                <a:cs typeface="Simplified Arabic" panose="02020603050405020304" pitchFamily="18" charset="-78"/>
              </a:rPr>
              <a:t>والوقوف على الظروف المحيطة بمواقف العمل لدرجة أن كفاءة القائد الإداري تعتمد بدرجة كبيرة على مهارته في الاتصال</a:t>
            </a:r>
            <a:r>
              <a:rPr lang="ar-SA" sz="1600" dirty="0">
                <a:latin typeface="Simplified Arabic" panose="02020603050405020304" pitchFamily="18" charset="-78"/>
                <a:cs typeface="Simplified Arabic" panose="02020603050405020304" pitchFamily="18" charset="-78"/>
              </a:rPr>
              <a:t>.</a:t>
            </a:r>
          </a:p>
          <a:p>
            <a:pPr marL="0" lvl="0" indent="0" algn="r" rtl="1">
              <a:lnSpc>
                <a:spcPct val="150000"/>
              </a:lnSpc>
              <a:spcBef>
                <a:spcPct val="0"/>
              </a:spcBef>
              <a:buNone/>
            </a:pPr>
            <a:endParaRPr lang="ar-SA" sz="1600" dirty="0">
              <a:latin typeface="Simplified Arabic" panose="02020603050405020304" pitchFamily="18" charset="-78"/>
              <a:cs typeface="Simplified Arabic" panose="02020603050405020304" pitchFamily="18" charset="-78"/>
            </a:endParaRPr>
          </a:p>
          <a:p>
            <a:pPr marL="0" lvl="0" indent="0" algn="r" rtl="1">
              <a:lnSpc>
                <a:spcPct val="150000"/>
              </a:lnSpc>
              <a:spcBef>
                <a:spcPct val="0"/>
              </a:spcBef>
              <a:buNone/>
            </a:pPr>
            <a:r>
              <a:rPr lang="ar-SA" sz="1600" dirty="0">
                <a:latin typeface="Simplified Arabic" panose="02020603050405020304" pitchFamily="18" charset="-78"/>
                <a:cs typeface="Simplified Arabic" panose="02020603050405020304" pitchFamily="18" charset="-78"/>
              </a:rPr>
              <a:t/>
            </a:r>
            <a:br>
              <a:rPr lang="ar-SA" sz="1600" dirty="0">
                <a:latin typeface="Simplified Arabic" panose="02020603050405020304" pitchFamily="18" charset="-78"/>
                <a:cs typeface="Simplified Arabic" panose="02020603050405020304" pitchFamily="18" charset="-78"/>
              </a:rPr>
            </a:br>
            <a:endParaRPr lang="ar-SA" altLang="ar-SA" sz="1600" dirty="0">
              <a:latin typeface="Simplified Arabic" panose="02020603050405020304" pitchFamily="18" charset="-78"/>
              <a:ea typeface="Arial" panose="020B0604020202020204" pitchFamily="34" charset="0"/>
              <a:cs typeface="Simplified Arabic" panose="02020603050405020304" pitchFamily="18" charset="-78"/>
            </a:endParaRPr>
          </a:p>
        </p:txBody>
      </p:sp>
      <p:sp>
        <p:nvSpPr>
          <p:cNvPr id="12" name="Oval 173"/>
          <p:cNvSpPr/>
          <p:nvPr/>
        </p:nvSpPr>
        <p:spPr>
          <a:xfrm>
            <a:off x="217488" y="215900"/>
            <a:ext cx="627063" cy="627063"/>
          </a:xfrm>
          <a:prstGeom prst="ellipse">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eaLnBrk="1" hangingPunct="1">
              <a:buNone/>
            </a:pPr>
            <a:r>
              <a:rPr lang="ar-JO" altLang="x-none" b="1" dirty="0">
                <a:solidFill>
                  <a:srgbClr val="FFFFFF"/>
                </a:solidFill>
                <a:latin typeface="Calibri" panose="020F0502020204030204" pitchFamily="34" charset="0"/>
                <a:cs typeface="Arial" panose="020B0604020202020204" pitchFamily="34" charset="0"/>
              </a:rPr>
              <a:t>7</a:t>
            </a:r>
            <a:endParaRPr b="1" dirty="0">
              <a:solidFill>
                <a:srgbClr val="FFFFFF"/>
              </a:solidFill>
              <a:latin typeface="Calibri" panose="020F0502020204030204" pitchFamily="34" charset="0"/>
            </a:endParaRPr>
          </a:p>
        </p:txBody>
      </p:sp>
      <p:sp>
        <p:nvSpPr>
          <p:cNvPr id="49162" name="TextBox 96"/>
          <p:cNvSpPr txBox="1"/>
          <p:nvPr/>
        </p:nvSpPr>
        <p:spPr>
          <a:xfrm>
            <a:off x="2434936" y="215900"/>
            <a:ext cx="6807200" cy="584775"/>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algn="ctr" rtl="1" eaLnBrk="1" hangingPunct="1">
              <a:lnSpc>
                <a:spcPct val="100000"/>
              </a:lnSpc>
              <a:spcBef>
                <a:spcPct val="0"/>
              </a:spcBef>
              <a:buFontTx/>
              <a:buNone/>
            </a:pPr>
            <a:r>
              <a:rPr lang="ar-SA" altLang="en-US" sz="3200" b="1" u="sng" dirty="0">
                <a:solidFill>
                  <a:srgbClr val="FF0000"/>
                </a:solidFill>
                <a:latin typeface="Simplified Arabic" panose="02020603050405020304" pitchFamily="18" charset="-78"/>
                <a:cs typeface="Simplified Arabic" panose="02020603050405020304" pitchFamily="18" charset="-78"/>
              </a:rPr>
              <a:t>1-المذكرات</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مستطيل 3"/>
          <p:cNvSpPr/>
          <p:nvPr/>
        </p:nvSpPr>
        <p:spPr>
          <a:xfrm>
            <a:off x="1554479" y="1020417"/>
            <a:ext cx="9458078" cy="5693866"/>
          </a:xfrm>
          <a:prstGeom prst="rect">
            <a:avLst/>
          </a:prstGeom>
          <a:noFill/>
          <a:ln w="9525">
            <a:noFill/>
          </a:ln>
        </p:spPr>
        <p:txBody>
          <a:bodyPr wrap="squar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algn="justLow" rtl="1">
              <a:lnSpc>
                <a:spcPct val="150000"/>
              </a:lnSpc>
              <a:spcBef>
                <a:spcPct val="0"/>
              </a:spcBef>
              <a:buNone/>
            </a:pPr>
            <a:endParaRPr lang="ar-SA" sz="1600" dirty="0">
              <a:latin typeface="Simplified Arabic" panose="02020603050405020304" pitchFamily="18" charset="-78"/>
              <a:cs typeface="Simplified Arabic" panose="02020603050405020304" pitchFamily="18" charset="-78"/>
            </a:endParaRPr>
          </a:p>
          <a:p>
            <a:pPr lvl="0" algn="r" rtl="1">
              <a:lnSpc>
                <a:spcPct val="150000"/>
              </a:lnSpc>
              <a:spcBef>
                <a:spcPct val="0"/>
              </a:spcBef>
              <a:buFont typeface="Wingdings" panose="05000000000000000000" pitchFamily="2" charset="2"/>
              <a:buChar char="q"/>
            </a:pPr>
            <a:r>
              <a:rPr lang="ar-SA" sz="1600" b="1" u="sng" dirty="0">
                <a:latin typeface="Simplified Arabic" panose="02020603050405020304" pitchFamily="18" charset="-78"/>
                <a:cs typeface="Simplified Arabic" panose="02020603050405020304" pitchFamily="18" charset="-78"/>
              </a:rPr>
              <a:t>هناك مجموعة من الظروف التي يفضل فيها استخدام المذكرات وهي:</a:t>
            </a:r>
          </a:p>
          <a:p>
            <a:pPr marL="0" lvl="0" indent="0" algn="justLow" rtl="1">
              <a:lnSpc>
                <a:spcPct val="150000"/>
              </a:lnSpc>
              <a:spcBef>
                <a:spcPct val="0"/>
              </a:spcBef>
              <a:buNone/>
            </a:pPr>
            <a:r>
              <a:rPr lang="ar-SA" sz="1600" dirty="0">
                <a:latin typeface="Simplified Arabic" panose="02020603050405020304" pitchFamily="18" charset="-78"/>
                <a:cs typeface="Simplified Arabic" panose="02020603050405020304" pitchFamily="18" charset="-78"/>
              </a:rPr>
              <a:t>1-نقل البيانات التي تتطلب تسجيلا دائما لحاجة المنظمة إليها لفترة طويلة</a:t>
            </a:r>
            <a:r>
              <a:rPr lang="ar-JO" sz="1600" dirty="0">
                <a:latin typeface="Simplified Arabic" panose="02020603050405020304" pitchFamily="18" charset="-78"/>
                <a:cs typeface="Simplified Arabic" panose="02020603050405020304" pitchFamily="18" charset="-78"/>
              </a:rPr>
              <a:t>،</a:t>
            </a:r>
            <a:r>
              <a:rPr lang="ar-SA" sz="1600" dirty="0">
                <a:latin typeface="Simplified Arabic" panose="02020603050405020304" pitchFamily="18" charset="-78"/>
                <a:cs typeface="Simplified Arabic" panose="02020603050405020304" pitchFamily="18" charset="-78"/>
              </a:rPr>
              <a:t> إذ أن المذكرة المكتوبة يمكن حفظها في ملفات المنظمة والرجوع إليها عند الحاجة.</a:t>
            </a:r>
            <a:endParaRPr lang="ar-JO" sz="1600" dirty="0">
              <a:latin typeface="Simplified Arabic" panose="02020603050405020304" pitchFamily="18" charset="-78"/>
              <a:cs typeface="Simplified Arabic" panose="02020603050405020304" pitchFamily="18" charset="-78"/>
            </a:endParaRPr>
          </a:p>
          <a:p>
            <a:pPr marL="0" lvl="0" indent="0" algn="justLow" rtl="1">
              <a:lnSpc>
                <a:spcPct val="150000"/>
              </a:lnSpc>
              <a:spcBef>
                <a:spcPct val="0"/>
              </a:spcBef>
              <a:buNone/>
            </a:pPr>
            <a:endParaRPr lang="ar-SA" sz="1600" dirty="0">
              <a:latin typeface="Simplified Arabic" panose="02020603050405020304" pitchFamily="18" charset="-78"/>
              <a:cs typeface="Simplified Arabic" panose="02020603050405020304" pitchFamily="18" charset="-78"/>
            </a:endParaRPr>
          </a:p>
          <a:p>
            <a:pPr marL="0" lvl="0" indent="0" algn="justLow" rtl="1">
              <a:lnSpc>
                <a:spcPct val="150000"/>
              </a:lnSpc>
              <a:spcBef>
                <a:spcPct val="0"/>
              </a:spcBef>
              <a:buNone/>
            </a:pPr>
            <a:r>
              <a:rPr lang="ar-SA" sz="1600" dirty="0">
                <a:latin typeface="Simplified Arabic" panose="02020603050405020304" pitchFamily="18" charset="-78"/>
                <a:cs typeface="Simplified Arabic" panose="02020603050405020304" pitchFamily="18" charset="-78"/>
              </a:rPr>
              <a:t>2-نقل البيانات التي يكون من السهل الخطأ فيها عند نقلها شفويا كالإحصائيات والتفصيلات الكثيرة.</a:t>
            </a:r>
            <a:endParaRPr lang="ar-JO" sz="1600" dirty="0">
              <a:latin typeface="Simplified Arabic" panose="02020603050405020304" pitchFamily="18" charset="-78"/>
              <a:cs typeface="Simplified Arabic" panose="02020603050405020304" pitchFamily="18" charset="-78"/>
            </a:endParaRPr>
          </a:p>
          <a:p>
            <a:pPr marL="0" lvl="0" indent="0" algn="justLow" rtl="1">
              <a:lnSpc>
                <a:spcPct val="150000"/>
              </a:lnSpc>
              <a:spcBef>
                <a:spcPct val="0"/>
              </a:spcBef>
              <a:buNone/>
            </a:pPr>
            <a:endParaRPr lang="ar-SA" sz="1600" dirty="0">
              <a:latin typeface="Simplified Arabic" panose="02020603050405020304" pitchFamily="18" charset="-78"/>
              <a:cs typeface="Simplified Arabic" panose="02020603050405020304" pitchFamily="18" charset="-78"/>
            </a:endParaRPr>
          </a:p>
          <a:p>
            <a:pPr marL="0" lvl="0" indent="0" algn="justLow" rtl="1">
              <a:lnSpc>
                <a:spcPct val="150000"/>
              </a:lnSpc>
              <a:spcBef>
                <a:spcPct val="0"/>
              </a:spcBef>
              <a:buNone/>
            </a:pPr>
            <a:r>
              <a:rPr lang="ar-SA" sz="1600" dirty="0">
                <a:latin typeface="Simplified Arabic" panose="02020603050405020304" pitchFamily="18" charset="-78"/>
                <a:cs typeface="Simplified Arabic" panose="02020603050405020304" pitchFamily="18" charset="-78"/>
              </a:rPr>
              <a:t>3-نقل نفس البيانات لعدد كثير من الأفراد.</a:t>
            </a:r>
            <a:endParaRPr lang="ar-JO" sz="1600" dirty="0">
              <a:latin typeface="Simplified Arabic" panose="02020603050405020304" pitchFamily="18" charset="-78"/>
              <a:cs typeface="Simplified Arabic" panose="02020603050405020304" pitchFamily="18" charset="-78"/>
            </a:endParaRPr>
          </a:p>
          <a:p>
            <a:pPr marL="0" lvl="0" indent="0" algn="justLow" rtl="1">
              <a:lnSpc>
                <a:spcPct val="150000"/>
              </a:lnSpc>
              <a:spcBef>
                <a:spcPct val="0"/>
              </a:spcBef>
              <a:buNone/>
            </a:pPr>
            <a:endParaRPr lang="ar-SA" sz="1600" dirty="0">
              <a:latin typeface="Simplified Arabic" panose="02020603050405020304" pitchFamily="18" charset="-78"/>
              <a:cs typeface="Simplified Arabic" panose="02020603050405020304" pitchFamily="18" charset="-78"/>
            </a:endParaRPr>
          </a:p>
          <a:p>
            <a:pPr marL="0" lvl="0" indent="0" algn="justLow" rtl="1">
              <a:lnSpc>
                <a:spcPct val="150000"/>
              </a:lnSpc>
              <a:spcBef>
                <a:spcPct val="0"/>
              </a:spcBef>
              <a:buNone/>
            </a:pPr>
            <a:r>
              <a:rPr lang="ar-SA" sz="1600" dirty="0">
                <a:latin typeface="Simplified Arabic" panose="02020603050405020304" pitchFamily="18" charset="-78"/>
                <a:cs typeface="Simplified Arabic" panose="02020603050405020304" pitchFamily="18" charset="-78"/>
              </a:rPr>
              <a:t>4-تسجيل السياسات أو القرارات التي يتخذها الإداريون أو التي يصل إليها مجموعة من الأفراد في اجتماعاتهم بعد المناقشة.</a:t>
            </a:r>
            <a:endParaRPr lang="ar-JO" sz="1600" dirty="0">
              <a:latin typeface="Simplified Arabic" panose="02020603050405020304" pitchFamily="18" charset="-78"/>
              <a:cs typeface="Simplified Arabic" panose="02020603050405020304" pitchFamily="18" charset="-78"/>
            </a:endParaRPr>
          </a:p>
          <a:p>
            <a:pPr marL="0" lvl="0" indent="0" algn="justLow" rtl="1">
              <a:lnSpc>
                <a:spcPct val="150000"/>
              </a:lnSpc>
              <a:spcBef>
                <a:spcPct val="0"/>
              </a:spcBef>
              <a:buNone/>
            </a:pPr>
            <a:endParaRPr lang="ar-SA" sz="1800" dirty="0">
              <a:latin typeface="Simplified Arabic" panose="02020603050405020304" pitchFamily="18" charset="-78"/>
              <a:cs typeface="Simplified Arabic" panose="02020603050405020304" pitchFamily="18" charset="-78"/>
            </a:endParaRPr>
          </a:p>
          <a:p>
            <a:pPr marL="0" lvl="0" indent="0" algn="justLow" rtl="1">
              <a:lnSpc>
                <a:spcPct val="150000"/>
              </a:lnSpc>
              <a:spcBef>
                <a:spcPct val="0"/>
              </a:spcBef>
              <a:buNone/>
            </a:pPr>
            <a:r>
              <a:rPr lang="ar-SA" sz="1600" dirty="0">
                <a:latin typeface="Simplified Arabic" panose="02020603050405020304" pitchFamily="18" charset="-78"/>
                <a:cs typeface="Simplified Arabic" panose="02020603050405020304" pitchFamily="18" charset="-78"/>
              </a:rPr>
              <a:t>5-تأكيد وتسجيل القرارات أو الاتفاقات التي يصل إليها الإداريون فيما بينهم.</a:t>
            </a:r>
          </a:p>
          <a:p>
            <a:pPr lvl="0" algn="r" rtl="1">
              <a:lnSpc>
                <a:spcPct val="150000"/>
              </a:lnSpc>
              <a:spcBef>
                <a:spcPct val="0"/>
              </a:spcBef>
              <a:buFont typeface="Wingdings" panose="05000000000000000000" pitchFamily="2" charset="2"/>
              <a:buChar char="q"/>
            </a:pPr>
            <a:endParaRPr lang="ar-SA" sz="1600" dirty="0">
              <a:latin typeface="Simplified Arabic" panose="02020603050405020304" pitchFamily="18" charset="-78"/>
              <a:cs typeface="Simplified Arabic" panose="02020603050405020304" pitchFamily="18" charset="-78"/>
            </a:endParaRPr>
          </a:p>
          <a:p>
            <a:pPr marL="0" lvl="0" indent="0" algn="r" rtl="1">
              <a:lnSpc>
                <a:spcPct val="150000"/>
              </a:lnSpc>
              <a:spcBef>
                <a:spcPct val="0"/>
              </a:spcBef>
              <a:buNone/>
            </a:pPr>
            <a:r>
              <a:rPr lang="ar-SA" sz="1600" dirty="0">
                <a:latin typeface="Simplified Arabic" panose="02020603050405020304" pitchFamily="18" charset="-78"/>
                <a:cs typeface="Simplified Arabic" panose="02020603050405020304" pitchFamily="18" charset="-78"/>
              </a:rPr>
              <a:t/>
            </a:r>
            <a:br>
              <a:rPr lang="ar-SA" sz="1600" dirty="0">
                <a:latin typeface="Simplified Arabic" panose="02020603050405020304" pitchFamily="18" charset="-78"/>
                <a:cs typeface="Simplified Arabic" panose="02020603050405020304" pitchFamily="18" charset="-78"/>
              </a:rPr>
            </a:br>
            <a:endParaRPr lang="ar-SA" altLang="ar-SA" sz="1600" dirty="0">
              <a:latin typeface="Simplified Arabic" panose="02020603050405020304" pitchFamily="18" charset="-78"/>
              <a:ea typeface="Arial" panose="020B0604020202020204" pitchFamily="34" charset="0"/>
              <a:cs typeface="Simplified Arabic" panose="02020603050405020304" pitchFamily="18" charset="-78"/>
            </a:endParaRPr>
          </a:p>
        </p:txBody>
      </p:sp>
      <p:sp>
        <p:nvSpPr>
          <p:cNvPr id="12" name="Oval 173"/>
          <p:cNvSpPr/>
          <p:nvPr/>
        </p:nvSpPr>
        <p:spPr>
          <a:xfrm>
            <a:off x="217488" y="215900"/>
            <a:ext cx="627063" cy="627063"/>
          </a:xfrm>
          <a:prstGeom prst="ellipse">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eaLnBrk="1" hangingPunct="1">
              <a:buNone/>
            </a:pPr>
            <a:r>
              <a:rPr lang="ar-JO" altLang="x-none" dirty="0">
                <a:solidFill>
                  <a:srgbClr val="FFFFFF"/>
                </a:solidFill>
                <a:latin typeface="Calibri" panose="020F0502020204030204" pitchFamily="34" charset="0"/>
                <a:cs typeface="Arial" panose="020B0604020202020204" pitchFamily="34" charset="0"/>
              </a:rPr>
              <a:t>8</a:t>
            </a:r>
            <a:endParaRPr dirty="0">
              <a:solidFill>
                <a:srgbClr val="FFFFFF"/>
              </a:solidFill>
              <a:latin typeface="Calibri" panose="020F0502020204030204" pitchFamily="34" charset="0"/>
            </a:endParaRPr>
          </a:p>
        </p:txBody>
      </p:sp>
      <p:sp>
        <p:nvSpPr>
          <p:cNvPr id="49162" name="TextBox 96"/>
          <p:cNvSpPr txBox="1"/>
          <p:nvPr/>
        </p:nvSpPr>
        <p:spPr>
          <a:xfrm>
            <a:off x="2434936" y="215900"/>
            <a:ext cx="6807200" cy="584775"/>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algn="ctr" rtl="1" eaLnBrk="1" hangingPunct="1">
              <a:lnSpc>
                <a:spcPct val="100000"/>
              </a:lnSpc>
              <a:spcBef>
                <a:spcPct val="0"/>
              </a:spcBef>
              <a:buFontTx/>
              <a:buNone/>
            </a:pPr>
            <a:r>
              <a:rPr lang="ar-SA" altLang="en-US" sz="3200" b="1" u="sng" dirty="0">
                <a:solidFill>
                  <a:srgbClr val="FF0000"/>
                </a:solidFill>
                <a:latin typeface="Simplified Arabic" panose="02020603050405020304" pitchFamily="18" charset="-78"/>
                <a:cs typeface="Simplified Arabic" panose="02020603050405020304" pitchFamily="18" charset="-78"/>
              </a:rPr>
              <a:t>المذكرات</a:t>
            </a:r>
          </a:p>
        </p:txBody>
      </p:sp>
      <p:sp>
        <p:nvSpPr>
          <p:cNvPr id="2" name="Arrow: Left 1"/>
          <p:cNvSpPr/>
          <p:nvPr/>
        </p:nvSpPr>
        <p:spPr>
          <a:xfrm>
            <a:off x="6957391" y="215900"/>
            <a:ext cx="1524000" cy="627063"/>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مستطيل 2"/>
          <p:cNvSpPr>
            <a:spLocks noChangeArrowheads="1"/>
          </p:cNvSpPr>
          <p:nvPr/>
        </p:nvSpPr>
        <p:spPr bwMode="auto">
          <a:xfrm>
            <a:off x="4246563" y="227013"/>
            <a:ext cx="43180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rtl="1">
              <a:lnSpc>
                <a:spcPct val="100000"/>
              </a:lnSpc>
              <a:spcBef>
                <a:spcPct val="0"/>
              </a:spcBef>
              <a:buFontTx/>
              <a:buNone/>
            </a:pPr>
            <a:r>
              <a:rPr lang="ar-SA" altLang="en-US" sz="3200" b="1" u="sng" dirty="0">
                <a:solidFill>
                  <a:srgbClr val="FF0000"/>
                </a:solidFill>
                <a:latin typeface="Simplified Arabic" panose="02020603050405020304" pitchFamily="18" charset="-78"/>
                <a:cs typeface="Simplified Arabic" panose="02020603050405020304" pitchFamily="18" charset="-78"/>
              </a:rPr>
              <a:t>2-التقارير الدورية</a:t>
            </a:r>
          </a:p>
        </p:txBody>
      </p:sp>
      <p:sp>
        <p:nvSpPr>
          <p:cNvPr id="55299" name="Rectangle 29"/>
          <p:cNvSpPr>
            <a:spLocks noChangeArrowheads="1"/>
          </p:cNvSpPr>
          <p:nvPr/>
        </p:nvSpPr>
        <p:spPr bwMode="auto">
          <a:xfrm>
            <a:off x="1537252" y="993914"/>
            <a:ext cx="9225291"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285750" indent="-285750" algn="r" rtl="1">
              <a:lnSpc>
                <a:spcPct val="100000"/>
              </a:lnSpc>
              <a:spcBef>
                <a:spcPct val="0"/>
              </a:spcBef>
              <a:buFont typeface="Wingdings" panose="05000000000000000000" pitchFamily="2" charset="2"/>
              <a:buChar char="v"/>
            </a:pPr>
            <a:r>
              <a:rPr lang="ar-SA" sz="1600" b="1" u="sng" dirty="0">
                <a:latin typeface="Simplified Arabic" panose="02020603050405020304" pitchFamily="18" charset="-78"/>
                <a:cs typeface="Simplified Arabic" panose="02020603050405020304" pitchFamily="18" charset="-78"/>
              </a:rPr>
              <a:t>التقارير التي تقدم بانتظام عن نشاط المنظمة أو المشروع والإدارة وإنجازاتها وسير العمل فيها خلال فترة زمنية معينة والمشاكل التي تعانيها والحلول المقترحة لها.</a:t>
            </a:r>
            <a:endParaRPr lang="ar-SA" altLang="en-US" sz="1600" b="1" u="sng" dirty="0">
              <a:solidFill>
                <a:srgbClr val="002060"/>
              </a:solidFill>
              <a:latin typeface="Simplified Arabic" panose="02020603050405020304" pitchFamily="18" charset="-78"/>
              <a:cs typeface="Simplified Arabic" panose="02020603050405020304" pitchFamily="18" charset="-78"/>
            </a:endParaRPr>
          </a:p>
        </p:txBody>
      </p:sp>
      <p:sp>
        <p:nvSpPr>
          <p:cNvPr id="55307" name="مستطيل 3"/>
          <p:cNvSpPr>
            <a:spLocks noChangeArrowheads="1"/>
          </p:cNvSpPr>
          <p:nvPr/>
        </p:nvSpPr>
        <p:spPr bwMode="auto">
          <a:xfrm>
            <a:off x="1429458" y="1772699"/>
            <a:ext cx="9333086"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28600" indent="-228600">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285750" lvl="1" indent="-285750" algn="just" rtl="1">
              <a:lnSpc>
                <a:spcPct val="150000"/>
              </a:lnSpc>
              <a:spcBef>
                <a:spcPct val="0"/>
              </a:spcBef>
              <a:buFont typeface="Wingdings" panose="05000000000000000000" pitchFamily="2" charset="2"/>
              <a:buChar char="v"/>
            </a:pPr>
            <a:r>
              <a:rPr lang="ar-SA" sz="1600" dirty="0">
                <a:latin typeface="Simplified Arabic" panose="02020603050405020304" pitchFamily="18" charset="-78"/>
                <a:cs typeface="Simplified Arabic" panose="02020603050405020304" pitchFamily="18" charset="-78"/>
              </a:rPr>
              <a:t>يقوم رؤوساء الوحدات الإدارية (أو مدراء المشاريع) بوصفها على كافة المستويات الإدارية ووضعها وتقديمها للجهات المعنية بصورة دورية يومية، أو أسبوعية أو شهرية، أو فصلية، أو سنوية، أو عقب انتهاء أي فترة زمنية تحددها الإدارة طبقا لاحتياجاتها للبيانات التي يحتوي عليها التقارير.</a:t>
            </a:r>
            <a:endParaRPr lang="ar-SA" altLang="en-US" sz="1600" dirty="0">
              <a:latin typeface="Simplified Arabic" panose="02020603050405020304" pitchFamily="18" charset="-78"/>
              <a:cs typeface="Simplified Arabic" panose="02020603050405020304" pitchFamily="18" charset="-78"/>
            </a:endParaRPr>
          </a:p>
        </p:txBody>
      </p:sp>
      <p:sp>
        <p:nvSpPr>
          <p:cNvPr id="55308" name="مستطيل 3"/>
          <p:cNvSpPr>
            <a:spLocks noChangeArrowheads="1"/>
          </p:cNvSpPr>
          <p:nvPr/>
        </p:nvSpPr>
        <p:spPr bwMode="auto">
          <a:xfrm>
            <a:off x="1537252" y="3429000"/>
            <a:ext cx="9117496" cy="15388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28600" indent="-228600">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285750" lvl="1" indent="-285750" algn="just" rtl="1">
              <a:lnSpc>
                <a:spcPct val="150000"/>
              </a:lnSpc>
              <a:spcBef>
                <a:spcPct val="0"/>
              </a:spcBef>
              <a:buFont typeface="Wingdings" panose="05000000000000000000" pitchFamily="2" charset="2"/>
              <a:buChar char="v"/>
            </a:pPr>
            <a:r>
              <a:rPr lang="ar-SA" sz="1600" b="1" dirty="0">
                <a:latin typeface="Simplified Arabic" panose="02020603050405020304" pitchFamily="18" charset="-78"/>
                <a:cs typeface="Simplified Arabic" panose="02020603050405020304" pitchFamily="18" charset="-78"/>
              </a:rPr>
              <a:t>والهدف من التقارير الدورية </a:t>
            </a:r>
            <a:r>
              <a:rPr lang="ar-SA" sz="1600" dirty="0">
                <a:latin typeface="Simplified Arabic" panose="02020603050405020304" pitchFamily="18" charset="-78"/>
                <a:cs typeface="Simplified Arabic" panose="02020603050405020304" pitchFamily="18" charset="-78"/>
              </a:rPr>
              <a:t>هو دراستها من الجهات المختصة، </a:t>
            </a:r>
            <a:r>
              <a:rPr lang="ar-JO" sz="1600" dirty="0">
                <a:latin typeface="Simplified Arabic" panose="02020603050405020304" pitchFamily="18" charset="-78"/>
                <a:cs typeface="Simplified Arabic" panose="02020603050405020304" pitchFamily="18" charset="-78"/>
              </a:rPr>
              <a:t>وهي </a:t>
            </a:r>
            <a:r>
              <a:rPr lang="ar-SA" sz="1600" dirty="0">
                <a:latin typeface="Simplified Arabic" panose="02020603050405020304" pitchFamily="18" charset="-78"/>
                <a:cs typeface="Simplified Arabic" panose="02020603050405020304" pitchFamily="18" charset="-78"/>
              </a:rPr>
              <a:t>خطوة أساسية وفعالة في عملية الرقابة لأن أهمية التقارير بالغة على صعيد الرقابة حيث تمكن الأجهزة المختصة من الوقوف على نشاط الإدارة وانجازاتها والمشكلات التي تعترض عملها حيث تعطي للإدارة العليا فرصة التقييم الشامل للموقف بسرعة واتخاذ قراراتها لتصحيح الانحرافات قبل استفحاله</a:t>
            </a:r>
            <a:r>
              <a:rPr lang="ar-JO" sz="1600" dirty="0">
                <a:latin typeface="Simplified Arabic" panose="02020603050405020304" pitchFamily="18" charset="-78"/>
                <a:cs typeface="Simplified Arabic" panose="02020603050405020304" pitchFamily="18" charset="-78"/>
              </a:rPr>
              <a:t>.</a:t>
            </a:r>
            <a:endParaRPr lang="ar-SA" sz="1600" dirty="0">
              <a:latin typeface="Simplified Arabic" panose="02020603050405020304" pitchFamily="18" charset="-78"/>
              <a:cs typeface="Simplified Arabic" panose="02020603050405020304" pitchFamily="18" charset="-78"/>
            </a:endParaRPr>
          </a:p>
          <a:p>
            <a:pPr marL="342900" lvl="1" indent="-342900" algn="r" rtl="1">
              <a:lnSpc>
                <a:spcPct val="150000"/>
              </a:lnSpc>
              <a:spcBef>
                <a:spcPct val="0"/>
              </a:spcBef>
              <a:buFont typeface="+mj-lt"/>
              <a:buAutoNum type="arabicPeriod"/>
            </a:pPr>
            <a:endParaRPr lang="ar-SA" altLang="en-US" sz="1600" dirty="0">
              <a:latin typeface="Simplified Arabic" panose="02020603050405020304" pitchFamily="18" charset="-78"/>
              <a:cs typeface="Simplified Arabic" panose="02020603050405020304" pitchFamily="18" charset="-78"/>
            </a:endParaRPr>
          </a:p>
        </p:txBody>
      </p:sp>
      <p:sp>
        <p:nvSpPr>
          <p:cNvPr id="12" name="Oval 173"/>
          <p:cNvSpPr/>
          <p:nvPr/>
        </p:nvSpPr>
        <p:spPr>
          <a:xfrm>
            <a:off x="217488" y="215900"/>
            <a:ext cx="627062" cy="627063"/>
          </a:xfrm>
          <a:prstGeom prst="ellipse">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ar-JO" sz="1600" dirty="0">
                <a:latin typeface="Simplified Arabic" panose="02020603050405020304" pitchFamily="18" charset="-78"/>
                <a:cs typeface="Simplified Arabic" panose="02020603050405020304" pitchFamily="18" charset="-78"/>
              </a:rPr>
              <a:t>9</a:t>
            </a:r>
            <a:endParaRPr lang="en-US" sz="1600" dirty="0">
              <a:latin typeface="Simplified Arabic" panose="02020603050405020304" pitchFamily="18" charset="-78"/>
              <a:cs typeface="Simplified Arabic" panose="02020603050405020304" pitchFamily="18" charset="-78"/>
            </a:endParaRPr>
          </a:p>
        </p:txBody>
      </p:sp>
      <p:sp>
        <p:nvSpPr>
          <p:cNvPr id="8" name="Rectangle 5"/>
          <p:cNvSpPr>
            <a:spLocks noChangeArrowheads="1"/>
          </p:cNvSpPr>
          <p:nvPr/>
        </p:nvSpPr>
        <p:spPr bwMode="auto">
          <a:xfrm>
            <a:off x="9598250" y="135523"/>
            <a:ext cx="289855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ctr" latinLnBrk="0" hangingPunct="0">
              <a:lnSpc>
                <a:spcPct val="100000"/>
              </a:lnSpc>
              <a:spcBef>
                <a:spcPct val="0"/>
              </a:spcBef>
              <a:spcAft>
                <a:spcPct val="0"/>
              </a:spcAft>
              <a:buClrTx/>
              <a:buSzTx/>
              <a:buFontTx/>
              <a:buNone/>
            </a:pPr>
            <a:r>
              <a:rPr kumimoji="0" lang="ar-SA" altLang="en-US" sz="1600" b="0" i="0" u="none" strike="noStrike" cap="none" normalizeH="0" baseline="0" dirty="0">
                <a:ln>
                  <a:noFill/>
                </a:ln>
                <a:solidFill>
                  <a:srgbClr val="FFFFFF"/>
                </a:solidFill>
                <a:effectLst/>
                <a:latin typeface="Simplified Arabic" panose="02020603050405020304" pitchFamily="18" charset="-78"/>
                <a:cs typeface="Simplified Arabic" panose="02020603050405020304" pitchFamily="18" charset="-78"/>
              </a:rPr>
              <a:t>ينبغي أن ن التقرير موجزا قدر المستطاع</a:t>
            </a:r>
            <a:r>
              <a:rPr kumimoji="0" lang="en-US" altLang="en-US" sz="1600" b="0" i="0" u="none" strike="noStrike" cap="none" normalizeH="0" baseline="0" dirty="0">
                <a:ln>
                  <a:noFill/>
                </a:ln>
                <a:solidFill>
                  <a:srgbClr val="FFFFFF"/>
                </a:solidFill>
                <a:effectLst/>
                <a:latin typeface="Simplified Arabic" panose="02020603050405020304" pitchFamily="18" charset="-78"/>
                <a:cs typeface="Simplified Arabic" panose="02020603050405020304" pitchFamily="18" charset="-78"/>
              </a:rPr>
              <a:t>.</a:t>
            </a:r>
            <a:r>
              <a:rPr kumimoji="0" lang="en-US" altLang="en-US" sz="1600" b="0" i="0" u="none" strike="noStrike" cap="none" normalizeH="0" baseline="0" dirty="0">
                <a:ln>
                  <a:noFill/>
                </a:ln>
                <a:solidFill>
                  <a:schemeClr val="tx1"/>
                </a:solidFill>
                <a:effectLst/>
                <a:latin typeface="Simplified Arabic" panose="02020603050405020304" pitchFamily="18" charset="-78"/>
                <a:cs typeface="Simplified Arabic" panose="02020603050405020304" pitchFamily="18" charset="-78"/>
              </a:rPr>
              <a:t> </a:t>
            </a:r>
            <a:endParaRPr kumimoji="0" lang="en-US" altLang="en-US" sz="1600" b="0" i="0" u="none" strike="noStrike" cap="none" normalizeH="0" baseline="0" dirty="0">
              <a:ln>
                <a:noFill/>
              </a:ln>
              <a:solidFill>
                <a:srgbClr val="FFFFFF"/>
              </a:solidFill>
              <a:effectLst/>
              <a:latin typeface="Simplified Arabic" panose="02020603050405020304" pitchFamily="18" charset="-78"/>
              <a:cs typeface="Simplified Arabic" panose="02020603050405020304" pitchFamily="18" charset="-78"/>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3147</Words>
  <Application>Microsoft Office PowerPoint</Application>
  <PresentationFormat>Widescreen</PresentationFormat>
  <Paragraphs>315</Paragraphs>
  <Slides>25</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25</vt:i4>
      </vt:variant>
    </vt:vector>
  </HeadingPairs>
  <TitlesOfParts>
    <vt:vector size="33" baseType="lpstr">
      <vt:lpstr>Arial</vt:lpstr>
      <vt:lpstr>Calibri</vt:lpstr>
      <vt:lpstr>Calibri Light</vt:lpstr>
      <vt:lpstr>Segoe UI Historic</vt:lpstr>
      <vt:lpstr>Segoe UI Semibold</vt:lpstr>
      <vt:lpstr>Simplified Arabic</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mallak mahmoud</dc:creator>
  <cp:lastModifiedBy>Logix</cp:lastModifiedBy>
  <cp:revision>176</cp:revision>
  <dcterms:created xsi:type="dcterms:W3CDTF">2023-10-23T07:25:00Z</dcterms:created>
  <dcterms:modified xsi:type="dcterms:W3CDTF">2024-08-12T11:11:22Z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40DADBF09E8A48B6BC3873B1D8A7AF43_13</vt:lpwstr>
  </property>
  <property fmtid="{D5CDD505-2E9C-101B-9397-08002B2CF9AE}" pid="3" name="KSOProductBuildVer">
    <vt:lpwstr>1033-12.2.0.13359</vt:lpwstr>
  </property>
</Properties>
</file>