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75" r:id="rId3"/>
    <p:sldId id="276" r:id="rId4"/>
    <p:sldId id="283" r:id="rId5"/>
    <p:sldId id="282" r:id="rId6"/>
    <p:sldId id="27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91" autoAdjust="0"/>
    <p:restoredTop sz="94717" autoAdjust="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4784D-E5D8-4DF4-9BE7-3ACC6270B3DB}" type="datetimeFigureOut">
              <a:rPr lang="en-US" smtClean="0"/>
              <a:pPr/>
              <a:t>3/17/2021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03881D-C254-43C0-83AC-49BE70A939A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EF2894-7468-4140-B9B7-F66E7F7F0172}" type="datetime5">
              <a:rPr lang="en-US" smtClean="0"/>
              <a:pPr/>
              <a:t>17-Mar-21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275F42-C598-493B-B6CF-68609FFA48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A0DB38-2D56-4B7B-832F-915D384B5214}" type="datetime5">
              <a:rPr lang="en-US" smtClean="0"/>
              <a:pPr/>
              <a:t>17-Mar-21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82BD69-7E5F-4978-BF99-A4466001F3E7}" type="datetime5">
              <a:rPr lang="en-US" smtClean="0"/>
              <a:pPr/>
              <a:t>17-Mar-21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2AA1F7-A526-45FE-B584-38FFAE472878}" type="datetime5">
              <a:rPr lang="en-US" smtClean="0"/>
              <a:pPr/>
              <a:t>17-Mar-21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CCFB67-5134-4BBF-95FE-8481B7201039}" type="datetime5">
              <a:rPr lang="en-US" smtClean="0"/>
              <a:pPr/>
              <a:t>17-Mar-21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5BF0C0-ABBF-4F1D-956E-6131811CF843}" type="datetime5">
              <a:rPr lang="en-US" smtClean="0"/>
              <a:pPr/>
              <a:t>17-Mar-21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E8BF4B-8855-4065-99C9-EF0B8EB6C4EB}" type="datetime5">
              <a:rPr lang="en-US" smtClean="0"/>
              <a:pPr/>
              <a:t>17-Mar-21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B91F7BA-C5F7-44EA-A4F1-7CE033CF50EE}" type="datetime5">
              <a:rPr lang="en-US" smtClean="0"/>
              <a:pPr/>
              <a:t>17-Mar-21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DF2A57-B0D3-487D-97CC-625C3218FF2F}" type="datetime5">
              <a:rPr lang="en-US" smtClean="0"/>
              <a:pPr/>
              <a:t>17-Mar-21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170A70B-22D2-4F58-AA78-DEABFA89188F}" type="datetime5">
              <a:rPr lang="en-US" smtClean="0"/>
              <a:pPr/>
              <a:t>17-Mar-21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15C8F7-E6EB-4EB1-8B58-CA106EE9759C}" type="datetime5">
              <a:rPr lang="en-US" smtClean="0"/>
              <a:pPr/>
              <a:t>17-Mar-21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275F42-C598-493B-B6CF-68609FFA487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9BB97D-19EC-4453-97B2-156014B59CA8}" type="datetime5">
              <a:rPr lang="en-US" smtClean="0"/>
              <a:pPr/>
              <a:t>17-Mar-21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275F42-C598-493B-B6CF-68609FFA48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1214422"/>
            <a:ext cx="7772400" cy="1800200"/>
          </a:xfrm>
        </p:spPr>
        <p:txBody>
          <a:bodyPr>
            <a:noAutofit/>
          </a:bodyPr>
          <a:lstStyle/>
          <a:p>
            <a:pPr algn="ctr" rtl="1"/>
            <a:r>
              <a:rPr lang="ar-SA" sz="4400" dirty="0" smtClean="0"/>
              <a:t>الفيتامينات .....1 </a:t>
            </a:r>
            <a:endParaRPr lang="en-US" sz="4400" dirty="0"/>
          </a:p>
        </p:txBody>
      </p:sp>
      <p:sp>
        <p:nvSpPr>
          <p:cNvPr id="3" name="Subtitle 2"/>
          <p:cNvSpPr>
            <a:spLocks noGrp="1"/>
          </p:cNvSpPr>
          <p:nvPr>
            <p:ph type="subTitle" idx="1"/>
          </p:nvPr>
        </p:nvSpPr>
        <p:spPr>
          <a:xfrm>
            <a:off x="1371600" y="3068960"/>
            <a:ext cx="6400800" cy="1728192"/>
          </a:xfrm>
        </p:spPr>
        <p:txBody>
          <a:bodyPr>
            <a:normAutofit fontScale="85000" lnSpcReduction="10000"/>
          </a:bodyPr>
          <a:lstStyle/>
          <a:p>
            <a:pPr algn="ctr" rtl="1"/>
            <a:r>
              <a:rPr lang="ar-SA" b="1" dirty="0" smtClean="0"/>
              <a:t>ا.د</a:t>
            </a:r>
            <a:r>
              <a:rPr lang="ar-SA" b="1" dirty="0"/>
              <a:t>. محمود </a:t>
            </a:r>
            <a:r>
              <a:rPr lang="ar-SA" b="1" dirty="0" smtClean="0"/>
              <a:t>سليمان عزب</a:t>
            </a:r>
            <a:endParaRPr lang="en-US" b="1" dirty="0"/>
          </a:p>
          <a:p>
            <a:pPr algn="ctr" rtl="1"/>
            <a:r>
              <a:rPr lang="en-US" b="1" dirty="0" smtClean="0"/>
              <a:t>Dr. </a:t>
            </a:r>
            <a:r>
              <a:rPr lang="en-US" b="1" dirty="0"/>
              <a:t>Mahmoud </a:t>
            </a:r>
            <a:r>
              <a:rPr lang="en-US" b="1" dirty="0" err="1" smtClean="0"/>
              <a:t>Solaiman</a:t>
            </a:r>
            <a:r>
              <a:rPr lang="en-US" b="1" dirty="0" smtClean="0"/>
              <a:t> Azab</a:t>
            </a:r>
            <a:endParaRPr lang="en-US" b="1" dirty="0"/>
          </a:p>
          <a:p>
            <a:pPr algn="ctr" rtl="1"/>
            <a:r>
              <a:rPr lang="ar-SA" b="1" dirty="0"/>
              <a:t>جامعة فلسطين التقنية – خضوري </a:t>
            </a:r>
            <a:endParaRPr lang="en-US" b="1" dirty="0"/>
          </a:p>
          <a:p>
            <a:r>
              <a:rPr lang="en-US" sz="2800" b="1" dirty="0" smtClean="0"/>
              <a:t>Palestine Technical University- Khadouri</a:t>
            </a:r>
            <a:endParaRPr lang="en-US" b="1" dirty="0" smtClean="0"/>
          </a:p>
          <a:p>
            <a:endParaRPr lang="en-US" dirty="0"/>
          </a:p>
          <a:p>
            <a:endParaRPr lang="en-US" dirty="0"/>
          </a:p>
        </p:txBody>
      </p:sp>
      <p:sp>
        <p:nvSpPr>
          <p:cNvPr id="4" name="Date Placeholder 3"/>
          <p:cNvSpPr>
            <a:spLocks noGrp="1"/>
          </p:cNvSpPr>
          <p:nvPr>
            <p:ph type="dt" sz="half" idx="10"/>
          </p:nvPr>
        </p:nvSpPr>
        <p:spPr/>
        <p:txBody>
          <a:bodyPr/>
          <a:lstStyle/>
          <a:p>
            <a:fld id="{9B9EB633-4E1C-4018-9FF8-73B4EE5EC7B3}" type="datetime5">
              <a:rPr lang="en-US" smtClean="0"/>
              <a:pPr/>
              <a:t>17-Mar-21</a:t>
            </a:fld>
            <a:endParaRPr lang="en-US"/>
          </a:p>
        </p:txBody>
      </p:sp>
      <p:sp>
        <p:nvSpPr>
          <p:cNvPr id="5" name="Slide Number Placeholder 4"/>
          <p:cNvSpPr>
            <a:spLocks noGrp="1"/>
          </p:cNvSpPr>
          <p:nvPr>
            <p:ph type="sldNum" sz="quarter" idx="12"/>
          </p:nvPr>
        </p:nvSpPr>
        <p:spPr/>
        <p:txBody>
          <a:bodyPr/>
          <a:lstStyle/>
          <a:p>
            <a:fld id="{1D275F42-C598-493B-B6CF-68609FFA487F}" type="slidenum">
              <a:rPr lang="en-US" smtClean="0"/>
              <a:pPr/>
              <a:t>1</a:t>
            </a:fld>
            <a:endParaRPr lang="en-US"/>
          </a:p>
        </p:txBody>
      </p:sp>
      <p:pic>
        <p:nvPicPr>
          <p:cNvPr id="6" name="Picture 1"/>
          <p:cNvPicPr/>
          <p:nvPr/>
        </p:nvPicPr>
        <p:blipFill>
          <a:blip r:embed="rId2" cstate="print"/>
          <a:srcRect/>
          <a:stretch>
            <a:fillRect/>
          </a:stretch>
        </p:blipFill>
        <p:spPr bwMode="auto">
          <a:xfrm>
            <a:off x="6858016" y="142852"/>
            <a:ext cx="1268416" cy="1143008"/>
          </a:xfrm>
          <a:prstGeom prst="rect">
            <a:avLst/>
          </a:prstGeom>
          <a:noFill/>
          <a:ln w="9525">
            <a:noFill/>
            <a:miter lim="800000"/>
            <a:headEnd/>
            <a:tailEnd/>
          </a:ln>
        </p:spPr>
      </p:pic>
      <p:pic>
        <p:nvPicPr>
          <p:cNvPr id="7" name="Picture 1"/>
          <p:cNvPicPr/>
          <p:nvPr/>
        </p:nvPicPr>
        <p:blipFill>
          <a:blip r:embed="rId2" cstate="print"/>
          <a:srcRect/>
          <a:stretch>
            <a:fillRect/>
          </a:stretch>
        </p:blipFill>
        <p:spPr bwMode="auto">
          <a:xfrm>
            <a:off x="357158" y="142852"/>
            <a:ext cx="1357322" cy="10715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42910" y="1071546"/>
            <a:ext cx="8072494" cy="3643338"/>
          </a:xfrm>
        </p:spPr>
        <p:txBody>
          <a:bodyPr>
            <a:noAutofit/>
          </a:bodyPr>
          <a:lstStyle/>
          <a:p>
            <a:pPr rtl="1"/>
            <a:r>
              <a:rPr lang="ar-IQ" sz="2000" b="1" dirty="0" smtClean="0"/>
              <a:t>    </a:t>
            </a:r>
            <a:r>
              <a:rPr lang="ar-JO" sz="2000" b="1" dirty="0" smtClean="0"/>
              <a:t>اشتقت كلمة فيتامين من الكلمة ذات </a:t>
            </a:r>
            <a:r>
              <a:rPr lang="ar-JO" sz="2000" b="1" dirty="0" err="1" smtClean="0"/>
              <a:t>الاصل</a:t>
            </a:r>
            <a:r>
              <a:rPr lang="ar-JO" sz="2000" b="1" dirty="0" smtClean="0"/>
              <a:t> اللاتيني ((</a:t>
            </a:r>
            <a:r>
              <a:rPr lang="ar-JO" sz="2000" b="1" dirty="0" err="1" smtClean="0"/>
              <a:t>فيتا</a:t>
            </a:r>
            <a:r>
              <a:rPr lang="ar-JO" sz="2000" b="1" dirty="0" smtClean="0"/>
              <a:t>)) وتعني الحياة، توجد الفيتامينات بكميات قليلة جدا في المواد الغذائية وهي عبارة عن مواد كيميائية أو مركبات عضوية يحتاج </a:t>
            </a:r>
            <a:r>
              <a:rPr lang="ar-JO" sz="2000" b="1" dirty="0" err="1" smtClean="0"/>
              <a:t>اليها</a:t>
            </a:r>
            <a:r>
              <a:rPr lang="ar-JO" sz="2000" b="1" dirty="0" smtClean="0"/>
              <a:t> الجسم بكميات من </a:t>
            </a:r>
            <a:r>
              <a:rPr lang="ar-JO" sz="2000" b="1" dirty="0" err="1" smtClean="0"/>
              <a:t>الميكروغرام</a:t>
            </a:r>
            <a:r>
              <a:rPr lang="ar-JO" sz="2000" b="1" dirty="0" smtClean="0"/>
              <a:t> لكل كغم من وزن الجسم، وهي تعمل كمنظم أو مساعد أنزيمات، وعلى الرغم من عدم تشابه الفيتامينات كيميائيا </a:t>
            </a:r>
            <a:r>
              <a:rPr lang="ar-JO" sz="2000" b="1" dirty="0" err="1" smtClean="0"/>
              <a:t>الا</a:t>
            </a:r>
            <a:r>
              <a:rPr lang="ar-JO" sz="2000" b="1" dirty="0" smtClean="0"/>
              <a:t> </a:t>
            </a:r>
            <a:r>
              <a:rPr lang="ar-JO" sz="2000" b="1" dirty="0" err="1" smtClean="0"/>
              <a:t>انها</a:t>
            </a:r>
            <a:r>
              <a:rPr lang="ar-JO" sz="2000" b="1" dirty="0" smtClean="0"/>
              <a:t> تتشابه وظيفيا</a:t>
            </a:r>
            <a:r>
              <a:rPr lang="ar-IQ" sz="2000" b="1" dirty="0" smtClean="0"/>
              <a:t>.</a:t>
            </a:r>
            <a:endParaRPr lang="en-US" sz="2000" dirty="0" smtClean="0"/>
          </a:p>
          <a:p>
            <a:pPr rtl="1"/>
            <a:r>
              <a:rPr lang="ar-JO" sz="2000" b="1" dirty="0" smtClean="0"/>
              <a:t> </a:t>
            </a:r>
            <a:endParaRPr lang="en-US" sz="2000" dirty="0" smtClean="0"/>
          </a:p>
          <a:p>
            <a:pPr rtl="1"/>
            <a:endParaRPr lang="en-US" sz="2000" dirty="0"/>
          </a:p>
        </p:txBody>
      </p:sp>
      <p:sp>
        <p:nvSpPr>
          <p:cNvPr id="4" name="عنصر نائب للتاريخ 3"/>
          <p:cNvSpPr>
            <a:spLocks noGrp="1"/>
          </p:cNvSpPr>
          <p:nvPr>
            <p:ph type="dt" sz="half" idx="10"/>
          </p:nvPr>
        </p:nvSpPr>
        <p:spPr/>
        <p:txBody>
          <a:bodyPr/>
          <a:lstStyle/>
          <a:p>
            <a:fld id="{B02E0F1F-EDCA-46E7-8119-91E26A2CDF94}" type="datetime5">
              <a:rPr lang="en-US" smtClean="0"/>
              <a:pPr/>
              <a:t>17-Mar-21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214414" y="285728"/>
            <a:ext cx="7072362" cy="5072098"/>
          </a:xfrm>
        </p:spPr>
        <p:txBody>
          <a:bodyPr>
            <a:normAutofit/>
          </a:bodyPr>
          <a:lstStyle/>
          <a:p>
            <a:pPr rtl="1"/>
            <a:r>
              <a:rPr lang="ar-JO" b="1" u="sng" dirty="0" smtClean="0"/>
              <a:t>مصادر الفيتامينات :</a:t>
            </a:r>
            <a:endParaRPr lang="en-US" dirty="0" smtClean="0"/>
          </a:p>
          <a:p>
            <a:r>
              <a:rPr lang="ar-JO" b="1" dirty="0" smtClean="0"/>
              <a:t>    يحصل الجسم البشري على الفيتامينات من </a:t>
            </a:r>
            <a:endParaRPr lang="ar-SA" b="1" dirty="0" smtClean="0"/>
          </a:p>
          <a:p>
            <a:r>
              <a:rPr lang="ar-SA" b="1" dirty="0" smtClean="0"/>
              <a:t>1-</a:t>
            </a:r>
            <a:r>
              <a:rPr lang="ar-JO" b="1" dirty="0" smtClean="0"/>
              <a:t>مصادر </a:t>
            </a:r>
            <a:r>
              <a:rPr lang="ar-JO" b="1" dirty="0" smtClean="0"/>
              <a:t>حيوانية </a:t>
            </a:r>
            <a:endParaRPr lang="ar-SA" b="1" dirty="0" smtClean="0"/>
          </a:p>
          <a:p>
            <a:r>
              <a:rPr lang="ar-SA" b="1" dirty="0" smtClean="0"/>
              <a:t>2-</a:t>
            </a:r>
            <a:r>
              <a:rPr lang="ar-JO" b="1" dirty="0" smtClean="0"/>
              <a:t>ومصادر </a:t>
            </a:r>
            <a:r>
              <a:rPr lang="ar-JO" b="1" dirty="0" smtClean="0"/>
              <a:t>نباتية </a:t>
            </a:r>
            <a:endParaRPr lang="ar-SA" b="1" dirty="0" smtClean="0"/>
          </a:p>
          <a:p>
            <a:r>
              <a:rPr lang="ar-JO" b="1" dirty="0" err="1" smtClean="0"/>
              <a:t>اذ</a:t>
            </a:r>
            <a:r>
              <a:rPr lang="ar-JO" b="1" dirty="0" smtClean="0"/>
              <a:t> </a:t>
            </a:r>
            <a:r>
              <a:rPr lang="ar-JO" b="1" dirty="0" smtClean="0"/>
              <a:t>تكون داخل الجسم في حالات نادرة ولا تتراكم داخله، وقد أمكن تخليق كثير من الفيتامينات كيميائيا</a:t>
            </a:r>
            <a:r>
              <a:rPr lang="ar-IQ" b="1" dirty="0" smtClean="0"/>
              <a:t>. </a:t>
            </a:r>
            <a:endParaRPr lang="ar-SA" b="1" dirty="0" smtClean="0"/>
          </a:p>
        </p:txBody>
      </p:sp>
      <p:sp>
        <p:nvSpPr>
          <p:cNvPr id="4" name="عنصر نائب للتاريخ 3"/>
          <p:cNvSpPr>
            <a:spLocks noGrp="1"/>
          </p:cNvSpPr>
          <p:nvPr>
            <p:ph type="dt" sz="half" idx="10"/>
          </p:nvPr>
        </p:nvSpPr>
        <p:spPr/>
        <p:txBody>
          <a:bodyPr/>
          <a:lstStyle/>
          <a:p>
            <a:fld id="{2AB65A39-2287-42FF-B8D0-D8AF8CD5C095}" type="datetime5">
              <a:rPr lang="en-US" smtClean="0"/>
              <a:pPr/>
              <a:t>17-Mar-21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500042"/>
            <a:ext cx="7772400" cy="4500594"/>
          </a:xfrm>
        </p:spPr>
        <p:txBody>
          <a:bodyPr>
            <a:normAutofit fontScale="62500" lnSpcReduction="20000"/>
          </a:bodyPr>
          <a:lstStyle/>
          <a:p>
            <a:pPr rtl="1"/>
            <a:r>
              <a:rPr lang="ar-JO" b="1" dirty="0" smtClean="0"/>
              <a:t>   </a:t>
            </a:r>
            <a:r>
              <a:rPr lang="ar-IQ" b="1" u="sng" dirty="0" err="1" smtClean="0"/>
              <a:t>انواع</a:t>
            </a:r>
            <a:r>
              <a:rPr lang="ar-IQ" b="1" u="sng" dirty="0" smtClean="0"/>
              <a:t> الفيتامينات :</a:t>
            </a:r>
            <a:endParaRPr lang="en-US" dirty="0" smtClean="0"/>
          </a:p>
          <a:p>
            <a:pPr rtl="1"/>
            <a:r>
              <a:rPr lang="ar-IQ" b="1" dirty="0" smtClean="0"/>
              <a:t> </a:t>
            </a:r>
            <a:r>
              <a:rPr lang="ar-JO" b="1" dirty="0" smtClean="0"/>
              <a:t>كما وتقسم الفيتامينات من حيث الذوبان الى قسمين: </a:t>
            </a:r>
            <a:endParaRPr lang="en-US" dirty="0" smtClean="0"/>
          </a:p>
          <a:p>
            <a:pPr rtl="1"/>
            <a:r>
              <a:rPr lang="ar-JO" b="1" dirty="0" smtClean="0"/>
              <a:t> </a:t>
            </a:r>
            <a:endParaRPr lang="en-US" u="sng" dirty="0" smtClean="0"/>
          </a:p>
          <a:p>
            <a:pPr lvl="0" rtl="1"/>
            <a:r>
              <a:rPr lang="ar-JO" b="1" u="sng" dirty="0" smtClean="0"/>
              <a:t>الفيتامينات التي تذوب في الدهون</a:t>
            </a:r>
            <a:r>
              <a:rPr lang="ar-IQ" b="1" u="sng" dirty="0" smtClean="0"/>
              <a:t>:</a:t>
            </a:r>
            <a:endParaRPr lang="en-US" u="sng" dirty="0" smtClean="0"/>
          </a:p>
          <a:p>
            <a:pPr rtl="1"/>
            <a:r>
              <a:rPr lang="ar-JO" b="1" dirty="0" smtClean="0"/>
              <a:t> وتشمل (</a:t>
            </a:r>
            <a:r>
              <a:rPr lang="en-US" b="1" dirty="0" smtClean="0"/>
              <a:t>A. D. E. K</a:t>
            </a:r>
            <a:r>
              <a:rPr lang="ar-JO" b="1" dirty="0" smtClean="0"/>
              <a:t>)</a:t>
            </a:r>
            <a:r>
              <a:rPr lang="ar-IQ" b="1" dirty="0" smtClean="0"/>
              <a:t>.</a:t>
            </a:r>
            <a:endParaRPr lang="en-US" dirty="0" smtClean="0"/>
          </a:p>
          <a:p>
            <a:pPr rtl="1"/>
            <a:r>
              <a:rPr lang="ar-JO" b="1" dirty="0" smtClean="0"/>
              <a:t>·  فيتامين </a:t>
            </a:r>
            <a:r>
              <a:rPr lang="en-US" b="1" dirty="0" smtClean="0"/>
              <a:t>A</a:t>
            </a:r>
            <a:r>
              <a:rPr lang="ar-JO" b="1" dirty="0" smtClean="0"/>
              <a:t>: يخزن هذا الفيتامين في الكبد وفي شبكية العين ونقصه يؤدي الى العمى الليلي وفي حالة النقص الشديد يحدث تأخير في نمو الهيكل العظمي وتشققات في الجلد – يوجد في صفار البيض وفي بعض الفواكه والخضروات مثل ((المشمش، </a:t>
            </a:r>
            <a:r>
              <a:rPr lang="ar-JO" b="1" dirty="0" err="1" smtClean="0"/>
              <a:t>الخس</a:t>
            </a:r>
            <a:r>
              <a:rPr lang="ar-JO" b="1" dirty="0" smtClean="0"/>
              <a:t>، الجزر، الطماطم)) (( 1000 ملغم رجال، 800 ملغم نساء))</a:t>
            </a:r>
            <a:r>
              <a:rPr lang="ar-IQ" b="1" dirty="0" smtClean="0"/>
              <a:t>.</a:t>
            </a:r>
            <a:endParaRPr lang="en-US" dirty="0" smtClean="0"/>
          </a:p>
          <a:p>
            <a:pPr rtl="1"/>
            <a:r>
              <a:rPr lang="ar-JO" b="1" dirty="0" smtClean="0"/>
              <a:t> </a:t>
            </a:r>
            <a:endParaRPr lang="en-US" dirty="0" smtClean="0"/>
          </a:p>
          <a:p>
            <a:pPr rtl="1"/>
            <a:r>
              <a:rPr lang="ar-JO" b="1" dirty="0" smtClean="0"/>
              <a:t>· </a:t>
            </a:r>
            <a:r>
              <a:rPr lang="ar-IQ" b="1" dirty="0" smtClean="0"/>
              <a:t>  </a:t>
            </a:r>
            <a:r>
              <a:rPr lang="ar-JO" b="1" dirty="0" smtClean="0"/>
              <a:t>فيتامين </a:t>
            </a:r>
            <a:r>
              <a:rPr lang="en-US" b="1" dirty="0" smtClean="0"/>
              <a:t>D</a:t>
            </a:r>
            <a:r>
              <a:rPr lang="ar-JO" b="1" dirty="0" smtClean="0"/>
              <a:t>: يساعد على امتصاص الكالسيوم من القناة الهضمية، ويؤدي نقصه الى لين العظام ومرض الكساح، يوجد في(زيت كبد الحوت، الكبد، الزبد، صفار البيض،اللبن)(5 </a:t>
            </a:r>
            <a:r>
              <a:rPr lang="ar-JO" b="1" dirty="0" err="1" smtClean="0"/>
              <a:t>مكروغرام</a:t>
            </a:r>
            <a:r>
              <a:rPr lang="ar-JO" b="1" dirty="0" smtClean="0"/>
              <a:t> رجال)</a:t>
            </a:r>
            <a:r>
              <a:rPr lang="ar-IQ" b="1" dirty="0" smtClean="0"/>
              <a:t>.</a:t>
            </a:r>
            <a:endParaRPr lang="en-US" dirty="0" smtClean="0"/>
          </a:p>
          <a:p>
            <a:pPr rtl="1"/>
            <a:r>
              <a:rPr lang="ar-JO" b="1" dirty="0" smtClean="0"/>
              <a:t> </a:t>
            </a:r>
            <a:endParaRPr lang="en-US" dirty="0" smtClean="0"/>
          </a:p>
          <a:p>
            <a:pPr rtl="1"/>
            <a:r>
              <a:rPr lang="ar-JO" b="1" dirty="0" smtClean="0"/>
              <a:t>·   فيتامين </a:t>
            </a:r>
            <a:r>
              <a:rPr lang="en-US" b="1" dirty="0" smtClean="0"/>
              <a:t>E</a:t>
            </a:r>
            <a:r>
              <a:rPr lang="ar-JO" b="1" dirty="0" smtClean="0"/>
              <a:t> : نقصه يسبب العقم ويلعب </a:t>
            </a:r>
            <a:r>
              <a:rPr lang="ar-JO" b="1" dirty="0" err="1" smtClean="0"/>
              <a:t>دورامهما</a:t>
            </a:r>
            <a:r>
              <a:rPr lang="ar-JO" b="1" dirty="0" smtClean="0"/>
              <a:t> في النضج الجنسي، يوجد في الخضروات وفي صفار البيض والزيوت النباتية (( 10ملغرام رجال، 8ملغرام نساء))</a:t>
            </a:r>
            <a:r>
              <a:rPr lang="ar-IQ" b="1" dirty="0" smtClean="0"/>
              <a:t>.</a:t>
            </a:r>
            <a:endParaRPr lang="en-US" dirty="0" smtClean="0"/>
          </a:p>
          <a:p>
            <a:pPr rtl="1"/>
            <a:r>
              <a:rPr lang="ar-JO" b="1" dirty="0" smtClean="0"/>
              <a:t> </a:t>
            </a:r>
            <a:endParaRPr lang="en-US" dirty="0" smtClean="0"/>
          </a:p>
          <a:p>
            <a:pPr rtl="1"/>
            <a:r>
              <a:rPr lang="ar-JO" b="1" dirty="0" smtClean="0"/>
              <a:t>· </a:t>
            </a:r>
            <a:r>
              <a:rPr lang="ar-IQ" b="1" dirty="0" smtClean="0"/>
              <a:t> </a:t>
            </a:r>
            <a:r>
              <a:rPr lang="ar-JO" b="1" dirty="0" smtClean="0"/>
              <a:t> فيتامين </a:t>
            </a:r>
            <a:r>
              <a:rPr lang="en-US" b="1" dirty="0" smtClean="0"/>
              <a:t>K</a:t>
            </a:r>
            <a:r>
              <a:rPr lang="ar-JO" b="1" dirty="0" smtClean="0"/>
              <a:t> : نقصه يسبب نزيفا مستمرا عند حدوث أي جرح، يوجد في الخضروات وصفار البيض (( 80 </a:t>
            </a:r>
            <a:r>
              <a:rPr lang="ar-JO" b="1" dirty="0" err="1" smtClean="0"/>
              <a:t>مكروغرام</a:t>
            </a:r>
            <a:r>
              <a:rPr lang="ar-JO" b="1" dirty="0" smtClean="0"/>
              <a:t> رجال، 65مكروغرام نساء))</a:t>
            </a:r>
            <a:r>
              <a:rPr lang="ar-IQ" b="1" dirty="0" smtClean="0"/>
              <a:t>.</a:t>
            </a:r>
            <a:endParaRPr lang="en-US"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17-Mar-21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928670"/>
            <a:ext cx="7772400" cy="3882641"/>
          </a:xfrm>
        </p:spPr>
        <p:txBody>
          <a:bodyPr>
            <a:normAutofit/>
          </a:bodyPr>
          <a:lstStyle/>
          <a:p>
            <a:pPr rtl="1"/>
            <a:r>
              <a:rPr lang="en-US" b="1" dirty="0" smtClean="0"/>
              <a:t> </a:t>
            </a:r>
            <a:endParaRPr lang="en-US" dirty="0" smtClean="0"/>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17-Mar-21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5</a:t>
            </a:fld>
            <a:endParaRPr lang="en-US"/>
          </a:p>
        </p:txBody>
      </p:sp>
      <p:graphicFrame>
        <p:nvGraphicFramePr>
          <p:cNvPr id="6" name="جدول 5"/>
          <p:cNvGraphicFramePr>
            <a:graphicFrameLocks noGrp="1"/>
          </p:cNvGraphicFramePr>
          <p:nvPr/>
        </p:nvGraphicFramePr>
        <p:xfrm>
          <a:off x="2214546" y="571480"/>
          <a:ext cx="6096000" cy="4211320"/>
        </p:xfrm>
        <a:graphic>
          <a:graphicData uri="http://schemas.openxmlformats.org/drawingml/2006/table">
            <a:tbl>
              <a:tblPr rtl="1" firstRow="1" bandRow="1">
                <a:tableStyleId>{5C22544A-7EE6-4342-B048-85BDC9FD1C3A}</a:tableStyleId>
              </a:tblPr>
              <a:tblGrid>
                <a:gridCol w="1219200"/>
                <a:gridCol w="1219200"/>
                <a:gridCol w="1219200"/>
                <a:gridCol w="1219200"/>
                <a:gridCol w="1219200"/>
              </a:tblGrid>
              <a:tr h="370840">
                <a:tc>
                  <a:txBody>
                    <a:bodyPr/>
                    <a:lstStyle/>
                    <a:p>
                      <a:pPr algn="justLow" rtl="1">
                        <a:spcAft>
                          <a:spcPts val="0"/>
                        </a:spcAft>
                      </a:pPr>
                      <a:r>
                        <a:rPr lang="ar-JO" sz="1400" b="1" dirty="0">
                          <a:latin typeface="Times New Roman"/>
                          <a:ea typeface="Times New Roman"/>
                          <a:cs typeface="Simplified Arabic"/>
                        </a:rPr>
                        <a:t>الفيتامين </a:t>
                      </a:r>
                      <a:endParaRPr lang="en-US" sz="1200" dirty="0">
                        <a:latin typeface="Times New Roman"/>
                        <a:ea typeface="SimSun"/>
                      </a:endParaRPr>
                    </a:p>
                  </a:txBody>
                  <a:tcPr marL="68580" marR="68580" marT="0" marB="0"/>
                </a:tc>
                <a:tc>
                  <a:txBody>
                    <a:bodyPr/>
                    <a:lstStyle/>
                    <a:p>
                      <a:pPr algn="justLow" rtl="1">
                        <a:spcAft>
                          <a:spcPts val="0"/>
                        </a:spcAft>
                      </a:pPr>
                      <a:r>
                        <a:rPr lang="ar-JO" sz="1400" b="1">
                          <a:latin typeface="Times New Roman"/>
                          <a:ea typeface="Times New Roman"/>
                          <a:cs typeface="Simplified Arabic"/>
                        </a:rPr>
                        <a:t>وجوده </a:t>
                      </a:r>
                      <a:endParaRPr lang="en-US" sz="1200">
                        <a:latin typeface="Times New Roman"/>
                        <a:ea typeface="SimSun"/>
                      </a:endParaRPr>
                    </a:p>
                  </a:txBody>
                  <a:tcPr marL="68580" marR="68580" marT="0" marB="0"/>
                </a:tc>
                <a:tc>
                  <a:txBody>
                    <a:bodyPr/>
                    <a:lstStyle/>
                    <a:p>
                      <a:pPr algn="justLow" rtl="1">
                        <a:spcAft>
                          <a:spcPts val="0"/>
                        </a:spcAft>
                      </a:pPr>
                      <a:r>
                        <a:rPr lang="ar-JO" sz="1400" b="1">
                          <a:latin typeface="Times New Roman"/>
                          <a:ea typeface="Times New Roman"/>
                          <a:cs typeface="Simplified Arabic"/>
                        </a:rPr>
                        <a:t>وظائفه</a:t>
                      </a:r>
                      <a:endParaRPr lang="en-US" sz="1200">
                        <a:latin typeface="Times New Roman"/>
                        <a:ea typeface="SimSun"/>
                      </a:endParaRPr>
                    </a:p>
                  </a:txBody>
                  <a:tcPr marL="68580" marR="68580" marT="0" marB="0"/>
                </a:tc>
                <a:tc>
                  <a:txBody>
                    <a:bodyPr/>
                    <a:lstStyle/>
                    <a:p>
                      <a:pPr algn="justLow" rtl="1">
                        <a:spcAft>
                          <a:spcPts val="0"/>
                        </a:spcAft>
                      </a:pPr>
                      <a:r>
                        <a:rPr lang="ar-JO" sz="1400" b="1">
                          <a:latin typeface="Times New Roman"/>
                          <a:ea typeface="Times New Roman"/>
                          <a:cs typeface="Simplified Arabic"/>
                        </a:rPr>
                        <a:t>النقص </a:t>
                      </a:r>
                      <a:endParaRPr lang="en-US" sz="1200">
                        <a:latin typeface="Times New Roman"/>
                        <a:ea typeface="SimSun"/>
                      </a:endParaRPr>
                    </a:p>
                  </a:txBody>
                  <a:tcPr marL="68580" marR="68580" marT="0" marB="0"/>
                </a:tc>
                <a:tc>
                  <a:txBody>
                    <a:bodyPr/>
                    <a:lstStyle/>
                    <a:p>
                      <a:pPr algn="justLow" rtl="1">
                        <a:spcAft>
                          <a:spcPts val="0"/>
                        </a:spcAft>
                      </a:pPr>
                      <a:r>
                        <a:rPr lang="ar-JO" sz="1400" b="1">
                          <a:latin typeface="Times New Roman"/>
                          <a:ea typeface="Times New Roman"/>
                          <a:cs typeface="Simplified Arabic"/>
                        </a:rPr>
                        <a:t>الزيادة</a:t>
                      </a:r>
                      <a:endParaRPr lang="en-US" sz="1200">
                        <a:latin typeface="Times New Roman"/>
                        <a:ea typeface="SimSun"/>
                      </a:endParaRPr>
                    </a:p>
                  </a:txBody>
                  <a:tcPr marL="68580" marR="68580" marT="0" marB="0"/>
                </a:tc>
              </a:tr>
              <a:tr h="370840">
                <a:tc>
                  <a:txBody>
                    <a:bodyPr/>
                    <a:lstStyle/>
                    <a:p>
                      <a:pPr algn="justLow" rtl="1">
                        <a:spcAft>
                          <a:spcPts val="0"/>
                        </a:spcAft>
                      </a:pPr>
                      <a:r>
                        <a:rPr lang="en-US" sz="1400" b="1" dirty="0">
                          <a:latin typeface="Simplified Arabic"/>
                          <a:ea typeface="Times New Roman"/>
                        </a:rPr>
                        <a:t>A</a:t>
                      </a:r>
                      <a:endParaRPr lang="en-US" sz="1200" dirty="0">
                        <a:latin typeface="Times New Roman"/>
                        <a:ea typeface="SimSun"/>
                      </a:endParaRPr>
                    </a:p>
                  </a:txBody>
                  <a:tcPr marL="68580" marR="68580" marT="0" marB="0"/>
                </a:tc>
                <a:tc>
                  <a:txBody>
                    <a:bodyPr/>
                    <a:lstStyle/>
                    <a:p>
                      <a:pPr algn="justLow" rtl="1">
                        <a:spcAft>
                          <a:spcPts val="0"/>
                        </a:spcAft>
                      </a:pPr>
                      <a:r>
                        <a:rPr lang="ar-JO" sz="1400" b="1">
                          <a:latin typeface="Times New Roman"/>
                          <a:ea typeface="Times New Roman"/>
                          <a:cs typeface="Simplified Arabic"/>
                        </a:rPr>
                        <a:t>يوجد في الخضروات والحليب والزبدة والاجبان والمارجرين.</a:t>
                      </a:r>
                      <a:endParaRPr lang="en-US" sz="1200">
                        <a:latin typeface="Times New Roman"/>
                        <a:ea typeface="SimSun"/>
                      </a:endParaRPr>
                    </a:p>
                  </a:txBody>
                  <a:tcPr marL="68580" marR="68580" marT="0" marB="0"/>
                </a:tc>
                <a:tc>
                  <a:txBody>
                    <a:bodyPr/>
                    <a:lstStyle/>
                    <a:p>
                      <a:pPr algn="justLow" rtl="1">
                        <a:spcAft>
                          <a:spcPts val="0"/>
                        </a:spcAft>
                      </a:pPr>
                      <a:r>
                        <a:rPr lang="ar-JO" sz="1400" b="1">
                          <a:latin typeface="Times New Roman"/>
                          <a:ea typeface="Times New Roman"/>
                          <a:cs typeface="Simplified Arabic"/>
                        </a:rPr>
                        <a:t>يدخل في تركيب بقض صبغات العين ويساعد في المحافظة على قشرة الجلد. </a:t>
                      </a:r>
                      <a:endParaRPr lang="en-US" sz="1200">
                        <a:latin typeface="Times New Roman"/>
                        <a:ea typeface="SimSun"/>
                      </a:endParaRPr>
                    </a:p>
                  </a:txBody>
                  <a:tcPr marL="68580" marR="68580" marT="0" marB="0"/>
                </a:tc>
                <a:tc>
                  <a:txBody>
                    <a:bodyPr/>
                    <a:lstStyle/>
                    <a:p>
                      <a:pPr algn="justLow" rtl="1">
                        <a:spcAft>
                          <a:spcPts val="0"/>
                        </a:spcAft>
                      </a:pPr>
                      <a:r>
                        <a:rPr lang="ar-JO" sz="1400" b="1">
                          <a:latin typeface="Times New Roman"/>
                          <a:ea typeface="Times New Roman"/>
                          <a:cs typeface="Simplified Arabic"/>
                        </a:rPr>
                        <a:t>يؤدي إلى تيبس أنسجة العين وكذلك إلى العمى الليلي أو العمى الدائم. </a:t>
                      </a:r>
                      <a:endParaRPr lang="en-US" sz="1200">
                        <a:latin typeface="Times New Roman"/>
                        <a:ea typeface="SimSun"/>
                      </a:endParaRPr>
                    </a:p>
                  </a:txBody>
                  <a:tcPr marL="68580" marR="68580" marT="0" marB="0"/>
                </a:tc>
                <a:tc>
                  <a:txBody>
                    <a:bodyPr/>
                    <a:lstStyle/>
                    <a:p>
                      <a:pPr algn="justLow" rtl="1">
                        <a:spcAft>
                          <a:spcPts val="0"/>
                        </a:spcAft>
                      </a:pPr>
                      <a:r>
                        <a:rPr lang="ar-JO" sz="1400" b="1">
                          <a:latin typeface="Times New Roman"/>
                          <a:ea typeface="Times New Roman"/>
                          <a:cs typeface="Simplified Arabic"/>
                        </a:rPr>
                        <a:t>يؤدي إلى الصداع والتقيؤ واصفرار الجلد وفقدان الوزن والشهية للطعام. </a:t>
                      </a:r>
                      <a:endParaRPr lang="en-US" sz="1200">
                        <a:latin typeface="Times New Roman"/>
                        <a:ea typeface="SimSun"/>
                      </a:endParaRPr>
                    </a:p>
                  </a:txBody>
                  <a:tcPr marL="68580" marR="68580" marT="0" marB="0"/>
                </a:tc>
              </a:tr>
              <a:tr h="370840">
                <a:tc>
                  <a:txBody>
                    <a:bodyPr/>
                    <a:lstStyle/>
                    <a:p>
                      <a:pPr algn="justLow" rtl="1">
                        <a:spcAft>
                          <a:spcPts val="0"/>
                        </a:spcAft>
                      </a:pPr>
                      <a:r>
                        <a:rPr lang="en-US" sz="1400" b="1">
                          <a:latin typeface="Simplified Arabic"/>
                          <a:ea typeface="Times New Roman"/>
                        </a:rPr>
                        <a:t>D</a:t>
                      </a:r>
                      <a:endParaRPr lang="en-US" sz="1200">
                        <a:latin typeface="Times New Roman"/>
                        <a:ea typeface="SimSun"/>
                      </a:endParaRPr>
                    </a:p>
                  </a:txBody>
                  <a:tcPr marL="68580" marR="68580" marT="0" marB="0"/>
                </a:tc>
                <a:tc>
                  <a:txBody>
                    <a:bodyPr/>
                    <a:lstStyle/>
                    <a:p>
                      <a:pPr algn="justLow" rtl="1">
                        <a:spcAft>
                          <a:spcPts val="0"/>
                        </a:spcAft>
                      </a:pPr>
                      <a:r>
                        <a:rPr lang="ar-JO" sz="1400" b="1">
                          <a:latin typeface="Times New Roman"/>
                          <a:ea typeface="Times New Roman"/>
                          <a:cs typeface="Simplified Arabic"/>
                        </a:rPr>
                        <a:t>زيت كبد الحوت و البيض ومنتجات الحليب والمارجرين.</a:t>
                      </a:r>
                      <a:endParaRPr lang="en-US" sz="1200">
                        <a:latin typeface="Times New Roman"/>
                        <a:ea typeface="SimSun"/>
                      </a:endParaRPr>
                    </a:p>
                  </a:txBody>
                  <a:tcPr marL="68580" marR="68580" marT="0" marB="0"/>
                </a:tc>
                <a:tc>
                  <a:txBody>
                    <a:bodyPr/>
                    <a:lstStyle/>
                    <a:p>
                      <a:pPr algn="justLow" rtl="1">
                        <a:spcAft>
                          <a:spcPts val="0"/>
                        </a:spcAft>
                      </a:pPr>
                      <a:r>
                        <a:rPr lang="ar-JO" sz="1400" b="1">
                          <a:latin typeface="Times New Roman"/>
                          <a:ea typeface="Times New Roman"/>
                          <a:cs typeface="Simplified Arabic"/>
                        </a:rPr>
                        <a:t>يساعد على نمو العظام وتكلسها وتزيد القابلية على امتصاص الكالسيوم</a:t>
                      </a:r>
                      <a:endParaRPr lang="en-US" sz="1200">
                        <a:latin typeface="Times New Roman"/>
                        <a:ea typeface="SimSun"/>
                      </a:endParaRPr>
                    </a:p>
                  </a:txBody>
                  <a:tcPr marL="68580" marR="68580" marT="0" marB="0"/>
                </a:tc>
                <a:tc>
                  <a:txBody>
                    <a:bodyPr/>
                    <a:lstStyle/>
                    <a:p>
                      <a:pPr algn="justLow" rtl="1">
                        <a:spcAft>
                          <a:spcPts val="0"/>
                        </a:spcAft>
                      </a:pPr>
                      <a:r>
                        <a:rPr lang="ar-JO" sz="1400" b="1">
                          <a:latin typeface="Times New Roman"/>
                          <a:ea typeface="Times New Roman"/>
                          <a:cs typeface="Simplified Arabic"/>
                        </a:rPr>
                        <a:t>مرض الكساح وتشوه العظام غالبا عند الصغار.</a:t>
                      </a:r>
                      <a:endParaRPr lang="en-US" sz="1200">
                        <a:latin typeface="Times New Roman"/>
                        <a:ea typeface="SimSun"/>
                      </a:endParaRPr>
                    </a:p>
                  </a:txBody>
                  <a:tcPr marL="68580" marR="68580" marT="0" marB="0"/>
                </a:tc>
                <a:tc>
                  <a:txBody>
                    <a:bodyPr/>
                    <a:lstStyle/>
                    <a:p>
                      <a:pPr algn="justLow" rtl="1">
                        <a:spcAft>
                          <a:spcPts val="0"/>
                        </a:spcAft>
                      </a:pPr>
                      <a:r>
                        <a:rPr lang="ar-JO" sz="1400" b="1">
                          <a:latin typeface="Times New Roman"/>
                          <a:ea typeface="Times New Roman"/>
                          <a:cs typeface="Simplified Arabic"/>
                        </a:rPr>
                        <a:t>التقيؤ والإسهال ونقص الوزن وتلف الكليتين. </a:t>
                      </a:r>
                      <a:endParaRPr lang="en-US" sz="1200">
                        <a:latin typeface="Times New Roman"/>
                        <a:ea typeface="SimSun"/>
                      </a:endParaRPr>
                    </a:p>
                  </a:txBody>
                  <a:tcPr marL="68580" marR="68580" marT="0" marB="0"/>
                </a:tc>
              </a:tr>
              <a:tr h="370840">
                <a:tc>
                  <a:txBody>
                    <a:bodyPr/>
                    <a:lstStyle/>
                    <a:p>
                      <a:pPr algn="justLow" rtl="1">
                        <a:spcAft>
                          <a:spcPts val="0"/>
                        </a:spcAft>
                      </a:pPr>
                      <a:r>
                        <a:rPr lang="en-US" sz="1400" b="1">
                          <a:latin typeface="Simplified Arabic"/>
                          <a:ea typeface="Times New Roman"/>
                        </a:rPr>
                        <a:t>E</a:t>
                      </a:r>
                      <a:endParaRPr lang="en-US" sz="1200">
                        <a:latin typeface="Times New Roman"/>
                        <a:ea typeface="SimSun"/>
                      </a:endParaRPr>
                    </a:p>
                  </a:txBody>
                  <a:tcPr marL="68580" marR="68580" marT="0" marB="0"/>
                </a:tc>
                <a:tc>
                  <a:txBody>
                    <a:bodyPr/>
                    <a:lstStyle/>
                    <a:p>
                      <a:pPr algn="justLow" rtl="1">
                        <a:spcAft>
                          <a:spcPts val="0"/>
                        </a:spcAft>
                      </a:pPr>
                      <a:r>
                        <a:rPr lang="ar-JO" sz="1400" b="1">
                          <a:latin typeface="Times New Roman"/>
                          <a:ea typeface="Times New Roman"/>
                          <a:cs typeface="Simplified Arabic"/>
                        </a:rPr>
                        <a:t>الحبوب و الأوراق الخضراء والمارجرين.</a:t>
                      </a:r>
                      <a:endParaRPr lang="en-US" sz="1200">
                        <a:latin typeface="Times New Roman"/>
                        <a:ea typeface="SimSun"/>
                      </a:endParaRPr>
                    </a:p>
                  </a:txBody>
                  <a:tcPr marL="68580" marR="68580" marT="0" marB="0"/>
                </a:tc>
                <a:tc>
                  <a:txBody>
                    <a:bodyPr/>
                    <a:lstStyle/>
                    <a:p>
                      <a:pPr algn="justLow" rtl="1">
                        <a:spcAft>
                          <a:spcPts val="0"/>
                        </a:spcAft>
                      </a:pPr>
                      <a:r>
                        <a:rPr lang="ar-JO" sz="1400" b="1">
                          <a:latin typeface="Times New Roman"/>
                          <a:ea typeface="Times New Roman"/>
                          <a:cs typeface="Simplified Arabic"/>
                        </a:rPr>
                        <a:t>مضاد للأكسدة ومنع تلف جدار الخلية. </a:t>
                      </a:r>
                      <a:endParaRPr lang="en-US" sz="1200">
                        <a:latin typeface="Times New Roman"/>
                        <a:ea typeface="SimSun"/>
                      </a:endParaRPr>
                    </a:p>
                  </a:txBody>
                  <a:tcPr marL="68580" marR="68580" marT="0" marB="0"/>
                </a:tc>
                <a:tc>
                  <a:txBody>
                    <a:bodyPr/>
                    <a:lstStyle/>
                    <a:p>
                      <a:pPr algn="justLow" rtl="1">
                        <a:spcAft>
                          <a:spcPts val="0"/>
                        </a:spcAft>
                      </a:pPr>
                      <a:r>
                        <a:rPr lang="ar-JO" sz="1400" b="1">
                          <a:latin typeface="Times New Roman"/>
                          <a:ea typeface="Times New Roman"/>
                          <a:cs typeface="Simplified Arabic"/>
                        </a:rPr>
                        <a:t>قد يؤدي لفقر الدم</a:t>
                      </a:r>
                      <a:endParaRPr lang="en-US" sz="1200">
                        <a:latin typeface="Times New Roman"/>
                        <a:ea typeface="SimSun"/>
                      </a:endParaRPr>
                    </a:p>
                  </a:txBody>
                  <a:tcPr marL="68580" marR="68580" marT="0" marB="0"/>
                </a:tc>
                <a:tc>
                  <a:txBody>
                    <a:bodyPr/>
                    <a:lstStyle/>
                    <a:p>
                      <a:pPr algn="justLow" rtl="1">
                        <a:spcAft>
                          <a:spcPts val="0"/>
                        </a:spcAft>
                      </a:pPr>
                      <a:r>
                        <a:rPr lang="ar-JO" sz="1400" b="1">
                          <a:latin typeface="Times New Roman"/>
                          <a:ea typeface="Times New Roman"/>
                          <a:cs typeface="Simplified Arabic"/>
                        </a:rPr>
                        <a:t>غير سام</a:t>
                      </a:r>
                      <a:endParaRPr lang="en-US" sz="1200">
                        <a:latin typeface="Times New Roman"/>
                        <a:ea typeface="SimSun"/>
                      </a:endParaRPr>
                    </a:p>
                  </a:txBody>
                  <a:tcPr marL="68580" marR="68580" marT="0" marB="0"/>
                </a:tc>
              </a:tr>
              <a:tr h="370840">
                <a:tc>
                  <a:txBody>
                    <a:bodyPr/>
                    <a:lstStyle/>
                    <a:p>
                      <a:pPr algn="justLow" rtl="1">
                        <a:spcAft>
                          <a:spcPts val="0"/>
                        </a:spcAft>
                      </a:pPr>
                      <a:r>
                        <a:rPr lang="en-US" sz="1400" b="1">
                          <a:latin typeface="Simplified Arabic"/>
                          <a:ea typeface="Times New Roman"/>
                        </a:rPr>
                        <a:t>K</a:t>
                      </a:r>
                      <a:endParaRPr lang="en-US" sz="1200">
                        <a:latin typeface="Times New Roman"/>
                        <a:ea typeface="SimSun"/>
                      </a:endParaRPr>
                    </a:p>
                  </a:txBody>
                  <a:tcPr marL="68580" marR="68580" marT="0" marB="0"/>
                </a:tc>
                <a:tc>
                  <a:txBody>
                    <a:bodyPr/>
                    <a:lstStyle/>
                    <a:p>
                      <a:pPr algn="justLow" rtl="1">
                        <a:spcAft>
                          <a:spcPts val="0"/>
                        </a:spcAft>
                      </a:pPr>
                      <a:r>
                        <a:rPr lang="ar-JO" sz="1400" b="1">
                          <a:latin typeface="Times New Roman"/>
                          <a:ea typeface="Times New Roman"/>
                          <a:cs typeface="Simplified Arabic"/>
                        </a:rPr>
                        <a:t>الأوراق الخضراء والفواكه واللحوم والحبوب.</a:t>
                      </a:r>
                      <a:endParaRPr lang="en-US" sz="1200">
                        <a:latin typeface="Times New Roman"/>
                        <a:ea typeface="SimSun"/>
                      </a:endParaRPr>
                    </a:p>
                  </a:txBody>
                  <a:tcPr marL="68580" marR="68580" marT="0" marB="0"/>
                </a:tc>
                <a:tc>
                  <a:txBody>
                    <a:bodyPr/>
                    <a:lstStyle/>
                    <a:p>
                      <a:pPr algn="justLow" rtl="1">
                        <a:spcAft>
                          <a:spcPts val="0"/>
                        </a:spcAft>
                      </a:pPr>
                      <a:r>
                        <a:rPr lang="ar-JO" sz="1400" b="1">
                          <a:latin typeface="Times New Roman"/>
                          <a:ea typeface="Times New Roman"/>
                          <a:cs typeface="Simplified Arabic"/>
                        </a:rPr>
                        <a:t>مهم في عملية تخثر الدم ويدخل في تكوين البروثرمبين .</a:t>
                      </a:r>
                      <a:endParaRPr lang="en-US" sz="1200">
                        <a:latin typeface="Times New Roman"/>
                        <a:ea typeface="SimSun"/>
                      </a:endParaRPr>
                    </a:p>
                  </a:txBody>
                  <a:tcPr marL="68580" marR="68580" marT="0" marB="0"/>
                </a:tc>
                <a:tc>
                  <a:txBody>
                    <a:bodyPr/>
                    <a:lstStyle/>
                    <a:p>
                      <a:pPr algn="justLow" rtl="1">
                        <a:spcAft>
                          <a:spcPts val="0"/>
                        </a:spcAft>
                      </a:pPr>
                      <a:r>
                        <a:rPr lang="ar-JO" sz="1400" b="1">
                          <a:latin typeface="Times New Roman"/>
                          <a:ea typeface="Times New Roman"/>
                          <a:cs typeface="Simplified Arabic"/>
                        </a:rPr>
                        <a:t>يؤدي إلى بعض الحالات المرضية المصاحبة للنزف الدموي وقد يؤدي إلى النزف الداخلي.</a:t>
                      </a:r>
                      <a:endParaRPr lang="en-US" sz="1200">
                        <a:latin typeface="Times New Roman"/>
                        <a:ea typeface="SimSun"/>
                      </a:endParaRPr>
                    </a:p>
                  </a:txBody>
                  <a:tcPr marL="68580" marR="68580" marT="0" marB="0"/>
                </a:tc>
                <a:tc>
                  <a:txBody>
                    <a:bodyPr/>
                    <a:lstStyle/>
                    <a:p>
                      <a:pPr algn="justLow" rtl="1">
                        <a:spcAft>
                          <a:spcPts val="0"/>
                        </a:spcAft>
                      </a:pPr>
                      <a:r>
                        <a:rPr lang="ar-JO" sz="1400" b="1" dirty="0">
                          <a:latin typeface="Times New Roman"/>
                          <a:ea typeface="Times New Roman"/>
                          <a:cs typeface="Simplified Arabic"/>
                        </a:rPr>
                        <a:t>غير سام في الغالب والصناعي منه إذا اخذ بكميات كبيرة يؤدي إلى أبو صفار</a:t>
                      </a:r>
                      <a:endParaRPr lang="en-US" sz="1200" dirty="0">
                        <a:latin typeface="Times New Roman"/>
                        <a:ea typeface="SimSun"/>
                      </a:endParaRPr>
                    </a:p>
                  </a:txBody>
                  <a:tcPr marL="68580" marR="68580" marT="0" marB="0"/>
                </a:tc>
              </a:tr>
            </a:tbl>
          </a:graphicData>
        </a:graphic>
      </p:graphicFrame>
      <p:sp>
        <p:nvSpPr>
          <p:cNvPr id="512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JO" altLang="zh-CN" sz="1800" b="1" i="0" u="sng" strike="noStrike" cap="none" normalizeH="0" baseline="0" smtClean="0">
                <a:ln>
                  <a:noFill/>
                </a:ln>
                <a:solidFill>
                  <a:schemeClr val="tx1"/>
                </a:solidFill>
                <a:effectLst/>
                <a:latin typeface="Simplified Arabic" pitchFamily="18" charset="-78"/>
                <a:ea typeface="SimSun" pitchFamily="2" charset="-122"/>
                <a:cs typeface="Simplified Arabic" pitchFamily="18" charset="-78"/>
              </a:rPr>
              <a:t>الفيتامينات الذائبة في الدهون.</a:t>
            </a:r>
            <a:endParaRPr kumimoji="0" lang="ar-JO" altLang="zh-CN"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2497C-4A66-4E7E-9218-5F66E9AC56E6}" type="datetime5">
              <a:rPr lang="en-US" smtClean="0"/>
              <a:pPr/>
              <a:t>17-Mar-21</a:t>
            </a:fld>
            <a:endParaRPr lang="en-US"/>
          </a:p>
        </p:txBody>
      </p:sp>
      <p:sp>
        <p:nvSpPr>
          <p:cNvPr id="3" name="Slide Number Placeholder 2"/>
          <p:cNvSpPr>
            <a:spLocks noGrp="1"/>
          </p:cNvSpPr>
          <p:nvPr>
            <p:ph type="sldNum" sz="quarter" idx="12"/>
          </p:nvPr>
        </p:nvSpPr>
        <p:spPr/>
        <p:txBody>
          <a:bodyPr/>
          <a:lstStyle/>
          <a:p>
            <a:fld id="{1D275F42-C598-493B-B6CF-68609FFA487F}" type="slidenum">
              <a:rPr lang="en-US" smtClean="0"/>
              <a:pPr/>
              <a:t>6</a:t>
            </a:fld>
            <a:endParaRPr lang="en-US"/>
          </a:p>
        </p:txBody>
      </p:sp>
      <p:sp>
        <p:nvSpPr>
          <p:cNvPr id="4" name="Rectangle 3"/>
          <p:cNvSpPr/>
          <p:nvPr/>
        </p:nvSpPr>
        <p:spPr>
          <a:xfrm>
            <a:off x="3779912" y="980728"/>
            <a:ext cx="1975221" cy="923330"/>
          </a:xfrm>
          <a:prstGeom prst="rect">
            <a:avLst/>
          </a:prstGeom>
          <a:noFill/>
        </p:spPr>
        <p:txBody>
          <a:bodyPr wrap="none" lIns="91440" tIns="45720" rIns="91440" bIns="45720">
            <a:spAutoFit/>
          </a:bodyPr>
          <a:lstStyle/>
          <a:p>
            <a:pPr algn="ctr"/>
            <a:r>
              <a:rPr lang="ar-JO" sz="5400" b="1" cap="none" spc="0" dirty="0" smtClean="0">
                <a:ln w="17780" cmpd="sng">
                  <a:solidFill>
                    <a:srgbClr val="FFFFFF"/>
                  </a:solidFill>
                  <a:prstDash val="solid"/>
                  <a:miter lim="800000"/>
                </a:ln>
                <a:solidFill>
                  <a:schemeClr val="accent5">
                    <a:lumMod val="75000"/>
                  </a:schemeClr>
                </a:solidFill>
                <a:effectLst>
                  <a:outerShdw blurRad="50800" algn="tl" rotWithShape="0">
                    <a:srgbClr val="000000"/>
                  </a:outerShdw>
                </a:effectLst>
              </a:rPr>
              <a:t>الخاتمة</a:t>
            </a:r>
            <a:r>
              <a:rPr lang="ar-JO"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755576" y="2780928"/>
            <a:ext cx="7651454" cy="1754326"/>
          </a:xfrm>
          <a:prstGeom prst="rect">
            <a:avLst/>
          </a:prstGeom>
          <a:noFill/>
        </p:spPr>
        <p:txBody>
          <a:bodyPr wrap="square" lIns="91440" tIns="45720" rIns="91440" bIns="45720">
            <a:spAutoFit/>
          </a:bodyPr>
          <a:lstStyle/>
          <a:p>
            <a:pPr algn="ctr"/>
            <a:r>
              <a:rPr lang="ar-JO" sz="5400" b="1" cap="none" spc="0"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اشكر لكم حسن اصغائكم </a:t>
            </a:r>
          </a:p>
          <a:p>
            <a:pPr algn="ctr"/>
            <a:r>
              <a:rPr lang="ar-JO" sz="5400" b="1"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والسلام عليكم ورحمة الله وبركاته</a:t>
            </a:r>
            <a:endParaRPr lang="en-US" sz="5400" b="1" cap="none" spc="0" dirty="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383</TotalTime>
  <Words>203</Words>
  <Application>Microsoft Office PowerPoint</Application>
  <PresentationFormat>عرض على الشاشة (3:4)‏</PresentationFormat>
  <Paragraphs>66</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Concourse</vt:lpstr>
      <vt:lpstr>الفيتامينات .....1 </vt:lpstr>
      <vt:lpstr>الشريحة 2</vt:lpstr>
      <vt:lpstr>الشريحة 3</vt:lpstr>
      <vt:lpstr>الشريحة 4</vt:lpstr>
      <vt:lpstr>الشريحة 5</vt:lpstr>
      <vt:lpstr>الشريحة 6</vt:lpstr>
    </vt:vector>
  </TitlesOfParts>
  <Company>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تحليلية للصعوبات التي تواجه طلبة تخصص التربية الرياضية في المساقات العملية في جامعة فلسطين التقنية خضوري  Analytical study of the difficulties facing students in the field of physical education in practical subjects at the Palestine Technical University- Khadouri</dc:title>
  <dc:creator>Customer</dc:creator>
  <cp:lastModifiedBy>almanar</cp:lastModifiedBy>
  <cp:revision>100</cp:revision>
  <dcterms:created xsi:type="dcterms:W3CDTF">2017-10-26T15:09:56Z</dcterms:created>
  <dcterms:modified xsi:type="dcterms:W3CDTF">2021-03-17T04:52:33Z</dcterms:modified>
</cp:coreProperties>
</file>