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173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28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73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494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14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350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610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024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957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64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812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61F3-F566-449B-AB7A-859A5319A28B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DF02B-999F-43D9-AD6E-FAB1765FC7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806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دور القطاع الخاص في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نظراً </a:t>
            </a:r>
            <a:r>
              <a:rPr lang="ar-SA" dirty="0"/>
              <a:t>لأهمية الدور الذي يقوم به القطاع الخاص، وتأثير سلوك الشركات على كثير من</a:t>
            </a:r>
          </a:p>
          <a:p>
            <a:pPr marL="0" indent="0" algn="r" rtl="1">
              <a:buNone/>
            </a:pPr>
            <a:r>
              <a:rPr lang="ar-SA" dirty="0"/>
              <a:t>أفراد المجتمع وشرائحه، فقد عمل تعديل قانون مكافحة الفساد في العام 2018 على</a:t>
            </a:r>
          </a:p>
          <a:p>
            <a:pPr marL="0" indent="0" algn="r" rtl="1">
              <a:buNone/>
            </a:pPr>
            <a:r>
              <a:rPr lang="ar-SA" dirty="0"/>
              <a:t>إدراج “رؤساء وأعضاء مجالس إدارة الشركات، والعاملين فيها، والتي تكون الدولة أو أي</a:t>
            </a:r>
          </a:p>
          <a:p>
            <a:pPr marL="0" indent="0" algn="r" rtl="1">
              <a:buNone/>
            </a:pPr>
            <a:r>
              <a:rPr lang="ar-SA" dirty="0"/>
              <a:t>من مؤسساتها مساهماً فيها” ضمن الأشخاص الخاضعين لأحكام قانون مكافحة الفساد،</a:t>
            </a:r>
          </a:p>
          <a:p>
            <a:pPr marL="0" indent="0" algn="r" rtl="1">
              <a:buNone/>
            </a:pPr>
            <a:r>
              <a:rPr lang="ar-SA" dirty="0"/>
              <a:t>مما يعني أن قيام أي عضو مجلس إدارة في هذه الشركات أو أي موظف فيها بارتكاب</a:t>
            </a:r>
          </a:p>
          <a:p>
            <a:pPr marL="0" indent="0" algn="r" rtl="1">
              <a:buNone/>
            </a:pPr>
            <a:r>
              <a:rPr lang="ar-SA" dirty="0"/>
              <a:t>أيٍ من جرائم الفساد الواردة في القانون فإنه سيتم محاكمته في محكمة جرائم الفساد</a:t>
            </a:r>
          </a:p>
          <a:p>
            <a:pPr marL="0" indent="0" algn="r" rtl="1">
              <a:buNone/>
            </a:pPr>
            <a:r>
              <a:rPr lang="ar-SA" dirty="0"/>
              <a:t>على أنه مرتكب لجريمة فساد. ومن شان ذلك أن يحد من الفساد في هذه الشركات، وأن</a:t>
            </a:r>
          </a:p>
          <a:p>
            <a:pPr marL="0" indent="0" algn="r" rtl="1">
              <a:buNone/>
            </a:pPr>
            <a:r>
              <a:rPr lang="ar-SA" dirty="0"/>
              <a:t>يعزز من الحوكمة فيها.</a:t>
            </a:r>
          </a:p>
        </p:txBody>
      </p:sp>
    </p:spTree>
    <p:extLst>
      <p:ext uri="{BB962C8B-B14F-4D97-AF65-F5344CB8AC3E}">
        <p14:creationId xmlns:p14="http://schemas.microsoft.com/office/powerpoint/2010/main" val="172733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دور الإعلام في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SA" dirty="0"/>
              <a:t>يقصد بوسائل </a:t>
            </a:r>
            <a:r>
              <a:rPr lang="ar-SA" dirty="0" smtClean="0"/>
              <a:t>الإعلام: جميع </a:t>
            </a:r>
            <a:r>
              <a:rPr lang="ar-SA" dirty="0"/>
              <a:t>الوسائل والأدوات التي تنقل إلى </a:t>
            </a:r>
            <a:r>
              <a:rPr lang="ar-SA" dirty="0" smtClean="0"/>
              <a:t>الجماهير المتلقية </a:t>
            </a:r>
            <a:r>
              <a:rPr lang="ar-SA" dirty="0"/>
              <a:t>وما يجري من </a:t>
            </a:r>
            <a:r>
              <a:rPr lang="ar-SA" dirty="0" smtClean="0"/>
              <a:t>حولها </a:t>
            </a:r>
          </a:p>
          <a:p>
            <a:pPr marL="0" indent="0" algn="r" rtl="1">
              <a:buNone/>
            </a:pPr>
            <a:r>
              <a:rPr lang="ar-SA" dirty="0" smtClean="0"/>
              <a:t>عن </a:t>
            </a:r>
            <a:r>
              <a:rPr lang="ar-SA" dirty="0"/>
              <a:t>طريق السمع والبصر، وتتجسد في </a:t>
            </a:r>
            <a:r>
              <a:rPr lang="ar-SA" dirty="0" smtClean="0"/>
              <a:t>الراديو والتلفزيون </a:t>
            </a:r>
            <a:r>
              <a:rPr lang="ar-SA" dirty="0"/>
              <a:t>والصحف </a:t>
            </a:r>
            <a:r>
              <a:rPr lang="ar-SA" dirty="0" smtClean="0"/>
              <a:t>والمجلات والكتب </a:t>
            </a:r>
            <a:r>
              <a:rPr lang="ar-SA" dirty="0"/>
              <a:t>والسينما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والإعلان</a:t>
            </a:r>
            <a:r>
              <a:rPr lang="ar-SA" dirty="0"/>
              <a:t>، وهي تؤثر في </a:t>
            </a:r>
            <a:r>
              <a:rPr lang="ar-SA" dirty="0" smtClean="0"/>
              <a:t>شخصية وأفكار </a:t>
            </a:r>
            <a:r>
              <a:rPr lang="ar-SA" dirty="0"/>
              <a:t>واتجاهات </a:t>
            </a:r>
            <a:r>
              <a:rPr lang="ar-SA" dirty="0" smtClean="0"/>
              <a:t>المتلقي.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الصحافة الاستقصائية: </a:t>
            </a:r>
          </a:p>
          <a:p>
            <a:pPr marL="0" indent="0" algn="r" rtl="1">
              <a:buNone/>
            </a:pPr>
            <a:r>
              <a:rPr lang="ar-SA" dirty="0" smtClean="0"/>
              <a:t>ظهرت </a:t>
            </a:r>
            <a:r>
              <a:rPr lang="ar-SA" dirty="0"/>
              <a:t>الصحافة الاستقصائية مع بداية تطور مفهوم ودور الصحافة في </a:t>
            </a:r>
            <a:r>
              <a:rPr lang="ar-SA" dirty="0" smtClean="0"/>
              <a:t>المجتمع واتجاهها </a:t>
            </a:r>
            <a:r>
              <a:rPr lang="ar-SA" dirty="0"/>
              <a:t>في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الإبراز </a:t>
            </a:r>
            <a:r>
              <a:rPr lang="ar-SA" dirty="0"/>
              <a:t>والتركيز والتحري عن قضايا معينة تحدث في المجتمع، خاصة </a:t>
            </a:r>
            <a:r>
              <a:rPr lang="ar-SA" dirty="0" smtClean="0"/>
              <a:t>جوانب الانحراف والفساد.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SA" dirty="0" smtClean="0"/>
              <a:t>تعرف الصحافة الاستقصائية: إنها </a:t>
            </a:r>
            <a:r>
              <a:rPr lang="ar-SA" dirty="0"/>
              <a:t>البحث والتنقيب حول قضية أو موضوع ما والبحث في عمقها، لمعرفة ما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وراء المعلومات</a:t>
            </a:r>
            <a:r>
              <a:rPr lang="ar-SA" dirty="0"/>
              <a:t>، فنشر خبر عن مؤتمر سيعقد في مكان ما ليس صحافة استقصائية، </a:t>
            </a:r>
            <a:r>
              <a:rPr lang="ar-SA" dirty="0" smtClean="0"/>
              <a:t>بل معرفة </a:t>
            </a:r>
            <a:r>
              <a:rPr lang="ar-SA" dirty="0"/>
              <a:t>أسباب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الانعقاد </a:t>
            </a:r>
            <a:r>
              <a:rPr lang="ar-SA" dirty="0"/>
              <a:t>وملابساته، ومعرفة سبب عقده في هذه الأوقات </a:t>
            </a:r>
            <a:r>
              <a:rPr lang="ar-SA" dirty="0" smtClean="0"/>
              <a:t>والظروف المحيطة </a:t>
            </a:r>
            <a:r>
              <a:rPr lang="ar-SA" dirty="0"/>
              <a:t>به هو التنقيب </a:t>
            </a:r>
            <a:r>
              <a:rPr lang="ar-SA" dirty="0" smtClean="0"/>
              <a:t>والاستقصاء.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1716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7" y="332508"/>
            <a:ext cx="11443854" cy="6262255"/>
          </a:xfrm>
        </p:spPr>
        <p:txBody>
          <a:bodyPr/>
          <a:lstStyle/>
          <a:p>
            <a:pPr marL="0" indent="0" algn="r" rtl="1">
              <a:buNone/>
            </a:pPr>
            <a:r>
              <a:rPr lang="ar-SA" dirty="0"/>
              <a:t>وتعد وسائل </a:t>
            </a:r>
            <a:r>
              <a:rPr lang="ar-SA" dirty="0" smtClean="0"/>
              <a:t>الإعلام </a:t>
            </a:r>
            <a:r>
              <a:rPr lang="ar-SA" dirty="0"/>
              <a:t>وسيلة فعالة التأثير في سلوك المجتمع من خال </a:t>
            </a:r>
            <a:r>
              <a:rPr lang="ar-SA" dirty="0" smtClean="0"/>
              <a:t>الضوابط الآتية: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1. الإسهام </a:t>
            </a:r>
            <a:r>
              <a:rPr lang="ar-SA" dirty="0"/>
              <a:t>في توعية الناس بمفهوم بالفساد وأسبابه ونتائجه وسبل مكافحته ومعالجته.</a:t>
            </a:r>
          </a:p>
          <a:p>
            <a:pPr marL="0" indent="0" algn="r" rtl="1">
              <a:buNone/>
            </a:pPr>
            <a:r>
              <a:rPr lang="ar-SA" dirty="0" smtClean="0"/>
              <a:t>2. الكشف </a:t>
            </a:r>
            <a:r>
              <a:rPr lang="ar-SA" dirty="0"/>
              <a:t>عن حالات الفساد المتنوعة لمساعدة الحكومة في الحد منها.</a:t>
            </a:r>
          </a:p>
          <a:p>
            <a:pPr marL="0" indent="0" algn="r" rtl="1">
              <a:buNone/>
            </a:pPr>
            <a:r>
              <a:rPr lang="ar-SA" dirty="0" smtClean="0"/>
              <a:t>3. الحث </a:t>
            </a:r>
            <a:r>
              <a:rPr lang="ar-SA" dirty="0"/>
              <a:t>على سن القوانين المحكمة التي تكافح الفساد.</a:t>
            </a:r>
          </a:p>
          <a:p>
            <a:pPr marL="0" indent="0" algn="r" rtl="1">
              <a:buNone/>
            </a:pPr>
            <a:r>
              <a:rPr lang="ar-SA" dirty="0" smtClean="0"/>
              <a:t>4. تعزیز </a:t>
            </a:r>
            <a:r>
              <a:rPr lang="ar-SA" dirty="0"/>
              <a:t>نظام المساءلة، وإدخال إصلاحات للسوق تقضي على الفساد.</a:t>
            </a:r>
          </a:p>
          <a:p>
            <a:pPr marL="0" indent="0" algn="r" rtl="1">
              <a:buNone/>
            </a:pPr>
            <a:r>
              <a:rPr lang="ar-SA" dirty="0" smtClean="0"/>
              <a:t>5. التأثير </a:t>
            </a:r>
            <a:r>
              <a:rPr lang="ar-SA" dirty="0"/>
              <a:t>على الرأي العام لجعله أكثر عداء للفساد.</a:t>
            </a:r>
          </a:p>
          <a:p>
            <a:pPr marL="0" indent="0" algn="r" rtl="1">
              <a:buNone/>
            </a:pPr>
            <a:r>
              <a:rPr lang="ar-SA" dirty="0" smtClean="0"/>
              <a:t>6. دفع </a:t>
            </a:r>
            <a:r>
              <a:rPr lang="ar-SA" dirty="0"/>
              <a:t>الجهات الرسمية إلى إجراء التحقيقات والتحريات التي تخلص المجتمع </a:t>
            </a:r>
            <a:r>
              <a:rPr lang="ar-SA" dirty="0" smtClean="0"/>
              <a:t>من الفساد والمفسدين.</a:t>
            </a:r>
          </a:p>
          <a:p>
            <a:pPr marL="0" indent="0" algn="r" rtl="1">
              <a:buNone/>
            </a:pPr>
            <a:r>
              <a:rPr lang="ar-SA" dirty="0" smtClean="0"/>
              <a:t>7. القيام بحملات </a:t>
            </a:r>
            <a:r>
              <a:rPr lang="ar-SA" dirty="0"/>
              <a:t>إعلامية واسعة ومستمرة تشرح عواقب الفساد وتبين الحاجة </a:t>
            </a:r>
            <a:r>
              <a:rPr lang="ar-SA" dirty="0" smtClean="0"/>
              <a:t>إلى الإصلاحات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الإدارية </a:t>
            </a:r>
            <a:r>
              <a:rPr lang="ar-SA" dirty="0"/>
              <a:t>والاجتماعية والمالية وتسهيل انسيابية المعاملات.</a:t>
            </a:r>
          </a:p>
          <a:p>
            <a:pPr marL="0" indent="0" algn="r" rtl="1">
              <a:buNone/>
            </a:pPr>
            <a:r>
              <a:rPr lang="ar-SA" dirty="0" smtClean="0"/>
              <a:t>8. نشر </a:t>
            </a:r>
            <a:r>
              <a:rPr lang="ar-SA" dirty="0"/>
              <a:t>مقالات وموضوعات مختصرة وواضحة تشرح عواقب الفساد.</a:t>
            </a:r>
          </a:p>
          <a:p>
            <a:pPr marL="0" indent="0" algn="r" rtl="1">
              <a:buNone/>
            </a:pPr>
            <a:r>
              <a:rPr lang="ar-SA" dirty="0" smtClean="0"/>
              <a:t>9. الاستفادة </a:t>
            </a:r>
            <a:r>
              <a:rPr lang="ar-SA" dirty="0"/>
              <a:t>من المعلومات عن مخاطر الفساد ونشرها على أوسع نطاق.</a:t>
            </a:r>
          </a:p>
        </p:txBody>
      </p:sp>
    </p:spTree>
    <p:extLst>
      <p:ext uri="{BB962C8B-B14F-4D97-AF65-F5344CB8AC3E}">
        <p14:creationId xmlns:p14="http://schemas.microsoft.com/office/powerpoint/2010/main" val="383346260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ملء الشاشة</PresentationFormat>
  <Paragraphs>33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دور القطاع الخاص في مكافحة الفساد: </vt:lpstr>
      <vt:lpstr>دور الإعلام في مكافحة الفساد: 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 القطاع الخاص في مكافحة الفساد: </dc:title>
  <dc:creator>Hisham</dc:creator>
  <cp:lastModifiedBy>Hisham</cp:lastModifiedBy>
  <cp:revision>1</cp:revision>
  <dcterms:created xsi:type="dcterms:W3CDTF">2022-04-11T20:12:49Z</dcterms:created>
  <dcterms:modified xsi:type="dcterms:W3CDTF">2022-04-11T20:13:07Z</dcterms:modified>
</cp:coreProperties>
</file>