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92" d="100"/>
          <a:sy n="92" d="100"/>
        </p:scale>
        <p:origin x="1186"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380CB36B-BF14-45E6-970E-81FD69AA026C}" type="datetimeFigureOut">
              <a:rPr lang="ar-SA" smtClean="0"/>
              <a:pPr/>
              <a:t>20/01/1446</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337189A7-AAAD-4D23-8723-C31B0F56FE7A}"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80CB36B-BF14-45E6-970E-81FD69AA026C}" type="datetimeFigureOut">
              <a:rPr lang="ar-SA" smtClean="0"/>
              <a:pPr/>
              <a:t>20/01/1446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80CB36B-BF14-45E6-970E-81FD69AA026C}" type="datetimeFigureOut">
              <a:rPr lang="ar-SA" smtClean="0"/>
              <a:pPr/>
              <a:t>20/01/1446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80CB36B-BF14-45E6-970E-81FD69AA026C}" type="datetimeFigureOut">
              <a:rPr lang="ar-SA" smtClean="0"/>
              <a:pPr/>
              <a:t>20/01/1446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80CB36B-BF14-45E6-970E-81FD69AA026C}" type="datetimeFigureOut">
              <a:rPr lang="ar-SA" smtClean="0"/>
              <a:pPr/>
              <a:t>20/01/1446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7189A7-AAAD-4D23-8723-C31B0F56FE7A}"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80CB36B-BF14-45E6-970E-81FD69AA026C}" type="datetimeFigureOut">
              <a:rPr lang="ar-SA" smtClean="0"/>
              <a:pPr/>
              <a:t>20/01/1446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380CB36B-BF14-45E6-970E-81FD69AA026C}" type="datetimeFigureOut">
              <a:rPr lang="ar-SA" smtClean="0"/>
              <a:pPr/>
              <a:t>20/01/1446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380CB36B-BF14-45E6-970E-81FD69AA026C}" type="datetimeFigureOut">
              <a:rPr lang="ar-SA" smtClean="0"/>
              <a:pPr/>
              <a:t>20/01/1446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0CB36B-BF14-45E6-970E-81FD69AA026C}" type="datetimeFigureOut">
              <a:rPr lang="ar-SA" smtClean="0"/>
              <a:pPr/>
              <a:t>20/01/1446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80CB36B-BF14-45E6-970E-81FD69AA026C}" type="datetimeFigureOut">
              <a:rPr lang="ar-SA" smtClean="0"/>
              <a:pPr/>
              <a:t>20/01/1446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380CB36B-BF14-45E6-970E-81FD69AA026C}" type="datetimeFigureOut">
              <a:rPr lang="ar-SA" smtClean="0"/>
              <a:pPr/>
              <a:t>20/01/1446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337189A7-AAAD-4D23-8723-C31B0F56FE7A}" type="slidenum">
              <a:rPr lang="ar-SA" smtClean="0"/>
              <a:pPr/>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80CB36B-BF14-45E6-970E-81FD69AA026C}" type="datetimeFigureOut">
              <a:rPr lang="ar-SA" smtClean="0"/>
              <a:pPr/>
              <a:t>20/01/1446</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37189A7-AAAD-4D23-8723-C31B0F56FE7A}" type="slidenum">
              <a:rPr lang="ar-SA" smtClean="0"/>
              <a:pPr/>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3276600"/>
          </a:xfrm>
        </p:spPr>
        <p:txBody>
          <a:bodyPr>
            <a:noAutofit/>
          </a:bodyPr>
          <a:lstStyle/>
          <a:p>
            <a:pPr algn="ctr"/>
            <a:r>
              <a:rPr lang="ar-SA" sz="9600" dirty="0">
                <a:solidFill>
                  <a:srgbClr val="FF0000"/>
                </a:solidFill>
              </a:rPr>
              <a:t>النكبة </a:t>
            </a:r>
            <a:br>
              <a:rPr lang="ar-SA" sz="9600" dirty="0">
                <a:solidFill>
                  <a:srgbClr val="FF0000"/>
                </a:solidFill>
              </a:rPr>
            </a:br>
            <a:r>
              <a:rPr lang="ar-SA" sz="9600" dirty="0">
                <a:solidFill>
                  <a:srgbClr val="FF0000"/>
                </a:solidFill>
              </a:rPr>
              <a:t>وسقوط البلاد</a:t>
            </a:r>
            <a:br>
              <a:rPr lang="ar-SA" sz="9600" dirty="0">
                <a:solidFill>
                  <a:srgbClr val="FF0000"/>
                </a:solidFill>
              </a:rPr>
            </a:br>
            <a:endParaRPr lang="ar-SA" sz="9600" dirty="0">
              <a:solidFill>
                <a:srgbClr val="FF0000"/>
              </a:solidFill>
            </a:endParaRPr>
          </a:p>
        </p:txBody>
      </p:sp>
      <p:sp>
        <p:nvSpPr>
          <p:cNvPr id="3" name="Subtitle 2"/>
          <p:cNvSpPr>
            <a:spLocks noGrp="1"/>
          </p:cNvSpPr>
          <p:nvPr>
            <p:ph type="subTitle" idx="1"/>
          </p:nvPr>
        </p:nvSpPr>
        <p:spPr>
          <a:xfrm>
            <a:off x="533400" y="4572000"/>
            <a:ext cx="7854696" cy="409136"/>
          </a:xfrm>
        </p:spPr>
        <p:txBody>
          <a:bodyPr>
            <a:normAutofit fontScale="92500" lnSpcReduction="20000"/>
          </a:bodyPr>
          <a:lstStyle/>
          <a:p>
            <a:endParaRPr lang="ar-SA" dirty="0"/>
          </a:p>
        </p:txBody>
      </p:sp>
    </p:spTree>
  </p:cSld>
  <p:clrMapOvr>
    <a:masterClrMapping/>
  </p:clrMapOvr>
  <p:transition>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ميزان القوى</a:t>
            </a:r>
          </a:p>
        </p:txBody>
      </p:sp>
      <p:sp>
        <p:nvSpPr>
          <p:cNvPr id="3" name="Content Placeholder 2"/>
          <p:cNvSpPr>
            <a:spLocks noGrp="1"/>
          </p:cNvSpPr>
          <p:nvPr>
            <p:ph idx="1"/>
          </p:nvPr>
        </p:nvSpPr>
        <p:spPr/>
        <p:txBody>
          <a:bodyPr>
            <a:normAutofit/>
          </a:bodyPr>
          <a:lstStyle/>
          <a:p>
            <a:r>
              <a:rPr lang="ar-SA" dirty="0"/>
              <a:t>امتلك اليهود جيشا قوامه 68 الف جندي وكانت لديهم عدة تشكيلات عسكرية يأتي في مقدمتها الهاجاناه التي كانت تابعة لحزب العمل. اضافة الى الأرغون او الليحي بقيادة مناحيم بيغن.</a:t>
            </a:r>
          </a:p>
          <a:p>
            <a:r>
              <a:rPr lang="ar-SA" dirty="0"/>
              <a:t>امتلك العرب 27 الف جندي من بينهم 8 الاف من جيش الجهاد المقدس.</a:t>
            </a:r>
          </a:p>
          <a:p>
            <a:r>
              <a:rPr lang="ar-SA" dirty="0"/>
              <a:t>القوات المصرية 500. القوات الأردنية 4500. القوات العراقية 3000. القوات السورية 2500. القوات اللبنانية 1000. قوات جيش الانقاذ 3000. القوات السعودية هامشية</a:t>
            </a:r>
          </a:p>
          <a:p>
            <a:r>
              <a:rPr lang="ar-SA" dirty="0"/>
              <a:t>بالاضافة الى قوات من الاخوان المسلمين من المتطوعين المصريين الذين جندتهم حركة الاخوان المسلمين</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715000"/>
          </a:xfrm>
        </p:spPr>
        <p:txBody>
          <a:bodyPr>
            <a:noAutofit/>
          </a:bodyPr>
          <a:lstStyle/>
          <a:p>
            <a:pPr algn="just"/>
            <a:r>
              <a:rPr lang="ar-SA" sz="3600" dirty="0"/>
              <a:t>استطاعت الجيوش العربية رغم قلة العدد وضعف عدتها أن يسيطروا على اغلب المساحة التي خصصت للعرب حسب قرار التقسيم وعلى اجزاء من تلك التي خصصت لليهود.</a:t>
            </a:r>
          </a:p>
          <a:p>
            <a:pPr algn="just"/>
            <a:r>
              <a:rPr lang="ar-SA" sz="3600" dirty="0"/>
              <a:t>كان الوضع العسكري جيدا وأبدت الجيوش العربية تفوقا قتاليا على اليهود.</a:t>
            </a:r>
          </a:p>
          <a:p>
            <a:pPr algn="just"/>
            <a:r>
              <a:rPr lang="ar-SA" sz="3600" dirty="0"/>
              <a:t>هيت الدول الغربية لدعم اسرائيل بعد ما رأته من تقهقر عسكري يلحق بها. وفي 22/ايار 1948 اتخذذ مجلس الأمن قراره رقم 50 والقاضي بوقف اطلاق النار.</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Autofit/>
          </a:bodyPr>
          <a:lstStyle/>
          <a:p>
            <a:pPr algn="just"/>
            <a:r>
              <a:rPr lang="ar-SA" sz="3600" dirty="0"/>
              <a:t>نص القرار على المحافظة على الوضع العسكري القائم من حيث الارض والتسليح.</a:t>
            </a:r>
          </a:p>
          <a:p>
            <a:pPr algn="just"/>
            <a:r>
              <a:rPr lang="ar-SA" sz="3600" dirty="0"/>
              <a:t>التزم العرب بالقرار. وفتحت مخازن السلاح الغربي لليهود.</a:t>
            </a:r>
          </a:p>
          <a:p>
            <a:pPr algn="just"/>
            <a:r>
              <a:rPr lang="ar-SA" sz="3600" dirty="0"/>
              <a:t>خرق اليهود الهدنة وبدأ القتال للمرة الثانية في 9 تموز 1948 واخذت تميل الكفة لصالح اليهود رغم اخفاقهم في مناطق مثل جنين في مواجهة القوات العراقية. فشلت في احتلال القدس داخل الأسوار لكنها استولت على اللد ومطارها والرملة وتقهقر الجيش الاردني في تلك المنطقة.</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Autofit/>
          </a:bodyPr>
          <a:lstStyle/>
          <a:p>
            <a:pPr algn="just"/>
            <a:r>
              <a:rPr lang="ar-SA" sz="3200" dirty="0"/>
              <a:t>أصدر مجلس الأمن قرارا بوقف اطلاق النار بتاريخ 18 تموز لكن اليهود لم يلتزموا بالقرار وواصلوا هجومهم.</a:t>
            </a:r>
          </a:p>
          <a:p>
            <a:pPr algn="just"/>
            <a:r>
              <a:rPr lang="ar-SA" sz="3200" dirty="0"/>
              <a:t>في المقابل كان تبديل الخطط والقيادات والسلاح الفاسد وعدم وجود تعليمات بمواصلة القتال سببا في الهزيمة العربية.</a:t>
            </a:r>
          </a:p>
          <a:p>
            <a:pPr algn="just"/>
            <a:r>
              <a:rPr lang="ar-SA" sz="3200" dirty="0"/>
              <a:t>الجيش العراقي قام بتغيير القيادات وزود قواته بخرائط جديدة حول حرية العمل العسكري.</a:t>
            </a:r>
          </a:p>
          <a:p>
            <a:pPr algn="just"/>
            <a:r>
              <a:rPr lang="ar-SA" sz="3200" dirty="0"/>
              <a:t>الجيش الاردني انسحب فجاة من اللد والرملة وتمركز في شرقي القدس وبيت لحم.</a:t>
            </a:r>
          </a:p>
          <a:p>
            <a:pPr algn="just"/>
            <a:r>
              <a:rPr lang="ar-SA" sz="3200" dirty="0"/>
              <a:t>الجيش المصري تم تزويده بأسلحة فاسدة تقتل حاملها قبل الطرف الاخر.</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fontScale="92500"/>
          </a:bodyPr>
          <a:lstStyle/>
          <a:p>
            <a:pPr algn="just"/>
            <a:r>
              <a:rPr lang="ar-SA" sz="3200" dirty="0"/>
              <a:t>سيطرت اسرائيل على 76% من مساحة فلسطين وصمتت المدافع.</a:t>
            </a:r>
          </a:p>
          <a:p>
            <a:pPr algn="just"/>
            <a:r>
              <a:rPr lang="ar-SA" sz="3200" dirty="0"/>
              <a:t>عقدت محادثات من اجل الهدنة الدائمة. وقد وقعت مصر اول اتفاقية مع اسرائيل في عام 1949 تلتها لبنان فالأردن فسوريا. كان الهدف منها فصل القوات وتثبيت خطوط وقف اطلاق النار.</a:t>
            </a:r>
          </a:p>
          <a:p>
            <a:pPr algn="just"/>
            <a:r>
              <a:rPr lang="ar-SA" sz="3200" dirty="0"/>
              <a:t>سارت محادثات الهدنة بدون تفاعلات تذكر وجادلت اسرائيل بان خصرها او وسطها عند منطقة طولكرم ضيق جدا وانها بحاجة الى توسيعها.</a:t>
            </a:r>
          </a:p>
          <a:p>
            <a:pPr algn="just"/>
            <a:r>
              <a:rPr lang="ar-SA" sz="3200" dirty="0"/>
              <a:t>وافق الامير عبد الله على تسليم منطقة المثلث والممتدة من ام الفحم شمالا الى كفر قاسم جنوبا لكنه اشترط عدم طرد السكان. </a:t>
            </a:r>
          </a:p>
          <a:p>
            <a:pPr algn="just"/>
            <a:r>
              <a:rPr lang="ar-SA" sz="3200" dirty="0"/>
              <a:t>وافقت اسرائيل واصبحت المساحة تزيد عن 77%</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اعلان الاستقلال</a:t>
            </a:r>
          </a:p>
        </p:txBody>
      </p:sp>
      <p:sp>
        <p:nvSpPr>
          <p:cNvPr id="3" name="Content Placeholder 2"/>
          <p:cNvSpPr>
            <a:spLocks noGrp="1"/>
          </p:cNvSpPr>
          <p:nvPr>
            <p:ph idx="1"/>
          </p:nvPr>
        </p:nvSpPr>
        <p:spPr/>
        <p:txBody>
          <a:bodyPr/>
          <a:lstStyle/>
          <a:p>
            <a:r>
              <a:rPr lang="ar-SA" dirty="0"/>
              <a:t>قدم الحاج امين الحسيني الى غزة اثناء الحرب من اجل ترتيب اوضاع الفلسطينيين الا ان الهزيمة كانت سريعة .</a:t>
            </a:r>
          </a:p>
          <a:p>
            <a:r>
              <a:rPr lang="ar-SA" dirty="0"/>
              <a:t>دعا الى تشكيل مجلس وطني فلسطيني من شخصيات القطاع. وهذا ما حصل. </a:t>
            </a:r>
          </a:p>
          <a:p>
            <a:r>
              <a:rPr lang="ar-SA" dirty="0"/>
              <a:t>اجتمع المجلس واعلن استقلال فلسطين وتشكيل حكومة عموم فلسطين.</a:t>
            </a:r>
          </a:p>
          <a:p>
            <a:r>
              <a:rPr lang="ar-SA" dirty="0"/>
              <a:t>تم الاعلان عن فلسطين دولة مستقلة ذات حكم برلماني. ويجد القاريء ضمن الوثائق النص الكامل لاعلان الاستقلال الذيصدر في 1 تشرين اول 1948.</a:t>
            </a:r>
          </a:p>
          <a:p>
            <a:pPr>
              <a:buNone/>
            </a:pPr>
            <a:endParaRPr lang="ar-S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953000"/>
          </a:xfrm>
        </p:spPr>
        <p:txBody>
          <a:bodyPr>
            <a:normAutofit/>
          </a:bodyPr>
          <a:lstStyle/>
          <a:p>
            <a:pPr algn="just"/>
            <a:r>
              <a:rPr lang="ar-SA" sz="3200" dirty="0"/>
              <a:t>لكن عمر الحكومة لم يطل اذ ارسلت القاهرة للحاج امين الحسيني واحتجزته وبعثت قواتها الى غزة واعتقلت رئيس الوزراء واعضاء الوزارة.</a:t>
            </a:r>
          </a:p>
          <a:p>
            <a:pPr algn="just"/>
            <a:r>
              <a:rPr lang="ar-SA" sz="3200" dirty="0"/>
              <a:t>وبهذا تكون الأنظمة العربية أول من قضى على المحاولة الفلسطينية لاقامة الدولة الفلسطينية.</a:t>
            </a:r>
          </a:p>
          <a:p>
            <a:pPr algn="just"/>
            <a:r>
              <a:rPr lang="ar-SA" sz="3200" dirty="0"/>
              <a:t>أخيرا سقطت البلاد بتخاذل وخيانة العرب وسقطت الحكومة بقرارهم.</a:t>
            </a:r>
          </a:p>
          <a:p>
            <a:pPr algn="ctr"/>
            <a:r>
              <a:rPr lang="ar-SA" sz="3200" dirty="0"/>
              <a:t>انتهى</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قرار التقسيم 181</a:t>
            </a:r>
          </a:p>
        </p:txBody>
      </p:sp>
      <p:sp>
        <p:nvSpPr>
          <p:cNvPr id="3" name="Content Placeholder 2"/>
          <p:cNvSpPr>
            <a:spLocks noGrp="1"/>
          </p:cNvSpPr>
          <p:nvPr>
            <p:ph idx="1"/>
          </p:nvPr>
        </p:nvSpPr>
        <p:spPr>
          <a:xfrm>
            <a:off x="457200" y="1935480"/>
            <a:ext cx="8229600" cy="4541520"/>
          </a:xfrm>
        </p:spPr>
        <p:txBody>
          <a:bodyPr>
            <a:noAutofit/>
          </a:bodyPr>
          <a:lstStyle/>
          <a:p>
            <a:pPr algn="just"/>
            <a:r>
              <a:rPr lang="ar-SA" sz="3600" dirty="0"/>
              <a:t>في 18 شباط 1947 أي بعد 30 عاما من وعد بلفور أعلن وزير الخارجية البريطاني ان الانتداب قد أثبت أنه غير عملي من الناحية التطبيقية، وان التعهدات المقطوعة للطرفين قد أظهرت انه لا يمكن التوفيق بينهما.</a:t>
            </a:r>
          </a:p>
          <a:p>
            <a:pPr algn="just"/>
            <a:r>
              <a:rPr lang="ar-SA" sz="3600" dirty="0"/>
              <a:t>بناء على طلب بريطانيا أرسلت الجمعية العامة للأمم المتحدة لجنة تابعة للأمم المتحدة بتاريخ 17/6/1947 مكونة من ممثلي 11 دولة. </a:t>
            </a:r>
            <a:r>
              <a:rPr lang="en-US" sz="3600" dirty="0"/>
              <a:t>UNSCOP</a:t>
            </a:r>
            <a:endParaRPr lang="ar-SA" sz="3600" dirty="0"/>
          </a:p>
        </p:txBody>
      </p:sp>
    </p:spTree>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قرار اللجنة</a:t>
            </a:r>
          </a:p>
        </p:txBody>
      </p:sp>
      <p:sp>
        <p:nvSpPr>
          <p:cNvPr id="3" name="Content Placeholder 2"/>
          <p:cNvSpPr>
            <a:spLocks noGrp="1"/>
          </p:cNvSpPr>
          <p:nvPr>
            <p:ph idx="1"/>
          </p:nvPr>
        </p:nvSpPr>
        <p:spPr>
          <a:xfrm>
            <a:off x="457200" y="1935480"/>
            <a:ext cx="8229600" cy="4541520"/>
          </a:xfrm>
        </p:spPr>
        <p:txBody>
          <a:bodyPr>
            <a:noAutofit/>
          </a:bodyPr>
          <a:lstStyle/>
          <a:p>
            <a:pPr algn="just"/>
            <a:r>
              <a:rPr lang="ar-SA" sz="3600" dirty="0"/>
              <a:t>وضعت اللجنة تقريرا مفصلا بتاريخ 31 آب 1947 رفعته للأمم المتحدة وسط انقسام اللجنة حول طريقة حل القضية الفلسطينية.</a:t>
            </a:r>
          </a:p>
          <a:p>
            <a:pPr algn="just"/>
            <a:r>
              <a:rPr lang="ar-SA" sz="3600" dirty="0"/>
              <a:t>أقلية تضم</a:t>
            </a:r>
            <a:r>
              <a:rPr lang="ar-SA" sz="3600" dirty="0">
                <a:sym typeface="Wingdings" pitchFamily="2" charset="2"/>
              </a:rPr>
              <a:t>:(يوغسلافيا، ايران، الهند) اقترحت اعلان استقلال فلسطين واقامة دولة اتحادية(فدرالية) مؤلفة من دولة عربية ودولة يهودية تكون القدس عاصمة.</a:t>
            </a:r>
          </a:p>
          <a:p>
            <a:pPr algn="just"/>
            <a:r>
              <a:rPr lang="ar-SA" sz="3600" dirty="0">
                <a:sym typeface="Wingdings" pitchFamily="2" charset="2"/>
              </a:rPr>
              <a:t>أكثرية : اقترحت تقسيم فلسطين الى دولتين عربية ويهودية على أن تخضعان للأمم المتحدة.</a:t>
            </a:r>
            <a:endParaRPr lang="ar-SA"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التصويت على قرار التقسيم</a:t>
            </a:r>
          </a:p>
        </p:txBody>
      </p:sp>
      <p:sp>
        <p:nvSpPr>
          <p:cNvPr id="3" name="Content Placeholder 2"/>
          <p:cNvSpPr>
            <a:spLocks noGrp="1"/>
          </p:cNvSpPr>
          <p:nvPr>
            <p:ph idx="1"/>
          </p:nvPr>
        </p:nvSpPr>
        <p:spPr/>
        <p:txBody>
          <a:bodyPr/>
          <a:lstStyle/>
          <a:p>
            <a:pPr algn="just"/>
            <a:r>
              <a:rPr lang="ar-SA" sz="3600" dirty="0"/>
              <a:t>استنادا إلى مشروع الأكثرية أصدرت الجمعية العامة للامم المتحدة في 29/12/1947 قرار التقسيم الشهير الذي حمل رقم(181) يأغلبية ثلثي الأعضاء المطلوبة للحصول على القرار، حيث صوتت لصالحه 33 دولة، وعارضته 13 دولة بما فيها الدول العربية والاسلامية وامتنع عن التصويت 10 دول من بينهم المملكة المتحدة.</a:t>
            </a:r>
          </a:p>
          <a:p>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نص قرار التقسيم</a:t>
            </a:r>
          </a:p>
        </p:txBody>
      </p:sp>
      <p:sp>
        <p:nvSpPr>
          <p:cNvPr id="3" name="Content Placeholder 2"/>
          <p:cNvSpPr>
            <a:spLocks noGrp="1"/>
          </p:cNvSpPr>
          <p:nvPr>
            <p:ph idx="1"/>
          </p:nvPr>
        </p:nvSpPr>
        <p:spPr>
          <a:xfrm>
            <a:off x="457200" y="1935480"/>
            <a:ext cx="8229600" cy="4922520"/>
          </a:xfrm>
        </p:spPr>
        <p:txBody>
          <a:bodyPr>
            <a:noAutofit/>
          </a:bodyPr>
          <a:lstStyle/>
          <a:p>
            <a:pPr algn="just"/>
            <a:r>
              <a:rPr lang="ar-SA" sz="3600" dirty="0"/>
              <a:t>اهم ما نص عليه القرار هو تجزئة فلسطين الى 6 أجزاء رئيسية، خصصت 3 منها للدولة اليهودية (56% من المساحة كلها) والثلاثة الأخرى للدولة العربية 43.35% بما في ذلك جيب حيفا المحاط من جميع الجهات بأراضي الدولة اليهودية. وحدد القرار حدود الدولة ونص على ان تتم وحدة اقتصادية بينهما.</a:t>
            </a:r>
          </a:p>
          <a:p>
            <a:pPr algn="just"/>
            <a:r>
              <a:rPr lang="ar-SA" sz="3600" dirty="0"/>
              <a:t>أما مدينة القدس وما حولها، بما في ذلك بيت لحم(0.65%) فتخضع لاادارة دولية خاصة تحت اشراف الأمم المتحدة.</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ملاحظات مهمة</a:t>
            </a:r>
          </a:p>
        </p:txBody>
      </p:sp>
      <p:sp>
        <p:nvSpPr>
          <p:cNvPr id="3" name="Content Placeholder 2"/>
          <p:cNvSpPr>
            <a:spLocks noGrp="1"/>
          </p:cNvSpPr>
          <p:nvPr>
            <p:ph idx="1"/>
          </p:nvPr>
        </p:nvSpPr>
        <p:spPr/>
        <p:txBody>
          <a:bodyPr/>
          <a:lstStyle/>
          <a:p>
            <a:pPr algn="just"/>
            <a:r>
              <a:rPr lang="ar-SA" sz="3600" dirty="0"/>
              <a:t>أن عكا واللد ولارملة وبئر السبع اضافة الى يافا كانت ضمن الأراضي المخصصة للدولة العربية المستقلة.</a:t>
            </a:r>
          </a:p>
          <a:p>
            <a:pPr algn="just"/>
            <a:r>
              <a:rPr lang="ar-SA" sz="3600" dirty="0"/>
              <a:t>أن عدد اليهود أثناء صدور قرار التقسيم لم يتجاوز 32% من عدد السكان الاجمالي.</a:t>
            </a:r>
          </a:p>
          <a:p>
            <a:pPr algn="just"/>
            <a:r>
              <a:rPr lang="ar-SA" sz="3600" dirty="0"/>
              <a:t>ان مساحة الأرض التي كانوا يملتلكوها كانت 6.65% من مساحة فلسطين.</a:t>
            </a:r>
          </a:p>
          <a:p>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ردود الفعل على قرار 181</a:t>
            </a:r>
          </a:p>
        </p:txBody>
      </p:sp>
      <p:sp>
        <p:nvSpPr>
          <p:cNvPr id="3" name="Content Placeholder 2"/>
          <p:cNvSpPr>
            <a:spLocks noGrp="1"/>
          </p:cNvSpPr>
          <p:nvPr>
            <p:ph idx="1"/>
          </p:nvPr>
        </p:nvSpPr>
        <p:spPr>
          <a:xfrm>
            <a:off x="457200" y="1935480"/>
            <a:ext cx="8229600" cy="5303520"/>
          </a:xfrm>
        </p:spPr>
        <p:txBody>
          <a:bodyPr>
            <a:noAutofit/>
          </a:bodyPr>
          <a:lstStyle/>
          <a:p>
            <a:pPr algn="just"/>
            <a:r>
              <a:rPr lang="ar-SA" sz="3600" dirty="0"/>
              <a:t>ابتهج وأيد اليهود وايدت الصهيونية العالمية قرار التقسيم الذي يمنحهم دولة مستقلة.</a:t>
            </a:r>
          </a:p>
          <a:p>
            <a:pPr algn="just"/>
            <a:r>
              <a:rPr lang="ar-SA" sz="3600" dirty="0"/>
              <a:t>دعمت الولايات المتحدة ممثلة برئيسها هاري ترومان القرار. ولعبت الاسباب والدوافع الداخلية المرتبطة بالصوت اليهودي في انتخابات الرئاسة دورا محوريا. </a:t>
            </a:r>
          </a:p>
          <a:p>
            <a:pPr algn="just"/>
            <a:r>
              <a:rPr lang="ar-SA" sz="3600" dirty="0"/>
              <a:t>ندد الفلسطينيون والعرب بالقرار واعتبروه غير شرعي ومخالف لميثاق الامم المتحدة والقانون الدولي وللمبادي التي بني عليها فيما بعد اعلان حقوق الانسان العالمي وانه لا يلزمهم.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الرفض الفلسطيني للقرار</a:t>
            </a:r>
          </a:p>
        </p:txBody>
      </p:sp>
      <p:sp>
        <p:nvSpPr>
          <p:cNvPr id="3" name="Content Placeholder 2"/>
          <p:cNvSpPr>
            <a:spLocks noGrp="1"/>
          </p:cNvSpPr>
          <p:nvPr>
            <p:ph idx="1"/>
          </p:nvPr>
        </p:nvSpPr>
        <p:spPr/>
        <p:txBody>
          <a:bodyPr>
            <a:normAutofit fontScale="85000" lnSpcReduction="20000"/>
          </a:bodyPr>
          <a:lstStyle/>
          <a:p>
            <a:pPr algn="just"/>
            <a:r>
              <a:rPr lang="ar-SA" sz="3900" dirty="0"/>
              <a:t>استند الفلسطينيون في رفضهم للقرار:</a:t>
            </a:r>
          </a:p>
          <a:p>
            <a:pPr algn="just"/>
            <a:r>
              <a:rPr lang="ar-SA" sz="3900" dirty="0"/>
              <a:t>لا تملك الامم المتحدة الاختصاص والحق في تقسيم ارض الغير. فهي لم تكن لها سيادة ولم تطلب الأطراف تدخلها.</a:t>
            </a:r>
          </a:p>
          <a:p>
            <a:pPr algn="just"/>
            <a:r>
              <a:rPr lang="ar-SA" sz="3900" dirty="0"/>
              <a:t>انتهكت الأمم المتحدة حق تقرير المصير للشعب الفلسطيني.</a:t>
            </a:r>
          </a:p>
          <a:p>
            <a:pPr algn="just"/>
            <a:r>
              <a:rPr lang="ar-SA" sz="3900" dirty="0"/>
              <a:t>رفض الامم المتحدة احالة القضية لمحكمة العدل الدولية</a:t>
            </a:r>
          </a:p>
          <a:p>
            <a:pPr algn="just"/>
            <a:r>
              <a:rPr lang="ar-SA" sz="3900" dirty="0"/>
              <a:t>الجمعية العامة ليست هيئة تشريعية او قضائية لذلك فان قراراتها لا تعدو كونها اكثر من توصية ليس لها صفة تنفيذية الزامية.</a:t>
            </a:r>
          </a:p>
          <a:p>
            <a:pPr>
              <a:buNone/>
            </a:pPr>
            <a:r>
              <a:rPr lang="ar-SA"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الهيئة العربية العليا</a:t>
            </a:r>
          </a:p>
        </p:txBody>
      </p:sp>
      <p:sp>
        <p:nvSpPr>
          <p:cNvPr id="3" name="Content Placeholder 2"/>
          <p:cNvSpPr>
            <a:spLocks noGrp="1"/>
          </p:cNvSpPr>
          <p:nvPr>
            <p:ph idx="1"/>
          </p:nvPr>
        </p:nvSpPr>
        <p:spPr/>
        <p:txBody>
          <a:bodyPr>
            <a:normAutofit fontScale="92500" lnSpcReduction="20000"/>
          </a:bodyPr>
          <a:lstStyle/>
          <a:p>
            <a:pPr algn="just"/>
            <a:r>
              <a:rPr lang="ar-SA" sz="3600" dirty="0"/>
              <a:t>اعلنت جامعة الدول العربية في اجتماعها المنعقد في بلودان في حزيران 1946 عن تشكيل الهيئة العربية العليا برئاسة الحاج أمين الحسيني.</a:t>
            </a:r>
          </a:p>
          <a:p>
            <a:pPr algn="just"/>
            <a:r>
              <a:rPr lang="ar-SA" sz="3600" dirty="0"/>
              <a:t>لم يكن بامكان الحسيني الاقامة في البلاد بسبب رفض بريطانيا السماح له بذلك بناء على قرار أصدرته عام 1937 . </a:t>
            </a:r>
          </a:p>
          <a:p>
            <a:pPr algn="just"/>
            <a:r>
              <a:rPr lang="ar-SA" sz="3600" dirty="0"/>
              <a:t>اقام الحسيني في القاهرة بالاضافة الى مكتب القدس الذي كان يديره جمال الحسيني.</a:t>
            </a:r>
          </a:p>
          <a:p>
            <a:pPr algn="just"/>
            <a:r>
              <a:rPr lang="ar-SA" sz="3600" dirty="0"/>
              <a:t>تشكيل جيش الجهاد المقدس بقيادة عبد القادر الحسيني.</a:t>
            </a:r>
          </a:p>
          <a:p>
            <a:pPr>
              <a:buNone/>
            </a:pPr>
            <a:endParaRPr lang="ar-S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207</TotalTime>
  <Words>1038</Words>
  <Application>Microsoft Office PowerPoint</Application>
  <PresentationFormat>On-screen Show (4:3)</PresentationFormat>
  <Paragraphs>63</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Calibri</vt:lpstr>
      <vt:lpstr>Constantia</vt:lpstr>
      <vt:lpstr>Wingdings 2</vt:lpstr>
      <vt:lpstr>Flow</vt:lpstr>
      <vt:lpstr>النكبة  وسقوط البلاد </vt:lpstr>
      <vt:lpstr>قرار التقسيم 181</vt:lpstr>
      <vt:lpstr>قرار اللجنة</vt:lpstr>
      <vt:lpstr>التصويت على قرار التقسيم</vt:lpstr>
      <vt:lpstr>نص قرار التقسيم</vt:lpstr>
      <vt:lpstr>ملاحظات مهمة</vt:lpstr>
      <vt:lpstr>ردود الفعل على قرار 181</vt:lpstr>
      <vt:lpstr>الرفض الفلسطيني للقرار</vt:lpstr>
      <vt:lpstr>الهيئة العربية العليا</vt:lpstr>
      <vt:lpstr>ميزان القوى</vt:lpstr>
      <vt:lpstr>PowerPoint Presentation</vt:lpstr>
      <vt:lpstr>PowerPoint Presentation</vt:lpstr>
      <vt:lpstr>PowerPoint Presentation</vt:lpstr>
      <vt:lpstr>PowerPoint Presentation</vt:lpstr>
      <vt:lpstr>اعلان الاستقلال</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المقاومة الفلسطينية 1920-1936</dc:title>
  <dc:creator>mohammed</dc:creator>
  <cp:lastModifiedBy>user</cp:lastModifiedBy>
  <cp:revision>23</cp:revision>
  <dcterms:created xsi:type="dcterms:W3CDTF">2017-07-11T18:32:25Z</dcterms:created>
  <dcterms:modified xsi:type="dcterms:W3CDTF">2024-07-26T21:15:49Z</dcterms:modified>
</cp:coreProperties>
</file>