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61" r:id="rId3"/>
    <p:sldId id="262" r:id="rId4"/>
    <p:sldId id="263" r:id="rId5"/>
    <p:sldId id="268" r:id="rId6"/>
    <p:sldId id="264" r:id="rId7"/>
    <p:sldId id="270" r:id="rId8"/>
    <p:sldId id="265" r:id="rId9"/>
    <p:sldId id="272" r:id="rId10"/>
    <p:sldId id="26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08/02/1446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08/02/1446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08/02/1446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08/02/1446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08/02/1446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08/02/1446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08/02/1446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28253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ar-SA" dirty="0" smtClean="0"/>
              <a:t>مبادئ التمويل – </a:t>
            </a:r>
            <a:r>
              <a:rPr lang="ar-SA" sz="4000" dirty="0">
                <a:solidFill>
                  <a:prstClr val="black"/>
                </a:solidFill>
              </a:rPr>
              <a:t>الفصل الرابع- </a:t>
            </a:r>
            <a:r>
              <a:rPr lang="ar-JO" sz="4000">
                <a:solidFill>
                  <a:prstClr val="black"/>
                </a:solidFill>
              </a:rPr>
              <a:t>الأسواق المالية</a:t>
            </a:r>
            <a:br>
              <a:rPr lang="ar-JO" sz="4000">
                <a:solidFill>
                  <a:prstClr val="black"/>
                </a:solidFill>
              </a:rPr>
            </a:br>
            <a:r>
              <a:rPr lang="ar-SA" sz="2800" smtClean="0"/>
              <a:t>د</a:t>
            </a:r>
            <a:r>
              <a:rPr lang="ar-SA" sz="2800" dirty="0" smtClean="0"/>
              <a:t>. محمد احمد سيد احمد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9700" y="4419600"/>
            <a:ext cx="6400800" cy="1752600"/>
          </a:xfrm>
        </p:spPr>
        <p:txBody>
          <a:bodyPr>
            <a:normAutofit/>
          </a:bodyPr>
          <a:lstStyle/>
          <a:p>
            <a:pPr lvl="0" rtl="1"/>
            <a:endParaRPr lang="ar-SA" sz="2400" dirty="0"/>
          </a:p>
          <a:p>
            <a:pPr lvl="0" rtl="1"/>
            <a:r>
              <a:rPr lang="ar-SA" sz="2000" dirty="0"/>
              <a:t>الفصل </a:t>
            </a:r>
            <a:r>
              <a:rPr lang="ar-SA" sz="2000" dirty="0" smtClean="0"/>
              <a:t>الصيفي: </a:t>
            </a:r>
            <a:r>
              <a:rPr lang="en-US" sz="2000" dirty="0" smtClean="0"/>
              <a:t>2024-2023</a:t>
            </a:r>
            <a:endParaRPr lang="en-US" sz="2000" dirty="0"/>
          </a:p>
          <a:p>
            <a:pPr lvl="0" rtl="1"/>
            <a:r>
              <a:rPr lang="ar-JO" sz="2000" dirty="0" smtClean="0"/>
              <a:t>المحاضرة ال</a:t>
            </a:r>
            <a:r>
              <a:rPr lang="ar-SA" sz="2000" dirty="0" smtClean="0"/>
              <a:t>ثالثة</a:t>
            </a:r>
            <a:r>
              <a:rPr lang="ar-JO" sz="2000" dirty="0" smtClean="0"/>
              <a:t> : </a:t>
            </a:r>
            <a:r>
              <a:rPr lang="en-US" sz="2000" dirty="0" smtClean="0"/>
              <a:t>2024-08-13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1600200" y="1935809"/>
            <a:ext cx="6019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dirty="0" smtClean="0">
                <a:solidFill>
                  <a:prstClr val="black"/>
                </a:solidFill>
              </a:rPr>
              <a:t>كلية الأعمال والاقتصاد</a:t>
            </a:r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ar-SA" dirty="0" smtClean="0">
                <a:solidFill>
                  <a:prstClr val="black"/>
                </a:solidFill>
              </a:rPr>
              <a:t>قسم العلوم المالية</a:t>
            </a:r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ar-SA" dirty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150" y="476672"/>
            <a:ext cx="12319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4394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577483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ar-JO" sz="2800" b="1" dirty="0" smtClean="0">
                <a:solidFill>
                  <a:srgbClr val="0070C0"/>
                </a:solidFill>
                <a:cs typeface="+mj-cs"/>
              </a:rPr>
              <a:t>مثال :</a:t>
            </a:r>
          </a:p>
          <a:p>
            <a:pPr>
              <a:buFontTx/>
              <a:buChar char="-"/>
            </a:pPr>
            <a:r>
              <a:rPr lang="ar-JO" sz="2400" b="1" dirty="0" smtClean="0">
                <a:cs typeface="+mj-cs"/>
              </a:rPr>
              <a:t>إذا </a:t>
            </a:r>
            <a:r>
              <a:rPr lang="ar-JO" sz="2400" b="1" dirty="0">
                <a:cs typeface="+mj-cs"/>
              </a:rPr>
              <a:t>كانت </a:t>
            </a:r>
            <a:r>
              <a:rPr lang="ar-JO" sz="2400" b="1" dirty="0" smtClean="0">
                <a:cs typeface="+mj-cs"/>
              </a:rPr>
              <a:t>الفوائد على السندات تدفع كل </a:t>
            </a:r>
            <a:r>
              <a:rPr lang="en-US" sz="2400" b="1" dirty="0" smtClean="0">
                <a:cs typeface="+mj-cs"/>
              </a:rPr>
              <a:t>6</a:t>
            </a:r>
            <a:r>
              <a:rPr lang="ar-JO" sz="2400" b="1" dirty="0" smtClean="0">
                <a:cs typeface="+mj-cs"/>
              </a:rPr>
              <a:t> شهور.</a:t>
            </a:r>
          </a:p>
          <a:p>
            <a:pPr marL="0" indent="0">
              <a:buNone/>
            </a:pPr>
            <a:r>
              <a:rPr lang="ar-JO" sz="2400" dirty="0" smtClean="0">
                <a:cs typeface="+mj-cs"/>
              </a:rPr>
              <a:t>لنفرض </a:t>
            </a:r>
            <a:r>
              <a:rPr lang="ar-JO" sz="2400" dirty="0">
                <a:cs typeface="+mj-cs"/>
              </a:rPr>
              <a:t>أن شركة البوتاس أصدرت سندات القيمة الاسمية لها تساوي </a:t>
            </a:r>
            <a:r>
              <a:rPr lang="en-US" sz="2400" dirty="0" smtClean="0">
                <a:cs typeface="+mj-cs"/>
              </a:rPr>
              <a:t>100000</a:t>
            </a:r>
            <a:r>
              <a:rPr lang="ar-JO" sz="2400" dirty="0" smtClean="0">
                <a:cs typeface="+mj-cs"/>
              </a:rPr>
              <a:t> </a:t>
            </a:r>
            <a:r>
              <a:rPr lang="ar-JO" sz="2400" dirty="0">
                <a:cs typeface="+mj-cs"/>
              </a:rPr>
              <a:t>دينار، وذلك في بداية عام </a:t>
            </a:r>
            <a:r>
              <a:rPr lang="en-US" sz="2400" dirty="0" smtClean="0">
                <a:cs typeface="+mj-cs"/>
              </a:rPr>
              <a:t>1991</a:t>
            </a:r>
            <a:r>
              <a:rPr lang="ar-JO" sz="2400" dirty="0" smtClean="0">
                <a:cs typeface="+mj-cs"/>
              </a:rPr>
              <a:t> </a:t>
            </a:r>
            <a:r>
              <a:rPr lang="ar-JO" sz="2400" dirty="0">
                <a:cs typeface="+mj-cs"/>
              </a:rPr>
              <a:t>و لمدة </a:t>
            </a:r>
            <a:r>
              <a:rPr lang="ar-JO" sz="2400" dirty="0" smtClean="0">
                <a:cs typeface="+mj-cs"/>
              </a:rPr>
              <a:t>عشر سنوات، </a:t>
            </a:r>
            <a:r>
              <a:rPr lang="ar-JO" sz="2400" dirty="0">
                <a:cs typeface="+mj-cs"/>
              </a:rPr>
              <a:t>وسعر الفائدة الاسمي </a:t>
            </a:r>
            <a:r>
              <a:rPr lang="en-US" sz="2400" dirty="0" smtClean="0">
                <a:cs typeface="+mj-cs"/>
              </a:rPr>
              <a:t>10</a:t>
            </a:r>
            <a:r>
              <a:rPr lang="ar-JO" sz="2400" dirty="0" smtClean="0">
                <a:cs typeface="+mj-cs"/>
              </a:rPr>
              <a:t> %</a:t>
            </a:r>
            <a:r>
              <a:rPr lang="en-US" sz="2400" dirty="0" smtClean="0">
                <a:cs typeface="+mj-cs"/>
              </a:rPr>
              <a:t> </a:t>
            </a:r>
            <a:r>
              <a:rPr lang="ar-JO" sz="2400" dirty="0" smtClean="0">
                <a:cs typeface="+mj-cs"/>
              </a:rPr>
              <a:t> وسعر الفائدة في السوق يساوي </a:t>
            </a:r>
            <a:r>
              <a:rPr lang="en-US" sz="2400" dirty="0" smtClean="0">
                <a:cs typeface="+mj-cs"/>
              </a:rPr>
              <a:t>12</a:t>
            </a:r>
            <a:r>
              <a:rPr lang="ar-JO" sz="2400" dirty="0" smtClean="0">
                <a:cs typeface="+mj-cs"/>
              </a:rPr>
              <a:t>%.</a:t>
            </a:r>
          </a:p>
          <a:p>
            <a:pPr marL="0" indent="0">
              <a:buNone/>
            </a:pPr>
            <a:r>
              <a:rPr lang="ar-JO" sz="2400" b="1" dirty="0" smtClean="0">
                <a:cs typeface="+mj-cs"/>
              </a:rPr>
              <a:t>ما هو قيمة اصدار هذه السندات؟ وما هي قيمة هذه السندات إذا كانت الفوائد علها تدفع مرتين في السنة في </a:t>
            </a:r>
            <a:r>
              <a:rPr lang="en-US" sz="2400" b="1" dirty="0" smtClean="0">
                <a:cs typeface="+mj-cs"/>
              </a:rPr>
              <a:t>30</a:t>
            </a:r>
            <a:r>
              <a:rPr lang="ar-JO" sz="2400" b="1" dirty="0" smtClean="0">
                <a:cs typeface="+mj-cs"/>
              </a:rPr>
              <a:t>/</a:t>
            </a:r>
            <a:r>
              <a:rPr lang="en-US" sz="2400" b="1" dirty="0" smtClean="0">
                <a:cs typeface="+mj-cs"/>
              </a:rPr>
              <a:t>6</a:t>
            </a:r>
            <a:r>
              <a:rPr lang="ar-JO" sz="2400" b="1" dirty="0" smtClean="0">
                <a:cs typeface="+mj-cs"/>
              </a:rPr>
              <a:t> و </a:t>
            </a:r>
            <a:r>
              <a:rPr lang="en-US" sz="2400" b="1" dirty="0" smtClean="0">
                <a:cs typeface="+mj-cs"/>
              </a:rPr>
              <a:t>31</a:t>
            </a:r>
            <a:r>
              <a:rPr lang="ar-JO" sz="2400" b="1" dirty="0" smtClean="0">
                <a:cs typeface="+mj-cs"/>
              </a:rPr>
              <a:t>/</a:t>
            </a:r>
            <a:r>
              <a:rPr lang="en-US" sz="2400" b="1" dirty="0" smtClean="0">
                <a:cs typeface="+mj-cs"/>
              </a:rPr>
              <a:t>12</a:t>
            </a:r>
            <a:r>
              <a:rPr lang="ar-JO" sz="2400" b="1" dirty="0" smtClean="0">
                <a:cs typeface="+mj-cs"/>
              </a:rPr>
              <a:t> من كل عام.</a:t>
            </a:r>
            <a:endParaRPr lang="en-US" sz="2400" dirty="0" smtClean="0">
              <a:cs typeface="+mj-cs"/>
            </a:endParaRPr>
          </a:p>
          <a:p>
            <a:pPr marL="0" indent="0">
              <a:buNone/>
            </a:pPr>
            <a:r>
              <a:rPr lang="ar-JO" sz="2400" b="1" dirty="0" smtClean="0">
                <a:solidFill>
                  <a:srgbClr val="00B0F0"/>
                </a:solidFill>
                <a:cs typeface="+mj-cs"/>
              </a:rPr>
              <a:t>الحل:</a:t>
            </a:r>
          </a:p>
          <a:p>
            <a:pPr marL="0" indent="0">
              <a:buNone/>
            </a:pPr>
            <a:r>
              <a:rPr lang="ar-JO" sz="2400" dirty="0" smtClean="0">
                <a:cs typeface="+mj-cs"/>
              </a:rPr>
              <a:t>الفائدة = </a:t>
            </a:r>
            <a:r>
              <a:rPr lang="en-US" sz="2400" dirty="0" smtClean="0">
                <a:cs typeface="+mj-cs"/>
              </a:rPr>
              <a:t>0.10</a:t>
            </a:r>
            <a:r>
              <a:rPr lang="ar-JO" sz="2400" dirty="0" smtClean="0">
                <a:cs typeface="+mj-cs"/>
              </a:rPr>
              <a:t> ×</a:t>
            </a:r>
            <a:r>
              <a:rPr lang="en-US" sz="2400" dirty="0" smtClean="0">
                <a:cs typeface="+mj-cs"/>
              </a:rPr>
              <a:t>100000</a:t>
            </a:r>
            <a:r>
              <a:rPr lang="ar-JO" sz="2400" dirty="0" smtClean="0">
                <a:cs typeface="+mj-cs"/>
              </a:rPr>
              <a:t> × (</a:t>
            </a:r>
            <a:r>
              <a:rPr lang="en-US" sz="2400" dirty="0" smtClean="0">
                <a:cs typeface="+mj-cs"/>
              </a:rPr>
              <a:t>6</a:t>
            </a:r>
            <a:r>
              <a:rPr lang="ar-JO" sz="2400" dirty="0" smtClean="0">
                <a:cs typeface="+mj-cs"/>
              </a:rPr>
              <a:t>/</a:t>
            </a:r>
            <a:r>
              <a:rPr lang="en-US" sz="2400" dirty="0" smtClean="0">
                <a:cs typeface="+mj-cs"/>
              </a:rPr>
              <a:t>12</a:t>
            </a:r>
            <a:r>
              <a:rPr lang="ar-JO" sz="2400" dirty="0" smtClean="0">
                <a:cs typeface="+mj-cs"/>
              </a:rPr>
              <a:t>) = </a:t>
            </a:r>
            <a:r>
              <a:rPr lang="en-US" sz="2400" dirty="0" smtClean="0">
                <a:cs typeface="+mj-cs"/>
              </a:rPr>
              <a:t>5000</a:t>
            </a:r>
            <a:r>
              <a:rPr lang="ar-JO" sz="2400" dirty="0" smtClean="0">
                <a:cs typeface="+mj-cs"/>
              </a:rPr>
              <a:t> دينار</a:t>
            </a:r>
          </a:p>
          <a:p>
            <a:pPr marL="0" indent="0">
              <a:buNone/>
            </a:pPr>
            <a:r>
              <a:rPr lang="ar-JO" sz="2400" dirty="0" smtClean="0">
                <a:cs typeface="+mj-cs"/>
              </a:rPr>
              <a:t>ن = </a:t>
            </a:r>
            <a:r>
              <a:rPr lang="en-US" sz="2400" dirty="0" smtClean="0">
                <a:cs typeface="+mj-cs"/>
              </a:rPr>
              <a:t>10</a:t>
            </a:r>
            <a:r>
              <a:rPr lang="ar-JO" sz="2400" dirty="0" smtClean="0">
                <a:cs typeface="+mj-cs"/>
              </a:rPr>
              <a:t> × </a:t>
            </a:r>
            <a:r>
              <a:rPr lang="en-US" sz="2400" dirty="0" smtClean="0">
                <a:cs typeface="+mj-cs"/>
              </a:rPr>
              <a:t>2</a:t>
            </a:r>
            <a:r>
              <a:rPr lang="ar-JO" sz="2400" dirty="0" smtClean="0">
                <a:cs typeface="+mj-cs"/>
              </a:rPr>
              <a:t> = </a:t>
            </a:r>
            <a:r>
              <a:rPr lang="en-US" sz="2400" dirty="0" smtClean="0">
                <a:cs typeface="+mj-cs"/>
              </a:rPr>
              <a:t>20</a:t>
            </a:r>
            <a:endParaRPr lang="ar-JO" sz="2400" dirty="0" smtClean="0">
              <a:cs typeface="+mj-cs"/>
            </a:endParaRPr>
          </a:p>
          <a:p>
            <a:pPr marL="0" indent="0">
              <a:buNone/>
            </a:pPr>
            <a:r>
              <a:rPr lang="ar-JO" sz="2400" dirty="0" smtClean="0">
                <a:cs typeface="+mj-cs"/>
              </a:rPr>
              <a:t>ع = </a:t>
            </a:r>
            <a:r>
              <a:rPr lang="en-US" sz="2400" dirty="0" smtClean="0">
                <a:cs typeface="+mj-cs"/>
              </a:rPr>
              <a:t>12</a:t>
            </a:r>
            <a:r>
              <a:rPr lang="ar-JO" sz="2400" dirty="0" smtClean="0">
                <a:cs typeface="+mj-cs"/>
              </a:rPr>
              <a:t>% ÷ </a:t>
            </a:r>
            <a:r>
              <a:rPr lang="en-US" sz="2400" dirty="0" smtClean="0">
                <a:cs typeface="+mj-cs"/>
              </a:rPr>
              <a:t>2</a:t>
            </a:r>
            <a:r>
              <a:rPr lang="ar-JO" sz="2400" dirty="0" smtClean="0">
                <a:cs typeface="+mj-cs"/>
              </a:rPr>
              <a:t> = </a:t>
            </a:r>
            <a:r>
              <a:rPr lang="en-US" sz="2400" dirty="0" smtClean="0">
                <a:cs typeface="+mj-cs"/>
              </a:rPr>
              <a:t>6</a:t>
            </a:r>
            <a:r>
              <a:rPr lang="ar-JO" sz="2400" dirty="0" smtClean="0">
                <a:cs typeface="+mj-cs"/>
              </a:rPr>
              <a:t>%</a:t>
            </a:r>
          </a:p>
          <a:p>
            <a:pPr marL="0" indent="0">
              <a:buNone/>
            </a:pPr>
            <a:r>
              <a:rPr lang="ar-JO" sz="2400" dirty="0"/>
              <a:t>قيمة السندات =  </a:t>
            </a:r>
            <a:r>
              <a:rPr lang="en-US" sz="2400" dirty="0"/>
              <a:t> 5000</a:t>
            </a:r>
            <a:r>
              <a:rPr lang="ar-JO" sz="2400" dirty="0"/>
              <a:t> </a:t>
            </a:r>
            <a:r>
              <a:rPr lang="en-US" sz="2400" dirty="0"/>
              <a:t>1</a:t>
            </a:r>
            <a:r>
              <a:rPr lang="ar-JO" sz="2400" dirty="0"/>
              <a:t>- </a:t>
            </a:r>
            <a:r>
              <a:rPr lang="en-US" sz="2400" dirty="0"/>
              <a:t>1</a:t>
            </a:r>
            <a:r>
              <a:rPr lang="ar-JO" sz="2400" dirty="0"/>
              <a:t>/ (</a:t>
            </a:r>
            <a:r>
              <a:rPr lang="en-US" sz="2400" dirty="0"/>
              <a:t>1</a:t>
            </a:r>
            <a:r>
              <a:rPr lang="ar-JO" sz="2400" dirty="0"/>
              <a:t>+</a:t>
            </a:r>
            <a:r>
              <a:rPr lang="en-US" sz="2400" dirty="0"/>
              <a:t>0.06</a:t>
            </a:r>
            <a:r>
              <a:rPr lang="ar-JO" sz="2400" dirty="0"/>
              <a:t>)</a:t>
            </a:r>
            <a:r>
              <a:rPr lang="en-US" sz="2400" dirty="0"/>
              <a:t> </a:t>
            </a:r>
            <a:r>
              <a:rPr lang="en-US" sz="2400" baseline="30000" dirty="0"/>
              <a:t>20</a:t>
            </a:r>
            <a:r>
              <a:rPr lang="ar-JO" sz="2400" dirty="0"/>
              <a:t> </a:t>
            </a:r>
            <a:r>
              <a:rPr lang="en-US" sz="2400" dirty="0"/>
              <a:t> </a:t>
            </a:r>
            <a:r>
              <a:rPr lang="ar-JO" sz="2400" dirty="0"/>
              <a:t>÷ </a:t>
            </a:r>
            <a:r>
              <a:rPr lang="en-US" sz="2400" dirty="0"/>
              <a:t>0.06</a:t>
            </a:r>
            <a:r>
              <a:rPr lang="ar-JO" sz="2400" dirty="0"/>
              <a:t>  + </a:t>
            </a:r>
            <a:r>
              <a:rPr lang="en-US" sz="2400" dirty="0"/>
              <a:t>100000</a:t>
            </a:r>
            <a:r>
              <a:rPr lang="ar-JO" sz="2400" dirty="0"/>
              <a:t>÷ (</a:t>
            </a:r>
            <a:r>
              <a:rPr lang="en-US" sz="2400" dirty="0"/>
              <a:t>1</a:t>
            </a:r>
            <a:r>
              <a:rPr lang="ar-JO" sz="2400" dirty="0"/>
              <a:t>+</a:t>
            </a:r>
            <a:r>
              <a:rPr lang="en-US" sz="2400" dirty="0"/>
              <a:t>0.06</a:t>
            </a:r>
            <a:r>
              <a:rPr lang="ar-JO" sz="2400" dirty="0"/>
              <a:t>)</a:t>
            </a:r>
            <a:r>
              <a:rPr lang="en-US" sz="2400" baseline="30000" dirty="0"/>
              <a:t>20</a:t>
            </a:r>
            <a:r>
              <a:rPr lang="ar-JO" sz="2400" dirty="0"/>
              <a:t>  </a:t>
            </a:r>
          </a:p>
          <a:p>
            <a:pPr marL="0" indent="0">
              <a:buNone/>
            </a:pPr>
            <a:r>
              <a:rPr lang="ar-JO" sz="2400" dirty="0">
                <a:cs typeface="+mj-cs"/>
              </a:rPr>
              <a:t>              </a:t>
            </a:r>
            <a:r>
              <a:rPr lang="ar-JO" sz="2400" dirty="0" smtClean="0">
                <a:cs typeface="+mj-cs"/>
              </a:rPr>
              <a:t>= </a:t>
            </a:r>
            <a:r>
              <a:rPr lang="en-US" sz="2400" dirty="0"/>
              <a:t> 5000</a:t>
            </a:r>
            <a:r>
              <a:rPr lang="ar-JO" sz="2400" dirty="0"/>
              <a:t> </a:t>
            </a:r>
            <a:r>
              <a:rPr lang="en-US" sz="2400" dirty="0"/>
              <a:t>1</a:t>
            </a:r>
            <a:r>
              <a:rPr lang="ar-JO" sz="2400" dirty="0"/>
              <a:t>- </a:t>
            </a:r>
            <a:r>
              <a:rPr lang="en-US" sz="2400" dirty="0"/>
              <a:t>1</a:t>
            </a:r>
            <a:r>
              <a:rPr lang="ar-JO" sz="2400" dirty="0"/>
              <a:t>/ </a:t>
            </a:r>
            <a:r>
              <a:rPr lang="en-US" sz="2400" dirty="0" smtClean="0"/>
              <a:t>3.2071355</a:t>
            </a:r>
            <a:r>
              <a:rPr lang="ar-JO" sz="2400" dirty="0" smtClean="0"/>
              <a:t>÷ </a:t>
            </a:r>
            <a:r>
              <a:rPr lang="en-US" sz="2400" dirty="0"/>
              <a:t>0.06</a:t>
            </a:r>
            <a:r>
              <a:rPr lang="ar-JO" sz="2400" dirty="0"/>
              <a:t>  + </a:t>
            </a:r>
            <a:r>
              <a:rPr lang="en-US" sz="2400" dirty="0" smtClean="0"/>
              <a:t>100000</a:t>
            </a:r>
            <a:r>
              <a:rPr lang="ar-JO" sz="2400" dirty="0" smtClean="0"/>
              <a:t>÷ </a:t>
            </a:r>
            <a:r>
              <a:rPr lang="en-US" sz="2400" dirty="0" smtClean="0"/>
              <a:t>3.2071355</a:t>
            </a:r>
            <a:endParaRPr lang="ar-JO" sz="2400" dirty="0" smtClean="0">
              <a:cs typeface="+mj-cs"/>
            </a:endParaRPr>
          </a:p>
          <a:p>
            <a:pPr marL="0" indent="0">
              <a:buNone/>
            </a:pPr>
            <a:r>
              <a:rPr lang="ar-JO" sz="2400" dirty="0" smtClean="0"/>
              <a:t>            </a:t>
            </a:r>
            <a:r>
              <a:rPr lang="ar-JO" sz="2400" dirty="0"/>
              <a:t>= </a:t>
            </a:r>
            <a:r>
              <a:rPr lang="en-US" sz="2400" dirty="0"/>
              <a:t> 5000</a:t>
            </a:r>
            <a:r>
              <a:rPr lang="ar-JO" sz="2400" dirty="0"/>
              <a:t> </a:t>
            </a:r>
            <a:r>
              <a:rPr lang="en-US" sz="2400" dirty="0"/>
              <a:t>1</a:t>
            </a:r>
            <a:r>
              <a:rPr lang="ar-JO" sz="2400" dirty="0"/>
              <a:t>- </a:t>
            </a:r>
            <a:r>
              <a:rPr lang="en-US" sz="2400" dirty="0" smtClean="0"/>
              <a:t>0.3118</a:t>
            </a:r>
            <a:r>
              <a:rPr lang="ar-JO" sz="2400" dirty="0" smtClean="0"/>
              <a:t>÷ </a:t>
            </a:r>
            <a:r>
              <a:rPr lang="en-US" sz="2400" dirty="0"/>
              <a:t>0.06</a:t>
            </a:r>
            <a:r>
              <a:rPr lang="ar-JO" sz="2400" dirty="0"/>
              <a:t>  + </a:t>
            </a:r>
            <a:r>
              <a:rPr lang="en-US" sz="2400" dirty="0" smtClean="0"/>
              <a:t>31180.4</a:t>
            </a:r>
            <a:endParaRPr lang="ar-JO" sz="2400" dirty="0" smtClean="0">
              <a:cs typeface="+mj-cs"/>
            </a:endParaRPr>
          </a:p>
          <a:p>
            <a:pPr marL="0" indent="0">
              <a:buNone/>
            </a:pPr>
            <a:r>
              <a:rPr lang="en-US" sz="2400" dirty="0" smtClean="0"/>
              <a:t>             </a:t>
            </a:r>
            <a:r>
              <a:rPr lang="ar-JO" sz="2400" dirty="0" smtClean="0"/>
              <a:t> </a:t>
            </a:r>
            <a:r>
              <a:rPr lang="ar-JO" sz="2400" dirty="0"/>
              <a:t>= </a:t>
            </a:r>
            <a:r>
              <a:rPr lang="en-US" sz="2400" dirty="0"/>
              <a:t> 5000</a:t>
            </a:r>
            <a:r>
              <a:rPr lang="ar-JO" sz="2400" dirty="0"/>
              <a:t> </a:t>
            </a:r>
            <a:r>
              <a:rPr lang="en-US" sz="2400" dirty="0" smtClean="0"/>
              <a:t>0.68819</a:t>
            </a:r>
            <a:r>
              <a:rPr lang="ar-JO" sz="2400" dirty="0" smtClean="0"/>
              <a:t>÷ </a:t>
            </a:r>
            <a:r>
              <a:rPr lang="en-US" sz="2400" dirty="0"/>
              <a:t>0.06</a:t>
            </a:r>
            <a:r>
              <a:rPr lang="ar-JO" sz="2400" dirty="0"/>
              <a:t>  + </a:t>
            </a:r>
            <a:r>
              <a:rPr lang="en-US" sz="2400" dirty="0"/>
              <a:t>31180.4</a:t>
            </a:r>
            <a:r>
              <a:rPr lang="ar-JO" sz="2400" dirty="0" smtClean="0">
                <a:cs typeface="+mj-cs"/>
              </a:rPr>
              <a:t>         </a:t>
            </a:r>
            <a:endParaRPr lang="en-US" sz="2400" dirty="0" smtClean="0">
              <a:cs typeface="+mj-cs"/>
            </a:endParaRPr>
          </a:p>
          <a:p>
            <a:pPr marL="0" indent="0">
              <a:buNone/>
            </a:pPr>
            <a:r>
              <a:rPr lang="ar-JO" sz="2400" dirty="0" smtClean="0">
                <a:cs typeface="+mj-cs"/>
              </a:rPr>
              <a:t>   </a:t>
            </a:r>
            <a:r>
              <a:rPr lang="en-US" sz="2400" dirty="0" smtClean="0">
                <a:cs typeface="+mj-cs"/>
              </a:rPr>
              <a:t>        </a:t>
            </a:r>
            <a:r>
              <a:rPr lang="ar-JO" sz="2400" dirty="0" smtClean="0">
                <a:cs typeface="+mj-cs"/>
              </a:rPr>
              <a:t>  </a:t>
            </a:r>
            <a:r>
              <a:rPr lang="ar-JO" sz="2400" dirty="0" smtClean="0"/>
              <a:t> =</a:t>
            </a:r>
            <a:r>
              <a:rPr lang="en-US" sz="2400" dirty="0" smtClean="0"/>
              <a:t>) </a:t>
            </a:r>
            <a:r>
              <a:rPr lang="ar-JO" sz="2400" dirty="0" smtClean="0"/>
              <a:t> </a:t>
            </a:r>
            <a:r>
              <a:rPr lang="en-US" sz="2400" dirty="0" smtClean="0"/>
              <a:t>x </a:t>
            </a:r>
            <a:r>
              <a:rPr lang="en-US" sz="2400" dirty="0"/>
              <a:t>5000</a:t>
            </a:r>
            <a:r>
              <a:rPr lang="ar-JO" sz="2400" dirty="0"/>
              <a:t> </a:t>
            </a:r>
            <a:r>
              <a:rPr lang="en-US" sz="2400" dirty="0" smtClean="0"/>
              <a:t>11.4699</a:t>
            </a:r>
            <a:r>
              <a:rPr lang="ar-JO" sz="2400" dirty="0" smtClean="0"/>
              <a:t> </a:t>
            </a:r>
            <a:r>
              <a:rPr lang="en-US" sz="2400" dirty="0" smtClean="0"/>
              <a:t>(</a:t>
            </a:r>
            <a:r>
              <a:rPr lang="ar-JO" sz="2400" dirty="0" smtClean="0"/>
              <a:t> </a:t>
            </a:r>
            <a:r>
              <a:rPr lang="ar-JO" sz="2400" dirty="0"/>
              <a:t>+ </a:t>
            </a:r>
            <a:r>
              <a:rPr lang="en-US" sz="2400" dirty="0"/>
              <a:t>31180.4</a:t>
            </a:r>
            <a:r>
              <a:rPr lang="ar-JO" sz="2400" dirty="0"/>
              <a:t>         </a:t>
            </a:r>
            <a:endParaRPr lang="ar-JO" sz="2400" dirty="0" smtClean="0">
              <a:cs typeface="+mj-cs"/>
            </a:endParaRPr>
          </a:p>
          <a:p>
            <a:pPr marL="0" indent="0">
              <a:buNone/>
            </a:pPr>
            <a:r>
              <a:rPr lang="ar-JO" sz="2400" dirty="0">
                <a:cs typeface="+mj-cs"/>
              </a:rPr>
              <a:t> </a:t>
            </a:r>
            <a:r>
              <a:rPr lang="ar-JO" sz="2400" dirty="0" smtClean="0">
                <a:cs typeface="+mj-cs"/>
              </a:rPr>
              <a:t>             =    </a:t>
            </a:r>
            <a:r>
              <a:rPr lang="en-US" sz="2400" dirty="0" smtClean="0">
                <a:cs typeface="+mj-cs"/>
              </a:rPr>
              <a:t>57349.6</a:t>
            </a:r>
            <a:r>
              <a:rPr lang="ar-JO" sz="2400" dirty="0" smtClean="0">
                <a:cs typeface="+mj-cs"/>
              </a:rPr>
              <a:t> + </a:t>
            </a:r>
            <a:r>
              <a:rPr lang="en-US" sz="2400" dirty="0" smtClean="0">
                <a:cs typeface="+mj-cs"/>
              </a:rPr>
              <a:t>31180.4</a:t>
            </a:r>
            <a:r>
              <a:rPr lang="ar-JO" sz="2400" dirty="0" smtClean="0">
                <a:cs typeface="+mj-cs"/>
              </a:rPr>
              <a:t>         </a:t>
            </a:r>
          </a:p>
          <a:p>
            <a:pPr marL="0" indent="0">
              <a:buNone/>
            </a:pPr>
            <a:r>
              <a:rPr lang="ar-JO" sz="2400" dirty="0" smtClean="0">
                <a:cs typeface="+mj-cs"/>
              </a:rPr>
              <a:t>              = </a:t>
            </a:r>
            <a:r>
              <a:rPr lang="en-US" sz="2400" dirty="0" smtClean="0">
                <a:cs typeface="+mj-cs"/>
              </a:rPr>
              <a:t>88530</a:t>
            </a:r>
            <a:r>
              <a:rPr lang="ar-JO" sz="2400" dirty="0" smtClean="0">
                <a:cs typeface="+mj-cs"/>
              </a:rPr>
              <a:t> دينار</a:t>
            </a:r>
          </a:p>
          <a:p>
            <a:pPr>
              <a:buFontTx/>
              <a:buChar char="-"/>
            </a:pPr>
            <a:endParaRPr lang="en-US" sz="2400" dirty="0">
              <a:cs typeface="+mj-cs"/>
            </a:endParaRPr>
          </a:p>
        </p:txBody>
      </p:sp>
      <p:sp>
        <p:nvSpPr>
          <p:cNvPr id="4" name="قوس متوسط مزدوج 3"/>
          <p:cNvSpPr/>
          <p:nvPr/>
        </p:nvSpPr>
        <p:spPr>
          <a:xfrm>
            <a:off x="3995936" y="3511292"/>
            <a:ext cx="2664296" cy="28803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قوس متوسط مزدوج 4"/>
          <p:cNvSpPr/>
          <p:nvPr/>
        </p:nvSpPr>
        <p:spPr>
          <a:xfrm>
            <a:off x="4499992" y="3799324"/>
            <a:ext cx="2448272" cy="28803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قوس متوسط مزدوج 5"/>
          <p:cNvSpPr/>
          <p:nvPr/>
        </p:nvSpPr>
        <p:spPr>
          <a:xfrm>
            <a:off x="5148064" y="4165064"/>
            <a:ext cx="1821844" cy="28803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قوس متوسط مزدوج 6"/>
          <p:cNvSpPr/>
          <p:nvPr/>
        </p:nvSpPr>
        <p:spPr>
          <a:xfrm>
            <a:off x="5328084" y="4455318"/>
            <a:ext cx="1658854" cy="28803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3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algn="r"/>
            <a:r>
              <a:rPr lang="ar-JO" sz="3600" b="1" dirty="0">
                <a:solidFill>
                  <a:srgbClr val="0070C0"/>
                </a:solidFill>
              </a:rPr>
              <a:t>تقييم الأسهم والسندات: 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8592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ar-JO" sz="1800" dirty="0" smtClean="0">
                <a:cs typeface="+mj-cs"/>
              </a:rPr>
              <a:t>إن </a:t>
            </a:r>
            <a:r>
              <a:rPr lang="ar-JO" sz="1800" dirty="0">
                <a:cs typeface="+mj-cs"/>
              </a:rPr>
              <a:t>كثيراً من القرارات التي تأخذها الشركات المساهمة تتأثر بأسعار الأسهم (العادية، الممتازة) في السوق </a:t>
            </a:r>
            <a:r>
              <a:rPr lang="ar-JO" sz="1800" dirty="0" smtClean="0">
                <a:cs typeface="+mj-cs"/>
              </a:rPr>
              <a:t>المالي.</a:t>
            </a:r>
          </a:p>
          <a:p>
            <a:pPr>
              <a:buFontTx/>
              <a:buChar char="-"/>
            </a:pPr>
            <a:r>
              <a:rPr lang="ar-JO" sz="1800" dirty="0" smtClean="0">
                <a:cs typeface="+mj-cs"/>
              </a:rPr>
              <a:t> </a:t>
            </a:r>
            <a:r>
              <a:rPr lang="ar-JO" sz="1800" dirty="0">
                <a:cs typeface="+mj-cs"/>
              </a:rPr>
              <a:t>كما أن جزءاً كبيراً من تمويل الشركات يأخذ شكل السندات، مما يعني ضـرورة معرفة كيفية تحديد أسعارها في </a:t>
            </a:r>
            <a:r>
              <a:rPr lang="ar-JO" sz="1800" dirty="0" smtClean="0">
                <a:cs typeface="+mj-cs"/>
              </a:rPr>
              <a:t>السوق.</a:t>
            </a:r>
          </a:p>
          <a:p>
            <a:pPr>
              <a:buFontTx/>
              <a:buChar char="-"/>
            </a:pPr>
            <a:r>
              <a:rPr lang="ar-JO" sz="1800" dirty="0" smtClean="0">
                <a:cs typeface="+mj-cs"/>
              </a:rPr>
              <a:t>لا </a:t>
            </a:r>
            <a:r>
              <a:rPr lang="ar-JO" sz="1800" dirty="0">
                <a:cs typeface="+mj-cs"/>
              </a:rPr>
              <a:t>سيما أن الأسهم والسندات تعتبر أهم مصدرين للتمويل في الشركات المساهمة </a:t>
            </a:r>
            <a:r>
              <a:rPr lang="ar-JO" sz="1800" dirty="0" smtClean="0">
                <a:cs typeface="+mj-cs"/>
              </a:rPr>
              <a:t>العامة. </a:t>
            </a:r>
          </a:p>
          <a:p>
            <a:pPr>
              <a:buFontTx/>
              <a:buChar char="-"/>
            </a:pPr>
            <a:r>
              <a:rPr lang="ar-JO" sz="1800" b="1" dirty="0" smtClean="0">
                <a:cs typeface="+mj-cs"/>
              </a:rPr>
              <a:t>أولاً</a:t>
            </a:r>
            <a:r>
              <a:rPr lang="ar-JO" sz="1800" b="1" dirty="0">
                <a:cs typeface="+mj-cs"/>
              </a:rPr>
              <a:t>: </a:t>
            </a:r>
            <a:endParaRPr lang="ar-JO" sz="1800" b="1" dirty="0" smtClean="0">
              <a:cs typeface="+mj-cs"/>
            </a:endParaRPr>
          </a:p>
          <a:p>
            <a:pPr marL="0" indent="0">
              <a:buNone/>
            </a:pPr>
            <a:r>
              <a:rPr lang="ar-JO" sz="1800" b="1" dirty="0" smtClean="0">
                <a:cs typeface="+mj-cs"/>
              </a:rPr>
              <a:t>أ</a:t>
            </a:r>
            <a:r>
              <a:rPr lang="ar-JO" sz="1800" b="1" dirty="0">
                <a:cs typeface="+mj-cs"/>
              </a:rPr>
              <a:t>. تقييم السندات: </a:t>
            </a:r>
            <a:endParaRPr lang="ar-JO" sz="1800" b="1" dirty="0" smtClean="0">
              <a:cs typeface="+mj-cs"/>
            </a:endParaRPr>
          </a:p>
          <a:p>
            <a:pPr>
              <a:buFontTx/>
              <a:buChar char="-"/>
            </a:pPr>
            <a:r>
              <a:rPr lang="ar-JO" sz="1800" dirty="0" smtClean="0">
                <a:cs typeface="+mj-cs"/>
              </a:rPr>
              <a:t>تعتبر </a:t>
            </a:r>
            <a:r>
              <a:rPr lang="ar-JO" sz="1800" dirty="0">
                <a:cs typeface="+mj-cs"/>
              </a:rPr>
              <a:t>السندات إحدى أهم مصادر التمويل بالمديونية إلى جانـب القـروض طويلـة </a:t>
            </a:r>
            <a:r>
              <a:rPr lang="ar-JO" sz="1800" dirty="0" smtClean="0">
                <a:cs typeface="+mj-cs"/>
              </a:rPr>
              <a:t>الأجـل.</a:t>
            </a:r>
          </a:p>
          <a:p>
            <a:pPr>
              <a:buFontTx/>
              <a:buChar char="-"/>
            </a:pPr>
            <a:r>
              <a:rPr lang="ar-JO" sz="1800" dirty="0" smtClean="0">
                <a:cs typeface="+mj-cs"/>
              </a:rPr>
              <a:t>للسندات </a:t>
            </a:r>
            <a:r>
              <a:rPr lang="ar-JO" sz="1800" dirty="0">
                <a:cs typeface="+mj-cs"/>
              </a:rPr>
              <a:t>عادة عدة قيم، منها القيمة الاسمية والتي تحسب على أساسها الفائدة، و قيمة استهلاكية التي يسترد على أساسها السند في تاريخ الاستحقاق، وقيمة إصدار، وهي القيمة التي يصدر بهـا السـند. </a:t>
            </a:r>
            <a:endParaRPr lang="ar-JO" sz="1800" dirty="0" smtClean="0">
              <a:cs typeface="+mj-cs"/>
            </a:endParaRPr>
          </a:p>
          <a:p>
            <a:pPr>
              <a:buFontTx/>
              <a:buChar char="-"/>
            </a:pPr>
            <a:r>
              <a:rPr lang="ar-JO" sz="1800" dirty="0" smtClean="0">
                <a:cs typeface="+mj-cs"/>
              </a:rPr>
              <a:t>يعتمد </a:t>
            </a:r>
            <a:r>
              <a:rPr lang="ar-JO" sz="1800" dirty="0">
                <a:cs typeface="+mj-cs"/>
              </a:rPr>
              <a:t>على السندات كمصدر لتمويل الشركات ذات المراكز الائتمانية القوية، كما أن الدولة تلجأ في كثير من الأحيان إلى السندات كمصدر لتمويل بعض المشاريع </a:t>
            </a:r>
            <a:r>
              <a:rPr lang="ar-JO" sz="1800" dirty="0" smtClean="0">
                <a:cs typeface="+mj-cs"/>
              </a:rPr>
              <a:t>التنموية. </a:t>
            </a:r>
          </a:p>
          <a:p>
            <a:pPr>
              <a:buFontTx/>
              <a:buChar char="-"/>
            </a:pPr>
            <a:r>
              <a:rPr lang="ar-JO" sz="1800" dirty="0" smtClean="0">
                <a:cs typeface="+mj-cs"/>
              </a:rPr>
              <a:t>بعض </a:t>
            </a:r>
            <a:r>
              <a:rPr lang="ar-JO" sz="1800" dirty="0">
                <a:cs typeface="+mj-cs"/>
              </a:rPr>
              <a:t>السندات يمكن أن تكون قابلة للاستدعاء </a:t>
            </a:r>
            <a:r>
              <a:rPr lang="ar-JO" sz="1800" dirty="0" smtClean="0">
                <a:cs typeface="+mj-cs"/>
              </a:rPr>
              <a:t>(</a:t>
            </a:r>
            <a:r>
              <a:rPr lang="en-US" sz="1800" dirty="0"/>
              <a:t>Call </a:t>
            </a:r>
            <a:r>
              <a:rPr lang="en-US" sz="1800" dirty="0" smtClean="0"/>
              <a:t>P</a:t>
            </a:r>
            <a:r>
              <a:rPr lang="en-US" sz="1800" dirty="0" smtClean="0">
                <a:cs typeface="+mj-cs"/>
              </a:rPr>
              <a:t>rovision </a:t>
            </a:r>
            <a:r>
              <a:rPr lang="ar-JO" sz="1800" dirty="0" smtClean="0">
                <a:cs typeface="+mj-cs"/>
              </a:rPr>
              <a:t>) يحق </a:t>
            </a:r>
            <a:r>
              <a:rPr lang="ar-JO" sz="1800" dirty="0">
                <a:cs typeface="+mj-cs"/>
              </a:rPr>
              <a:t>بموجبه للمصدر أن يستعيدها في تاريخ معين قبل </a:t>
            </a:r>
            <a:r>
              <a:rPr lang="ar-JO" sz="1800" dirty="0" smtClean="0">
                <a:cs typeface="+mj-cs"/>
              </a:rPr>
              <a:t>الاستحقاق.</a:t>
            </a:r>
          </a:p>
          <a:p>
            <a:pPr>
              <a:buFontTx/>
              <a:buChar char="-"/>
            </a:pPr>
            <a:r>
              <a:rPr lang="ar-JO" sz="1800" dirty="0" smtClean="0">
                <a:cs typeface="+mj-cs"/>
              </a:rPr>
              <a:t>يحمل </a:t>
            </a:r>
            <a:r>
              <a:rPr lang="ar-JO" sz="1800" dirty="0">
                <a:cs typeface="+mj-cs"/>
              </a:rPr>
              <a:t>السند سعر فائدة اسمية </a:t>
            </a:r>
            <a:r>
              <a:rPr lang="ar-JO" sz="1800" dirty="0" smtClean="0">
                <a:cs typeface="+mj-cs"/>
              </a:rPr>
              <a:t>(</a:t>
            </a:r>
            <a:r>
              <a:rPr lang="en-US" sz="1800" dirty="0" smtClean="0">
                <a:cs typeface="+mj-cs"/>
              </a:rPr>
              <a:t>Coupon </a:t>
            </a:r>
            <a:r>
              <a:rPr lang="en-US" sz="1800" dirty="0"/>
              <a:t>Interest</a:t>
            </a:r>
            <a:r>
              <a:rPr lang="en-US" sz="1800" dirty="0" smtClean="0">
                <a:cs typeface="+mj-cs"/>
              </a:rPr>
              <a:t> </a:t>
            </a:r>
            <a:r>
              <a:rPr lang="en-US" sz="1800" dirty="0"/>
              <a:t>Rate</a:t>
            </a:r>
            <a:r>
              <a:rPr lang="en-US" sz="1800" dirty="0" smtClean="0">
                <a:cs typeface="+mj-cs"/>
              </a:rPr>
              <a:t> </a:t>
            </a:r>
            <a:r>
              <a:rPr lang="ar-JO" sz="1800" dirty="0" smtClean="0">
                <a:cs typeface="+mj-cs"/>
              </a:rPr>
              <a:t>)</a:t>
            </a:r>
            <a:r>
              <a:rPr lang="ar-JO" sz="1800" dirty="0">
                <a:cs typeface="+mj-cs"/>
              </a:rPr>
              <a:t> </a:t>
            </a:r>
            <a:r>
              <a:rPr lang="ar-JO" sz="1800" dirty="0" smtClean="0">
                <a:cs typeface="+mj-cs"/>
              </a:rPr>
              <a:t>وهي </a:t>
            </a:r>
            <a:r>
              <a:rPr lang="ar-JO" sz="1800" dirty="0">
                <a:cs typeface="+mj-cs"/>
              </a:rPr>
              <a:t>الفائدة الدورية التي تدفع لمالك </a:t>
            </a:r>
            <a:r>
              <a:rPr lang="ar-JO" sz="1800" dirty="0" smtClean="0">
                <a:cs typeface="+mj-cs"/>
              </a:rPr>
              <a:t>السند.</a:t>
            </a:r>
          </a:p>
          <a:p>
            <a:pPr>
              <a:buFontTx/>
              <a:buChar char="-"/>
            </a:pPr>
            <a:r>
              <a:rPr lang="ar-JO" sz="1800" dirty="0" smtClean="0">
                <a:cs typeface="+mj-cs"/>
              </a:rPr>
              <a:t>يوجد </a:t>
            </a:r>
            <a:r>
              <a:rPr lang="ar-JO" sz="1800" dirty="0">
                <a:cs typeface="+mj-cs"/>
              </a:rPr>
              <a:t>سندات قائمـة </a:t>
            </a:r>
            <a:r>
              <a:rPr lang="ar-JO" sz="1800" dirty="0" smtClean="0">
                <a:cs typeface="+mj-cs"/>
              </a:rPr>
              <a:t>(</a:t>
            </a:r>
            <a:r>
              <a:rPr lang="en-US" sz="1800" dirty="0"/>
              <a:t>Out </a:t>
            </a:r>
            <a:r>
              <a:rPr lang="en-US" sz="1800" dirty="0" smtClean="0"/>
              <a:t>S</a:t>
            </a:r>
            <a:r>
              <a:rPr lang="en-US" sz="1800" dirty="0" smtClean="0">
                <a:cs typeface="+mj-cs"/>
              </a:rPr>
              <a:t>tanding</a:t>
            </a:r>
            <a:r>
              <a:rPr lang="ar-JO" sz="1800" dirty="0" smtClean="0">
                <a:cs typeface="+mj-cs"/>
              </a:rPr>
              <a:t>) وإصـدارات  جديدة (</a:t>
            </a:r>
            <a:r>
              <a:rPr lang="en-US" sz="1800" dirty="0">
                <a:cs typeface="+mj-cs"/>
              </a:rPr>
              <a:t>New </a:t>
            </a:r>
            <a:r>
              <a:rPr lang="en-US" sz="1800" dirty="0" smtClean="0">
                <a:cs typeface="+mj-cs"/>
              </a:rPr>
              <a:t>Issues</a:t>
            </a:r>
            <a:r>
              <a:rPr lang="ar-JO" sz="1800" dirty="0" smtClean="0">
                <a:cs typeface="+mj-cs"/>
              </a:rPr>
              <a:t>) .</a:t>
            </a:r>
            <a:endParaRPr lang="en-US" sz="18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26780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JO" sz="2400" b="1" dirty="0">
                <a:cs typeface="+mj-cs"/>
              </a:rPr>
              <a:t>ب. المعادلة الأساسية لتقييم السندات : </a:t>
            </a:r>
            <a:endParaRPr lang="en-US" sz="2400" b="1" dirty="0" smtClean="0">
              <a:cs typeface="+mj-cs"/>
            </a:endParaRPr>
          </a:p>
          <a:p>
            <a:pPr>
              <a:buFontTx/>
              <a:buChar char="-"/>
            </a:pPr>
            <a:r>
              <a:rPr lang="ar-JO" sz="2400" dirty="0" smtClean="0">
                <a:cs typeface="+mj-cs"/>
              </a:rPr>
              <a:t>إن </a:t>
            </a:r>
            <a:r>
              <a:rPr lang="ar-JO" sz="2400" dirty="0">
                <a:cs typeface="+mj-cs"/>
              </a:rPr>
              <a:t>قيمة السند تساوي القيمة الحالية للفوائد المدفوعة مخصومه على أسـاس معـدل الفائـدة السوقية، مضافاً إليها القيمة الحالية للقيمة الاستهلاكية </a:t>
            </a:r>
            <a:r>
              <a:rPr lang="ar-JO" sz="2400" dirty="0" smtClean="0">
                <a:cs typeface="+mj-cs"/>
              </a:rPr>
              <a:t>للسند، مخصومه أيضاً </a:t>
            </a:r>
            <a:r>
              <a:rPr lang="ar-JO" sz="2400" dirty="0">
                <a:cs typeface="+mj-cs"/>
              </a:rPr>
              <a:t>على أساس معدل الفائدة السوقي</a:t>
            </a:r>
            <a:r>
              <a:rPr lang="ar-JO" sz="2400" dirty="0" smtClean="0">
                <a:cs typeface="+mj-cs"/>
              </a:rPr>
              <a:t>.</a:t>
            </a:r>
          </a:p>
          <a:p>
            <a:pPr>
              <a:buFontTx/>
              <a:buChar char="-"/>
            </a:pPr>
            <a:r>
              <a:rPr lang="ar-JO" sz="2400" dirty="0" smtClean="0">
                <a:cs typeface="+mj-cs"/>
              </a:rPr>
              <a:t> </a:t>
            </a:r>
            <a:r>
              <a:rPr lang="ar-JO" sz="2400" dirty="0">
                <a:cs typeface="+mj-cs"/>
              </a:rPr>
              <a:t>القيمة السوقية للسند = </a:t>
            </a:r>
            <a:r>
              <a:rPr lang="ar-JO" sz="2400" dirty="0" smtClean="0">
                <a:cs typeface="+mj-cs"/>
              </a:rPr>
              <a:t>ف </a:t>
            </a:r>
            <a:r>
              <a:rPr lang="en-US" sz="2400" dirty="0" smtClean="0">
                <a:cs typeface="+mj-cs"/>
              </a:rPr>
              <a:t>1</a:t>
            </a:r>
            <a:r>
              <a:rPr lang="ar-JO" sz="2400" dirty="0" smtClean="0">
                <a:cs typeface="+mj-cs"/>
              </a:rPr>
              <a:t>- </a:t>
            </a:r>
            <a:r>
              <a:rPr lang="en-US" sz="2400" dirty="0" smtClean="0">
                <a:cs typeface="+mj-cs"/>
              </a:rPr>
              <a:t>1</a:t>
            </a:r>
            <a:r>
              <a:rPr lang="ar-JO" sz="2400" dirty="0" smtClean="0">
                <a:cs typeface="+mj-cs"/>
              </a:rPr>
              <a:t>/ (</a:t>
            </a:r>
            <a:r>
              <a:rPr lang="en-US" sz="2400" dirty="0" smtClean="0">
                <a:cs typeface="+mj-cs"/>
              </a:rPr>
              <a:t>1</a:t>
            </a:r>
            <a:r>
              <a:rPr lang="ar-JO" sz="2400" dirty="0" smtClean="0">
                <a:cs typeface="+mj-cs"/>
              </a:rPr>
              <a:t>+ع)</a:t>
            </a:r>
            <a:r>
              <a:rPr lang="ar-JO" sz="2400" baseline="30000" dirty="0" smtClean="0">
                <a:cs typeface="+mj-cs"/>
              </a:rPr>
              <a:t>ن </a:t>
            </a:r>
            <a:r>
              <a:rPr lang="ar-JO" sz="2400" dirty="0">
                <a:cs typeface="+mj-cs"/>
              </a:rPr>
              <a:t>÷ ع   </a:t>
            </a:r>
            <a:r>
              <a:rPr lang="ar-JO" sz="2400" dirty="0" smtClean="0">
                <a:cs typeface="+mj-cs"/>
              </a:rPr>
              <a:t>+ </a:t>
            </a:r>
            <a:r>
              <a:rPr lang="ar-JO" sz="2400" dirty="0" smtClean="0"/>
              <a:t>أ/ </a:t>
            </a:r>
            <a:r>
              <a:rPr lang="ar-JO" sz="2400" dirty="0"/>
              <a:t>(</a:t>
            </a:r>
            <a:r>
              <a:rPr lang="en-US" sz="2400" dirty="0"/>
              <a:t>1</a:t>
            </a:r>
            <a:r>
              <a:rPr lang="ar-JO" sz="2400" dirty="0" smtClean="0"/>
              <a:t>+ع)</a:t>
            </a:r>
            <a:r>
              <a:rPr lang="ar-JO" sz="2400" baseline="30000" dirty="0" smtClean="0"/>
              <a:t>ن </a:t>
            </a:r>
            <a:r>
              <a:rPr lang="ar-JO" sz="2400" dirty="0" smtClean="0">
                <a:cs typeface="+mj-cs"/>
              </a:rPr>
              <a:t>حيث </a:t>
            </a:r>
            <a:r>
              <a:rPr lang="ar-JO" sz="2400" dirty="0">
                <a:cs typeface="+mj-cs"/>
              </a:rPr>
              <a:t>: </a:t>
            </a:r>
            <a:endParaRPr lang="ar-JO" sz="2400" dirty="0" smtClean="0">
              <a:cs typeface="+mj-cs"/>
            </a:endParaRPr>
          </a:p>
          <a:p>
            <a:pPr>
              <a:buFontTx/>
              <a:buChar char="-"/>
            </a:pPr>
            <a:r>
              <a:rPr lang="ar-JO" sz="2400" dirty="0" smtClean="0">
                <a:cs typeface="+mj-cs"/>
              </a:rPr>
              <a:t>ف </a:t>
            </a:r>
            <a:r>
              <a:rPr lang="ar-JO" sz="2400" dirty="0">
                <a:cs typeface="+mj-cs"/>
              </a:rPr>
              <a:t>= مبلغ الفائدة الدورية = معدل الفائدة الاسمي × القيمة الاسمية للسند . </a:t>
            </a:r>
            <a:endParaRPr lang="ar-JO" sz="2400" dirty="0" smtClean="0">
              <a:cs typeface="+mj-cs"/>
            </a:endParaRPr>
          </a:p>
          <a:p>
            <a:pPr>
              <a:buFontTx/>
              <a:buChar char="-"/>
            </a:pPr>
            <a:r>
              <a:rPr lang="ar-JO" sz="2400" dirty="0" smtClean="0">
                <a:cs typeface="+mj-cs"/>
              </a:rPr>
              <a:t>ع </a:t>
            </a:r>
            <a:r>
              <a:rPr lang="ar-JO" sz="2400" dirty="0">
                <a:cs typeface="+mj-cs"/>
              </a:rPr>
              <a:t>= معدل الفائدة السوقية </a:t>
            </a:r>
            <a:r>
              <a:rPr lang="ar-JO" sz="2400" dirty="0" smtClean="0">
                <a:cs typeface="+mj-cs"/>
              </a:rPr>
              <a:t>.</a:t>
            </a:r>
          </a:p>
          <a:p>
            <a:pPr>
              <a:buFontTx/>
              <a:buChar char="-"/>
            </a:pPr>
            <a:r>
              <a:rPr lang="ar-JO" sz="2400" dirty="0" smtClean="0">
                <a:cs typeface="+mj-cs"/>
              </a:rPr>
              <a:t> </a:t>
            </a:r>
            <a:r>
              <a:rPr lang="ar-JO" sz="2400" dirty="0">
                <a:cs typeface="+mj-cs"/>
              </a:rPr>
              <a:t>ن = عدد الفترات الزمنية المتبقية من أجل السند . </a:t>
            </a:r>
            <a:endParaRPr lang="ar-JO" sz="2400" dirty="0" smtClean="0">
              <a:cs typeface="+mj-cs"/>
            </a:endParaRPr>
          </a:p>
          <a:p>
            <a:pPr>
              <a:buFontTx/>
              <a:buChar char="-"/>
            </a:pPr>
            <a:r>
              <a:rPr lang="ar-JO" sz="2400" dirty="0" smtClean="0">
                <a:cs typeface="+mj-cs"/>
              </a:rPr>
              <a:t>أ </a:t>
            </a:r>
            <a:r>
              <a:rPr lang="ar-JO" sz="2400" dirty="0">
                <a:cs typeface="+mj-cs"/>
              </a:rPr>
              <a:t>= القيمة الاستهلاكية للسند. </a:t>
            </a:r>
            <a:endParaRPr lang="ar-JO" sz="2400" dirty="0" smtClean="0">
              <a:cs typeface="+mj-cs"/>
            </a:endParaRPr>
          </a:p>
          <a:p>
            <a:pPr>
              <a:buFontTx/>
              <a:buChar char="-"/>
            </a:pPr>
            <a:r>
              <a:rPr lang="ar-JO" sz="2400" dirty="0" smtClean="0">
                <a:cs typeface="+mj-cs"/>
              </a:rPr>
              <a:t>ويوجد </a:t>
            </a:r>
            <a:r>
              <a:rPr lang="ar-JO" sz="2400" dirty="0">
                <a:cs typeface="+mj-cs"/>
              </a:rPr>
              <a:t>عدة طرق </a:t>
            </a:r>
            <a:r>
              <a:rPr lang="ar-JO" sz="2400" dirty="0" smtClean="0">
                <a:cs typeface="+mj-cs"/>
              </a:rPr>
              <a:t>لإيجاد </a:t>
            </a:r>
            <a:r>
              <a:rPr lang="ar-JO" sz="2400" dirty="0">
                <a:cs typeface="+mj-cs"/>
              </a:rPr>
              <a:t>القيمة السوقية للسند منها</a:t>
            </a:r>
            <a:r>
              <a:rPr lang="ar-JO" sz="2400" dirty="0" smtClean="0">
                <a:cs typeface="+mj-cs"/>
              </a:rPr>
              <a:t>:</a:t>
            </a:r>
          </a:p>
          <a:p>
            <a:pPr marL="0" indent="0">
              <a:buNone/>
            </a:pPr>
            <a:r>
              <a:rPr lang="en-US" sz="2400" dirty="0" smtClean="0">
                <a:cs typeface="+mj-cs"/>
              </a:rPr>
              <a:t>1</a:t>
            </a:r>
            <a:r>
              <a:rPr lang="ar-JO" sz="2400" dirty="0" smtClean="0">
                <a:cs typeface="+mj-cs"/>
              </a:rPr>
              <a:t>- إذا </a:t>
            </a:r>
            <a:r>
              <a:rPr lang="ar-JO" sz="2400" dirty="0">
                <a:cs typeface="+mj-cs"/>
              </a:rPr>
              <a:t>كانت الفائدة الاسمية تساوي الفائدة السوقية. </a:t>
            </a:r>
            <a:endParaRPr lang="ar-JO" sz="2400" dirty="0" smtClean="0">
              <a:cs typeface="+mj-cs"/>
            </a:endParaRPr>
          </a:p>
          <a:p>
            <a:pPr marL="0" indent="0">
              <a:buNone/>
            </a:pPr>
            <a:r>
              <a:rPr lang="en-US" sz="2400" dirty="0" smtClean="0">
                <a:cs typeface="+mj-cs"/>
              </a:rPr>
              <a:t>2</a:t>
            </a:r>
            <a:r>
              <a:rPr lang="ar-JO" sz="2400" dirty="0" smtClean="0">
                <a:cs typeface="+mj-cs"/>
              </a:rPr>
              <a:t>- إذا </a:t>
            </a:r>
            <a:r>
              <a:rPr lang="ar-JO" sz="2400" dirty="0">
                <a:cs typeface="+mj-cs"/>
              </a:rPr>
              <a:t>كانت الفائدة الاسمية اكبر من الفائدة السوقية. </a:t>
            </a:r>
            <a:endParaRPr lang="ar-JO" sz="2400" dirty="0" smtClean="0">
              <a:cs typeface="+mj-cs"/>
            </a:endParaRPr>
          </a:p>
          <a:p>
            <a:pPr marL="0" indent="0">
              <a:buNone/>
            </a:pPr>
            <a:r>
              <a:rPr lang="en-US" sz="2400" dirty="0" smtClean="0">
                <a:cs typeface="+mj-cs"/>
              </a:rPr>
              <a:t>3</a:t>
            </a:r>
            <a:r>
              <a:rPr lang="ar-JO" sz="2400" dirty="0" smtClean="0">
                <a:cs typeface="+mj-cs"/>
              </a:rPr>
              <a:t>- إذا </a:t>
            </a:r>
            <a:r>
              <a:rPr lang="ar-JO" sz="2400" dirty="0">
                <a:cs typeface="+mj-cs"/>
              </a:rPr>
              <a:t>كانت الفائدة الاسمية اقل من الفائدة السوقية.</a:t>
            </a:r>
            <a:endParaRPr lang="en-US" sz="2400" dirty="0">
              <a:cs typeface="+mj-cs"/>
            </a:endParaRPr>
          </a:p>
        </p:txBody>
      </p:sp>
      <p:sp>
        <p:nvSpPr>
          <p:cNvPr id="4" name="قوس متوسط مزدوج 3"/>
          <p:cNvSpPr/>
          <p:nvPr/>
        </p:nvSpPr>
        <p:spPr>
          <a:xfrm>
            <a:off x="3707904" y="2204864"/>
            <a:ext cx="2027613" cy="504056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092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JO" sz="2400" b="1" dirty="0" smtClean="0">
                <a:cs typeface="+mj-cs"/>
              </a:rPr>
              <a:t>- إذا </a:t>
            </a:r>
            <a:r>
              <a:rPr lang="ar-JO" sz="2400" b="1" dirty="0">
                <a:cs typeface="+mj-cs"/>
              </a:rPr>
              <a:t>كانت الفائدة الاسمية تساوي الفائدة السوقية: </a:t>
            </a:r>
            <a:endParaRPr lang="ar-JO" sz="2400" b="1" dirty="0" smtClean="0">
              <a:cs typeface="+mj-cs"/>
            </a:endParaRPr>
          </a:p>
          <a:p>
            <a:pPr marL="0" indent="0">
              <a:buNone/>
            </a:pPr>
            <a:r>
              <a:rPr lang="ar-JO" sz="2400" dirty="0" smtClean="0">
                <a:cs typeface="+mj-cs"/>
              </a:rPr>
              <a:t>لنفرض </a:t>
            </a:r>
            <a:r>
              <a:rPr lang="ar-JO" sz="2400" dirty="0">
                <a:cs typeface="+mj-cs"/>
              </a:rPr>
              <a:t>أن شركة البوتاس أصدرت سندات القيمة الاسمية لها تساوي </a:t>
            </a:r>
            <a:r>
              <a:rPr lang="en-US" sz="2400" dirty="0" smtClean="0">
                <a:cs typeface="+mj-cs"/>
              </a:rPr>
              <a:t>100000</a:t>
            </a:r>
            <a:r>
              <a:rPr lang="ar-JO" sz="2400" dirty="0" smtClean="0">
                <a:cs typeface="+mj-cs"/>
              </a:rPr>
              <a:t> </a:t>
            </a:r>
            <a:r>
              <a:rPr lang="ar-JO" sz="2400" dirty="0">
                <a:cs typeface="+mj-cs"/>
              </a:rPr>
              <a:t>دينار، وذلك في بداية عام </a:t>
            </a:r>
            <a:r>
              <a:rPr lang="en-US" sz="2400" dirty="0" smtClean="0">
                <a:cs typeface="+mj-cs"/>
              </a:rPr>
              <a:t>1991</a:t>
            </a:r>
            <a:r>
              <a:rPr lang="ar-JO" sz="2400" dirty="0" smtClean="0">
                <a:cs typeface="+mj-cs"/>
              </a:rPr>
              <a:t> </a:t>
            </a:r>
            <a:r>
              <a:rPr lang="ar-JO" sz="2400" dirty="0">
                <a:cs typeface="+mj-cs"/>
              </a:rPr>
              <a:t>و لمدة </a:t>
            </a:r>
            <a:r>
              <a:rPr lang="en-US" sz="2400" dirty="0" smtClean="0">
                <a:cs typeface="+mj-cs"/>
              </a:rPr>
              <a:t>15</a:t>
            </a:r>
            <a:r>
              <a:rPr lang="ar-JO" sz="2400" dirty="0" smtClean="0">
                <a:cs typeface="+mj-cs"/>
              </a:rPr>
              <a:t> سنة</a:t>
            </a:r>
            <a:r>
              <a:rPr lang="ar-JO" sz="2400" dirty="0">
                <a:cs typeface="+mj-cs"/>
              </a:rPr>
              <a:t>، وسعر الفائدة الاسمي </a:t>
            </a:r>
            <a:r>
              <a:rPr lang="en-US" sz="2400" dirty="0" smtClean="0">
                <a:cs typeface="+mj-cs"/>
              </a:rPr>
              <a:t>15</a:t>
            </a:r>
            <a:r>
              <a:rPr lang="ar-JO" sz="2400" dirty="0" smtClean="0">
                <a:cs typeface="+mj-cs"/>
              </a:rPr>
              <a:t> </a:t>
            </a:r>
            <a:r>
              <a:rPr lang="ar-JO" sz="2400" dirty="0">
                <a:cs typeface="+mj-cs"/>
              </a:rPr>
              <a:t>%و سعر الفائدة السـوقي أيضـا </a:t>
            </a:r>
            <a:r>
              <a:rPr lang="en-US" sz="2400" dirty="0" smtClean="0">
                <a:cs typeface="+mj-cs"/>
              </a:rPr>
              <a:t>15</a:t>
            </a:r>
            <a:r>
              <a:rPr lang="ar-JO" sz="2400" dirty="0" smtClean="0">
                <a:cs typeface="+mj-cs"/>
              </a:rPr>
              <a:t>% </a:t>
            </a:r>
            <a:r>
              <a:rPr lang="ar-JO" sz="2400" dirty="0">
                <a:cs typeface="+mj-cs"/>
              </a:rPr>
              <a:t>والفوائد تدفع </a:t>
            </a:r>
            <a:r>
              <a:rPr lang="ar-JO" sz="2400" dirty="0" smtClean="0">
                <a:cs typeface="+mj-cs"/>
              </a:rPr>
              <a:t>سنوياً.</a:t>
            </a:r>
          </a:p>
          <a:p>
            <a:pPr marL="0" indent="0">
              <a:buNone/>
            </a:pPr>
            <a:r>
              <a:rPr lang="ar-JO" sz="2400" b="1" dirty="0" smtClean="0">
                <a:solidFill>
                  <a:srgbClr val="00B0F0"/>
                </a:solidFill>
                <a:cs typeface="+mj-cs"/>
              </a:rPr>
              <a:t> </a:t>
            </a:r>
            <a:r>
              <a:rPr lang="ar-JO" sz="2400" b="1" dirty="0">
                <a:solidFill>
                  <a:srgbClr val="00B0F0"/>
                </a:solidFill>
                <a:cs typeface="+mj-cs"/>
              </a:rPr>
              <a:t>الحل</a:t>
            </a:r>
            <a:r>
              <a:rPr lang="ar-JO" sz="2400" b="1" dirty="0" smtClean="0">
                <a:solidFill>
                  <a:srgbClr val="00B0F0"/>
                </a:solidFill>
                <a:cs typeface="+mj-cs"/>
              </a:rPr>
              <a:t>:</a:t>
            </a:r>
          </a:p>
          <a:p>
            <a:pPr marL="0" indent="0">
              <a:buNone/>
            </a:pPr>
            <a:r>
              <a:rPr lang="ar-JO" sz="2400" dirty="0" smtClean="0">
                <a:cs typeface="+mj-cs"/>
              </a:rPr>
              <a:t>الفائدة = </a:t>
            </a:r>
            <a:r>
              <a:rPr lang="en-US" sz="2400" dirty="0" smtClean="0">
                <a:cs typeface="+mj-cs"/>
              </a:rPr>
              <a:t>0.15</a:t>
            </a:r>
            <a:r>
              <a:rPr lang="ar-JO" sz="2400" dirty="0" smtClean="0">
                <a:cs typeface="+mj-cs"/>
              </a:rPr>
              <a:t> × </a:t>
            </a:r>
            <a:r>
              <a:rPr lang="en-US" sz="2400" dirty="0" smtClean="0">
                <a:cs typeface="+mj-cs"/>
              </a:rPr>
              <a:t>100000</a:t>
            </a:r>
            <a:r>
              <a:rPr lang="ar-JO" sz="2400" dirty="0" smtClean="0">
                <a:cs typeface="+mj-cs"/>
              </a:rPr>
              <a:t> = </a:t>
            </a:r>
            <a:r>
              <a:rPr lang="en-US" sz="2400" dirty="0" smtClean="0">
                <a:cs typeface="+mj-cs"/>
              </a:rPr>
              <a:t>15000</a:t>
            </a:r>
            <a:r>
              <a:rPr lang="ar-JO" sz="2400" dirty="0" smtClean="0">
                <a:cs typeface="+mj-cs"/>
              </a:rPr>
              <a:t> دينار</a:t>
            </a:r>
          </a:p>
          <a:p>
            <a:pPr marL="0" indent="0">
              <a:buNone/>
            </a:pPr>
            <a:r>
              <a:rPr lang="ar-JO" sz="2000" dirty="0" smtClean="0">
                <a:cs typeface="+mj-cs"/>
              </a:rPr>
              <a:t>قيمة السند بتاريخ الاصدار =  </a:t>
            </a:r>
            <a:r>
              <a:rPr lang="en-US" sz="2000" dirty="0" smtClean="0">
                <a:cs typeface="+mj-cs"/>
              </a:rPr>
              <a:t>15000</a:t>
            </a:r>
            <a:r>
              <a:rPr lang="ar-JO" sz="2000" dirty="0" smtClean="0">
                <a:cs typeface="+mj-cs"/>
              </a:rPr>
              <a:t> </a:t>
            </a:r>
            <a:r>
              <a:rPr lang="en-US" sz="2000" dirty="0"/>
              <a:t>1</a:t>
            </a:r>
            <a:r>
              <a:rPr lang="ar-JO" sz="2000" dirty="0"/>
              <a:t>- </a:t>
            </a:r>
            <a:r>
              <a:rPr lang="en-US" sz="2000" dirty="0"/>
              <a:t>1</a:t>
            </a:r>
            <a:r>
              <a:rPr lang="ar-JO" sz="2000" dirty="0"/>
              <a:t>/ (</a:t>
            </a:r>
            <a:r>
              <a:rPr lang="en-US" sz="2000" dirty="0"/>
              <a:t>1</a:t>
            </a:r>
            <a:r>
              <a:rPr lang="ar-JO" sz="2000" dirty="0" smtClean="0"/>
              <a:t>+</a:t>
            </a:r>
            <a:r>
              <a:rPr lang="en-US" sz="2000" dirty="0" smtClean="0"/>
              <a:t>0.15</a:t>
            </a:r>
            <a:r>
              <a:rPr lang="ar-JO" sz="2000" dirty="0" smtClean="0"/>
              <a:t>)</a:t>
            </a:r>
            <a:r>
              <a:rPr lang="en-US" sz="2000" baseline="30000" dirty="0" smtClean="0"/>
              <a:t>15</a:t>
            </a:r>
            <a:r>
              <a:rPr lang="ar-JO" sz="2000" baseline="30000" dirty="0" smtClean="0"/>
              <a:t> </a:t>
            </a:r>
            <a:r>
              <a:rPr lang="en-US" sz="2000" baseline="30000" dirty="0" smtClean="0"/>
              <a:t> </a:t>
            </a:r>
            <a:r>
              <a:rPr lang="ar-JO" sz="2000" dirty="0" smtClean="0"/>
              <a:t>÷ </a:t>
            </a:r>
            <a:r>
              <a:rPr lang="en-US" sz="2000" dirty="0" smtClean="0"/>
              <a:t>0.15</a:t>
            </a:r>
            <a:r>
              <a:rPr lang="ar-JO" sz="2000" dirty="0" smtClean="0"/>
              <a:t> + </a:t>
            </a:r>
            <a:r>
              <a:rPr lang="en-US" sz="2000" dirty="0" smtClean="0"/>
              <a:t>100000</a:t>
            </a:r>
            <a:r>
              <a:rPr lang="ar-JO" sz="2000" dirty="0" smtClean="0"/>
              <a:t>/ </a:t>
            </a:r>
            <a:r>
              <a:rPr lang="ar-JO" sz="2000" dirty="0"/>
              <a:t>(</a:t>
            </a:r>
            <a:r>
              <a:rPr lang="en-US" sz="2000" dirty="0"/>
              <a:t>1</a:t>
            </a:r>
            <a:r>
              <a:rPr lang="ar-JO" sz="2000" dirty="0" smtClean="0"/>
              <a:t>+</a:t>
            </a:r>
            <a:r>
              <a:rPr lang="en-US" sz="2000" dirty="0" smtClean="0"/>
              <a:t>0.15</a:t>
            </a:r>
            <a:r>
              <a:rPr lang="ar-JO" sz="2000" dirty="0" smtClean="0"/>
              <a:t>)</a:t>
            </a:r>
            <a:r>
              <a:rPr lang="en-US" sz="2000" baseline="30000" dirty="0" smtClean="0"/>
              <a:t>15</a:t>
            </a:r>
            <a:r>
              <a:rPr lang="ar-JO" sz="2000" baseline="30000" dirty="0" smtClean="0"/>
              <a:t>  </a:t>
            </a:r>
          </a:p>
          <a:p>
            <a:pPr marL="0" indent="0">
              <a:buNone/>
            </a:pPr>
            <a:r>
              <a:rPr lang="ar-JO" sz="2000" dirty="0">
                <a:cs typeface="+mj-cs"/>
              </a:rPr>
              <a:t>                         </a:t>
            </a:r>
            <a:r>
              <a:rPr lang="ar-JO" sz="2000" dirty="0" smtClean="0">
                <a:cs typeface="+mj-cs"/>
              </a:rPr>
              <a:t>         = </a:t>
            </a:r>
            <a:r>
              <a:rPr lang="en-US" sz="2000" dirty="0" smtClean="0"/>
              <a:t>15000</a:t>
            </a:r>
            <a:r>
              <a:rPr lang="ar-JO" sz="2000" dirty="0" smtClean="0"/>
              <a:t> </a:t>
            </a:r>
            <a:r>
              <a:rPr lang="en-US" sz="2000" dirty="0" smtClean="0"/>
              <a:t>1</a:t>
            </a:r>
            <a:r>
              <a:rPr lang="ar-JO" sz="2000" dirty="0"/>
              <a:t>- </a:t>
            </a:r>
            <a:r>
              <a:rPr lang="en-US" sz="2000" dirty="0"/>
              <a:t>1</a:t>
            </a:r>
            <a:r>
              <a:rPr lang="ar-JO" sz="2000" dirty="0"/>
              <a:t>/ </a:t>
            </a:r>
            <a:r>
              <a:rPr lang="en-US" sz="2000" dirty="0" smtClean="0"/>
              <a:t>8.13706</a:t>
            </a:r>
            <a:r>
              <a:rPr lang="ar-JO" sz="2000" baseline="30000" dirty="0" smtClean="0"/>
              <a:t> </a:t>
            </a:r>
            <a:r>
              <a:rPr lang="en-US" sz="2000" baseline="30000" dirty="0" smtClean="0"/>
              <a:t> </a:t>
            </a:r>
            <a:r>
              <a:rPr lang="ar-JO" sz="2000" dirty="0"/>
              <a:t>÷ </a:t>
            </a:r>
            <a:r>
              <a:rPr lang="en-US" sz="2000" dirty="0"/>
              <a:t>0.15</a:t>
            </a:r>
            <a:r>
              <a:rPr lang="ar-JO" sz="2000" dirty="0"/>
              <a:t> + </a:t>
            </a:r>
            <a:r>
              <a:rPr lang="en-US" sz="2000" dirty="0"/>
              <a:t>100000</a:t>
            </a:r>
            <a:r>
              <a:rPr lang="ar-JO" sz="2000" dirty="0"/>
              <a:t>/ </a:t>
            </a:r>
            <a:r>
              <a:rPr lang="en-US" sz="2000" dirty="0" smtClean="0"/>
              <a:t>8.13706</a:t>
            </a:r>
            <a:endParaRPr lang="ar-JO" sz="2000" dirty="0" smtClean="0">
              <a:cs typeface="+mj-cs"/>
            </a:endParaRPr>
          </a:p>
          <a:p>
            <a:pPr marL="0" indent="0">
              <a:buNone/>
            </a:pPr>
            <a:r>
              <a:rPr lang="ar-JO" sz="2000" dirty="0">
                <a:cs typeface="+mj-cs"/>
              </a:rPr>
              <a:t> </a:t>
            </a:r>
            <a:r>
              <a:rPr lang="ar-JO" sz="2000" dirty="0" smtClean="0">
                <a:cs typeface="+mj-cs"/>
              </a:rPr>
              <a:t>                                 =</a:t>
            </a:r>
            <a:r>
              <a:rPr lang="en-US" sz="2000" dirty="0" smtClean="0">
                <a:cs typeface="+mj-cs"/>
              </a:rPr>
              <a:t> </a:t>
            </a:r>
            <a:r>
              <a:rPr lang="en-US" sz="2000" dirty="0" smtClean="0"/>
              <a:t>15000 </a:t>
            </a:r>
            <a:r>
              <a:rPr lang="ar-JO" sz="2000" dirty="0" smtClean="0"/>
              <a:t> </a:t>
            </a:r>
            <a:r>
              <a:rPr lang="en-US" sz="2000" dirty="0"/>
              <a:t>1</a:t>
            </a:r>
            <a:r>
              <a:rPr lang="ar-JO" sz="2000" dirty="0" smtClean="0"/>
              <a:t>-</a:t>
            </a:r>
            <a:r>
              <a:rPr lang="en-US" sz="2000" dirty="0" smtClean="0"/>
              <a:t>0.12289 </a:t>
            </a:r>
            <a:r>
              <a:rPr lang="ar-JO" sz="2000" baseline="30000" dirty="0" smtClean="0"/>
              <a:t> </a:t>
            </a:r>
            <a:r>
              <a:rPr lang="en-US" sz="2000" baseline="30000" dirty="0" smtClean="0"/>
              <a:t> </a:t>
            </a:r>
            <a:r>
              <a:rPr lang="ar-JO" sz="2000" dirty="0"/>
              <a:t>÷ </a:t>
            </a:r>
            <a:r>
              <a:rPr lang="en-US" sz="2000" dirty="0"/>
              <a:t>0.15</a:t>
            </a:r>
            <a:r>
              <a:rPr lang="ar-JO" sz="2000" dirty="0"/>
              <a:t> + </a:t>
            </a:r>
            <a:r>
              <a:rPr lang="en-US" sz="2000" dirty="0" smtClean="0"/>
              <a:t>12289</a:t>
            </a:r>
            <a:endParaRPr lang="ar-JO" sz="2000" dirty="0" smtClean="0">
              <a:cs typeface="+mj-cs"/>
            </a:endParaRPr>
          </a:p>
          <a:p>
            <a:pPr marL="0" indent="0">
              <a:buNone/>
            </a:pPr>
            <a:r>
              <a:rPr lang="ar-JO" sz="2000" dirty="0">
                <a:cs typeface="+mj-cs"/>
              </a:rPr>
              <a:t> </a:t>
            </a:r>
            <a:r>
              <a:rPr lang="ar-JO" sz="2000" dirty="0" smtClean="0">
                <a:cs typeface="+mj-cs"/>
              </a:rPr>
              <a:t>                                 =</a:t>
            </a:r>
            <a:r>
              <a:rPr lang="en-US" sz="2000" dirty="0" smtClean="0">
                <a:cs typeface="+mj-cs"/>
              </a:rPr>
              <a:t> </a:t>
            </a:r>
            <a:r>
              <a:rPr lang="en-US" sz="2000" dirty="0" smtClean="0"/>
              <a:t>15000 </a:t>
            </a:r>
            <a:r>
              <a:rPr lang="ar-JO" sz="2000" dirty="0" smtClean="0"/>
              <a:t> </a:t>
            </a:r>
            <a:r>
              <a:rPr lang="en-US" sz="2000" dirty="0" smtClean="0"/>
              <a:t>0.87711</a:t>
            </a:r>
            <a:r>
              <a:rPr lang="ar-JO" sz="2000" baseline="30000" dirty="0" smtClean="0"/>
              <a:t> </a:t>
            </a:r>
            <a:r>
              <a:rPr lang="en-US" sz="2000" baseline="30000" dirty="0" smtClean="0"/>
              <a:t> </a:t>
            </a:r>
            <a:r>
              <a:rPr lang="ar-JO" sz="2000" dirty="0"/>
              <a:t>÷ </a:t>
            </a:r>
            <a:r>
              <a:rPr lang="en-US" sz="2000" dirty="0"/>
              <a:t>0.15</a:t>
            </a:r>
            <a:r>
              <a:rPr lang="ar-JO" sz="2000" dirty="0"/>
              <a:t> + </a:t>
            </a:r>
            <a:r>
              <a:rPr lang="en-US" sz="2000" dirty="0" smtClean="0"/>
              <a:t>12289</a:t>
            </a:r>
            <a:endParaRPr lang="ar-JO" sz="2000" dirty="0" smtClean="0">
              <a:cs typeface="+mj-cs"/>
            </a:endParaRPr>
          </a:p>
          <a:p>
            <a:pPr marL="0" indent="0">
              <a:buNone/>
            </a:pPr>
            <a:r>
              <a:rPr lang="ar-JO" sz="2000" dirty="0">
                <a:cs typeface="+mj-cs"/>
              </a:rPr>
              <a:t> </a:t>
            </a:r>
            <a:r>
              <a:rPr lang="ar-JO" sz="2000" dirty="0" smtClean="0">
                <a:cs typeface="+mj-cs"/>
              </a:rPr>
              <a:t>                                 = </a:t>
            </a:r>
            <a:r>
              <a:rPr lang="en-US" sz="2000" dirty="0" smtClean="0">
                <a:cs typeface="+mj-cs"/>
              </a:rPr>
              <a:t>15000)</a:t>
            </a:r>
            <a:r>
              <a:rPr lang="ar-JO" sz="2000" dirty="0" smtClean="0">
                <a:cs typeface="+mj-cs"/>
              </a:rPr>
              <a:t> × </a:t>
            </a:r>
            <a:r>
              <a:rPr lang="en-US" sz="2000" dirty="0" smtClean="0">
                <a:cs typeface="+mj-cs"/>
              </a:rPr>
              <a:t>(5.8474</a:t>
            </a:r>
            <a:r>
              <a:rPr lang="ar-JO" sz="2000" dirty="0" smtClean="0">
                <a:cs typeface="+mj-cs"/>
              </a:rPr>
              <a:t> + </a:t>
            </a:r>
            <a:r>
              <a:rPr lang="en-US" sz="2000" dirty="0" smtClean="0">
                <a:cs typeface="+mj-cs"/>
              </a:rPr>
              <a:t>12289</a:t>
            </a:r>
            <a:endParaRPr lang="ar-JO" sz="2000" dirty="0" smtClean="0">
              <a:cs typeface="+mj-cs"/>
            </a:endParaRPr>
          </a:p>
          <a:p>
            <a:pPr marL="0" indent="0">
              <a:buNone/>
            </a:pPr>
            <a:r>
              <a:rPr lang="ar-JO" sz="2000" dirty="0">
                <a:cs typeface="+mj-cs"/>
              </a:rPr>
              <a:t> </a:t>
            </a:r>
            <a:r>
              <a:rPr lang="ar-JO" sz="2000" dirty="0" smtClean="0">
                <a:cs typeface="+mj-cs"/>
              </a:rPr>
              <a:t>                                 = </a:t>
            </a:r>
            <a:r>
              <a:rPr lang="en-US" sz="2000" dirty="0" smtClean="0">
                <a:cs typeface="+mj-cs"/>
              </a:rPr>
              <a:t>87711</a:t>
            </a:r>
            <a:r>
              <a:rPr lang="ar-JO" sz="2000" dirty="0" smtClean="0">
                <a:cs typeface="+mj-cs"/>
              </a:rPr>
              <a:t> + </a:t>
            </a:r>
            <a:r>
              <a:rPr lang="en-US" sz="2000" dirty="0" smtClean="0">
                <a:cs typeface="+mj-cs"/>
              </a:rPr>
              <a:t>12289</a:t>
            </a:r>
            <a:endParaRPr lang="ar-JO" sz="2000" dirty="0">
              <a:cs typeface="+mj-cs"/>
            </a:endParaRPr>
          </a:p>
          <a:p>
            <a:pPr marL="0" indent="0">
              <a:buNone/>
            </a:pPr>
            <a:r>
              <a:rPr lang="ar-JO" sz="2400" dirty="0">
                <a:cs typeface="+mj-cs"/>
              </a:rPr>
              <a:t>                   </a:t>
            </a:r>
            <a:r>
              <a:rPr lang="ar-JO" sz="2400" dirty="0" smtClean="0">
                <a:cs typeface="+mj-cs"/>
              </a:rPr>
              <a:t>         </a:t>
            </a:r>
            <a:r>
              <a:rPr lang="ar-JO" sz="2400" dirty="0">
                <a:cs typeface="+mj-cs"/>
              </a:rPr>
              <a:t>= </a:t>
            </a:r>
            <a:r>
              <a:rPr lang="en-US" sz="2400" dirty="0" smtClean="0">
                <a:cs typeface="+mj-cs"/>
              </a:rPr>
              <a:t>100000</a:t>
            </a:r>
            <a:r>
              <a:rPr lang="ar-JO" sz="2400" dirty="0" smtClean="0">
                <a:cs typeface="+mj-cs"/>
              </a:rPr>
              <a:t> دينار</a:t>
            </a:r>
          </a:p>
        </p:txBody>
      </p:sp>
      <p:sp>
        <p:nvSpPr>
          <p:cNvPr id="4" name="قوس متوسط مزدوج 3"/>
          <p:cNvSpPr/>
          <p:nvPr/>
        </p:nvSpPr>
        <p:spPr>
          <a:xfrm>
            <a:off x="3081536" y="3074680"/>
            <a:ext cx="2448272" cy="35432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495561"/>
            <a:ext cx="2272218" cy="341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قوس متوسط مزدوج 4"/>
          <p:cNvSpPr/>
          <p:nvPr/>
        </p:nvSpPr>
        <p:spPr>
          <a:xfrm>
            <a:off x="3563888" y="3837116"/>
            <a:ext cx="1990278" cy="35432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قوس متوسط مزدوج 5"/>
          <p:cNvSpPr/>
          <p:nvPr/>
        </p:nvSpPr>
        <p:spPr>
          <a:xfrm>
            <a:off x="3851920" y="4191436"/>
            <a:ext cx="1755918" cy="35432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75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-</a:t>
            </a:r>
            <a:r>
              <a:rPr lang="ar-JO" sz="2400" dirty="0" smtClean="0"/>
              <a:t> ونلاحظ </a:t>
            </a:r>
            <a:r>
              <a:rPr lang="ar-JO" sz="2400" dirty="0"/>
              <a:t>أن سعر الإصدار يساوي القيمة الاسمية للسند . </a:t>
            </a:r>
          </a:p>
          <a:p>
            <a:pPr>
              <a:buFontTx/>
              <a:buChar char="-"/>
            </a:pPr>
            <a:r>
              <a:rPr lang="ar-JO" sz="2000" b="1" dirty="0"/>
              <a:t>ما هي قيمة هذا السند بعد </a:t>
            </a:r>
            <a:r>
              <a:rPr lang="en-US" sz="2000" b="1" dirty="0" smtClean="0"/>
              <a:t>5</a:t>
            </a:r>
            <a:r>
              <a:rPr lang="ar-JO" sz="2000" b="1" dirty="0" smtClean="0"/>
              <a:t>سنوات </a:t>
            </a:r>
            <a:r>
              <a:rPr lang="ar-JO" sz="2000" b="1" dirty="0"/>
              <a:t>من إصداره </a:t>
            </a:r>
            <a:r>
              <a:rPr lang="ar-JO" sz="2000" b="1" dirty="0" smtClean="0"/>
              <a:t>إذا كان يستحق عند اصداره بعد </a:t>
            </a:r>
            <a:r>
              <a:rPr lang="en-US" sz="2000" b="1" dirty="0" smtClean="0"/>
              <a:t>15</a:t>
            </a:r>
            <a:r>
              <a:rPr lang="ar-JO" sz="2000" b="1" dirty="0" smtClean="0"/>
              <a:t> سنة؟ </a:t>
            </a:r>
            <a:endParaRPr lang="ar-JO" sz="2000" b="1" dirty="0"/>
          </a:p>
          <a:p>
            <a:pPr marL="0" indent="0">
              <a:buNone/>
            </a:pPr>
            <a:r>
              <a:rPr lang="ar-JO" sz="2400" dirty="0"/>
              <a:t>قيمة السندات </a:t>
            </a:r>
            <a:r>
              <a:rPr lang="ar-JO" sz="2000" dirty="0" smtClean="0"/>
              <a:t>=</a:t>
            </a:r>
            <a:r>
              <a:rPr lang="en-US" sz="2000" dirty="0" smtClean="0">
                <a:cs typeface="+mj-cs"/>
              </a:rPr>
              <a:t>15000</a:t>
            </a:r>
            <a:r>
              <a:rPr lang="ar-JO" sz="2000" dirty="0" smtClean="0">
                <a:cs typeface="+mj-cs"/>
              </a:rPr>
              <a:t> </a:t>
            </a:r>
            <a:r>
              <a:rPr lang="en-US" sz="2000" dirty="0"/>
              <a:t>1</a:t>
            </a:r>
            <a:r>
              <a:rPr lang="ar-JO" sz="2000" dirty="0"/>
              <a:t>- </a:t>
            </a:r>
            <a:r>
              <a:rPr lang="en-US" sz="2000" dirty="0"/>
              <a:t>1</a:t>
            </a:r>
            <a:r>
              <a:rPr lang="ar-JO" sz="2000" dirty="0"/>
              <a:t>/ (</a:t>
            </a:r>
            <a:r>
              <a:rPr lang="en-US" sz="2000" dirty="0"/>
              <a:t>1</a:t>
            </a:r>
            <a:r>
              <a:rPr lang="ar-JO" sz="2000" dirty="0" smtClean="0"/>
              <a:t>+</a:t>
            </a:r>
            <a:r>
              <a:rPr lang="en-US" sz="2000" dirty="0" smtClean="0"/>
              <a:t>0.15</a:t>
            </a:r>
            <a:r>
              <a:rPr lang="ar-JO" sz="2000" dirty="0" smtClean="0"/>
              <a:t>)</a:t>
            </a:r>
            <a:r>
              <a:rPr lang="en-US" sz="2000" baseline="30000" dirty="0" smtClean="0"/>
              <a:t>10</a:t>
            </a:r>
            <a:r>
              <a:rPr lang="ar-JO" sz="2000" baseline="30000" dirty="0" smtClean="0"/>
              <a:t> </a:t>
            </a:r>
            <a:r>
              <a:rPr lang="en-US" sz="2000" baseline="30000" dirty="0" smtClean="0"/>
              <a:t> </a:t>
            </a:r>
            <a:r>
              <a:rPr lang="ar-JO" sz="2000" dirty="0" smtClean="0"/>
              <a:t>÷ </a:t>
            </a:r>
            <a:r>
              <a:rPr lang="en-US" sz="2000" dirty="0" smtClean="0"/>
              <a:t>0.15</a:t>
            </a:r>
            <a:r>
              <a:rPr lang="ar-JO" sz="2000" dirty="0" smtClean="0"/>
              <a:t> + </a:t>
            </a:r>
            <a:r>
              <a:rPr lang="en-US" sz="2000" dirty="0" smtClean="0"/>
              <a:t>100000</a:t>
            </a:r>
            <a:r>
              <a:rPr lang="ar-JO" sz="2000" dirty="0" smtClean="0"/>
              <a:t>/ </a:t>
            </a:r>
            <a:r>
              <a:rPr lang="ar-JO" sz="2000" dirty="0"/>
              <a:t>(</a:t>
            </a:r>
            <a:r>
              <a:rPr lang="en-US" sz="2000" dirty="0"/>
              <a:t>1</a:t>
            </a:r>
            <a:r>
              <a:rPr lang="ar-JO" sz="2000" dirty="0" smtClean="0"/>
              <a:t>+</a:t>
            </a:r>
            <a:r>
              <a:rPr lang="en-US" sz="2000" dirty="0" smtClean="0"/>
              <a:t>0.15</a:t>
            </a:r>
            <a:r>
              <a:rPr lang="ar-JO" sz="2000" dirty="0" smtClean="0"/>
              <a:t>)</a:t>
            </a:r>
            <a:r>
              <a:rPr lang="en-US" sz="2000" baseline="30000" dirty="0" smtClean="0"/>
              <a:t>10</a:t>
            </a:r>
            <a:r>
              <a:rPr lang="ar-JO" sz="2000" baseline="30000" dirty="0" smtClean="0"/>
              <a:t>  </a:t>
            </a:r>
          </a:p>
          <a:p>
            <a:pPr marL="0" indent="0">
              <a:buNone/>
            </a:pPr>
            <a:r>
              <a:rPr lang="ar-JO" sz="2000" dirty="0">
                <a:cs typeface="+mj-cs"/>
              </a:rPr>
              <a:t>                     </a:t>
            </a:r>
            <a:r>
              <a:rPr lang="ar-JO" sz="2000" dirty="0" smtClean="0">
                <a:cs typeface="+mj-cs"/>
              </a:rPr>
              <a:t>= </a:t>
            </a:r>
            <a:r>
              <a:rPr lang="en-US" sz="2000" dirty="0" smtClean="0"/>
              <a:t>15000</a:t>
            </a:r>
            <a:r>
              <a:rPr lang="ar-JO" sz="2000" dirty="0" smtClean="0"/>
              <a:t> </a:t>
            </a:r>
            <a:r>
              <a:rPr lang="en-US" sz="2000" dirty="0" smtClean="0"/>
              <a:t>1</a:t>
            </a:r>
            <a:r>
              <a:rPr lang="ar-JO" sz="2000" dirty="0"/>
              <a:t>- </a:t>
            </a:r>
            <a:r>
              <a:rPr lang="en-US" sz="2000" dirty="0"/>
              <a:t>1</a:t>
            </a:r>
            <a:r>
              <a:rPr lang="ar-JO" sz="2000" dirty="0"/>
              <a:t>/ </a:t>
            </a:r>
            <a:r>
              <a:rPr lang="en-US" sz="2000" dirty="0" smtClean="0"/>
              <a:t>4.045558</a:t>
            </a:r>
            <a:r>
              <a:rPr lang="ar-JO" sz="2000" baseline="30000" dirty="0" smtClean="0"/>
              <a:t> </a:t>
            </a:r>
            <a:r>
              <a:rPr lang="en-US" sz="2000" baseline="30000" dirty="0" smtClean="0"/>
              <a:t> </a:t>
            </a:r>
            <a:r>
              <a:rPr lang="ar-JO" sz="2000" dirty="0"/>
              <a:t>÷ </a:t>
            </a:r>
            <a:r>
              <a:rPr lang="en-US" sz="2000" dirty="0"/>
              <a:t>0.15</a:t>
            </a:r>
            <a:r>
              <a:rPr lang="ar-JO" sz="2000" dirty="0"/>
              <a:t> + </a:t>
            </a:r>
            <a:r>
              <a:rPr lang="en-US" sz="2000" dirty="0"/>
              <a:t>100000</a:t>
            </a:r>
            <a:r>
              <a:rPr lang="ar-JO" sz="2000" dirty="0"/>
              <a:t>/ </a:t>
            </a:r>
            <a:r>
              <a:rPr lang="en-US" sz="2000" dirty="0" smtClean="0"/>
              <a:t>4.045558</a:t>
            </a:r>
            <a:endParaRPr lang="ar-JO" sz="2000" dirty="0" smtClean="0">
              <a:cs typeface="+mj-cs"/>
            </a:endParaRPr>
          </a:p>
          <a:p>
            <a:pPr marL="0" indent="0">
              <a:buNone/>
            </a:pPr>
            <a:r>
              <a:rPr lang="ar-JO" sz="2000" dirty="0">
                <a:cs typeface="+mj-cs"/>
              </a:rPr>
              <a:t> </a:t>
            </a:r>
            <a:r>
              <a:rPr lang="ar-JO" sz="2000" dirty="0" smtClean="0">
                <a:cs typeface="+mj-cs"/>
              </a:rPr>
              <a:t>                    =</a:t>
            </a:r>
            <a:r>
              <a:rPr lang="en-US" sz="2000" dirty="0" smtClean="0">
                <a:cs typeface="+mj-cs"/>
              </a:rPr>
              <a:t> </a:t>
            </a:r>
            <a:r>
              <a:rPr lang="en-US" sz="2000" dirty="0" smtClean="0"/>
              <a:t>15000 </a:t>
            </a:r>
            <a:r>
              <a:rPr lang="ar-JO" sz="2000" dirty="0" smtClean="0"/>
              <a:t> </a:t>
            </a:r>
            <a:r>
              <a:rPr lang="en-US" sz="2000" dirty="0"/>
              <a:t>1</a:t>
            </a:r>
            <a:r>
              <a:rPr lang="ar-JO" sz="2000" dirty="0" smtClean="0"/>
              <a:t>-</a:t>
            </a:r>
            <a:r>
              <a:rPr lang="en-US" sz="2000" dirty="0" smtClean="0"/>
              <a:t>0.247185 </a:t>
            </a:r>
            <a:r>
              <a:rPr lang="ar-JO" sz="2000" baseline="30000" dirty="0" smtClean="0"/>
              <a:t> </a:t>
            </a:r>
            <a:r>
              <a:rPr lang="en-US" sz="2000" baseline="30000" dirty="0" smtClean="0"/>
              <a:t> </a:t>
            </a:r>
            <a:r>
              <a:rPr lang="ar-JO" sz="2000" dirty="0"/>
              <a:t>÷ </a:t>
            </a:r>
            <a:r>
              <a:rPr lang="en-US" sz="2000" dirty="0"/>
              <a:t>0.15</a:t>
            </a:r>
            <a:r>
              <a:rPr lang="ar-JO" sz="2000" dirty="0"/>
              <a:t> + </a:t>
            </a:r>
            <a:r>
              <a:rPr lang="en-US" sz="2000" dirty="0" smtClean="0"/>
              <a:t>24718.5</a:t>
            </a:r>
            <a:endParaRPr lang="ar-JO" sz="2000" dirty="0" smtClean="0">
              <a:cs typeface="+mj-cs"/>
            </a:endParaRPr>
          </a:p>
          <a:p>
            <a:pPr marL="0" indent="0">
              <a:buNone/>
            </a:pPr>
            <a:r>
              <a:rPr lang="ar-JO" sz="2000" dirty="0">
                <a:cs typeface="+mj-cs"/>
              </a:rPr>
              <a:t> </a:t>
            </a:r>
            <a:r>
              <a:rPr lang="ar-JO" sz="2000" dirty="0" smtClean="0">
                <a:cs typeface="+mj-cs"/>
              </a:rPr>
              <a:t>                    =</a:t>
            </a:r>
            <a:r>
              <a:rPr lang="en-US" sz="2000" dirty="0" smtClean="0">
                <a:cs typeface="+mj-cs"/>
              </a:rPr>
              <a:t> </a:t>
            </a:r>
            <a:r>
              <a:rPr lang="en-US" sz="2000" dirty="0" smtClean="0"/>
              <a:t>15000 </a:t>
            </a:r>
            <a:r>
              <a:rPr lang="ar-JO" sz="2000" dirty="0" smtClean="0"/>
              <a:t> </a:t>
            </a:r>
            <a:r>
              <a:rPr lang="en-US" sz="2000" dirty="0" smtClean="0"/>
              <a:t>0.752815</a:t>
            </a:r>
            <a:r>
              <a:rPr lang="ar-JO" sz="2000" baseline="30000" dirty="0" smtClean="0"/>
              <a:t> </a:t>
            </a:r>
            <a:r>
              <a:rPr lang="en-US" sz="2000" baseline="30000" dirty="0" smtClean="0"/>
              <a:t> </a:t>
            </a:r>
            <a:r>
              <a:rPr lang="ar-JO" sz="2000" dirty="0"/>
              <a:t>÷ </a:t>
            </a:r>
            <a:r>
              <a:rPr lang="en-US" sz="2000" dirty="0"/>
              <a:t>0.15</a:t>
            </a:r>
            <a:r>
              <a:rPr lang="ar-JO" sz="2000" dirty="0"/>
              <a:t> + </a:t>
            </a:r>
            <a:r>
              <a:rPr lang="en-US" sz="2000" dirty="0" smtClean="0"/>
              <a:t>24718.5</a:t>
            </a:r>
            <a:endParaRPr lang="ar-JO" sz="2000" dirty="0" smtClean="0">
              <a:cs typeface="+mj-cs"/>
            </a:endParaRPr>
          </a:p>
          <a:p>
            <a:pPr marL="0" indent="0">
              <a:buNone/>
            </a:pPr>
            <a:r>
              <a:rPr lang="ar-JO" sz="2000" dirty="0">
                <a:cs typeface="+mj-cs"/>
              </a:rPr>
              <a:t> </a:t>
            </a:r>
            <a:r>
              <a:rPr lang="ar-JO" sz="2000" dirty="0" smtClean="0">
                <a:cs typeface="+mj-cs"/>
              </a:rPr>
              <a:t>                    = </a:t>
            </a:r>
            <a:r>
              <a:rPr lang="en-US" sz="2000" dirty="0" smtClean="0">
                <a:cs typeface="+mj-cs"/>
              </a:rPr>
              <a:t>15000)</a:t>
            </a:r>
            <a:r>
              <a:rPr lang="ar-JO" sz="2000" dirty="0" smtClean="0">
                <a:cs typeface="+mj-cs"/>
              </a:rPr>
              <a:t> × </a:t>
            </a:r>
            <a:r>
              <a:rPr lang="en-US" sz="2000" dirty="0" smtClean="0">
                <a:cs typeface="+mj-cs"/>
              </a:rPr>
              <a:t>(5.018767</a:t>
            </a:r>
            <a:r>
              <a:rPr lang="ar-JO" sz="2000" dirty="0" smtClean="0">
                <a:cs typeface="+mj-cs"/>
              </a:rPr>
              <a:t> + </a:t>
            </a:r>
            <a:r>
              <a:rPr lang="en-US" sz="2000" dirty="0" smtClean="0">
                <a:cs typeface="+mj-cs"/>
              </a:rPr>
              <a:t>24718.5</a:t>
            </a:r>
            <a:endParaRPr lang="ar-JO" sz="2000" dirty="0" smtClean="0">
              <a:cs typeface="+mj-cs"/>
            </a:endParaRPr>
          </a:p>
          <a:p>
            <a:pPr marL="0" indent="0">
              <a:buNone/>
            </a:pPr>
            <a:r>
              <a:rPr lang="ar-JO" sz="2000" dirty="0">
                <a:cs typeface="+mj-cs"/>
              </a:rPr>
              <a:t> </a:t>
            </a:r>
            <a:r>
              <a:rPr lang="ar-JO" sz="2000" dirty="0" smtClean="0">
                <a:cs typeface="+mj-cs"/>
              </a:rPr>
              <a:t>                    = </a:t>
            </a:r>
            <a:r>
              <a:rPr lang="en-US" sz="2000" dirty="0" smtClean="0">
                <a:cs typeface="+mj-cs"/>
              </a:rPr>
              <a:t>75281.5</a:t>
            </a:r>
            <a:r>
              <a:rPr lang="ar-JO" sz="2000" dirty="0" smtClean="0">
                <a:cs typeface="+mj-cs"/>
              </a:rPr>
              <a:t> + </a:t>
            </a:r>
            <a:r>
              <a:rPr lang="en-US" sz="2000" dirty="0" smtClean="0">
                <a:cs typeface="+mj-cs"/>
              </a:rPr>
              <a:t>24718.5</a:t>
            </a:r>
            <a:endParaRPr lang="ar-JO" sz="2000" dirty="0">
              <a:cs typeface="+mj-cs"/>
            </a:endParaRPr>
          </a:p>
          <a:p>
            <a:pPr marL="0" indent="0">
              <a:buNone/>
            </a:pPr>
            <a:r>
              <a:rPr lang="ar-JO" sz="2400" dirty="0">
                <a:cs typeface="+mj-cs"/>
              </a:rPr>
              <a:t>               </a:t>
            </a:r>
            <a:r>
              <a:rPr lang="ar-JO" sz="2400" dirty="0" smtClean="0">
                <a:cs typeface="+mj-cs"/>
              </a:rPr>
              <a:t>  </a:t>
            </a:r>
            <a:r>
              <a:rPr lang="ar-JO" sz="2400" dirty="0">
                <a:cs typeface="+mj-cs"/>
              </a:rPr>
              <a:t>= </a:t>
            </a:r>
            <a:r>
              <a:rPr lang="en-US" sz="2400" dirty="0" smtClean="0">
                <a:cs typeface="+mj-cs"/>
              </a:rPr>
              <a:t>100000</a:t>
            </a:r>
            <a:r>
              <a:rPr lang="ar-JO" sz="2400" dirty="0" smtClean="0">
                <a:cs typeface="+mj-cs"/>
              </a:rPr>
              <a:t> دينار</a:t>
            </a:r>
          </a:p>
        </p:txBody>
      </p:sp>
      <p:sp>
        <p:nvSpPr>
          <p:cNvPr id="4" name="قوس متوسط مزدوج 3"/>
          <p:cNvSpPr/>
          <p:nvPr/>
        </p:nvSpPr>
        <p:spPr>
          <a:xfrm>
            <a:off x="4067944" y="1556792"/>
            <a:ext cx="2448272" cy="35432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5" y="1911112"/>
            <a:ext cx="2360244" cy="341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قوس متوسط مزدوج 4"/>
          <p:cNvSpPr/>
          <p:nvPr/>
        </p:nvSpPr>
        <p:spPr>
          <a:xfrm>
            <a:off x="4283968" y="2289303"/>
            <a:ext cx="2144221" cy="35432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قوس متوسط مزدوج 5"/>
          <p:cNvSpPr/>
          <p:nvPr/>
        </p:nvSpPr>
        <p:spPr>
          <a:xfrm>
            <a:off x="4572000" y="2643623"/>
            <a:ext cx="1755918" cy="35432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105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5774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JO" sz="2400" b="1" dirty="0" smtClean="0">
                <a:cs typeface="+mj-cs"/>
              </a:rPr>
              <a:t>- إذا </a:t>
            </a:r>
            <a:r>
              <a:rPr lang="ar-JO" sz="2400" b="1" dirty="0">
                <a:cs typeface="+mj-cs"/>
              </a:rPr>
              <a:t>كانت الفائدة الاسمية </a:t>
            </a:r>
            <a:r>
              <a:rPr lang="ar-JO" sz="2400" b="1" dirty="0" smtClean="0">
                <a:cs typeface="+mj-cs"/>
              </a:rPr>
              <a:t>أكبر من </a:t>
            </a:r>
            <a:r>
              <a:rPr lang="ar-JO" sz="2400" b="1" dirty="0">
                <a:cs typeface="+mj-cs"/>
              </a:rPr>
              <a:t>الفائدة السوقية: </a:t>
            </a:r>
            <a:endParaRPr lang="ar-JO" sz="2400" b="1" dirty="0" smtClean="0">
              <a:cs typeface="+mj-cs"/>
            </a:endParaRPr>
          </a:p>
          <a:p>
            <a:pPr marL="0" indent="0">
              <a:buNone/>
            </a:pPr>
            <a:r>
              <a:rPr lang="ar-JO" sz="2400" dirty="0" smtClean="0">
                <a:cs typeface="+mj-cs"/>
              </a:rPr>
              <a:t>لنفرض </a:t>
            </a:r>
            <a:r>
              <a:rPr lang="ar-JO" sz="2400" dirty="0">
                <a:cs typeface="+mj-cs"/>
              </a:rPr>
              <a:t>أن شركة البوتاس أصدرت سندات القيمة الاسمية لها تساوي </a:t>
            </a:r>
            <a:r>
              <a:rPr lang="en-US" sz="2400" dirty="0" smtClean="0">
                <a:cs typeface="+mj-cs"/>
              </a:rPr>
              <a:t>200000</a:t>
            </a:r>
            <a:r>
              <a:rPr lang="ar-JO" sz="2400" dirty="0" smtClean="0">
                <a:cs typeface="+mj-cs"/>
              </a:rPr>
              <a:t> </a:t>
            </a:r>
            <a:r>
              <a:rPr lang="ar-JO" sz="2400" dirty="0">
                <a:cs typeface="+mj-cs"/>
              </a:rPr>
              <a:t>دينار، وذلك في بداية عام </a:t>
            </a:r>
            <a:r>
              <a:rPr lang="en-US" sz="2400" dirty="0" smtClean="0">
                <a:cs typeface="+mj-cs"/>
              </a:rPr>
              <a:t>1991</a:t>
            </a:r>
            <a:r>
              <a:rPr lang="ar-JO" sz="2400" dirty="0" smtClean="0">
                <a:cs typeface="+mj-cs"/>
              </a:rPr>
              <a:t> </a:t>
            </a:r>
            <a:r>
              <a:rPr lang="ar-JO" sz="2400" dirty="0">
                <a:cs typeface="+mj-cs"/>
              </a:rPr>
              <a:t>و لمدة </a:t>
            </a:r>
            <a:r>
              <a:rPr lang="ar-JO" sz="2400" dirty="0" smtClean="0">
                <a:cs typeface="+mj-cs"/>
              </a:rPr>
              <a:t>عشر سنوات، </a:t>
            </a:r>
            <a:r>
              <a:rPr lang="ar-JO" sz="2400" dirty="0">
                <a:cs typeface="+mj-cs"/>
              </a:rPr>
              <a:t>وسعر الفائدة الاسمي </a:t>
            </a:r>
            <a:r>
              <a:rPr lang="en-US" sz="2400" dirty="0" smtClean="0">
                <a:cs typeface="+mj-cs"/>
              </a:rPr>
              <a:t>10</a:t>
            </a:r>
            <a:r>
              <a:rPr lang="ar-JO" sz="2400" dirty="0" smtClean="0">
                <a:cs typeface="+mj-cs"/>
              </a:rPr>
              <a:t> %</a:t>
            </a:r>
            <a:r>
              <a:rPr lang="en-US" sz="2400" dirty="0" smtClean="0">
                <a:cs typeface="+mj-cs"/>
              </a:rPr>
              <a:t> </a:t>
            </a:r>
            <a:r>
              <a:rPr lang="ar-JO" sz="2400" dirty="0" smtClean="0">
                <a:cs typeface="+mj-cs"/>
              </a:rPr>
              <a:t>و </a:t>
            </a:r>
            <a:r>
              <a:rPr lang="ar-JO" sz="2400" dirty="0">
                <a:cs typeface="+mj-cs"/>
              </a:rPr>
              <a:t>سعر الفائدة السـوقي أيضـا </a:t>
            </a:r>
            <a:r>
              <a:rPr lang="en-US" sz="2400" dirty="0" smtClean="0">
                <a:cs typeface="+mj-cs"/>
              </a:rPr>
              <a:t>8</a:t>
            </a:r>
            <a:r>
              <a:rPr lang="ar-JO" sz="2400" dirty="0" smtClean="0">
                <a:cs typeface="+mj-cs"/>
              </a:rPr>
              <a:t>%.</a:t>
            </a:r>
          </a:p>
          <a:p>
            <a:pPr marL="0" indent="0">
              <a:buNone/>
            </a:pPr>
            <a:r>
              <a:rPr lang="ar-JO" sz="2400" dirty="0" smtClean="0">
                <a:cs typeface="+mj-cs"/>
              </a:rPr>
              <a:t> </a:t>
            </a:r>
            <a:r>
              <a:rPr lang="ar-JO" sz="2400" b="1" dirty="0" smtClean="0">
                <a:cs typeface="+mj-cs"/>
              </a:rPr>
              <a:t>ما هو سعر اصدار هذه السندات؟ وما هي قيمتها بعد </a:t>
            </a:r>
            <a:r>
              <a:rPr lang="en-US" sz="2400" b="1" dirty="0" smtClean="0">
                <a:cs typeface="+mj-cs"/>
              </a:rPr>
              <a:t>3</a:t>
            </a:r>
            <a:r>
              <a:rPr lang="ar-JO" sz="2400" b="1" dirty="0" smtClean="0">
                <a:cs typeface="+mj-cs"/>
              </a:rPr>
              <a:t> سنوات من اصدارها؟</a:t>
            </a:r>
            <a:r>
              <a:rPr lang="ar-JO" sz="2400" dirty="0" smtClean="0">
                <a:cs typeface="+mj-cs"/>
              </a:rPr>
              <a:t> </a:t>
            </a:r>
            <a:endParaRPr lang="en-US" sz="2400" dirty="0" smtClean="0">
              <a:cs typeface="+mj-cs"/>
            </a:endParaRPr>
          </a:p>
          <a:p>
            <a:pPr marL="0" indent="0">
              <a:buNone/>
            </a:pPr>
            <a:r>
              <a:rPr lang="ar-JO" sz="2400" b="1" dirty="0" smtClean="0">
                <a:solidFill>
                  <a:srgbClr val="00B0F0"/>
                </a:solidFill>
                <a:cs typeface="+mj-cs"/>
              </a:rPr>
              <a:t>الحل:</a:t>
            </a:r>
          </a:p>
          <a:p>
            <a:pPr marL="0" indent="0">
              <a:buNone/>
            </a:pPr>
            <a:r>
              <a:rPr lang="ar-JO" sz="2400" dirty="0" smtClean="0">
                <a:cs typeface="+mj-cs"/>
              </a:rPr>
              <a:t>الفائدة = </a:t>
            </a:r>
            <a:r>
              <a:rPr lang="en-US" sz="2400" dirty="0" smtClean="0">
                <a:cs typeface="+mj-cs"/>
              </a:rPr>
              <a:t>0.10</a:t>
            </a:r>
            <a:r>
              <a:rPr lang="ar-JO" sz="2400" dirty="0" smtClean="0">
                <a:cs typeface="+mj-cs"/>
              </a:rPr>
              <a:t> × </a:t>
            </a:r>
            <a:r>
              <a:rPr lang="en-US" sz="2400" dirty="0" smtClean="0">
                <a:cs typeface="+mj-cs"/>
              </a:rPr>
              <a:t>200000</a:t>
            </a:r>
            <a:r>
              <a:rPr lang="ar-JO" sz="2400" dirty="0" smtClean="0">
                <a:cs typeface="+mj-cs"/>
              </a:rPr>
              <a:t> = </a:t>
            </a:r>
            <a:r>
              <a:rPr lang="en-US" sz="2400" dirty="0" smtClean="0">
                <a:cs typeface="+mj-cs"/>
              </a:rPr>
              <a:t>20000</a:t>
            </a:r>
            <a:r>
              <a:rPr lang="ar-JO" sz="2400" dirty="0" smtClean="0">
                <a:cs typeface="+mj-cs"/>
              </a:rPr>
              <a:t> دينار</a:t>
            </a:r>
          </a:p>
          <a:p>
            <a:pPr marL="0" indent="0">
              <a:buNone/>
            </a:pPr>
            <a:r>
              <a:rPr lang="ar-JO" sz="2000" dirty="0" smtClean="0">
                <a:cs typeface="+mj-cs"/>
              </a:rPr>
              <a:t>سعر</a:t>
            </a:r>
            <a:r>
              <a:rPr lang="en-US" sz="2000" dirty="0" smtClean="0">
                <a:cs typeface="+mj-cs"/>
              </a:rPr>
              <a:t> </a:t>
            </a:r>
            <a:r>
              <a:rPr lang="ar-JO" sz="2000" dirty="0" smtClean="0">
                <a:cs typeface="+mj-cs"/>
              </a:rPr>
              <a:t>الاصدار =  </a:t>
            </a:r>
            <a:r>
              <a:rPr lang="en-US" sz="2000" dirty="0" smtClean="0">
                <a:cs typeface="+mj-cs"/>
              </a:rPr>
              <a:t> 20000</a:t>
            </a:r>
            <a:r>
              <a:rPr lang="ar-JO" sz="2000" dirty="0" smtClean="0">
                <a:cs typeface="+mj-cs"/>
              </a:rPr>
              <a:t> </a:t>
            </a:r>
            <a:r>
              <a:rPr lang="en-US" sz="2000" dirty="0"/>
              <a:t>1</a:t>
            </a:r>
            <a:r>
              <a:rPr lang="ar-JO" sz="2000" dirty="0"/>
              <a:t>- </a:t>
            </a:r>
            <a:r>
              <a:rPr lang="en-US" sz="2000" dirty="0"/>
              <a:t>1</a:t>
            </a:r>
            <a:r>
              <a:rPr lang="ar-JO" sz="2000" dirty="0"/>
              <a:t>/ (</a:t>
            </a:r>
            <a:r>
              <a:rPr lang="en-US" sz="2000" dirty="0"/>
              <a:t>1</a:t>
            </a:r>
            <a:r>
              <a:rPr lang="ar-JO" sz="2000" dirty="0" smtClean="0"/>
              <a:t>+</a:t>
            </a:r>
            <a:r>
              <a:rPr lang="en-US" sz="2000" dirty="0" smtClean="0"/>
              <a:t>0.08</a:t>
            </a:r>
            <a:r>
              <a:rPr lang="ar-JO" sz="2000" dirty="0" smtClean="0"/>
              <a:t>)</a:t>
            </a:r>
            <a:r>
              <a:rPr lang="en-US" sz="2000" baseline="30000" dirty="0" smtClean="0"/>
              <a:t>10</a:t>
            </a:r>
            <a:r>
              <a:rPr lang="ar-JO" sz="2000" baseline="30000" dirty="0" smtClean="0"/>
              <a:t> </a:t>
            </a:r>
            <a:r>
              <a:rPr lang="en-US" sz="2000" baseline="30000" dirty="0" smtClean="0"/>
              <a:t> </a:t>
            </a:r>
            <a:r>
              <a:rPr lang="ar-JO" sz="2000" dirty="0" smtClean="0"/>
              <a:t>÷ </a:t>
            </a:r>
            <a:r>
              <a:rPr lang="en-US" sz="2000" dirty="0" smtClean="0"/>
              <a:t>0.08</a:t>
            </a:r>
            <a:r>
              <a:rPr lang="ar-JO" sz="2000" dirty="0" smtClean="0"/>
              <a:t> + </a:t>
            </a:r>
            <a:r>
              <a:rPr lang="en-US" sz="2000" dirty="0" smtClean="0"/>
              <a:t>200000</a:t>
            </a:r>
            <a:r>
              <a:rPr lang="ar-JO" sz="2000" dirty="0" smtClean="0"/>
              <a:t>÷ </a:t>
            </a:r>
            <a:r>
              <a:rPr lang="ar-JO" sz="2000" dirty="0"/>
              <a:t>(</a:t>
            </a:r>
            <a:r>
              <a:rPr lang="en-US" sz="2000" dirty="0"/>
              <a:t>1</a:t>
            </a:r>
            <a:r>
              <a:rPr lang="ar-JO" sz="2000" dirty="0" smtClean="0"/>
              <a:t>+</a:t>
            </a:r>
            <a:r>
              <a:rPr lang="en-US" sz="2000" dirty="0" smtClean="0"/>
              <a:t>0.08</a:t>
            </a:r>
            <a:r>
              <a:rPr lang="ar-JO" sz="2000" dirty="0" smtClean="0"/>
              <a:t>)</a:t>
            </a:r>
            <a:r>
              <a:rPr lang="en-US" sz="2000" baseline="30000" dirty="0" smtClean="0"/>
              <a:t>10</a:t>
            </a:r>
            <a:r>
              <a:rPr lang="ar-JO" sz="2000" baseline="30000" dirty="0" smtClean="0"/>
              <a:t> </a:t>
            </a:r>
            <a:endParaRPr lang="en-US" sz="2000" baseline="30000" dirty="0" smtClean="0"/>
          </a:p>
          <a:p>
            <a:pPr marL="0" indent="0">
              <a:buNone/>
            </a:pPr>
            <a:r>
              <a:rPr lang="en-US" sz="2000" dirty="0" smtClean="0"/>
              <a:t>1  20000  =                     </a:t>
            </a:r>
            <a:r>
              <a:rPr lang="ar-JO" sz="2000" dirty="0" smtClean="0"/>
              <a:t>- </a:t>
            </a:r>
            <a:r>
              <a:rPr lang="en-US" sz="2000" dirty="0"/>
              <a:t>1</a:t>
            </a:r>
            <a:r>
              <a:rPr lang="ar-JO" sz="2000" dirty="0"/>
              <a:t>/ </a:t>
            </a:r>
            <a:r>
              <a:rPr lang="en-US" sz="2000" dirty="0" smtClean="0"/>
              <a:t>2.158925</a:t>
            </a:r>
            <a:r>
              <a:rPr lang="ar-JO" sz="2000" dirty="0" smtClean="0"/>
              <a:t>÷ </a:t>
            </a:r>
            <a:r>
              <a:rPr lang="en-US" sz="2000" dirty="0"/>
              <a:t>0.08</a:t>
            </a:r>
            <a:r>
              <a:rPr lang="ar-JO" sz="2000" dirty="0"/>
              <a:t> + </a:t>
            </a:r>
            <a:r>
              <a:rPr lang="en-US" sz="2000" dirty="0"/>
              <a:t>200000</a:t>
            </a:r>
            <a:r>
              <a:rPr lang="ar-JO" sz="2000" dirty="0"/>
              <a:t>÷ </a:t>
            </a:r>
            <a:r>
              <a:rPr lang="en-US" sz="2000" dirty="0" smtClean="0"/>
              <a:t>2.158925</a:t>
            </a:r>
            <a:endParaRPr lang="ar-JO" sz="2000" dirty="0" smtClean="0">
              <a:cs typeface="+mj-cs"/>
            </a:endParaRPr>
          </a:p>
          <a:p>
            <a:pPr marL="0" indent="0">
              <a:buNone/>
            </a:pPr>
            <a:r>
              <a:rPr lang="ar-JO" sz="2000" dirty="0">
                <a:cs typeface="+mj-cs"/>
              </a:rPr>
              <a:t> </a:t>
            </a:r>
            <a:r>
              <a:rPr lang="en-US" sz="2000" dirty="0"/>
              <a:t>1  20000  = </a:t>
            </a:r>
            <a:r>
              <a:rPr lang="en-US" sz="2000" dirty="0" smtClean="0"/>
              <a:t>                   </a:t>
            </a:r>
            <a:r>
              <a:rPr lang="ar-JO" sz="2000" dirty="0"/>
              <a:t>- </a:t>
            </a:r>
            <a:r>
              <a:rPr lang="en-US" sz="2000" dirty="0" smtClean="0"/>
              <a:t>0.4632</a:t>
            </a:r>
            <a:r>
              <a:rPr lang="ar-JO" sz="2000" dirty="0" smtClean="0"/>
              <a:t>÷ </a:t>
            </a:r>
            <a:r>
              <a:rPr lang="en-US" sz="2000" dirty="0"/>
              <a:t>0.08</a:t>
            </a:r>
            <a:r>
              <a:rPr lang="ar-JO" sz="2000" dirty="0"/>
              <a:t> </a:t>
            </a:r>
            <a:r>
              <a:rPr lang="ar-JO" sz="2000" dirty="0" smtClean="0"/>
              <a:t>+</a:t>
            </a:r>
            <a:r>
              <a:rPr lang="en-US" sz="2000" dirty="0" smtClean="0"/>
              <a:t>  </a:t>
            </a:r>
            <a:r>
              <a:rPr lang="ar-JO" sz="2000" dirty="0" smtClean="0"/>
              <a:t> </a:t>
            </a:r>
            <a:r>
              <a:rPr lang="en-US" sz="2000" dirty="0" smtClean="0"/>
              <a:t>92638.7</a:t>
            </a:r>
            <a:endParaRPr lang="en-US" sz="2000" dirty="0" smtClean="0">
              <a:cs typeface="+mj-cs"/>
            </a:endParaRPr>
          </a:p>
          <a:p>
            <a:pPr marL="0" indent="0">
              <a:buNone/>
            </a:pPr>
            <a:r>
              <a:rPr lang="en-US" sz="2000" dirty="0" smtClean="0"/>
              <a:t> 0.4632   20000 =                     </a:t>
            </a:r>
            <a:r>
              <a:rPr lang="ar-JO" sz="2000" dirty="0" smtClean="0"/>
              <a:t>÷ </a:t>
            </a:r>
            <a:r>
              <a:rPr lang="en-US" sz="2000" dirty="0" smtClean="0"/>
              <a:t>0.08</a:t>
            </a:r>
            <a:r>
              <a:rPr lang="ar-JO" sz="2000" dirty="0" smtClean="0"/>
              <a:t> +</a:t>
            </a:r>
            <a:r>
              <a:rPr lang="en-US" sz="2000" dirty="0" smtClean="0"/>
              <a:t>  </a:t>
            </a:r>
            <a:r>
              <a:rPr lang="ar-JO" sz="2000" dirty="0" smtClean="0"/>
              <a:t> </a:t>
            </a:r>
            <a:r>
              <a:rPr lang="en-US" sz="2000" dirty="0" smtClean="0"/>
              <a:t>92638.7</a:t>
            </a:r>
            <a:endParaRPr lang="ar-JO" sz="2000" dirty="0" smtClean="0"/>
          </a:p>
          <a:p>
            <a:pPr marL="0" indent="0">
              <a:buNone/>
            </a:pPr>
            <a:r>
              <a:rPr lang="ar-JO" sz="2000" dirty="0" smtClean="0">
                <a:cs typeface="+mj-cs"/>
              </a:rPr>
              <a:t>                  = </a:t>
            </a:r>
            <a:r>
              <a:rPr lang="en-US" sz="2000" dirty="0" smtClean="0">
                <a:cs typeface="+mj-cs"/>
              </a:rPr>
              <a:t>20000)</a:t>
            </a:r>
            <a:r>
              <a:rPr lang="ar-JO" sz="2000" dirty="0" smtClean="0">
                <a:cs typeface="+mj-cs"/>
              </a:rPr>
              <a:t> × </a:t>
            </a:r>
            <a:r>
              <a:rPr lang="en-US" sz="2000" dirty="0" smtClean="0">
                <a:cs typeface="+mj-cs"/>
              </a:rPr>
              <a:t>(6.71</a:t>
            </a:r>
            <a:r>
              <a:rPr lang="ar-JO" sz="2000" dirty="0" smtClean="0">
                <a:cs typeface="+mj-cs"/>
              </a:rPr>
              <a:t> + </a:t>
            </a:r>
            <a:r>
              <a:rPr lang="en-US" sz="2000" dirty="0" smtClean="0"/>
              <a:t>92638.7</a:t>
            </a:r>
            <a:endParaRPr lang="en-US" sz="2000" dirty="0"/>
          </a:p>
          <a:p>
            <a:pPr marL="0" indent="0">
              <a:buNone/>
            </a:pPr>
            <a:r>
              <a:rPr lang="ar-JO" sz="2000" dirty="0" smtClean="0">
                <a:cs typeface="+mj-cs"/>
              </a:rPr>
              <a:t>                  = </a:t>
            </a:r>
            <a:r>
              <a:rPr lang="en-US" sz="2000" dirty="0" smtClean="0">
                <a:cs typeface="+mj-cs"/>
              </a:rPr>
              <a:t>134200</a:t>
            </a:r>
            <a:r>
              <a:rPr lang="ar-JO" sz="2000" dirty="0" smtClean="0">
                <a:cs typeface="+mj-cs"/>
              </a:rPr>
              <a:t> + </a:t>
            </a:r>
            <a:r>
              <a:rPr lang="en-US" sz="2000" dirty="0" smtClean="0"/>
              <a:t>92638.7</a:t>
            </a:r>
            <a:endParaRPr lang="en-US" sz="2000" dirty="0"/>
          </a:p>
          <a:p>
            <a:pPr marL="0" indent="0">
              <a:buNone/>
            </a:pPr>
            <a:r>
              <a:rPr lang="en-US" sz="2400" dirty="0" smtClean="0">
                <a:cs typeface="+mj-cs"/>
              </a:rPr>
              <a:t>                 </a:t>
            </a:r>
            <a:r>
              <a:rPr lang="ar-JO" sz="2400" dirty="0" smtClean="0">
                <a:cs typeface="+mj-cs"/>
              </a:rPr>
              <a:t>= </a:t>
            </a:r>
            <a:r>
              <a:rPr lang="en-US" sz="2400" dirty="0" smtClean="0">
                <a:cs typeface="+mj-cs"/>
              </a:rPr>
              <a:t>226840.7</a:t>
            </a:r>
            <a:r>
              <a:rPr lang="ar-JO" sz="2400" dirty="0" smtClean="0">
                <a:cs typeface="+mj-cs"/>
              </a:rPr>
              <a:t> دينار</a:t>
            </a:r>
          </a:p>
          <a:p>
            <a:pPr marL="0" indent="0">
              <a:buNone/>
            </a:pPr>
            <a:endParaRPr lang="en-US" sz="2400" dirty="0">
              <a:cs typeface="+mj-cs"/>
            </a:endParaRPr>
          </a:p>
        </p:txBody>
      </p:sp>
      <p:sp>
        <p:nvSpPr>
          <p:cNvPr id="4" name="قوس متوسط مزدوج 3"/>
          <p:cNvSpPr/>
          <p:nvPr/>
        </p:nvSpPr>
        <p:spPr>
          <a:xfrm>
            <a:off x="3995936" y="3145542"/>
            <a:ext cx="2466274" cy="36004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5622" y="3577591"/>
            <a:ext cx="2232248" cy="355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933057"/>
            <a:ext cx="1746194" cy="213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293096"/>
            <a:ext cx="1547210" cy="18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9944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536820"/>
            <a:ext cx="8229600" cy="557748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ar-JO" sz="2000" dirty="0"/>
              <a:t>ونلاحظ أن هذه القيمة أكبر من القيمة الاسمية، لذلك يقال أن السند قد صدر بعلاوة.</a:t>
            </a:r>
          </a:p>
          <a:p>
            <a:pPr>
              <a:buFontTx/>
              <a:buChar char="-"/>
            </a:pPr>
            <a:r>
              <a:rPr lang="ar-JO" sz="2000" dirty="0"/>
              <a:t>علاوة الاصدار = القيمة السوقية للسند – القيمة الاسمية للسند.</a:t>
            </a:r>
          </a:p>
          <a:p>
            <a:pPr>
              <a:buFontTx/>
              <a:buChar char="-"/>
            </a:pPr>
            <a:r>
              <a:rPr lang="ar-JO" sz="2000" dirty="0"/>
              <a:t>علاوة الاصدار تعتبر تعويضاً للشركة عن فرق سعر الفائدة، أي أن الشركة تعطي حامل السند فائدة أكثر من السوق. </a:t>
            </a:r>
          </a:p>
          <a:p>
            <a:pPr>
              <a:buFontTx/>
              <a:buChar char="-"/>
            </a:pPr>
            <a:r>
              <a:rPr lang="ar-JO" sz="2000" dirty="0"/>
              <a:t>ما هي قيمة هذا السند بعد </a:t>
            </a:r>
            <a:r>
              <a:rPr lang="en-US" sz="2000" dirty="0"/>
              <a:t>3</a:t>
            </a:r>
            <a:r>
              <a:rPr lang="ar-JO" sz="2000" dirty="0"/>
              <a:t> سنوات من إصداره ؟ </a:t>
            </a:r>
          </a:p>
          <a:p>
            <a:pPr marL="0" indent="0">
              <a:buNone/>
            </a:pPr>
            <a:r>
              <a:rPr lang="ar-JO" sz="2000" dirty="0"/>
              <a:t>قيمة السندات بعد </a:t>
            </a:r>
            <a:r>
              <a:rPr lang="en-US" sz="2000" dirty="0"/>
              <a:t>3</a:t>
            </a:r>
            <a:r>
              <a:rPr lang="ar-JO" sz="2000" dirty="0"/>
              <a:t> </a:t>
            </a:r>
            <a:r>
              <a:rPr lang="ar-JO" sz="2000" dirty="0" smtClean="0"/>
              <a:t>سنوات</a:t>
            </a:r>
            <a:r>
              <a:rPr lang="en-US" sz="2000" dirty="0">
                <a:cs typeface="+mj-cs"/>
              </a:rPr>
              <a:t> </a:t>
            </a:r>
            <a:r>
              <a:rPr lang="en-US" sz="2000" dirty="0" smtClean="0">
                <a:cs typeface="+mj-cs"/>
              </a:rPr>
              <a:t> </a:t>
            </a:r>
            <a:r>
              <a:rPr lang="ar-JO" sz="2000" dirty="0" smtClean="0">
                <a:cs typeface="+mj-cs"/>
              </a:rPr>
              <a:t>=  </a:t>
            </a:r>
            <a:r>
              <a:rPr lang="en-US" sz="2000" dirty="0" smtClean="0">
                <a:cs typeface="+mj-cs"/>
              </a:rPr>
              <a:t> 20000</a:t>
            </a:r>
            <a:r>
              <a:rPr lang="ar-JO" sz="2000" dirty="0" smtClean="0">
                <a:cs typeface="+mj-cs"/>
              </a:rPr>
              <a:t> </a:t>
            </a:r>
            <a:r>
              <a:rPr lang="en-US" sz="2000" dirty="0"/>
              <a:t>1</a:t>
            </a:r>
            <a:r>
              <a:rPr lang="ar-JO" sz="2000" dirty="0"/>
              <a:t>- </a:t>
            </a:r>
            <a:r>
              <a:rPr lang="en-US" sz="2000" dirty="0"/>
              <a:t>1</a:t>
            </a:r>
            <a:r>
              <a:rPr lang="ar-JO" sz="2000" dirty="0"/>
              <a:t>/ (</a:t>
            </a:r>
            <a:r>
              <a:rPr lang="en-US" sz="2000" dirty="0"/>
              <a:t>1</a:t>
            </a:r>
            <a:r>
              <a:rPr lang="ar-JO" sz="2000" dirty="0" smtClean="0"/>
              <a:t>+</a:t>
            </a:r>
            <a:r>
              <a:rPr lang="en-US" sz="2000" dirty="0" smtClean="0"/>
              <a:t>0.08</a:t>
            </a:r>
            <a:r>
              <a:rPr lang="ar-JO" sz="2000" dirty="0" smtClean="0"/>
              <a:t>)</a:t>
            </a:r>
            <a:r>
              <a:rPr lang="en-US" sz="2000" baseline="30000" dirty="0" smtClean="0"/>
              <a:t>7</a:t>
            </a:r>
            <a:r>
              <a:rPr lang="ar-JO" sz="2000" baseline="30000" dirty="0" smtClean="0"/>
              <a:t> </a:t>
            </a:r>
            <a:r>
              <a:rPr lang="en-US" sz="2000" baseline="30000" dirty="0" smtClean="0"/>
              <a:t> </a:t>
            </a:r>
            <a:r>
              <a:rPr lang="ar-JO" sz="2000" dirty="0" smtClean="0"/>
              <a:t>÷ </a:t>
            </a:r>
            <a:r>
              <a:rPr lang="en-US" sz="2000" dirty="0" smtClean="0"/>
              <a:t>0.08</a:t>
            </a:r>
            <a:r>
              <a:rPr lang="ar-JO" sz="2000" dirty="0" smtClean="0"/>
              <a:t> + </a:t>
            </a:r>
            <a:r>
              <a:rPr lang="en-US" sz="2000" dirty="0" smtClean="0"/>
              <a:t>200000</a:t>
            </a:r>
            <a:r>
              <a:rPr lang="ar-JO" sz="2000" dirty="0" smtClean="0"/>
              <a:t>÷ </a:t>
            </a:r>
            <a:r>
              <a:rPr lang="ar-JO" sz="2000" dirty="0"/>
              <a:t>(</a:t>
            </a:r>
            <a:r>
              <a:rPr lang="en-US" sz="2000" dirty="0"/>
              <a:t>1</a:t>
            </a:r>
            <a:r>
              <a:rPr lang="ar-JO" sz="2000" dirty="0" smtClean="0"/>
              <a:t>+</a:t>
            </a:r>
            <a:r>
              <a:rPr lang="en-US" sz="2000" dirty="0" smtClean="0"/>
              <a:t>0.08</a:t>
            </a:r>
            <a:r>
              <a:rPr lang="ar-JO" sz="2000" dirty="0" smtClean="0"/>
              <a:t>)</a:t>
            </a:r>
            <a:r>
              <a:rPr lang="en-US" sz="2000" baseline="30000" dirty="0" smtClean="0"/>
              <a:t>7</a:t>
            </a:r>
            <a:r>
              <a:rPr lang="ar-JO" sz="2000" baseline="30000" dirty="0" smtClean="0"/>
              <a:t> </a:t>
            </a:r>
            <a:endParaRPr lang="en-US" sz="2000" baseline="30000" dirty="0" smtClean="0"/>
          </a:p>
          <a:p>
            <a:pPr marL="0" indent="0">
              <a:buNone/>
            </a:pPr>
            <a:r>
              <a:rPr lang="en-US" sz="2000" dirty="0" smtClean="0"/>
              <a:t>1  20000  =                                       </a:t>
            </a:r>
            <a:r>
              <a:rPr lang="ar-JO" sz="2000" dirty="0" smtClean="0"/>
              <a:t>- </a:t>
            </a:r>
            <a:r>
              <a:rPr lang="en-US" sz="2000" dirty="0"/>
              <a:t>1</a:t>
            </a:r>
            <a:r>
              <a:rPr lang="ar-JO" sz="2000" dirty="0"/>
              <a:t>/ </a:t>
            </a:r>
            <a:r>
              <a:rPr lang="en-US" sz="2000" dirty="0" smtClean="0"/>
              <a:t>1.713824</a:t>
            </a:r>
            <a:r>
              <a:rPr lang="ar-JO" sz="2000" dirty="0" smtClean="0"/>
              <a:t>÷ </a:t>
            </a:r>
            <a:r>
              <a:rPr lang="en-US" sz="2000" dirty="0"/>
              <a:t>0.08</a:t>
            </a:r>
            <a:r>
              <a:rPr lang="ar-JO" sz="2000" dirty="0"/>
              <a:t> + </a:t>
            </a:r>
            <a:r>
              <a:rPr lang="en-US" sz="2000" dirty="0"/>
              <a:t>200000</a:t>
            </a:r>
            <a:r>
              <a:rPr lang="ar-JO" sz="2000" dirty="0"/>
              <a:t>÷ </a:t>
            </a:r>
            <a:r>
              <a:rPr lang="en-US" sz="2000" dirty="0" smtClean="0"/>
              <a:t>1.713824</a:t>
            </a:r>
            <a:endParaRPr lang="ar-JO" sz="2000" dirty="0" smtClean="0">
              <a:cs typeface="+mj-cs"/>
            </a:endParaRPr>
          </a:p>
          <a:p>
            <a:pPr marL="0" indent="0">
              <a:buNone/>
            </a:pPr>
            <a:r>
              <a:rPr lang="ar-JO" sz="2000" dirty="0">
                <a:cs typeface="+mj-cs"/>
              </a:rPr>
              <a:t> </a:t>
            </a:r>
            <a:r>
              <a:rPr lang="en-US" sz="2000" dirty="0"/>
              <a:t>1  20000  = </a:t>
            </a:r>
            <a:r>
              <a:rPr lang="en-US" sz="2000" dirty="0" smtClean="0"/>
              <a:t>                                    </a:t>
            </a:r>
            <a:r>
              <a:rPr lang="ar-JO" sz="2000" dirty="0"/>
              <a:t>- </a:t>
            </a:r>
            <a:r>
              <a:rPr lang="en-US" sz="2000" dirty="0" smtClean="0"/>
              <a:t>0.58349</a:t>
            </a:r>
            <a:r>
              <a:rPr lang="ar-JO" sz="2000" dirty="0" smtClean="0"/>
              <a:t>÷ </a:t>
            </a:r>
            <a:r>
              <a:rPr lang="en-US" sz="2000" dirty="0"/>
              <a:t>0.08</a:t>
            </a:r>
            <a:r>
              <a:rPr lang="ar-JO" sz="2000" dirty="0"/>
              <a:t> </a:t>
            </a:r>
            <a:r>
              <a:rPr lang="ar-JO" sz="2000" dirty="0" smtClean="0"/>
              <a:t>+</a:t>
            </a:r>
            <a:r>
              <a:rPr lang="en-US" sz="2000" dirty="0" smtClean="0"/>
              <a:t>  </a:t>
            </a:r>
            <a:r>
              <a:rPr lang="ar-JO" sz="2000" dirty="0" smtClean="0"/>
              <a:t> </a:t>
            </a:r>
            <a:r>
              <a:rPr lang="en-US" sz="2000" dirty="0" smtClean="0"/>
              <a:t>116698.1</a:t>
            </a:r>
            <a:endParaRPr lang="en-US" sz="2000" dirty="0" smtClean="0">
              <a:cs typeface="+mj-cs"/>
            </a:endParaRPr>
          </a:p>
          <a:p>
            <a:pPr marL="0" indent="0">
              <a:buNone/>
            </a:pPr>
            <a:r>
              <a:rPr lang="en-US" sz="2000" dirty="0" smtClean="0"/>
              <a:t> 0.4165  20000 =                                       </a:t>
            </a:r>
            <a:r>
              <a:rPr lang="ar-JO" sz="2000" dirty="0" smtClean="0"/>
              <a:t>÷ </a:t>
            </a:r>
            <a:r>
              <a:rPr lang="en-US" sz="2000" dirty="0" smtClean="0"/>
              <a:t>0.08</a:t>
            </a:r>
            <a:r>
              <a:rPr lang="ar-JO" sz="2000" dirty="0" smtClean="0"/>
              <a:t> +</a:t>
            </a:r>
            <a:r>
              <a:rPr lang="en-US" sz="2000" dirty="0" smtClean="0"/>
              <a:t>  </a:t>
            </a:r>
            <a:r>
              <a:rPr lang="ar-JO" sz="2000" dirty="0" smtClean="0"/>
              <a:t> </a:t>
            </a:r>
            <a:r>
              <a:rPr lang="en-US" sz="2000" dirty="0"/>
              <a:t>116698.1</a:t>
            </a:r>
          </a:p>
          <a:p>
            <a:pPr marL="0" indent="0">
              <a:buNone/>
            </a:pPr>
            <a:r>
              <a:rPr lang="ar-JO" sz="2000" dirty="0" smtClean="0">
                <a:cs typeface="+mj-cs"/>
              </a:rPr>
              <a:t>                </a:t>
            </a:r>
            <a:r>
              <a:rPr lang="en-US" sz="2000" dirty="0" smtClean="0">
                <a:cs typeface="+mj-cs"/>
              </a:rPr>
              <a:t>                    </a:t>
            </a:r>
            <a:r>
              <a:rPr lang="ar-JO" sz="2000" dirty="0" smtClean="0">
                <a:cs typeface="+mj-cs"/>
              </a:rPr>
              <a:t> = </a:t>
            </a:r>
            <a:r>
              <a:rPr lang="en-US" sz="2000" dirty="0" smtClean="0">
                <a:cs typeface="+mj-cs"/>
              </a:rPr>
              <a:t>20000)</a:t>
            </a:r>
            <a:r>
              <a:rPr lang="ar-JO" sz="2000" dirty="0" smtClean="0">
                <a:cs typeface="+mj-cs"/>
              </a:rPr>
              <a:t> × </a:t>
            </a:r>
            <a:r>
              <a:rPr lang="en-US" sz="2000" dirty="0" smtClean="0">
                <a:cs typeface="+mj-cs"/>
              </a:rPr>
              <a:t>(5.2064</a:t>
            </a:r>
            <a:r>
              <a:rPr lang="ar-JO" sz="2000" dirty="0" smtClean="0">
                <a:cs typeface="+mj-cs"/>
              </a:rPr>
              <a:t> + </a:t>
            </a:r>
            <a:r>
              <a:rPr lang="en-US" sz="2000" dirty="0"/>
              <a:t>116698.1</a:t>
            </a:r>
          </a:p>
          <a:p>
            <a:pPr marL="0" indent="0">
              <a:buNone/>
            </a:pPr>
            <a:r>
              <a:rPr lang="ar-JO" sz="2000" dirty="0" smtClean="0">
                <a:cs typeface="+mj-cs"/>
              </a:rPr>
              <a:t>                </a:t>
            </a:r>
            <a:r>
              <a:rPr lang="en-US" sz="2000" dirty="0" smtClean="0">
                <a:cs typeface="+mj-cs"/>
              </a:rPr>
              <a:t>                   </a:t>
            </a:r>
            <a:r>
              <a:rPr lang="ar-JO" sz="2000" dirty="0" smtClean="0">
                <a:cs typeface="+mj-cs"/>
              </a:rPr>
              <a:t>  = </a:t>
            </a:r>
            <a:r>
              <a:rPr lang="en-US" sz="2000" dirty="0" smtClean="0">
                <a:cs typeface="+mj-cs"/>
              </a:rPr>
              <a:t>104127.4</a:t>
            </a:r>
            <a:r>
              <a:rPr lang="ar-JO" sz="2000" dirty="0" smtClean="0">
                <a:cs typeface="+mj-cs"/>
              </a:rPr>
              <a:t> + </a:t>
            </a:r>
            <a:r>
              <a:rPr lang="en-US" sz="2000" dirty="0"/>
              <a:t>116698.1</a:t>
            </a:r>
          </a:p>
          <a:p>
            <a:pPr marL="0" indent="0">
              <a:buNone/>
            </a:pPr>
            <a:r>
              <a:rPr lang="en-US" sz="2400" dirty="0" smtClean="0">
                <a:cs typeface="+mj-cs"/>
              </a:rPr>
              <a:t>                                </a:t>
            </a:r>
            <a:r>
              <a:rPr lang="ar-JO" sz="2400" dirty="0" smtClean="0">
                <a:cs typeface="+mj-cs"/>
              </a:rPr>
              <a:t>= </a:t>
            </a:r>
            <a:r>
              <a:rPr lang="en-US" sz="2400" dirty="0" smtClean="0">
                <a:cs typeface="+mj-cs"/>
              </a:rPr>
              <a:t>220825.5</a:t>
            </a:r>
            <a:r>
              <a:rPr lang="ar-JO" sz="2400" dirty="0" smtClean="0">
                <a:cs typeface="+mj-cs"/>
              </a:rPr>
              <a:t> دينار</a:t>
            </a:r>
          </a:p>
          <a:p>
            <a:pPr marL="0" indent="0">
              <a:buNone/>
            </a:pPr>
            <a:endParaRPr lang="en-US" sz="2400" dirty="0">
              <a:cs typeface="+mj-cs"/>
            </a:endParaRPr>
          </a:p>
        </p:txBody>
      </p:sp>
      <p:sp>
        <p:nvSpPr>
          <p:cNvPr id="4" name="قوس متوسط مزدوج 3"/>
          <p:cNvSpPr/>
          <p:nvPr/>
        </p:nvSpPr>
        <p:spPr>
          <a:xfrm>
            <a:off x="2982485" y="2348880"/>
            <a:ext cx="2466274" cy="36004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511" y="2708920"/>
            <a:ext cx="2232248" cy="355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140968"/>
            <a:ext cx="1862843" cy="22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1529" y="3501008"/>
            <a:ext cx="1547210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570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ar-JO" sz="2400" b="1" dirty="0" smtClean="0">
                <a:cs typeface="+mj-cs"/>
              </a:rPr>
              <a:t>- إذا </a:t>
            </a:r>
            <a:r>
              <a:rPr lang="ar-JO" sz="2400" b="1" dirty="0">
                <a:cs typeface="+mj-cs"/>
              </a:rPr>
              <a:t>كانت الفائدة الاسمية </a:t>
            </a:r>
            <a:r>
              <a:rPr lang="ar-JO" sz="2400" b="1" dirty="0" smtClean="0">
                <a:cs typeface="+mj-cs"/>
              </a:rPr>
              <a:t>أقل من </a:t>
            </a:r>
            <a:r>
              <a:rPr lang="ar-JO" sz="2400" b="1" dirty="0">
                <a:cs typeface="+mj-cs"/>
              </a:rPr>
              <a:t>الفائدة السوقية: </a:t>
            </a:r>
            <a:endParaRPr lang="ar-JO" sz="2400" b="1" dirty="0" smtClean="0">
              <a:cs typeface="+mj-cs"/>
            </a:endParaRPr>
          </a:p>
          <a:p>
            <a:pPr marL="0" indent="0">
              <a:buNone/>
            </a:pPr>
            <a:r>
              <a:rPr lang="ar-JO" sz="2400" dirty="0" smtClean="0">
                <a:cs typeface="+mj-cs"/>
              </a:rPr>
              <a:t>لنفرض </a:t>
            </a:r>
            <a:r>
              <a:rPr lang="ar-JO" sz="2400" dirty="0">
                <a:cs typeface="+mj-cs"/>
              </a:rPr>
              <a:t>أن شركة البوتاس أصدرت سندات القيمة الاسمية لها تساوي </a:t>
            </a:r>
            <a:r>
              <a:rPr lang="en-US" sz="2400" dirty="0" smtClean="0">
                <a:cs typeface="+mj-cs"/>
              </a:rPr>
              <a:t>100000</a:t>
            </a:r>
            <a:r>
              <a:rPr lang="ar-JO" sz="2400" dirty="0" smtClean="0">
                <a:cs typeface="+mj-cs"/>
              </a:rPr>
              <a:t> </a:t>
            </a:r>
            <a:r>
              <a:rPr lang="ar-JO" sz="2400" dirty="0">
                <a:cs typeface="+mj-cs"/>
              </a:rPr>
              <a:t>دينار، وذلك في بداية عام </a:t>
            </a:r>
            <a:r>
              <a:rPr lang="en-US" sz="2400" dirty="0" smtClean="0">
                <a:cs typeface="+mj-cs"/>
              </a:rPr>
              <a:t>1991</a:t>
            </a:r>
            <a:r>
              <a:rPr lang="ar-JO" sz="2400" dirty="0" smtClean="0">
                <a:cs typeface="+mj-cs"/>
              </a:rPr>
              <a:t> </a:t>
            </a:r>
            <a:r>
              <a:rPr lang="ar-JO" sz="2400" dirty="0">
                <a:cs typeface="+mj-cs"/>
              </a:rPr>
              <a:t>و لمدة </a:t>
            </a:r>
            <a:r>
              <a:rPr lang="ar-JO" sz="2400" dirty="0" smtClean="0">
                <a:cs typeface="+mj-cs"/>
              </a:rPr>
              <a:t>عشر سنوات، </a:t>
            </a:r>
            <a:r>
              <a:rPr lang="ar-JO" sz="2400" dirty="0">
                <a:cs typeface="+mj-cs"/>
              </a:rPr>
              <a:t>وسعر الفائدة الاسمي </a:t>
            </a:r>
            <a:r>
              <a:rPr lang="en-US" sz="2400" dirty="0" smtClean="0">
                <a:cs typeface="+mj-cs"/>
              </a:rPr>
              <a:t>10</a:t>
            </a:r>
            <a:r>
              <a:rPr lang="ar-JO" sz="2400" dirty="0" smtClean="0">
                <a:cs typeface="+mj-cs"/>
              </a:rPr>
              <a:t> %</a:t>
            </a:r>
            <a:r>
              <a:rPr lang="en-US" sz="2400" dirty="0" smtClean="0">
                <a:cs typeface="+mj-cs"/>
              </a:rPr>
              <a:t> </a:t>
            </a:r>
            <a:r>
              <a:rPr lang="ar-JO" sz="2400" dirty="0" smtClean="0">
                <a:cs typeface="+mj-cs"/>
              </a:rPr>
              <a:t> وسعر الفائدة في السوق يساوي </a:t>
            </a:r>
            <a:r>
              <a:rPr lang="en-US" sz="2400" dirty="0" smtClean="0">
                <a:cs typeface="+mj-cs"/>
              </a:rPr>
              <a:t>12</a:t>
            </a:r>
            <a:r>
              <a:rPr lang="ar-JO" sz="2400" dirty="0" smtClean="0">
                <a:cs typeface="+mj-cs"/>
              </a:rPr>
              <a:t>%.</a:t>
            </a:r>
          </a:p>
          <a:p>
            <a:pPr marL="0" indent="0">
              <a:buNone/>
            </a:pPr>
            <a:r>
              <a:rPr lang="ar-JO" sz="2400" b="1" dirty="0" smtClean="0">
                <a:cs typeface="+mj-cs"/>
              </a:rPr>
              <a:t>ما هو قيمة اصدار هذه السندات؟ وما هي قيمتها بعد </a:t>
            </a:r>
            <a:r>
              <a:rPr lang="en-US" sz="2400" b="1" dirty="0" smtClean="0">
                <a:cs typeface="+mj-cs"/>
              </a:rPr>
              <a:t>5</a:t>
            </a:r>
            <a:r>
              <a:rPr lang="ar-JO" sz="2400" b="1" dirty="0" smtClean="0">
                <a:cs typeface="+mj-cs"/>
              </a:rPr>
              <a:t> سنوات من اصدارها؟ الفائدة تدفع سنوياً</a:t>
            </a:r>
            <a:r>
              <a:rPr lang="ar-JO" sz="2400" dirty="0" smtClean="0">
                <a:cs typeface="+mj-cs"/>
              </a:rPr>
              <a:t> </a:t>
            </a:r>
            <a:endParaRPr lang="en-US" sz="2400" dirty="0" smtClean="0">
              <a:cs typeface="+mj-cs"/>
            </a:endParaRPr>
          </a:p>
          <a:p>
            <a:pPr marL="0" indent="0">
              <a:buNone/>
            </a:pPr>
            <a:r>
              <a:rPr lang="ar-JO" sz="2400" b="1" dirty="0" smtClean="0">
                <a:solidFill>
                  <a:srgbClr val="00B0F0"/>
                </a:solidFill>
                <a:cs typeface="+mj-cs"/>
              </a:rPr>
              <a:t>الحل:</a:t>
            </a:r>
          </a:p>
          <a:p>
            <a:pPr marL="0" indent="0">
              <a:buNone/>
            </a:pPr>
            <a:r>
              <a:rPr lang="ar-JO" sz="2400" dirty="0" smtClean="0">
                <a:cs typeface="+mj-cs"/>
              </a:rPr>
              <a:t>الفائدة = </a:t>
            </a:r>
            <a:r>
              <a:rPr lang="en-US" sz="2400" dirty="0" smtClean="0">
                <a:cs typeface="+mj-cs"/>
              </a:rPr>
              <a:t>0.10</a:t>
            </a:r>
            <a:r>
              <a:rPr lang="ar-JO" sz="2400" dirty="0" smtClean="0">
                <a:cs typeface="+mj-cs"/>
              </a:rPr>
              <a:t> × </a:t>
            </a:r>
            <a:r>
              <a:rPr lang="en-US" sz="2400" dirty="0" smtClean="0">
                <a:cs typeface="+mj-cs"/>
              </a:rPr>
              <a:t>100000</a:t>
            </a:r>
            <a:r>
              <a:rPr lang="ar-JO" sz="2400" dirty="0" smtClean="0">
                <a:cs typeface="+mj-cs"/>
              </a:rPr>
              <a:t>= </a:t>
            </a:r>
            <a:r>
              <a:rPr lang="en-US" sz="2400" dirty="0" smtClean="0">
                <a:cs typeface="+mj-cs"/>
              </a:rPr>
              <a:t>10000</a:t>
            </a:r>
            <a:r>
              <a:rPr lang="ar-JO" sz="2400" dirty="0" smtClean="0">
                <a:cs typeface="+mj-cs"/>
              </a:rPr>
              <a:t> دينار</a:t>
            </a:r>
          </a:p>
          <a:p>
            <a:pPr marL="0" indent="0">
              <a:buNone/>
            </a:pPr>
            <a:r>
              <a:rPr lang="ar-JO" sz="2000" dirty="0" smtClean="0">
                <a:cs typeface="+mj-cs"/>
              </a:rPr>
              <a:t>سعر</a:t>
            </a:r>
            <a:r>
              <a:rPr lang="en-US" sz="2000" dirty="0" smtClean="0">
                <a:cs typeface="+mj-cs"/>
              </a:rPr>
              <a:t> </a:t>
            </a:r>
            <a:r>
              <a:rPr lang="ar-JO" sz="2000" dirty="0" smtClean="0">
                <a:cs typeface="+mj-cs"/>
              </a:rPr>
              <a:t>الاصدار =  </a:t>
            </a:r>
            <a:r>
              <a:rPr lang="en-US" sz="2000" dirty="0" smtClean="0">
                <a:cs typeface="+mj-cs"/>
              </a:rPr>
              <a:t> 10000</a:t>
            </a:r>
            <a:r>
              <a:rPr lang="ar-JO" sz="2000" dirty="0" smtClean="0">
                <a:cs typeface="+mj-cs"/>
              </a:rPr>
              <a:t> </a:t>
            </a:r>
            <a:r>
              <a:rPr lang="en-US" sz="2000" dirty="0"/>
              <a:t>1</a:t>
            </a:r>
            <a:r>
              <a:rPr lang="ar-JO" sz="2000" dirty="0"/>
              <a:t>- </a:t>
            </a:r>
            <a:r>
              <a:rPr lang="en-US" sz="2000" dirty="0"/>
              <a:t>1</a:t>
            </a:r>
            <a:r>
              <a:rPr lang="ar-JO" sz="2000" dirty="0"/>
              <a:t>/ (</a:t>
            </a:r>
            <a:r>
              <a:rPr lang="en-US" sz="2000" dirty="0"/>
              <a:t>1</a:t>
            </a:r>
            <a:r>
              <a:rPr lang="ar-JO" sz="2000" dirty="0" smtClean="0"/>
              <a:t>+</a:t>
            </a:r>
            <a:r>
              <a:rPr lang="en-US" sz="2000" dirty="0" smtClean="0"/>
              <a:t>0.12</a:t>
            </a:r>
            <a:r>
              <a:rPr lang="ar-JO" sz="2000" dirty="0" smtClean="0"/>
              <a:t>)</a:t>
            </a:r>
            <a:r>
              <a:rPr lang="en-US" sz="2000" baseline="30000" dirty="0" smtClean="0"/>
              <a:t>10</a:t>
            </a:r>
            <a:r>
              <a:rPr lang="ar-JO" sz="2000" baseline="30000" dirty="0" smtClean="0"/>
              <a:t> </a:t>
            </a:r>
            <a:r>
              <a:rPr lang="en-US" sz="2000" baseline="30000" dirty="0" smtClean="0"/>
              <a:t> </a:t>
            </a:r>
            <a:r>
              <a:rPr lang="ar-JO" sz="2000" dirty="0" smtClean="0"/>
              <a:t>÷ </a:t>
            </a:r>
            <a:r>
              <a:rPr lang="en-US" sz="2000" dirty="0" smtClean="0"/>
              <a:t>0.12</a:t>
            </a:r>
            <a:r>
              <a:rPr lang="ar-JO" sz="2000" dirty="0" smtClean="0"/>
              <a:t>  + </a:t>
            </a:r>
            <a:r>
              <a:rPr lang="en-US" sz="2000" dirty="0" smtClean="0"/>
              <a:t>100000</a:t>
            </a:r>
            <a:r>
              <a:rPr lang="ar-JO" sz="2000" dirty="0" smtClean="0"/>
              <a:t>÷ (</a:t>
            </a:r>
            <a:r>
              <a:rPr lang="en-US" sz="2000" dirty="0"/>
              <a:t>1</a:t>
            </a:r>
            <a:r>
              <a:rPr lang="ar-JO" sz="2000" dirty="0" smtClean="0"/>
              <a:t>+</a:t>
            </a:r>
            <a:r>
              <a:rPr lang="en-US" sz="2000" dirty="0" smtClean="0"/>
              <a:t>0.12</a:t>
            </a:r>
            <a:r>
              <a:rPr lang="ar-JO" sz="2000" dirty="0" smtClean="0"/>
              <a:t>)</a:t>
            </a:r>
            <a:r>
              <a:rPr lang="en-US" sz="2000" baseline="30000" dirty="0" smtClean="0"/>
              <a:t>10</a:t>
            </a:r>
            <a:r>
              <a:rPr lang="ar-JO" sz="2000" baseline="30000" dirty="0" smtClean="0"/>
              <a:t> </a:t>
            </a:r>
          </a:p>
          <a:p>
            <a:pPr marL="0" indent="0">
              <a:buNone/>
            </a:pPr>
            <a:r>
              <a:rPr lang="ar-JO" sz="2000" dirty="0">
                <a:cs typeface="+mj-cs"/>
              </a:rPr>
              <a:t> </a:t>
            </a:r>
            <a:r>
              <a:rPr lang="ar-JO" sz="2000" dirty="0" smtClean="0">
                <a:cs typeface="+mj-cs"/>
              </a:rPr>
              <a:t>                 </a:t>
            </a:r>
            <a:r>
              <a:rPr lang="ar-JO" sz="2000" dirty="0" smtClean="0"/>
              <a:t>=  </a:t>
            </a:r>
            <a:r>
              <a:rPr lang="en-US" sz="2000" dirty="0" smtClean="0"/>
              <a:t> </a:t>
            </a:r>
            <a:r>
              <a:rPr lang="en-US" sz="2000" dirty="0"/>
              <a:t>10000</a:t>
            </a:r>
            <a:r>
              <a:rPr lang="ar-JO" sz="2000" dirty="0"/>
              <a:t> </a:t>
            </a:r>
            <a:r>
              <a:rPr lang="en-US" sz="2000" dirty="0"/>
              <a:t>1</a:t>
            </a:r>
            <a:r>
              <a:rPr lang="ar-JO" sz="2000" dirty="0"/>
              <a:t>- </a:t>
            </a:r>
            <a:r>
              <a:rPr lang="en-US" sz="2000" dirty="0"/>
              <a:t>1</a:t>
            </a:r>
            <a:r>
              <a:rPr lang="ar-JO" sz="2000" dirty="0"/>
              <a:t>/ </a:t>
            </a:r>
            <a:r>
              <a:rPr lang="en-US" sz="2000" dirty="0" smtClean="0"/>
              <a:t>3.10585</a:t>
            </a:r>
            <a:r>
              <a:rPr lang="ar-JO" sz="2000" dirty="0" smtClean="0"/>
              <a:t>÷ </a:t>
            </a:r>
            <a:r>
              <a:rPr lang="en-US" sz="2000" dirty="0"/>
              <a:t>0.12</a:t>
            </a:r>
            <a:r>
              <a:rPr lang="ar-JO" sz="2000" dirty="0"/>
              <a:t>  + </a:t>
            </a:r>
            <a:r>
              <a:rPr lang="en-US" sz="2000" dirty="0"/>
              <a:t>100000</a:t>
            </a:r>
            <a:r>
              <a:rPr lang="ar-JO" sz="2000" dirty="0"/>
              <a:t>÷ </a:t>
            </a:r>
            <a:r>
              <a:rPr lang="en-US" sz="2000" dirty="0" smtClean="0"/>
              <a:t>3.10585</a:t>
            </a:r>
            <a:r>
              <a:rPr lang="ar-JO" sz="2000" dirty="0" smtClean="0">
                <a:cs typeface="+mj-cs"/>
              </a:rPr>
              <a:t>                </a:t>
            </a:r>
            <a:endParaRPr lang="en-US" sz="2000" dirty="0" smtClean="0">
              <a:cs typeface="+mj-cs"/>
            </a:endParaRPr>
          </a:p>
          <a:p>
            <a:pPr marL="0" indent="0">
              <a:buNone/>
            </a:pPr>
            <a:r>
              <a:rPr lang="ar-JO" sz="2000" dirty="0"/>
              <a:t> </a:t>
            </a:r>
            <a:r>
              <a:rPr lang="en-US" sz="2000" dirty="0" smtClean="0"/>
              <a:t>                  </a:t>
            </a:r>
            <a:r>
              <a:rPr lang="ar-JO" sz="2000" dirty="0" smtClean="0"/>
              <a:t>=  </a:t>
            </a:r>
            <a:r>
              <a:rPr lang="en-US" sz="2000" dirty="0" smtClean="0"/>
              <a:t> </a:t>
            </a:r>
            <a:r>
              <a:rPr lang="en-US" sz="2000" dirty="0"/>
              <a:t>10000</a:t>
            </a:r>
            <a:r>
              <a:rPr lang="ar-JO" sz="2000" dirty="0"/>
              <a:t> </a:t>
            </a:r>
            <a:r>
              <a:rPr lang="en-US" sz="2000" dirty="0"/>
              <a:t>1</a:t>
            </a:r>
            <a:r>
              <a:rPr lang="ar-JO" sz="2000" dirty="0" smtClean="0"/>
              <a:t>- </a:t>
            </a:r>
            <a:r>
              <a:rPr lang="en-US" sz="2000" dirty="0" smtClean="0"/>
              <a:t>0.321973</a:t>
            </a:r>
            <a:r>
              <a:rPr lang="ar-JO" sz="2000" dirty="0" smtClean="0"/>
              <a:t>÷ </a:t>
            </a:r>
            <a:r>
              <a:rPr lang="en-US" sz="2000" dirty="0"/>
              <a:t>0.12</a:t>
            </a:r>
            <a:r>
              <a:rPr lang="ar-JO" sz="2000" dirty="0"/>
              <a:t>  + </a:t>
            </a:r>
            <a:r>
              <a:rPr lang="en-US" sz="2000" dirty="0" smtClean="0"/>
              <a:t>32197.3</a:t>
            </a:r>
            <a:r>
              <a:rPr lang="ar-JO" sz="2000" dirty="0" smtClean="0"/>
              <a:t>                </a:t>
            </a:r>
            <a:endParaRPr lang="en-US" sz="2000" dirty="0" smtClean="0"/>
          </a:p>
          <a:p>
            <a:pPr marL="0" indent="0">
              <a:buNone/>
            </a:pPr>
            <a:r>
              <a:rPr lang="en-US" sz="2100" dirty="0" smtClean="0">
                <a:solidFill>
                  <a:prstClr val="black"/>
                </a:solidFill>
              </a:rPr>
              <a:t>                   </a:t>
            </a:r>
            <a:r>
              <a:rPr lang="ar-JO" sz="2100" dirty="0">
                <a:solidFill>
                  <a:prstClr val="black"/>
                </a:solidFill>
              </a:rPr>
              <a:t>=  </a:t>
            </a:r>
            <a:r>
              <a:rPr lang="en-US" sz="2100" dirty="0">
                <a:solidFill>
                  <a:prstClr val="black"/>
                </a:solidFill>
              </a:rPr>
              <a:t> 10000</a:t>
            </a:r>
            <a:r>
              <a:rPr lang="ar-JO" sz="2100" dirty="0">
                <a:solidFill>
                  <a:prstClr val="black"/>
                </a:solidFill>
              </a:rPr>
              <a:t> </a:t>
            </a:r>
            <a:r>
              <a:rPr lang="en-US" sz="2100" dirty="0" smtClean="0">
                <a:solidFill>
                  <a:prstClr val="black"/>
                </a:solidFill>
              </a:rPr>
              <a:t>0.678027</a:t>
            </a:r>
            <a:r>
              <a:rPr lang="ar-JO" sz="2100" dirty="0" smtClean="0">
                <a:solidFill>
                  <a:prstClr val="black"/>
                </a:solidFill>
              </a:rPr>
              <a:t>÷ </a:t>
            </a:r>
            <a:r>
              <a:rPr lang="en-US" sz="2100" dirty="0">
                <a:solidFill>
                  <a:prstClr val="black"/>
                </a:solidFill>
              </a:rPr>
              <a:t>0.12</a:t>
            </a:r>
            <a:r>
              <a:rPr lang="ar-JO" sz="2100" dirty="0">
                <a:solidFill>
                  <a:prstClr val="black"/>
                </a:solidFill>
              </a:rPr>
              <a:t>  + </a:t>
            </a:r>
            <a:r>
              <a:rPr lang="en-US" sz="2100" dirty="0">
                <a:solidFill>
                  <a:prstClr val="black"/>
                </a:solidFill>
              </a:rPr>
              <a:t>32197.3</a:t>
            </a:r>
            <a:r>
              <a:rPr lang="ar-JO" sz="2100" dirty="0">
                <a:solidFill>
                  <a:prstClr val="black"/>
                </a:solidFill>
              </a:rPr>
              <a:t>                </a:t>
            </a:r>
            <a:endParaRPr lang="en-US" sz="21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smtClean="0">
                <a:solidFill>
                  <a:prstClr val="black"/>
                </a:solidFill>
              </a:rPr>
              <a:t>                  </a:t>
            </a:r>
            <a:r>
              <a:rPr lang="ar-JO" sz="2000" dirty="0" smtClean="0">
                <a:solidFill>
                  <a:prstClr val="black"/>
                </a:solidFill>
              </a:rPr>
              <a:t>= (</a:t>
            </a:r>
            <a:r>
              <a:rPr lang="en-US" sz="2000" dirty="0" smtClean="0">
                <a:solidFill>
                  <a:prstClr val="black"/>
                </a:solidFill>
              </a:rPr>
              <a:t>10000</a:t>
            </a:r>
            <a:r>
              <a:rPr lang="ar-JO" sz="2000" dirty="0" smtClean="0">
                <a:solidFill>
                  <a:prstClr val="black"/>
                </a:solidFill>
              </a:rPr>
              <a:t>× </a:t>
            </a:r>
            <a:r>
              <a:rPr lang="en-US" sz="2000" dirty="0" smtClean="0">
                <a:solidFill>
                  <a:prstClr val="black"/>
                </a:solidFill>
              </a:rPr>
              <a:t>5.65022</a:t>
            </a:r>
            <a:r>
              <a:rPr lang="ar-JO" sz="2000" dirty="0" smtClean="0">
                <a:solidFill>
                  <a:prstClr val="black"/>
                </a:solidFill>
              </a:rPr>
              <a:t> ) </a:t>
            </a:r>
            <a:r>
              <a:rPr lang="ar-JO" sz="2000" dirty="0">
                <a:solidFill>
                  <a:prstClr val="black"/>
                </a:solidFill>
              </a:rPr>
              <a:t>+ </a:t>
            </a:r>
            <a:r>
              <a:rPr lang="en-US" sz="2000" dirty="0">
                <a:solidFill>
                  <a:prstClr val="black"/>
                </a:solidFill>
              </a:rPr>
              <a:t>32197.3</a:t>
            </a:r>
            <a:r>
              <a:rPr lang="ar-JO" sz="2000" dirty="0">
                <a:solidFill>
                  <a:prstClr val="black"/>
                </a:solidFill>
              </a:rPr>
              <a:t>                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ar-JO" sz="2000" dirty="0" smtClean="0">
                <a:cs typeface="+mj-cs"/>
              </a:rPr>
              <a:t>                =  </a:t>
            </a:r>
            <a:r>
              <a:rPr lang="en-US" sz="2000" dirty="0" smtClean="0">
                <a:cs typeface="+mj-cs"/>
              </a:rPr>
              <a:t>56502.2</a:t>
            </a:r>
            <a:r>
              <a:rPr lang="ar-JO" sz="2000" dirty="0" smtClean="0">
                <a:cs typeface="+mj-cs"/>
              </a:rPr>
              <a:t>  + </a:t>
            </a:r>
            <a:r>
              <a:rPr lang="en-US" sz="2000" dirty="0" smtClean="0">
                <a:cs typeface="+mj-cs"/>
              </a:rPr>
              <a:t>32197.3</a:t>
            </a:r>
            <a:r>
              <a:rPr lang="ar-JO" sz="2000" dirty="0" smtClean="0">
                <a:cs typeface="+mj-cs"/>
              </a:rPr>
              <a:t>   </a:t>
            </a:r>
            <a:endParaRPr lang="ar-JO" sz="2000" dirty="0">
              <a:cs typeface="+mj-cs"/>
            </a:endParaRPr>
          </a:p>
          <a:p>
            <a:pPr marL="0" indent="0">
              <a:buNone/>
            </a:pPr>
            <a:r>
              <a:rPr lang="ar-JO" sz="2400" dirty="0">
                <a:cs typeface="+mj-cs"/>
              </a:rPr>
              <a:t>           </a:t>
            </a:r>
            <a:r>
              <a:rPr lang="en-US" sz="2400" dirty="0" smtClean="0">
                <a:cs typeface="+mj-cs"/>
              </a:rPr>
              <a:t> </a:t>
            </a:r>
            <a:r>
              <a:rPr lang="ar-JO" sz="2400" dirty="0" smtClean="0">
                <a:cs typeface="+mj-cs"/>
              </a:rPr>
              <a:t>  </a:t>
            </a:r>
            <a:r>
              <a:rPr lang="ar-JO" sz="2400" dirty="0">
                <a:cs typeface="+mj-cs"/>
              </a:rPr>
              <a:t>= </a:t>
            </a:r>
            <a:r>
              <a:rPr lang="en-US" sz="2400" dirty="0" smtClean="0">
                <a:cs typeface="+mj-cs"/>
              </a:rPr>
              <a:t>88699.5</a:t>
            </a:r>
            <a:r>
              <a:rPr lang="ar-JO" sz="2400" dirty="0" smtClean="0">
                <a:cs typeface="+mj-cs"/>
              </a:rPr>
              <a:t> دينار</a:t>
            </a:r>
          </a:p>
          <a:p>
            <a:pPr marL="0" indent="0">
              <a:buNone/>
            </a:pPr>
            <a:r>
              <a:rPr lang="ar-JO" sz="2800" dirty="0" smtClean="0"/>
              <a:t> </a:t>
            </a:r>
            <a:endParaRPr lang="ar-JO" sz="2800" dirty="0"/>
          </a:p>
          <a:p>
            <a:pPr>
              <a:buFontTx/>
              <a:buChar char="-"/>
            </a:pPr>
            <a:endParaRPr lang="en-US" sz="2400" dirty="0">
              <a:cs typeface="+mj-cs"/>
            </a:endParaRPr>
          </a:p>
        </p:txBody>
      </p:sp>
      <p:sp>
        <p:nvSpPr>
          <p:cNvPr id="4" name="قوس متوسط مزدوج 3"/>
          <p:cNvSpPr/>
          <p:nvPr/>
        </p:nvSpPr>
        <p:spPr>
          <a:xfrm>
            <a:off x="4208776" y="3347276"/>
            <a:ext cx="2420240" cy="18002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قوس متوسط مزدوج 4"/>
          <p:cNvSpPr/>
          <p:nvPr/>
        </p:nvSpPr>
        <p:spPr>
          <a:xfrm>
            <a:off x="4499992" y="3679696"/>
            <a:ext cx="2096204" cy="18002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قوس متوسط مزدوج 5"/>
          <p:cNvSpPr/>
          <p:nvPr/>
        </p:nvSpPr>
        <p:spPr>
          <a:xfrm>
            <a:off x="4644008" y="4012116"/>
            <a:ext cx="1952188" cy="20897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قوس متوسط مزدوج 6"/>
          <p:cNvSpPr/>
          <p:nvPr/>
        </p:nvSpPr>
        <p:spPr>
          <a:xfrm>
            <a:off x="4932040" y="4269002"/>
            <a:ext cx="1667582" cy="20897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57748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ar-JO" sz="2000" dirty="0"/>
              <a:t>ونلاحظ أن هذه القيمة أقل من القيمة الاسمية، لذلك يقال أن السند قد صدر بخصم.</a:t>
            </a:r>
          </a:p>
          <a:p>
            <a:pPr>
              <a:buFontTx/>
              <a:buChar char="-"/>
            </a:pPr>
            <a:r>
              <a:rPr lang="ar-JO" sz="2000" dirty="0"/>
              <a:t>خصم الاصدار = القيمة الاسمية للسند – سعر الاصدار.</a:t>
            </a:r>
          </a:p>
          <a:p>
            <a:pPr>
              <a:buFontTx/>
              <a:buChar char="-"/>
            </a:pPr>
            <a:r>
              <a:rPr lang="ar-JO" sz="2000" dirty="0"/>
              <a:t>خصم الاصدار تعتبر تعويضاً </a:t>
            </a:r>
            <a:r>
              <a:rPr lang="ar-SA" sz="2000" dirty="0" smtClean="0"/>
              <a:t>من ا</a:t>
            </a:r>
            <a:r>
              <a:rPr lang="ar-JO" sz="2000" dirty="0" smtClean="0"/>
              <a:t>لشركة </a:t>
            </a:r>
            <a:r>
              <a:rPr lang="ar-JO" sz="2000" dirty="0"/>
              <a:t>عن فرق سعر الفائدة، حيث أن سعر الفائدة على السندات أقل من سعر الفائدة السوقي</a:t>
            </a:r>
          </a:p>
          <a:p>
            <a:pPr>
              <a:buFontTx/>
              <a:buChar char="-"/>
            </a:pPr>
            <a:r>
              <a:rPr lang="ar-JO" sz="2000" dirty="0"/>
              <a:t>ما هي قيمة هذا السند بعد </a:t>
            </a:r>
            <a:r>
              <a:rPr lang="en-US" sz="2000" dirty="0"/>
              <a:t>5</a:t>
            </a:r>
            <a:r>
              <a:rPr lang="ar-JO" sz="2000" dirty="0"/>
              <a:t> سنوات من إصداره ؟ </a:t>
            </a:r>
          </a:p>
          <a:p>
            <a:pPr marL="0" indent="0">
              <a:buNone/>
            </a:pPr>
            <a:r>
              <a:rPr lang="ar-JO" sz="2000" dirty="0"/>
              <a:t>قيمة السندات بعد </a:t>
            </a:r>
            <a:r>
              <a:rPr lang="en-US" sz="2000" dirty="0"/>
              <a:t>5</a:t>
            </a:r>
            <a:r>
              <a:rPr lang="ar-JO" sz="2000" dirty="0"/>
              <a:t> </a:t>
            </a:r>
            <a:r>
              <a:rPr lang="ar-JO" sz="2000" dirty="0" smtClean="0"/>
              <a:t>سنوات</a:t>
            </a:r>
            <a:r>
              <a:rPr lang="en-US" sz="2000" dirty="0">
                <a:cs typeface="+mj-cs"/>
              </a:rPr>
              <a:t> </a:t>
            </a:r>
            <a:r>
              <a:rPr lang="ar-JO" sz="2000" dirty="0" smtClean="0">
                <a:cs typeface="+mj-cs"/>
              </a:rPr>
              <a:t>=  </a:t>
            </a:r>
            <a:r>
              <a:rPr lang="en-US" sz="2000" dirty="0" smtClean="0">
                <a:cs typeface="+mj-cs"/>
              </a:rPr>
              <a:t> 10000</a:t>
            </a:r>
            <a:r>
              <a:rPr lang="ar-JO" sz="2000" dirty="0" smtClean="0">
                <a:cs typeface="+mj-cs"/>
              </a:rPr>
              <a:t> </a:t>
            </a:r>
            <a:r>
              <a:rPr lang="en-US" sz="2000" dirty="0"/>
              <a:t>1</a:t>
            </a:r>
            <a:r>
              <a:rPr lang="ar-JO" sz="2000" dirty="0"/>
              <a:t>- </a:t>
            </a:r>
            <a:r>
              <a:rPr lang="en-US" sz="2000" dirty="0"/>
              <a:t>1</a:t>
            </a:r>
            <a:r>
              <a:rPr lang="ar-JO" sz="2000" dirty="0"/>
              <a:t>/ (</a:t>
            </a:r>
            <a:r>
              <a:rPr lang="en-US" sz="2000" dirty="0"/>
              <a:t>1</a:t>
            </a:r>
            <a:r>
              <a:rPr lang="ar-JO" sz="2000" dirty="0" smtClean="0"/>
              <a:t>+</a:t>
            </a:r>
            <a:r>
              <a:rPr lang="en-US" sz="2000" dirty="0" smtClean="0"/>
              <a:t>0.12</a:t>
            </a:r>
            <a:r>
              <a:rPr lang="ar-JO" sz="2000" dirty="0" smtClean="0"/>
              <a:t>)</a:t>
            </a:r>
            <a:r>
              <a:rPr lang="en-US" sz="2000" baseline="30000" dirty="0" smtClean="0"/>
              <a:t>5</a:t>
            </a:r>
            <a:r>
              <a:rPr lang="ar-JO" sz="2000" baseline="30000" dirty="0" smtClean="0"/>
              <a:t> </a:t>
            </a:r>
            <a:r>
              <a:rPr lang="en-US" sz="2000" baseline="30000" dirty="0" smtClean="0"/>
              <a:t> </a:t>
            </a:r>
            <a:r>
              <a:rPr lang="ar-JO" sz="2000" dirty="0" smtClean="0"/>
              <a:t>÷ </a:t>
            </a:r>
            <a:r>
              <a:rPr lang="en-US" sz="2000" dirty="0" smtClean="0"/>
              <a:t>0.12</a:t>
            </a:r>
            <a:r>
              <a:rPr lang="ar-JO" sz="2000" dirty="0" smtClean="0"/>
              <a:t>  + </a:t>
            </a:r>
            <a:r>
              <a:rPr lang="en-US" sz="2000" dirty="0" smtClean="0"/>
              <a:t>100000</a:t>
            </a:r>
            <a:r>
              <a:rPr lang="ar-JO" sz="2000" dirty="0" smtClean="0"/>
              <a:t>÷ (</a:t>
            </a:r>
            <a:r>
              <a:rPr lang="en-US" sz="2000" dirty="0"/>
              <a:t>1</a:t>
            </a:r>
            <a:r>
              <a:rPr lang="ar-JO" sz="2000" dirty="0" smtClean="0"/>
              <a:t>+</a:t>
            </a:r>
            <a:r>
              <a:rPr lang="en-US" sz="2000" dirty="0" smtClean="0"/>
              <a:t>0.12</a:t>
            </a:r>
            <a:r>
              <a:rPr lang="ar-JO" sz="2000" dirty="0" smtClean="0"/>
              <a:t>)</a:t>
            </a:r>
            <a:r>
              <a:rPr lang="en-US" sz="2000" baseline="30000" dirty="0" smtClean="0"/>
              <a:t>5</a:t>
            </a:r>
            <a:r>
              <a:rPr lang="ar-JO" sz="2000" baseline="30000" dirty="0" smtClean="0"/>
              <a:t> </a:t>
            </a:r>
          </a:p>
          <a:p>
            <a:pPr marL="0" indent="0">
              <a:buNone/>
            </a:pPr>
            <a:r>
              <a:rPr lang="ar-JO" sz="2000" dirty="0">
                <a:cs typeface="+mj-cs"/>
              </a:rPr>
              <a:t> </a:t>
            </a:r>
            <a:r>
              <a:rPr lang="ar-JO" sz="2000" dirty="0" smtClean="0">
                <a:cs typeface="+mj-cs"/>
              </a:rPr>
              <a:t>                </a:t>
            </a:r>
            <a:r>
              <a:rPr lang="en-US" sz="2000" dirty="0" smtClean="0">
                <a:cs typeface="+mj-cs"/>
              </a:rPr>
              <a:t>                  </a:t>
            </a:r>
            <a:r>
              <a:rPr lang="ar-JO" sz="2000" dirty="0" smtClean="0">
                <a:cs typeface="+mj-cs"/>
              </a:rPr>
              <a:t> </a:t>
            </a:r>
            <a:r>
              <a:rPr lang="ar-JO" sz="2000" dirty="0" smtClean="0"/>
              <a:t>=  </a:t>
            </a:r>
            <a:r>
              <a:rPr lang="en-US" sz="2000" dirty="0" smtClean="0"/>
              <a:t> </a:t>
            </a:r>
            <a:r>
              <a:rPr lang="en-US" sz="2000" dirty="0"/>
              <a:t>10000</a:t>
            </a:r>
            <a:r>
              <a:rPr lang="ar-JO" sz="2000" dirty="0"/>
              <a:t> </a:t>
            </a:r>
            <a:r>
              <a:rPr lang="en-US" sz="2000" dirty="0"/>
              <a:t>1</a:t>
            </a:r>
            <a:r>
              <a:rPr lang="ar-JO" sz="2000" dirty="0"/>
              <a:t>- </a:t>
            </a:r>
            <a:r>
              <a:rPr lang="en-US" sz="2000" dirty="0"/>
              <a:t>1</a:t>
            </a:r>
            <a:r>
              <a:rPr lang="ar-JO" sz="2000" dirty="0"/>
              <a:t>/ </a:t>
            </a:r>
            <a:r>
              <a:rPr lang="en-US" sz="2000" dirty="0" smtClean="0"/>
              <a:t>1.76234</a:t>
            </a:r>
            <a:r>
              <a:rPr lang="ar-JO" sz="2000" dirty="0" smtClean="0"/>
              <a:t>÷ </a:t>
            </a:r>
            <a:r>
              <a:rPr lang="en-US" sz="2000" dirty="0"/>
              <a:t>0.12</a:t>
            </a:r>
            <a:r>
              <a:rPr lang="ar-JO" sz="2000" dirty="0"/>
              <a:t>  + </a:t>
            </a:r>
            <a:r>
              <a:rPr lang="en-US" sz="2000" dirty="0"/>
              <a:t>100000</a:t>
            </a:r>
            <a:r>
              <a:rPr lang="ar-JO" sz="2000" dirty="0"/>
              <a:t>÷ </a:t>
            </a:r>
            <a:r>
              <a:rPr lang="en-US" sz="2000" dirty="0" smtClean="0"/>
              <a:t>1.76234</a:t>
            </a:r>
            <a:r>
              <a:rPr lang="ar-JO" sz="2000" dirty="0" smtClean="0">
                <a:cs typeface="+mj-cs"/>
              </a:rPr>
              <a:t>                </a:t>
            </a:r>
            <a:endParaRPr lang="en-US" sz="2000" dirty="0" smtClean="0">
              <a:cs typeface="+mj-cs"/>
            </a:endParaRPr>
          </a:p>
          <a:p>
            <a:pPr marL="0" indent="0">
              <a:buNone/>
            </a:pPr>
            <a:r>
              <a:rPr lang="ar-JO" sz="2000" dirty="0"/>
              <a:t> </a:t>
            </a:r>
            <a:r>
              <a:rPr lang="en-US" sz="2000" dirty="0" smtClean="0"/>
              <a:t>                                     </a:t>
            </a:r>
            <a:r>
              <a:rPr lang="ar-JO" sz="2000" dirty="0" smtClean="0"/>
              <a:t>=  </a:t>
            </a:r>
            <a:r>
              <a:rPr lang="en-US" sz="2000" dirty="0" smtClean="0"/>
              <a:t> </a:t>
            </a:r>
            <a:r>
              <a:rPr lang="en-US" sz="2000" dirty="0"/>
              <a:t>10000</a:t>
            </a:r>
            <a:r>
              <a:rPr lang="ar-JO" sz="2000" dirty="0"/>
              <a:t> </a:t>
            </a:r>
            <a:r>
              <a:rPr lang="en-US" sz="2000" dirty="0"/>
              <a:t>1</a:t>
            </a:r>
            <a:r>
              <a:rPr lang="ar-JO" sz="2000" dirty="0" smtClean="0"/>
              <a:t>- </a:t>
            </a:r>
            <a:r>
              <a:rPr lang="en-US" sz="2000" dirty="0" smtClean="0"/>
              <a:t>0.56743</a:t>
            </a:r>
            <a:r>
              <a:rPr lang="ar-JO" sz="2000" dirty="0" smtClean="0"/>
              <a:t>÷ </a:t>
            </a:r>
            <a:r>
              <a:rPr lang="en-US" sz="2000" dirty="0"/>
              <a:t>0.12</a:t>
            </a:r>
            <a:r>
              <a:rPr lang="ar-JO" sz="2000" dirty="0"/>
              <a:t>  + </a:t>
            </a:r>
            <a:r>
              <a:rPr lang="en-US" sz="2000" dirty="0" smtClean="0"/>
              <a:t>56742.7</a:t>
            </a:r>
            <a:r>
              <a:rPr lang="ar-JO" sz="2000" dirty="0" smtClean="0"/>
              <a:t>                </a:t>
            </a:r>
            <a:endParaRPr lang="en-US" sz="2000" dirty="0" smtClean="0"/>
          </a:p>
          <a:p>
            <a:pPr marL="0" indent="0">
              <a:buNone/>
            </a:pPr>
            <a:r>
              <a:rPr lang="en-US" sz="2100" dirty="0" smtClean="0">
                <a:solidFill>
                  <a:prstClr val="black"/>
                </a:solidFill>
              </a:rPr>
              <a:t>                                    </a:t>
            </a:r>
            <a:r>
              <a:rPr lang="ar-JO" sz="2100" dirty="0">
                <a:solidFill>
                  <a:prstClr val="black"/>
                </a:solidFill>
              </a:rPr>
              <a:t>=  </a:t>
            </a:r>
            <a:r>
              <a:rPr lang="en-US" sz="2100" dirty="0">
                <a:solidFill>
                  <a:prstClr val="black"/>
                </a:solidFill>
              </a:rPr>
              <a:t> 10000</a:t>
            </a:r>
            <a:r>
              <a:rPr lang="ar-JO" sz="2100" dirty="0">
                <a:solidFill>
                  <a:prstClr val="black"/>
                </a:solidFill>
              </a:rPr>
              <a:t> </a:t>
            </a:r>
            <a:r>
              <a:rPr lang="en-US" sz="2100" dirty="0" smtClean="0">
                <a:solidFill>
                  <a:prstClr val="black"/>
                </a:solidFill>
              </a:rPr>
              <a:t>0.432573</a:t>
            </a:r>
            <a:r>
              <a:rPr lang="ar-JO" sz="2100" dirty="0" smtClean="0">
                <a:solidFill>
                  <a:prstClr val="black"/>
                </a:solidFill>
              </a:rPr>
              <a:t>÷ </a:t>
            </a:r>
            <a:r>
              <a:rPr lang="en-US" sz="2100" dirty="0">
                <a:solidFill>
                  <a:prstClr val="black"/>
                </a:solidFill>
              </a:rPr>
              <a:t>0.12</a:t>
            </a:r>
            <a:r>
              <a:rPr lang="ar-JO" sz="2100" dirty="0">
                <a:solidFill>
                  <a:prstClr val="black"/>
                </a:solidFill>
              </a:rPr>
              <a:t>  + </a:t>
            </a:r>
            <a:r>
              <a:rPr lang="en-US" sz="2100" dirty="0" smtClean="0">
                <a:solidFill>
                  <a:prstClr val="black"/>
                </a:solidFill>
              </a:rPr>
              <a:t>56742.7</a:t>
            </a:r>
            <a:r>
              <a:rPr lang="ar-JO" sz="2100" dirty="0" smtClean="0">
                <a:solidFill>
                  <a:prstClr val="black"/>
                </a:solidFill>
              </a:rPr>
              <a:t>                </a:t>
            </a:r>
            <a:endParaRPr lang="en-US" sz="21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smtClean="0">
                <a:solidFill>
                  <a:prstClr val="black"/>
                </a:solidFill>
              </a:rPr>
              <a:t>                                     </a:t>
            </a:r>
            <a:r>
              <a:rPr lang="ar-JO" sz="2000" dirty="0" smtClean="0">
                <a:solidFill>
                  <a:prstClr val="black"/>
                </a:solidFill>
              </a:rPr>
              <a:t>= (</a:t>
            </a:r>
            <a:r>
              <a:rPr lang="en-US" sz="2000" dirty="0" smtClean="0">
                <a:solidFill>
                  <a:prstClr val="black"/>
                </a:solidFill>
              </a:rPr>
              <a:t>10000</a:t>
            </a:r>
            <a:r>
              <a:rPr lang="ar-JO" sz="2000" dirty="0" smtClean="0">
                <a:solidFill>
                  <a:prstClr val="black"/>
                </a:solidFill>
              </a:rPr>
              <a:t>× </a:t>
            </a:r>
            <a:r>
              <a:rPr lang="en-US" sz="2000" dirty="0" smtClean="0">
                <a:solidFill>
                  <a:prstClr val="black"/>
                </a:solidFill>
              </a:rPr>
              <a:t>3.60477</a:t>
            </a:r>
            <a:r>
              <a:rPr lang="ar-JO" sz="2000" dirty="0" smtClean="0">
                <a:solidFill>
                  <a:prstClr val="black"/>
                </a:solidFill>
              </a:rPr>
              <a:t> ) </a:t>
            </a:r>
            <a:r>
              <a:rPr lang="ar-JO" sz="2000" dirty="0">
                <a:solidFill>
                  <a:prstClr val="black"/>
                </a:solidFill>
              </a:rPr>
              <a:t>+ </a:t>
            </a:r>
            <a:r>
              <a:rPr lang="en-US" sz="2000" dirty="0" smtClean="0">
                <a:solidFill>
                  <a:prstClr val="black"/>
                </a:solidFill>
              </a:rPr>
              <a:t>56742.7</a:t>
            </a:r>
            <a:r>
              <a:rPr lang="ar-JO" sz="2000" dirty="0" smtClean="0">
                <a:solidFill>
                  <a:prstClr val="black"/>
                </a:solidFill>
              </a:rPr>
              <a:t>                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ar-JO" sz="2000" dirty="0" smtClean="0">
                <a:cs typeface="+mj-cs"/>
              </a:rPr>
              <a:t>               </a:t>
            </a:r>
            <a:r>
              <a:rPr lang="en-US" sz="2000" dirty="0" smtClean="0">
                <a:cs typeface="+mj-cs"/>
              </a:rPr>
              <a:t>                    </a:t>
            </a:r>
            <a:r>
              <a:rPr lang="ar-JO" sz="2000" dirty="0" smtClean="0">
                <a:cs typeface="+mj-cs"/>
              </a:rPr>
              <a:t> =  </a:t>
            </a:r>
            <a:r>
              <a:rPr lang="en-US" sz="2000" dirty="0" smtClean="0">
                <a:cs typeface="+mj-cs"/>
              </a:rPr>
              <a:t>36047.7</a:t>
            </a:r>
            <a:r>
              <a:rPr lang="ar-JO" sz="2000" dirty="0" smtClean="0">
                <a:cs typeface="+mj-cs"/>
              </a:rPr>
              <a:t>  + </a:t>
            </a:r>
            <a:r>
              <a:rPr lang="en-US" sz="2000" dirty="0" smtClean="0">
                <a:cs typeface="+mj-cs"/>
              </a:rPr>
              <a:t>56742.7</a:t>
            </a:r>
            <a:r>
              <a:rPr lang="ar-JO" sz="2000" dirty="0" smtClean="0">
                <a:cs typeface="+mj-cs"/>
              </a:rPr>
              <a:t>   </a:t>
            </a:r>
            <a:endParaRPr lang="ar-JO" sz="2000" dirty="0">
              <a:cs typeface="+mj-cs"/>
            </a:endParaRPr>
          </a:p>
          <a:p>
            <a:pPr marL="0" indent="0">
              <a:buNone/>
            </a:pPr>
            <a:r>
              <a:rPr lang="ar-JO" sz="2400" dirty="0">
                <a:cs typeface="+mj-cs"/>
              </a:rPr>
              <a:t>           </a:t>
            </a:r>
            <a:r>
              <a:rPr lang="en-US" sz="2400" dirty="0" smtClean="0">
                <a:cs typeface="+mj-cs"/>
              </a:rPr>
              <a:t> </a:t>
            </a:r>
            <a:r>
              <a:rPr lang="ar-JO" sz="2400" dirty="0" smtClean="0">
                <a:cs typeface="+mj-cs"/>
              </a:rPr>
              <a:t>  </a:t>
            </a:r>
            <a:r>
              <a:rPr lang="en-US" sz="2400" dirty="0" smtClean="0">
                <a:cs typeface="+mj-cs"/>
              </a:rPr>
              <a:t>                </a:t>
            </a:r>
            <a:r>
              <a:rPr lang="ar-JO" sz="2400" dirty="0" smtClean="0">
                <a:cs typeface="+mj-cs"/>
              </a:rPr>
              <a:t>= </a:t>
            </a:r>
            <a:r>
              <a:rPr lang="en-US" sz="2400" dirty="0" smtClean="0">
                <a:cs typeface="+mj-cs"/>
              </a:rPr>
              <a:t>92790.4</a:t>
            </a:r>
            <a:r>
              <a:rPr lang="ar-JO" sz="2400" dirty="0" smtClean="0">
                <a:cs typeface="+mj-cs"/>
              </a:rPr>
              <a:t> دينار</a:t>
            </a:r>
          </a:p>
          <a:p>
            <a:pPr marL="0" indent="0">
              <a:buNone/>
            </a:pPr>
            <a:r>
              <a:rPr lang="ar-JO" sz="2800" dirty="0" smtClean="0"/>
              <a:t> </a:t>
            </a:r>
            <a:endParaRPr lang="ar-JO" sz="2800" dirty="0"/>
          </a:p>
          <a:p>
            <a:pPr>
              <a:buFontTx/>
              <a:buChar char="-"/>
            </a:pPr>
            <a:endParaRPr lang="en-US" sz="2400" dirty="0">
              <a:cs typeface="+mj-cs"/>
            </a:endParaRPr>
          </a:p>
        </p:txBody>
      </p:sp>
      <p:sp>
        <p:nvSpPr>
          <p:cNvPr id="4" name="قوس متوسط مزدوج 3"/>
          <p:cNvSpPr/>
          <p:nvPr/>
        </p:nvSpPr>
        <p:spPr>
          <a:xfrm>
            <a:off x="3009702" y="2420888"/>
            <a:ext cx="2420240" cy="18002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قوس متوسط مزدوج 4"/>
          <p:cNvSpPr/>
          <p:nvPr/>
        </p:nvSpPr>
        <p:spPr>
          <a:xfrm>
            <a:off x="3275856" y="2780928"/>
            <a:ext cx="2154086" cy="18002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قوس متوسط مزدوج 5"/>
          <p:cNvSpPr/>
          <p:nvPr/>
        </p:nvSpPr>
        <p:spPr>
          <a:xfrm>
            <a:off x="3477754" y="3140968"/>
            <a:ext cx="1952188" cy="20897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قوس متوسط مزدوج 6"/>
          <p:cNvSpPr/>
          <p:nvPr/>
        </p:nvSpPr>
        <p:spPr>
          <a:xfrm>
            <a:off x="3563888" y="3455092"/>
            <a:ext cx="1866054" cy="333948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420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</TotalTime>
  <Words>1358</Words>
  <Application>Microsoft Office PowerPoint</Application>
  <PresentationFormat>عرض على الشاشة (3:4)‏</PresentationFormat>
  <Paragraphs>113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مبادئ التمويل – الفصل الرابع- الأسواق المالية د. محمد احمد سيد احمد</vt:lpstr>
      <vt:lpstr>تقييم الأسهم والسندات: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Ahmad</dc:creator>
  <cp:lastModifiedBy>hp</cp:lastModifiedBy>
  <cp:revision>46</cp:revision>
  <dcterms:created xsi:type="dcterms:W3CDTF">2020-07-20T20:17:22Z</dcterms:created>
  <dcterms:modified xsi:type="dcterms:W3CDTF">2024-08-13T06:29:43Z</dcterms:modified>
</cp:coreProperties>
</file>