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118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0CB36B-BF14-45E6-970E-81FD69AA026C}" type="datetimeFigureOut">
              <a:rPr lang="ar-SA" smtClean="0"/>
              <a:pPr/>
              <a:t>20/01/1446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7189A7-AAAD-4D23-8723-C31B0F56FE7A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276600"/>
          </a:xfrm>
        </p:spPr>
        <p:txBody>
          <a:bodyPr>
            <a:noAutofit/>
          </a:bodyPr>
          <a:lstStyle/>
          <a:p>
            <a:pPr algn="ctr"/>
            <a:br>
              <a:rPr lang="ar-SA" sz="9600" dirty="0">
                <a:solidFill>
                  <a:srgbClr val="FF0000"/>
                </a:solidFill>
              </a:rPr>
            </a:br>
            <a:br>
              <a:rPr lang="ar-SA" sz="9600" dirty="0">
                <a:solidFill>
                  <a:srgbClr val="FF0000"/>
                </a:solidFill>
              </a:rPr>
            </a:br>
            <a:r>
              <a:rPr lang="ar-SA" sz="9600" dirty="0">
                <a:solidFill>
                  <a:srgbClr val="FF0000"/>
                </a:solidFill>
              </a:rPr>
              <a:t>الانتفاضة الفلسطينية الأولى</a:t>
            </a:r>
            <a:br>
              <a:rPr lang="ar-SA" sz="9600" dirty="0">
                <a:solidFill>
                  <a:srgbClr val="FF0000"/>
                </a:solidFill>
              </a:rPr>
            </a:br>
            <a:endParaRPr lang="ar-SA" sz="9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696" cy="409136"/>
          </a:xfrm>
        </p:spPr>
        <p:txBody>
          <a:bodyPr>
            <a:normAutofit fontScale="92500" lnSpcReduction="20000"/>
          </a:bodyPr>
          <a:lstStyle/>
          <a:p>
            <a:endParaRPr lang="ar-SA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نتائج الانتفاضة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sz="3600" dirty="0"/>
              <a:t>تعزيز ثقة الفلسطينيين بأنفسهم في مواجهة الاحتلال</a:t>
            </a:r>
          </a:p>
          <a:p>
            <a:pPr algn="just"/>
            <a:r>
              <a:rPr lang="ar-SA" sz="3600" dirty="0"/>
              <a:t>بلورة الهوية الوطنية الفلسطينية</a:t>
            </a:r>
          </a:p>
          <a:p>
            <a:pPr algn="just"/>
            <a:r>
              <a:rPr lang="ar-SA" sz="3600" dirty="0"/>
              <a:t>زادت من تعاف وتاييد الراي العام العربي والعالمي</a:t>
            </a:r>
          </a:p>
          <a:p>
            <a:pPr algn="just"/>
            <a:r>
              <a:rPr lang="ar-SA" sz="3600" dirty="0"/>
              <a:t>نجحت في تنظيف البيت الفلسطيني من العملاء</a:t>
            </a:r>
          </a:p>
          <a:p>
            <a:pPr algn="just"/>
            <a:r>
              <a:rPr lang="ar-SA" sz="3600" dirty="0"/>
              <a:t>اعادت للمنظمة مكانتها على الساحتين العربية والدولية</a:t>
            </a:r>
          </a:p>
          <a:p>
            <a:pPr algn="just"/>
            <a:r>
              <a:rPr lang="ar-SA" sz="3600" dirty="0"/>
              <a:t>اعادت الاولوية الدولية للقضية الفلسطينية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14400"/>
          </a:xfrm>
        </p:spPr>
        <p:txBody>
          <a:bodyPr/>
          <a:lstStyle/>
          <a:p>
            <a:pPr algn="ctr"/>
            <a:r>
              <a:rPr lang="ar-SA" dirty="0"/>
              <a:t>الانتفاضة الأولى 1987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3600" dirty="0"/>
              <a:t>اندلعت الانتفاضة الأولىفي التاسع من كانون أول 1987 بعد 40 عام من النكبة، و20 عاما من النكسة.</a:t>
            </a:r>
          </a:p>
          <a:p>
            <a:pPr algn="just"/>
            <a:r>
              <a:rPr lang="ar-SA" sz="3600" dirty="0"/>
              <a:t> بدأت من مخيم جباليا، بعد قيام شاحنة صهيونية بالاصطدام المتعمد بسيارة تقل عمالا من المخيم أثناء توجههم عبر حاجز ايريز. ادت لاستشهاد 4 وجرح 7</a:t>
            </a:r>
          </a:p>
          <a:p>
            <a:pPr algn="just"/>
            <a:r>
              <a:rPr lang="ar-SA" sz="3600" dirty="0"/>
              <a:t>في اليوم التالي وقعت مواجهات في المخيم اثناء الجنازة استشهد فتى فانتشرت المواجهات في فلسطين.</a:t>
            </a:r>
          </a:p>
        </p:txBody>
      </p:sp>
    </p:spTree>
    <p:extLst>
      <p:ext uri="{BB962C8B-B14F-4D97-AF65-F5344CB8AC3E}">
        <p14:creationId xmlns:p14="http://schemas.microsoft.com/office/powerpoint/2010/main" val="295101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/>
              <a:t>وسائل المقاومة الشعبية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ar-SA" dirty="0"/>
              <a:t>استخدم الفلسطينيون الحجر، حيث عرفت بانتفاضة الحجارة، وسمي أطفالها بأطفال الحجارة او جنرالات الحجارة.</a:t>
            </a:r>
          </a:p>
          <a:p>
            <a:r>
              <a:rPr lang="ar-SA" dirty="0"/>
              <a:t>المقاليع والزجاجات الحراقة ”المولوتوف“ والاطارات المشتعلةوالعوائق كالمسامير.</a:t>
            </a:r>
          </a:p>
          <a:p>
            <a:r>
              <a:rPr lang="ar-SA" dirty="0"/>
              <a:t>لجأ الفلسطينيون الى استخدام وسائل مقاومة لا عنفية:</a:t>
            </a:r>
          </a:p>
          <a:p>
            <a:pPr>
              <a:buNone/>
            </a:pPr>
            <a:r>
              <a:rPr lang="ar-SA" dirty="0"/>
              <a:t>1- العصيان المدني.</a:t>
            </a:r>
          </a:p>
          <a:p>
            <a:pPr>
              <a:buNone/>
            </a:pPr>
            <a:r>
              <a:rPr lang="ar-SA" dirty="0"/>
              <a:t>2- الاضرابات التجارية والعمالية</a:t>
            </a:r>
          </a:p>
          <a:p>
            <a:pPr>
              <a:buNone/>
            </a:pPr>
            <a:r>
              <a:rPr lang="ar-SA" dirty="0"/>
              <a:t>3- الامتناع عن التعامل مع الادارة المدنية</a:t>
            </a:r>
          </a:p>
          <a:p>
            <a:pPr>
              <a:buNone/>
            </a:pPr>
            <a:r>
              <a:rPr lang="ar-SA" dirty="0"/>
              <a:t>4- دعوة العاملين في الادارة المدنية للاستقالة</a:t>
            </a:r>
          </a:p>
          <a:p>
            <a:pPr>
              <a:buNone/>
            </a:pPr>
            <a:r>
              <a:rPr lang="ar-SA" dirty="0"/>
              <a:t>5- الدعوة لمقاطعة المنتجات الاسرائيلية</a:t>
            </a:r>
          </a:p>
          <a:p>
            <a:pPr>
              <a:buNone/>
            </a:pPr>
            <a:endParaRPr lang="ar-SA" dirty="0"/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الممارسات القمعية للاحتلال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3600" dirty="0"/>
              <a:t>يمكن التمييز بين نوعين من السياسات والوسائل التي استخدمها الاحتلال ضد الفلسطينيين في محالوة لقمع الانتفاضة.</a:t>
            </a:r>
          </a:p>
          <a:p>
            <a:pPr algn="just"/>
            <a:r>
              <a:rPr lang="ar-SA" sz="3600" dirty="0"/>
              <a:t>سياسات وممارسات قمعية تنتهك حقوق الانسان للشعب الفلسطيني في الأرض المحتلة.</a:t>
            </a:r>
          </a:p>
          <a:p>
            <a:pPr algn="just"/>
            <a:r>
              <a:rPr lang="ar-SA" sz="3600" dirty="0"/>
              <a:t>سياسات وممارسات عقابية جماعية ضد المدنيين.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 fontScale="90000"/>
          </a:bodyPr>
          <a:lstStyle/>
          <a:p>
            <a:br>
              <a:rPr lang="ar-SA" sz="5400" dirty="0"/>
            </a:br>
            <a:br>
              <a:rPr lang="ar-SA" sz="5400" dirty="0"/>
            </a:br>
            <a:br>
              <a:rPr lang="ar-SA" sz="5400" dirty="0"/>
            </a:br>
            <a:br>
              <a:rPr lang="ar-SA" sz="5400" dirty="0"/>
            </a:br>
            <a:br>
              <a:rPr lang="ar-SA" sz="5400" dirty="0"/>
            </a:br>
            <a:r>
              <a:rPr lang="ar-SA" sz="5400" dirty="0"/>
              <a:t>سياسات وممارسات قمعية تنتهك حقوق الانسان </a:t>
            </a:r>
            <a:br>
              <a:rPr lang="ar-SA" sz="5400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أطلاق النار مما ادى الى مقتل وجرح مدنيين فلسطينيين عزل.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حملات اعتقال واسعة كانت تجري من بيت الى بيت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التوقيف الاداري دون محاكمة او توجيه تهم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ابعاد عشرات النشطاء تحت ذرائع امنية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الضرب المتعمد والممنهج بالعصي وأعقاب البنادق وتكسير العظام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200" dirty="0"/>
              <a:t>حملات اغتيال ضد نشطاء فلسطينيين من قبل ما يسمى بفرق الموت او المستعربين.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ar-SA" sz="5400" dirty="0"/>
              <a:t>سياسات وممارسات عقابية جماعية ضد المدنيين.</a:t>
            </a:r>
            <a:br>
              <a:rPr lang="ar-SA" sz="5400" dirty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الاغلاق المتكرر لمناطق فلسطينية واعلانها مناطق عسكرية مغلقة.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فرض منع التجول الذي كان يمتد احيانا لأيام واسابيع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اغلاق مؤسسات فلسطينية عامة واهلية لفترة غير محدودة كالجامعات والمعاهد والمدارس والجمعيات الخيرية.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هدم واغلاق البيوت التي كانت تنفذ دون اجراءات قضائية.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فرض الحصار على التجمعات السكانية الفلسطينية ومنعهم من حرية التنقل بهدف عرقلة وصولهم الى اعمالهم ووظائفهم واراضيهم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ar-SA" sz="3600" dirty="0">
                <a:cs typeface="+mj-cs"/>
              </a:rPr>
              <a:t>قطع الأشجار او تدميرها واتلاف المحاصيل الزراعية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اغتيال  خليل الوزير ابو جهاد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ar-SA" sz="3600" dirty="0"/>
              <a:t>بتاريخ 16/4/1988 اغتالت اسرائيل القائد الفلسطيني خليل الوزير ابو جهاد في تونس لدوره الكبير في قيادة الانتفاضة الاولى.</a:t>
            </a:r>
          </a:p>
          <a:p>
            <a:pPr algn="just"/>
            <a:r>
              <a:rPr lang="ar-SA" sz="3600" dirty="0"/>
              <a:t>الشهيد خليل الوزير من مؤسسي حركة فتح الى جانب الشهيد أبو عمار.</a:t>
            </a:r>
          </a:p>
          <a:p>
            <a:pPr algn="just"/>
            <a:r>
              <a:rPr lang="ar-SA" sz="3600" dirty="0"/>
              <a:t>شارك في عملية الاغتيال عدد من كبار القادة العسكريين الصهاينة من بينهم اللواء ايهود باراك واللواء امنون شاحك. اصبح كل منهما رئيسا للاركان لاحقا.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مزايا الانتفاضة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ar-SA" sz="4600" dirty="0"/>
              <a:t>المشاركة الشعبية الواسعة وخاصة في الشهور الاولى للانتفاضة التي شهدت مسيرات وتظاهرات جماهيرية حاشدة جرت في كافة انحاء الوطن.</a:t>
            </a:r>
          </a:p>
          <a:p>
            <a:pPr algn="just"/>
            <a:r>
              <a:rPr lang="ar-SA" sz="4600" dirty="0"/>
              <a:t>وحدة وتضامن الشعب في كافة اماكن تواجده وذلك بوقوف فلسطينيي عام 1948 مع اخوانهم في الضفة والقطاع وتلاحم الداخل والخارج.</a:t>
            </a:r>
          </a:p>
          <a:p>
            <a:pPr algn="just"/>
            <a:r>
              <a:rPr lang="ar-SA" sz="4600" dirty="0"/>
              <a:t>عفوية الانتفاضة واتمراريتها فهي لم تكن وليدة قرار خارجي، كما أن استمراريتها قد فاقت كل التوقعات.</a:t>
            </a:r>
          </a:p>
          <a:p>
            <a:pPr algn="just"/>
            <a:r>
              <a:rPr lang="ar-SA" sz="4600" dirty="0"/>
              <a:t>تحويل مركز ثقل القرار السياسي الفلسطيني من الخارج الى الداخل.</a:t>
            </a:r>
          </a:p>
          <a:p>
            <a:pPr algn="just"/>
            <a:r>
              <a:rPr lang="ar-SA" sz="4600" dirty="0"/>
              <a:t>الانتشار الواسع لظاهرة قتل العملاء وملاحقتهم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قيادة الانتفاضة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3600" dirty="0"/>
              <a:t>الأولى: القيادة الوطنية الموحدة: وتضم ائتلاف من فتح، الشعبية الديمقراطية  وحزب الشعب.</a:t>
            </a:r>
          </a:p>
          <a:p>
            <a:pPr algn="just"/>
            <a:r>
              <a:rPr lang="ar-SA" sz="3600" dirty="0"/>
              <a:t>الثانية: الحركات الاسلامية التي تمثلت في حركتي حماس والجهاد الاسلامي.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494</TotalTime>
  <Words>510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  الانتفاضة الفلسطينية الأولى </vt:lpstr>
      <vt:lpstr>الانتفاضة الأولى 1987</vt:lpstr>
      <vt:lpstr>وسائل المقاومة الشعبية</vt:lpstr>
      <vt:lpstr>الممارسات القمعية للاحتلال</vt:lpstr>
      <vt:lpstr>     سياسات وممارسات قمعية تنتهك حقوق الانسان  </vt:lpstr>
      <vt:lpstr>سياسات وممارسات عقابية جماعية ضد المدنيين. </vt:lpstr>
      <vt:lpstr>اغتيال  خليل الوزير ابو جهاد</vt:lpstr>
      <vt:lpstr>مزايا الانتفاضة</vt:lpstr>
      <vt:lpstr>قيادة الانتفاضة</vt:lpstr>
      <vt:lpstr>نتائج الانتفاضة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المقاومة الفلسطينية 1920-1936</dc:title>
  <dc:creator>mohammed</dc:creator>
  <cp:lastModifiedBy>user</cp:lastModifiedBy>
  <cp:revision>64</cp:revision>
  <dcterms:created xsi:type="dcterms:W3CDTF">2017-07-11T18:32:25Z</dcterms:created>
  <dcterms:modified xsi:type="dcterms:W3CDTF">2024-07-26T21:30:38Z</dcterms:modified>
</cp:coreProperties>
</file>