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56" autoAdjust="0"/>
    <p:restoredTop sz="94660"/>
  </p:normalViewPr>
  <p:slideViewPr>
    <p:cSldViewPr snapToGrid="0">
      <p:cViewPr varScale="1">
        <p:scale>
          <a:sx n="47" d="100"/>
          <a:sy n="47" d="100"/>
        </p:scale>
        <p:origin x="7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D7679E9-5ECA-453D-8389-3156E2217286}"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1830166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D7679E9-5ECA-453D-8389-3156E2217286}"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358645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D7679E9-5ECA-453D-8389-3156E2217286}"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4110856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D7679E9-5ECA-453D-8389-3156E2217286}"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306697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D7679E9-5ECA-453D-8389-3156E2217286}"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3880969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D7679E9-5ECA-453D-8389-3156E2217286}" type="datetimeFigureOut">
              <a:rPr lang="ar-SA" smtClean="0"/>
              <a:t>14/07/1442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2751657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D7679E9-5ECA-453D-8389-3156E2217286}" type="datetimeFigureOut">
              <a:rPr lang="ar-SA" smtClean="0"/>
              <a:t>14/07/1442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36747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D7679E9-5ECA-453D-8389-3156E2217286}" type="datetimeFigureOut">
              <a:rPr lang="ar-SA" smtClean="0"/>
              <a:t>14/07/1442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1556456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7679E9-5ECA-453D-8389-3156E2217286}" type="datetimeFigureOut">
              <a:rPr lang="ar-SA" smtClean="0"/>
              <a:t>14/07/1442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2782096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D7679E9-5ECA-453D-8389-3156E2217286}" type="datetimeFigureOut">
              <a:rPr lang="ar-SA" smtClean="0"/>
              <a:t>14/07/1442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3968490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D7679E9-5ECA-453D-8389-3156E2217286}" type="datetimeFigureOut">
              <a:rPr lang="ar-SA" smtClean="0"/>
              <a:t>14/07/1442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B8119E7-6785-409F-A6B9-6D386CDE109F}" type="slidenum">
              <a:rPr lang="ar-SA" smtClean="0"/>
              <a:t>‹#›</a:t>
            </a:fld>
            <a:endParaRPr lang="ar-SA"/>
          </a:p>
        </p:txBody>
      </p:sp>
    </p:spTree>
    <p:extLst>
      <p:ext uri="{BB962C8B-B14F-4D97-AF65-F5344CB8AC3E}">
        <p14:creationId xmlns:p14="http://schemas.microsoft.com/office/powerpoint/2010/main" val="3080094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7679E9-5ECA-453D-8389-3156E2217286}" type="datetimeFigureOut">
              <a:rPr lang="ar-SA" smtClean="0"/>
              <a:t>14/07/1442</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B8119E7-6785-409F-A6B9-6D386CDE109F}" type="slidenum">
              <a:rPr lang="ar-SA" smtClean="0"/>
              <a:t>‹#›</a:t>
            </a:fld>
            <a:endParaRPr lang="ar-SA"/>
          </a:p>
        </p:txBody>
      </p:sp>
    </p:spTree>
    <p:extLst>
      <p:ext uri="{BB962C8B-B14F-4D97-AF65-F5344CB8AC3E}">
        <p14:creationId xmlns:p14="http://schemas.microsoft.com/office/powerpoint/2010/main" val="1510495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p:txBody>
          <a:bodyPr/>
          <a:lstStyle/>
          <a:p>
            <a:pPr eaLnBrk="1" hangingPunct="1">
              <a:defRPr/>
            </a:pPr>
            <a:r>
              <a:rPr lang="ar-JO" altLang="zh-CN" sz="4000" b="1" dirty="0" smtClean="0"/>
              <a:t> </a:t>
            </a:r>
            <a:endParaRPr lang="en-US" altLang="ar-SA" sz="4000" b="1" dirty="0"/>
          </a:p>
        </p:txBody>
      </p:sp>
      <p:sp>
        <p:nvSpPr>
          <p:cNvPr id="51203" name="Rectangle 3"/>
          <p:cNvSpPr>
            <a:spLocks noGrp="1" noChangeArrowheads="1"/>
          </p:cNvSpPr>
          <p:nvPr>
            <p:ph type="body" idx="4294967295"/>
          </p:nvPr>
        </p:nvSpPr>
        <p:spPr/>
        <p:txBody>
          <a:bodyPr/>
          <a:lstStyle/>
          <a:p>
            <a:pPr algn="r" rtl="1" eaLnBrk="1" hangingPunct="1">
              <a:lnSpc>
                <a:spcPct val="80000"/>
              </a:lnSpc>
              <a:defRPr/>
            </a:pPr>
            <a:r>
              <a:rPr lang="ar-EG" altLang="zh-CN" sz="2400" b="1"/>
              <a:t>(1ـ5) أنواع أو أقسام التأمين</a:t>
            </a:r>
            <a:endParaRPr lang="ar-EG" altLang="zh-CN" sz="2400"/>
          </a:p>
          <a:p>
            <a:pPr algn="r" rtl="1" eaLnBrk="1" hangingPunct="1">
              <a:lnSpc>
                <a:spcPct val="80000"/>
              </a:lnSpc>
              <a:defRPr/>
            </a:pPr>
            <a:r>
              <a:rPr lang="ar-EG" altLang="zh-CN" sz="2400"/>
              <a:t>	أدى انتشار التأمين في شتى نواحي الحياة الاقتصادية والاجتماعية إلى ظهور عدة تقسيمات مختلفة للتأمين تختلف باختلاف الغرض من التقسيم ومن أبرز هذه التقسيمات الآتي:ـ</a:t>
            </a:r>
            <a:endParaRPr lang="ar-EG" altLang="zh-CN" sz="2400" b="1"/>
          </a:p>
          <a:p>
            <a:pPr algn="r" rtl="1" eaLnBrk="1" hangingPunct="1">
              <a:lnSpc>
                <a:spcPct val="80000"/>
              </a:lnSpc>
              <a:defRPr/>
            </a:pPr>
            <a:r>
              <a:rPr lang="ar-EG" altLang="zh-CN" sz="2400" b="1"/>
              <a:t>1 ـ التقسيم الأول:</a:t>
            </a:r>
            <a:endParaRPr lang="ar-EG" altLang="zh-CN" sz="2400"/>
          </a:p>
          <a:p>
            <a:pPr algn="r" rtl="1" eaLnBrk="1" hangingPunct="1">
              <a:lnSpc>
                <a:spcPct val="80000"/>
              </a:lnSpc>
              <a:defRPr/>
            </a:pPr>
            <a:r>
              <a:rPr lang="ar-EG" altLang="zh-CN" sz="2400"/>
              <a:t>	ويهتم بتقسيم التأمين حسب الشيء المعرض للخطر، ويساعد هذا التقسيم على تصنيف الأخطار وتمييز كل منها وبالتالي إمكانية التعامل معها بصورة أفضل، حيث يقسم التأمين إلى:</a:t>
            </a:r>
            <a:endParaRPr lang="ar-EG" altLang="zh-CN" sz="2400" b="1"/>
          </a:p>
          <a:p>
            <a:pPr algn="r" rtl="1" eaLnBrk="1" hangingPunct="1">
              <a:lnSpc>
                <a:spcPct val="80000"/>
              </a:lnSpc>
              <a:defRPr/>
            </a:pPr>
            <a:r>
              <a:rPr lang="ar-EG" altLang="zh-CN" sz="2400" b="1"/>
              <a:t>أولاً: تأمينات أشخاص:</a:t>
            </a:r>
            <a:endParaRPr lang="ar-EG" altLang="zh-CN" sz="2400"/>
          </a:p>
          <a:p>
            <a:pPr algn="r" rtl="1" eaLnBrk="1" hangingPunct="1">
              <a:lnSpc>
                <a:spcPct val="80000"/>
              </a:lnSpc>
              <a:defRPr/>
            </a:pPr>
            <a:r>
              <a:rPr lang="ar-EG" altLang="zh-CN" sz="2400"/>
              <a:t>	يقصد بتأمينات الأشخاص ذلك النوع من التأمين الذي يكون موضوعه شخص المستأمن وبالتالي فإن تأمينات الأشخاص تشمل كافة عمليات التأمين التي تؤمن الأشخاص من الأخطر التي تهدد حياتهم أو سلامة أجسامهم أو صحتهم أو قدرتهم على العمل، وتأمينات الأشخاص تنقسم بدورها إلى قسمين:</a:t>
            </a:r>
            <a:endParaRPr lang="en-US" altLang="ar-SA" sz="2400"/>
          </a:p>
        </p:txBody>
      </p:sp>
    </p:spTree>
    <p:extLst>
      <p:ext uri="{BB962C8B-B14F-4D97-AF65-F5344CB8AC3E}">
        <p14:creationId xmlns:p14="http://schemas.microsoft.com/office/powerpoint/2010/main" val="1450172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lstStyle/>
          <a:p>
            <a:pPr eaLnBrk="1" hangingPunct="1">
              <a:defRPr/>
            </a:pPr>
            <a:r>
              <a:rPr lang="ar-JO" altLang="zh-CN" sz="4000" b="1" dirty="0" smtClean="0"/>
              <a:t> </a:t>
            </a:r>
            <a:endParaRPr lang="en-US" altLang="ar-SA" sz="4000" b="1" dirty="0"/>
          </a:p>
        </p:txBody>
      </p:sp>
      <p:sp>
        <p:nvSpPr>
          <p:cNvPr id="52227" name="Rectangle 3"/>
          <p:cNvSpPr>
            <a:spLocks noGrp="1" noChangeArrowheads="1"/>
          </p:cNvSpPr>
          <p:nvPr>
            <p:ph type="body" idx="4294967295"/>
          </p:nvPr>
        </p:nvSpPr>
        <p:spPr/>
        <p:txBody>
          <a:bodyPr/>
          <a:lstStyle/>
          <a:p>
            <a:pPr algn="r" rtl="1" eaLnBrk="1" hangingPunct="1">
              <a:defRPr/>
            </a:pPr>
            <a:r>
              <a:rPr lang="ar-EG" altLang="zh-CN" b="1" smtClean="0"/>
              <a:t>1 ـ التأمين على الحياة:</a:t>
            </a:r>
          </a:p>
          <a:p>
            <a:pPr algn="r" rtl="1" eaLnBrk="1" hangingPunct="1">
              <a:defRPr/>
            </a:pPr>
            <a:r>
              <a:rPr lang="ar-EG" altLang="zh-CN" b="1" smtClean="0"/>
              <a:t>وينقسم بدوره إلى ثلاثة أنواع:</a:t>
            </a:r>
            <a:endParaRPr lang="ar-EG" altLang="zh-CN" smtClean="0"/>
          </a:p>
          <a:p>
            <a:pPr algn="r" rtl="1" eaLnBrk="1" hangingPunct="1">
              <a:defRPr/>
            </a:pPr>
            <a:r>
              <a:rPr lang="ar-SA" altLang="zh-CN" smtClean="0"/>
              <a:t>أ.</a:t>
            </a:r>
            <a:r>
              <a:rPr lang="ar-EG" altLang="zh-CN" smtClean="0"/>
              <a:t>التأمين لحال البقاء.</a:t>
            </a:r>
          </a:p>
          <a:p>
            <a:pPr algn="r" rtl="1" eaLnBrk="1" hangingPunct="1">
              <a:defRPr/>
            </a:pPr>
            <a:r>
              <a:rPr lang="ar-SA" altLang="zh-CN" smtClean="0"/>
              <a:t>ب.</a:t>
            </a:r>
            <a:r>
              <a:rPr lang="ar-EG" altLang="zh-CN" smtClean="0"/>
              <a:t>التأمين لحال الوفاة.</a:t>
            </a:r>
          </a:p>
          <a:p>
            <a:pPr algn="r" rtl="1" eaLnBrk="1" hangingPunct="1">
              <a:defRPr/>
            </a:pPr>
            <a:r>
              <a:rPr lang="ar-EG" altLang="zh-CN" smtClean="0"/>
              <a:t>ج. التأمين لحال البقاء أو الوفاة (المختلط).</a:t>
            </a:r>
            <a:endParaRPr lang="en-US" altLang="ar-SA" smtClean="0"/>
          </a:p>
        </p:txBody>
      </p:sp>
    </p:spTree>
    <p:extLst>
      <p:ext uri="{BB962C8B-B14F-4D97-AF65-F5344CB8AC3E}">
        <p14:creationId xmlns:p14="http://schemas.microsoft.com/office/powerpoint/2010/main" val="3223048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pPr eaLnBrk="1" hangingPunct="1">
              <a:defRPr/>
            </a:pPr>
            <a:r>
              <a:rPr lang="ar-JO" altLang="zh-CN" sz="4000" b="1" dirty="0" smtClean="0"/>
              <a:t> </a:t>
            </a:r>
            <a:endParaRPr lang="en-US" altLang="ar-SA" sz="4000" b="1" dirty="0"/>
          </a:p>
        </p:txBody>
      </p:sp>
      <p:sp>
        <p:nvSpPr>
          <p:cNvPr id="53251" name="Rectangle 3"/>
          <p:cNvSpPr>
            <a:spLocks noGrp="1" noChangeArrowheads="1"/>
          </p:cNvSpPr>
          <p:nvPr>
            <p:ph type="body" idx="4294967295"/>
          </p:nvPr>
        </p:nvSpPr>
        <p:spPr/>
        <p:txBody>
          <a:bodyPr/>
          <a:lstStyle/>
          <a:p>
            <a:pPr algn="r" rtl="1" eaLnBrk="1" hangingPunct="1">
              <a:defRPr/>
            </a:pPr>
            <a:r>
              <a:rPr lang="ar-EG" altLang="zh-CN" smtClean="0"/>
              <a:t>وفي جميع الأنواع السابقة نجد أن المؤمن يدفع المبلغ به إلى المستأمن (أو المؤمن له) إذا ظل حياً عند سن معينه أو إلى ورثته أو المستفيد المحدد في العقد عند وفاة المؤمن على حياته.</a:t>
            </a:r>
            <a:endParaRPr lang="ar-EG" altLang="zh-CN" b="1" smtClean="0"/>
          </a:p>
          <a:p>
            <a:pPr algn="r" rtl="1" eaLnBrk="1" hangingPunct="1">
              <a:defRPr/>
            </a:pPr>
            <a:r>
              <a:rPr lang="ar-EG" altLang="zh-CN" b="1" smtClean="0"/>
              <a:t>2 ـ التأمين من الإصابات:</a:t>
            </a:r>
          </a:p>
          <a:p>
            <a:pPr algn="r" rtl="1" eaLnBrk="1" hangingPunct="1">
              <a:defRPr/>
            </a:pPr>
            <a:r>
              <a:rPr lang="ar-EG" altLang="zh-CN" b="1" smtClean="0"/>
              <a:t>وتنقسم إلى نوعين:</a:t>
            </a:r>
            <a:endParaRPr lang="ar-EG" altLang="zh-CN" smtClean="0"/>
          </a:p>
          <a:p>
            <a:pPr algn="r" rtl="1" eaLnBrk="1" hangingPunct="1">
              <a:defRPr/>
            </a:pPr>
            <a:r>
              <a:rPr lang="ar-EG" altLang="zh-CN" smtClean="0"/>
              <a:t>أ ـ التأمين ضد الحوادث.		ب ـ التأمين ضد الأمراض.</a:t>
            </a:r>
            <a:endParaRPr lang="en-US" altLang="ar-SA" smtClean="0"/>
          </a:p>
        </p:txBody>
      </p:sp>
    </p:spTree>
    <p:extLst>
      <p:ext uri="{BB962C8B-B14F-4D97-AF65-F5344CB8AC3E}">
        <p14:creationId xmlns:p14="http://schemas.microsoft.com/office/powerpoint/2010/main" val="3930991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pPr eaLnBrk="1" hangingPunct="1">
              <a:defRPr/>
            </a:pPr>
            <a:r>
              <a:rPr lang="ar-JO" altLang="zh-CN" sz="4000" b="1" dirty="0" smtClean="0"/>
              <a:t> </a:t>
            </a:r>
            <a:endParaRPr lang="en-US" altLang="ar-SA" sz="4000" b="1" dirty="0"/>
          </a:p>
        </p:txBody>
      </p:sp>
      <p:sp>
        <p:nvSpPr>
          <p:cNvPr id="54275" name="Rectangle 3"/>
          <p:cNvSpPr>
            <a:spLocks noGrp="1" noChangeArrowheads="1"/>
          </p:cNvSpPr>
          <p:nvPr>
            <p:ph type="body" idx="4294967295"/>
          </p:nvPr>
        </p:nvSpPr>
        <p:spPr/>
        <p:txBody>
          <a:bodyPr/>
          <a:lstStyle/>
          <a:p>
            <a:pPr algn="r" rtl="1" eaLnBrk="1" hangingPunct="1">
              <a:lnSpc>
                <a:spcPct val="80000"/>
              </a:lnSpc>
              <a:defRPr/>
            </a:pPr>
            <a:r>
              <a:rPr lang="ar-EG" altLang="zh-CN" sz="2400" b="1"/>
              <a:t>ثانياً: تأمينات الممتلكات:</a:t>
            </a:r>
            <a:endParaRPr lang="ar-EG" altLang="zh-CN" sz="2400"/>
          </a:p>
          <a:p>
            <a:pPr algn="r" rtl="1" eaLnBrk="1" hangingPunct="1">
              <a:lnSpc>
                <a:spcPct val="80000"/>
              </a:lnSpc>
              <a:defRPr/>
            </a:pPr>
            <a:r>
              <a:rPr lang="ar-EG" altLang="zh-CN" sz="2400"/>
              <a:t>	ويقصد بتأمينات الممتلكات ذلك النوع من التأمين الذي يكون موضوعه ممتلكات المستأمن وتهدف تأمينات الممتلكات إلى تعويض المستأمن عن الأضرار المادية التي تصيب ذمته المالية مباشرة بسبب تلف أو هلاك بعض ممتلكاته ومن أمثلتها (تأمين الحريق ـ تأمين السرقة ـ تأمينات النقل ـ التأمينات الزراعية ـ التأمينات الهندسية).</a:t>
            </a:r>
            <a:endParaRPr lang="ar-EG" altLang="zh-CN" sz="2400" b="1"/>
          </a:p>
          <a:p>
            <a:pPr algn="r" rtl="1" eaLnBrk="1" hangingPunct="1">
              <a:lnSpc>
                <a:spcPct val="80000"/>
              </a:lnSpc>
              <a:defRPr/>
            </a:pPr>
            <a:r>
              <a:rPr lang="ar-EG" altLang="zh-CN" sz="2400" b="1"/>
              <a:t>ثالثاً: تأمينات المسئولية:</a:t>
            </a:r>
            <a:endParaRPr lang="en-US" altLang="zh-CN" sz="2400">
              <a:ea typeface="SimSun" panose="02010600030101010101" pitchFamily="2" charset="-122"/>
            </a:endParaRPr>
          </a:p>
          <a:p>
            <a:pPr algn="r" rtl="1" eaLnBrk="1" hangingPunct="1">
              <a:lnSpc>
                <a:spcPct val="80000"/>
              </a:lnSpc>
              <a:defRPr/>
            </a:pPr>
            <a:r>
              <a:rPr lang="en-US" altLang="zh-CN" sz="2400">
                <a:ea typeface="SimSun" panose="02010600030101010101" pitchFamily="2" charset="-122"/>
              </a:rPr>
              <a:t>	</a:t>
            </a:r>
            <a:r>
              <a:rPr lang="ar-EG" altLang="zh-CN" sz="2400"/>
              <a:t>ويقصد بتأمينات المسئولية، التأمينات التي تغطى أخطاراً لا يقع أثارها بصفة مباشرة على الشخص أو ممتلكاته ولكن يقع أثرها على أفراد آخرين ويكون الشخص مسئولاً عن تعويض الأشخاص المضرورين طبقاًَ لقواعد المسئولية في القانون المدني، أي أن تأمينات المسئولية تهدف إلى تأمين المستأمن ضد رجوع الغير عليه بسبب الأضرار التي لحقته والتي تستوجب مسئولية عنها، ومن أمثلتها التأمين من المسئولية الناشئة عن حوادث السيارات والتأمين من المسئولية المدنية لأصحاب المصاعد والتأمين من المسئولية المهنية</a:t>
            </a:r>
            <a:r>
              <a:rPr lang="es-ES_tradnl" altLang="zh-CN" sz="2400">
                <a:ea typeface="SimSun" panose="02010600030101010101" pitchFamily="2" charset="-122"/>
              </a:rPr>
              <a:t>.</a:t>
            </a:r>
            <a:r>
              <a:rPr lang="en-US" altLang="zh-CN" sz="2400">
                <a:ea typeface="SimSun" panose="02010600030101010101" pitchFamily="2" charset="-122"/>
              </a:rPr>
              <a:t> </a:t>
            </a:r>
            <a:endParaRPr lang="en-US" altLang="ar-SA" sz="2400"/>
          </a:p>
        </p:txBody>
      </p:sp>
    </p:spTree>
    <p:extLst>
      <p:ext uri="{BB962C8B-B14F-4D97-AF65-F5344CB8AC3E}">
        <p14:creationId xmlns:p14="http://schemas.microsoft.com/office/powerpoint/2010/main" val="1387773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pPr eaLnBrk="1" hangingPunct="1">
              <a:defRPr/>
            </a:pPr>
            <a:r>
              <a:rPr lang="ar-JO" altLang="zh-CN" sz="4000" b="1" dirty="0" smtClean="0"/>
              <a:t> </a:t>
            </a:r>
            <a:endParaRPr lang="en-US" altLang="ar-SA" sz="4000" b="1" dirty="0"/>
          </a:p>
        </p:txBody>
      </p:sp>
      <p:sp>
        <p:nvSpPr>
          <p:cNvPr id="55299" name="Rectangle 3"/>
          <p:cNvSpPr>
            <a:spLocks noGrp="1" noChangeArrowheads="1"/>
          </p:cNvSpPr>
          <p:nvPr>
            <p:ph type="body" idx="4294967295"/>
          </p:nvPr>
        </p:nvSpPr>
        <p:spPr/>
        <p:txBody>
          <a:bodyPr/>
          <a:lstStyle/>
          <a:p>
            <a:pPr algn="r" rtl="1" eaLnBrk="1" hangingPunct="1">
              <a:lnSpc>
                <a:spcPct val="90000"/>
              </a:lnSpc>
              <a:defRPr/>
            </a:pPr>
            <a:r>
              <a:rPr lang="en-US" altLang="zh-CN" sz="2400" b="1">
                <a:ea typeface="SimSun" panose="02010600030101010101" pitchFamily="2" charset="-122"/>
              </a:rPr>
              <a:t>II</a:t>
            </a:r>
            <a:r>
              <a:rPr lang="ar-EG" altLang="zh-CN" sz="2400" b="1"/>
              <a:t> ـ التقسيم الثاني:</a:t>
            </a:r>
            <a:endParaRPr lang="ar-EG" altLang="zh-CN" sz="2400"/>
          </a:p>
          <a:p>
            <a:pPr algn="r" rtl="1" eaLnBrk="1" hangingPunct="1">
              <a:lnSpc>
                <a:spcPct val="90000"/>
              </a:lnSpc>
              <a:defRPr/>
            </a:pPr>
            <a:r>
              <a:rPr lang="ar-EG" altLang="zh-CN" sz="2400"/>
              <a:t>يهتم هذا التقسيم بنوع التأمين، وطبقاً له ينقسم التأمين إلى:</a:t>
            </a:r>
            <a:endParaRPr lang="ar-EG" altLang="zh-CN" sz="2400" b="1"/>
          </a:p>
          <a:p>
            <a:pPr algn="r" rtl="1" eaLnBrk="1" hangingPunct="1">
              <a:lnSpc>
                <a:spcPct val="90000"/>
              </a:lnSpc>
              <a:defRPr/>
            </a:pPr>
            <a:r>
              <a:rPr lang="ar-EG" altLang="zh-CN" sz="2400" b="1"/>
              <a:t>أولاً: التأمين الاجتماعي:</a:t>
            </a:r>
            <a:endParaRPr lang="ar-EG" altLang="zh-CN" sz="2400"/>
          </a:p>
          <a:p>
            <a:pPr algn="r" rtl="1" eaLnBrk="1" hangingPunct="1">
              <a:lnSpc>
                <a:spcPct val="90000"/>
              </a:lnSpc>
              <a:defRPr/>
            </a:pPr>
            <a:r>
              <a:rPr lang="ar-EG" altLang="zh-CN" sz="2400"/>
              <a:t>	ويقصد به التأمينات الإجبارية التي تحدد بقانون وتفرض على فئة معينة من أفراد المجتمع بقصد حمايتهم من خطر معين أو لصالح أفراد معينيين، وتتميز بوجود هدف اجتماعي من التأمين، وغالباً ما تقوم به الحكومات، ويحدد القانون قيمة الاشتراكات والمزايا والمستفيدين والهيئة التي تقوم به.</a:t>
            </a:r>
          </a:p>
          <a:p>
            <a:pPr algn="r" rtl="1" eaLnBrk="1" hangingPunct="1">
              <a:lnSpc>
                <a:spcPct val="90000"/>
              </a:lnSpc>
              <a:defRPr/>
            </a:pPr>
            <a:r>
              <a:rPr lang="ar-EG" altLang="zh-CN" sz="2400"/>
              <a:t>	والتأمين الاجتماعي يقوم على أساس مبدأ التضامن الاجتماعي المزدوج القائم على توزيع الخسائر والتكلفة لا على أساس درجة الخطر الحقيقية المعرض لها الأفراد ولكن على أساس المقدرة المادية لكل منهم، وسوف نقوم بشرح أهم جوانب التأمين الاجتماعي في فصل قادم بإذن الله.</a:t>
            </a:r>
            <a:endParaRPr lang="en-US" altLang="ar-SA" sz="2400"/>
          </a:p>
        </p:txBody>
      </p:sp>
    </p:spTree>
    <p:extLst>
      <p:ext uri="{BB962C8B-B14F-4D97-AF65-F5344CB8AC3E}">
        <p14:creationId xmlns:p14="http://schemas.microsoft.com/office/powerpoint/2010/main" val="35846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p:txBody>
          <a:bodyPr/>
          <a:lstStyle/>
          <a:p>
            <a:pPr eaLnBrk="1" hangingPunct="1">
              <a:defRPr/>
            </a:pPr>
            <a:r>
              <a:rPr lang="ar-JO" altLang="zh-CN" sz="4000" b="1" dirty="0" smtClean="0"/>
              <a:t> </a:t>
            </a:r>
            <a:endParaRPr lang="en-US" altLang="ar-SA" sz="4000" b="1" dirty="0"/>
          </a:p>
        </p:txBody>
      </p:sp>
      <p:sp>
        <p:nvSpPr>
          <p:cNvPr id="56323" name="Rectangle 3"/>
          <p:cNvSpPr>
            <a:spLocks noGrp="1" noChangeArrowheads="1"/>
          </p:cNvSpPr>
          <p:nvPr>
            <p:ph type="body" idx="4294967295"/>
          </p:nvPr>
        </p:nvSpPr>
        <p:spPr/>
        <p:txBody>
          <a:bodyPr/>
          <a:lstStyle/>
          <a:p>
            <a:pPr algn="r" rtl="1" eaLnBrk="1" hangingPunct="1">
              <a:lnSpc>
                <a:spcPct val="90000"/>
              </a:lnSpc>
              <a:defRPr/>
            </a:pPr>
            <a:r>
              <a:rPr lang="ar-EG" altLang="zh-CN" b="1" smtClean="0"/>
              <a:t>ثانياً: التأمين الخاص:</a:t>
            </a:r>
            <a:endParaRPr lang="ar-EG" altLang="zh-CN" smtClean="0"/>
          </a:p>
          <a:p>
            <a:pPr algn="r" rtl="1" eaLnBrk="1" hangingPunct="1">
              <a:lnSpc>
                <a:spcPct val="90000"/>
              </a:lnSpc>
              <a:defRPr/>
            </a:pPr>
            <a:r>
              <a:rPr lang="ar-EG" altLang="zh-CN" smtClean="0"/>
              <a:t>	ويقصد به ذلك التأمين الذي يقوم فيه الفرد نفس يمحض اختياره بالحصول عن طريق الهيئات المتخصصة في بيع الخدمة التأمينية، و ينقسم هذا التأمين إلى أربعة أنواع:</a:t>
            </a:r>
          </a:p>
          <a:p>
            <a:pPr algn="r" rtl="1" eaLnBrk="1" hangingPunct="1">
              <a:lnSpc>
                <a:spcPct val="90000"/>
              </a:lnSpc>
              <a:defRPr/>
            </a:pPr>
            <a:r>
              <a:rPr lang="ar-EG" altLang="zh-CN" smtClean="0"/>
              <a:t>التأمين على الحياة.</a:t>
            </a:r>
          </a:p>
          <a:p>
            <a:pPr algn="r" rtl="1" eaLnBrk="1" hangingPunct="1">
              <a:lnSpc>
                <a:spcPct val="90000"/>
              </a:lnSpc>
              <a:defRPr/>
            </a:pPr>
            <a:r>
              <a:rPr lang="ar-EG" altLang="zh-CN" smtClean="0"/>
              <a:t>التأمين البحري.</a:t>
            </a:r>
          </a:p>
          <a:p>
            <a:pPr algn="r" rtl="1" eaLnBrk="1" hangingPunct="1">
              <a:lnSpc>
                <a:spcPct val="90000"/>
              </a:lnSpc>
              <a:defRPr/>
            </a:pPr>
            <a:r>
              <a:rPr lang="ar-EG" altLang="zh-CN" smtClean="0"/>
              <a:t>التأمين ضد الحريق.</a:t>
            </a:r>
          </a:p>
          <a:p>
            <a:pPr algn="r" rtl="1" eaLnBrk="1" hangingPunct="1">
              <a:lnSpc>
                <a:spcPct val="90000"/>
              </a:lnSpc>
              <a:defRPr/>
            </a:pPr>
            <a:r>
              <a:rPr lang="ar-EG" altLang="zh-CN" smtClean="0"/>
              <a:t>تأمين الحوادث، ويشمل كل أنواع التأمينات التي لا تدخل أي قسم من الأقسام الثلاثة السابقة.</a:t>
            </a:r>
            <a:endParaRPr lang="en-US" altLang="ar-SA" smtClean="0"/>
          </a:p>
        </p:txBody>
      </p:sp>
    </p:spTree>
    <p:extLst>
      <p:ext uri="{BB962C8B-B14F-4D97-AF65-F5344CB8AC3E}">
        <p14:creationId xmlns:p14="http://schemas.microsoft.com/office/powerpoint/2010/main" val="110247162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Words>
  <Application>Microsoft Office PowerPoint</Application>
  <PresentationFormat>ملء الشاشة</PresentationFormat>
  <Paragraphs>36</Paragraphs>
  <Slides>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6</vt:i4>
      </vt:variant>
    </vt:vector>
  </HeadingPairs>
  <TitlesOfParts>
    <vt:vector size="13" baseType="lpstr">
      <vt:lpstr>SimSun</vt:lpstr>
      <vt:lpstr>SimSun</vt:lpstr>
      <vt:lpstr>Arial</vt:lpstr>
      <vt:lpstr>Calibri</vt:lpstr>
      <vt:lpstr>Calibri Light</vt:lpstr>
      <vt:lpstr>Times New Roman</vt:lpstr>
      <vt:lpstr>نسق Office</vt:lpstr>
      <vt:lpstr> </vt:lpstr>
      <vt:lpstr> </vt:lpstr>
      <vt:lpstr> </vt:lpstr>
      <vt:lpstr> </vt:lpstr>
      <vt:lpstr>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Hisham</dc:creator>
  <cp:lastModifiedBy>Hisham</cp:lastModifiedBy>
  <cp:revision>1</cp:revision>
  <dcterms:created xsi:type="dcterms:W3CDTF">2021-02-25T10:13:16Z</dcterms:created>
  <dcterms:modified xsi:type="dcterms:W3CDTF">2021-02-25T10:13:38Z</dcterms:modified>
</cp:coreProperties>
</file>