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AA0EA85-BB40-4560-80CB-24A79C57381E}" type="datetimeFigureOut">
              <a:rPr lang="en-US" smtClean="0">
                <a:solidFill>
                  <a:srgbClr val="000000"/>
                </a:solidFill>
              </a:rPr>
              <a:pPr>
                <a:defRPr/>
              </a:pPr>
              <a:t>10/27/2020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B941ADC-C951-4DD5-81F5-92FC7A2C7F24}"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281692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A21AC55-C2C9-4097-8CC0-6B8157BB12FE}" type="datetimeFigureOut">
              <a:rPr lang="en-US" smtClean="0">
                <a:solidFill>
                  <a:srgbClr val="000000"/>
                </a:solidFill>
              </a:rPr>
              <a:pPr>
                <a:defRPr/>
              </a:pPr>
              <a:t>10/27/2020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44C2F51-127F-49E0-83B3-026E25F8A583}"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122277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12B3B93-AFCD-41D2-9534-EAE5A4E8480A}" type="datetimeFigureOut">
              <a:rPr lang="en-US" smtClean="0">
                <a:solidFill>
                  <a:srgbClr val="000000"/>
                </a:solidFill>
              </a:rPr>
              <a:pPr>
                <a:defRPr/>
              </a:pPr>
              <a:t>10/27/2020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A983F82-822D-4374-BB4E-A5FC048E883A}"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042264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1143000"/>
          </a:xfrm>
        </p:spPr>
        <p:txBody>
          <a:bodyPr/>
          <a:lstStyle/>
          <a:p>
            <a:r>
              <a:rPr lang="ar-SA" smtClean="0"/>
              <a:t>انقر لتحرير نمط العنوان الرئيسي</a:t>
            </a:r>
            <a:endParaRPr lang="ar-SA"/>
          </a:p>
        </p:txBody>
      </p:sp>
      <p:sp>
        <p:nvSpPr>
          <p:cNvPr id="3" name="عنصر نائب للجدول 2"/>
          <p:cNvSpPr>
            <a:spLocks noGrp="1"/>
          </p:cNvSpPr>
          <p:nvPr>
            <p:ph type="tbl" idx="1"/>
          </p:nvPr>
        </p:nvSpPr>
        <p:spPr>
          <a:xfrm>
            <a:off x="609600" y="1600201"/>
            <a:ext cx="10972800" cy="4525963"/>
          </a:xfrm>
        </p:spPr>
        <p:txBody>
          <a:bodyPr/>
          <a:lstStyle/>
          <a:p>
            <a:pPr lvl="0"/>
            <a:endParaRPr lang="ar-SA" noProof="0"/>
          </a:p>
        </p:txBody>
      </p:sp>
      <p:sp>
        <p:nvSpPr>
          <p:cNvPr id="4" name="Rectangle 4"/>
          <p:cNvSpPr>
            <a:spLocks noGrp="1" noChangeArrowheads="1"/>
          </p:cNvSpPr>
          <p:nvPr>
            <p:ph type="dt" sz="half" idx="10"/>
          </p:nvPr>
        </p:nvSpPr>
        <p:spPr>
          <a:ln/>
        </p:spPr>
        <p:txBody>
          <a:bodyPr/>
          <a:lstStyle>
            <a:lvl1pPr>
              <a:defRPr/>
            </a:lvl1pPr>
          </a:lstStyle>
          <a:p>
            <a:pPr>
              <a:defRPr/>
            </a:pPr>
            <a:fld id="{21B67C81-84C3-460B-A50C-EA8EE5997B07}" type="datetimeFigureOut">
              <a:rPr lang="en-US" smtClean="0">
                <a:solidFill>
                  <a:srgbClr val="000000"/>
                </a:solidFill>
              </a:rPr>
              <a:pPr>
                <a:defRPr/>
              </a:pPr>
              <a:t>10/27/2020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C22EEA8-262F-4F69-A9E7-E017124D4A67}"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086055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1143000"/>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609600" y="1600201"/>
            <a:ext cx="53848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97600" y="1600201"/>
            <a:ext cx="53848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4"/>
          <p:cNvSpPr>
            <a:spLocks noGrp="1" noChangeArrowheads="1"/>
          </p:cNvSpPr>
          <p:nvPr>
            <p:ph type="dt" sz="half" idx="10"/>
          </p:nvPr>
        </p:nvSpPr>
        <p:spPr>
          <a:ln/>
        </p:spPr>
        <p:txBody>
          <a:bodyPr/>
          <a:lstStyle>
            <a:lvl1pPr>
              <a:defRPr/>
            </a:lvl1pPr>
          </a:lstStyle>
          <a:p>
            <a:pPr>
              <a:defRPr/>
            </a:pPr>
            <a:fld id="{427D46A7-6DEC-4D70-8303-10EE93A3019B}" type="datetimeFigureOut">
              <a:rPr lang="en-US" smtClean="0">
                <a:solidFill>
                  <a:srgbClr val="000000"/>
                </a:solidFill>
              </a:rPr>
              <a:pPr>
                <a:defRPr/>
              </a:pPr>
              <a:t>10/27/2020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1864F0F-C6F8-40E4-A0F3-7A74E1CDB7F5}"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78642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9610411-1B9D-49AC-A759-68429D49AA05}" type="datetimeFigureOut">
              <a:rPr lang="en-US" smtClean="0">
                <a:solidFill>
                  <a:srgbClr val="000000"/>
                </a:solidFill>
              </a:rPr>
              <a:pPr>
                <a:defRPr/>
              </a:pPr>
              <a:t>10/27/2020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3B4D1D79-F7AB-4304-AD93-506209A2CC9C}"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00502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2D2B1BE-B039-4EE9-BCE3-100B39CDD686}" type="datetimeFigureOut">
              <a:rPr lang="en-US" smtClean="0">
                <a:solidFill>
                  <a:srgbClr val="000000"/>
                </a:solidFill>
              </a:rPr>
              <a:pPr>
                <a:defRPr/>
              </a:pPr>
              <a:t>10/27/2020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37FD37C-EE4C-4B86-92D3-F57D7F29EA4F}"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803269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C051CDE9-0486-4A3D-A4D4-F84EBD0550E1}" type="datetimeFigureOut">
              <a:rPr lang="en-US" smtClean="0">
                <a:solidFill>
                  <a:srgbClr val="000000"/>
                </a:solidFill>
              </a:rPr>
              <a:pPr>
                <a:defRPr/>
              </a:pPr>
              <a:t>10/27/2020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F615C45-81EE-4689-8CB4-F123E90467A8}"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84245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A8427090-4E7F-41DA-9DDF-D35873C5A7FC}" type="datetimeFigureOut">
              <a:rPr lang="en-US" smtClean="0">
                <a:solidFill>
                  <a:srgbClr val="000000"/>
                </a:solidFill>
              </a:rPr>
              <a:pPr>
                <a:defRPr/>
              </a:pPr>
              <a:t>10/27/2020</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C02DECD-0D2C-48E7-A280-6F927FE16507}"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606085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20D8D0A0-17F7-4B76-B338-A7E8C0BE1D32}" type="datetimeFigureOut">
              <a:rPr lang="en-US" smtClean="0">
                <a:solidFill>
                  <a:srgbClr val="000000"/>
                </a:solidFill>
              </a:rPr>
              <a:pPr>
                <a:defRPr/>
              </a:pPr>
              <a:t>10/27/2020</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3D1DC07-001E-4981-928F-0553FD381DB1}"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23340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38A5C4B-2651-44D2-9916-17318AC8D309}" type="datetimeFigureOut">
              <a:rPr lang="en-US" smtClean="0">
                <a:solidFill>
                  <a:srgbClr val="000000"/>
                </a:solidFill>
              </a:rPr>
              <a:pPr>
                <a:defRPr/>
              </a:pPr>
              <a:t>10/27/2020</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5CEDF0B-BF82-4D6E-B2A6-C2A3F370A274}"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65237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E756E98-096A-4CA4-B0D1-883787253603}" type="datetimeFigureOut">
              <a:rPr lang="en-US" smtClean="0">
                <a:solidFill>
                  <a:srgbClr val="000000"/>
                </a:solidFill>
              </a:rPr>
              <a:pPr>
                <a:defRPr/>
              </a:pPr>
              <a:t>10/27/2020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256FC06-CF2A-4769-96E1-EBA15FD9AF34}"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6121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A508502-25B8-4496-93F1-0077AFF351D1}" type="datetimeFigureOut">
              <a:rPr lang="en-US" smtClean="0">
                <a:solidFill>
                  <a:srgbClr val="000000"/>
                </a:solidFill>
              </a:rPr>
              <a:pPr>
                <a:defRPr/>
              </a:pPr>
              <a:t>10/27/2020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C89281B-A529-49B9-8569-F39DEE391C14}"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060416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cs typeface="+mn-cs"/>
              </a:defRPr>
            </a:lvl1pPr>
          </a:lstStyle>
          <a:p>
            <a:pPr>
              <a:defRPr/>
            </a:pPr>
            <a:fld id="{9779CDC7-C7F2-4FAD-8161-8941463EAB08}" type="datetimeFigureOut">
              <a:rPr lang="en-US" smtClean="0">
                <a:solidFill>
                  <a:srgbClr val="000000"/>
                </a:solidFill>
              </a:rPr>
              <a:pPr>
                <a:defRPr/>
              </a:pPr>
              <a:t>10/27/2020</a:t>
            </a:fld>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cs typeface="+mn-cs"/>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cs typeface="Arial" panose="020B0604020202020204" pitchFamily="34" charset="0"/>
              </a:defRPr>
            </a:lvl1pPr>
          </a:lstStyle>
          <a:p>
            <a:pPr fontAlgn="base">
              <a:spcBef>
                <a:spcPct val="0"/>
              </a:spcBef>
              <a:spcAft>
                <a:spcPct val="0"/>
              </a:spcAft>
              <a:defRPr/>
            </a:pPr>
            <a:fld id="{2442EFB6-9DE2-4A52-9338-DE7FCD3AF823}" type="slidenum">
              <a:rPr lang="ar-SA"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935508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4"/>
          <p:cNvSpPr txBox="1">
            <a:spLocks/>
          </p:cNvSpPr>
          <p:nvPr/>
        </p:nvSpPr>
        <p:spPr bwMode="auto">
          <a:xfrm>
            <a:off x="2514600" y="3657600"/>
            <a:ext cx="7315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r>
              <a:rPr lang="en-GB" altLang="en-US" sz="3600" b="1">
                <a:solidFill>
                  <a:srgbClr val="003300"/>
                </a:solidFill>
              </a:rPr>
              <a:t>Palestine Technical University (PTU) </a:t>
            </a:r>
            <a:br>
              <a:rPr lang="en-GB" altLang="en-US" sz="3600" b="1">
                <a:solidFill>
                  <a:srgbClr val="003300"/>
                </a:solidFill>
              </a:rPr>
            </a:br>
            <a:r>
              <a:rPr lang="en-GB" altLang="en-US" sz="3600" b="1">
                <a:solidFill>
                  <a:srgbClr val="CC5300"/>
                </a:solidFill>
              </a:rPr>
              <a:t>Fruit Science</a:t>
            </a:r>
          </a:p>
          <a:p>
            <a:pPr algn="ctr" fontAlgn="base">
              <a:spcBef>
                <a:spcPct val="0"/>
              </a:spcBef>
              <a:spcAft>
                <a:spcPct val="0"/>
              </a:spcAft>
              <a:buNone/>
            </a:pPr>
            <a:r>
              <a:rPr lang="en-GB" altLang="en-US" sz="3600" b="1">
                <a:solidFill>
                  <a:srgbClr val="CC5300"/>
                </a:solidFill>
              </a:rPr>
              <a:t>Fruit set and growth</a:t>
            </a:r>
          </a:p>
        </p:txBody>
      </p:sp>
      <p:sp>
        <p:nvSpPr>
          <p:cNvPr id="6" name="Rectangle 5"/>
          <p:cNvSpPr txBox="1">
            <a:spLocks/>
          </p:cNvSpPr>
          <p:nvPr/>
        </p:nvSpPr>
        <p:spPr bwMode="auto">
          <a:xfrm>
            <a:off x="3352800" y="5486400"/>
            <a:ext cx="5715000" cy="685800"/>
          </a:xfrm>
          <a:prstGeom prst="rect">
            <a:avLst/>
          </a:prstGeom>
          <a:noFill/>
          <a:ln w="9525">
            <a:noFill/>
            <a:miter lim="800000"/>
            <a:headEnd/>
            <a:tailEnd/>
          </a:ln>
          <a:effectLst/>
        </p:spPr>
        <p:txBody>
          <a:bodyPr/>
          <a:lstStyle/>
          <a:p>
            <a:pPr marL="82550" algn="ctr" fontAlgn="base">
              <a:lnSpc>
                <a:spcPct val="80000"/>
              </a:lnSpc>
              <a:spcBef>
                <a:spcPct val="20000"/>
              </a:spcBef>
              <a:spcAft>
                <a:spcPct val="0"/>
              </a:spcAft>
              <a:defRPr/>
            </a:pPr>
            <a:r>
              <a:rPr lang="en-GB" sz="4000" b="1" kern="0" dirty="0">
                <a:solidFill>
                  <a:srgbClr val="642800"/>
                </a:solidFill>
                <a:effectLst>
                  <a:outerShdw blurRad="38100" dist="38100" dir="2700000" algn="tl">
                    <a:srgbClr val="000000">
                      <a:alpha val="43137"/>
                    </a:srgbClr>
                  </a:outerShdw>
                </a:effectLst>
                <a:latin typeface="Arial"/>
                <a:cs typeface="Arial"/>
              </a:rPr>
              <a:t>Dr. </a:t>
            </a:r>
            <a:r>
              <a:rPr lang="en-GB" sz="4000" b="1" kern="0" dirty="0" err="1">
                <a:solidFill>
                  <a:srgbClr val="642800"/>
                </a:solidFill>
                <a:effectLst>
                  <a:outerShdw blurRad="38100" dist="38100" dir="2700000" algn="tl">
                    <a:srgbClr val="000000">
                      <a:alpha val="43137"/>
                    </a:srgbClr>
                  </a:outerShdw>
                </a:effectLst>
                <a:latin typeface="Arial"/>
                <a:cs typeface="Arial"/>
              </a:rPr>
              <a:t>Daoud</a:t>
            </a:r>
            <a:r>
              <a:rPr lang="en-GB" sz="4000" b="1" kern="0" dirty="0">
                <a:solidFill>
                  <a:srgbClr val="642800"/>
                </a:solidFill>
                <a:effectLst>
                  <a:outerShdw blurRad="38100" dist="38100" dir="2700000" algn="tl">
                    <a:srgbClr val="000000">
                      <a:alpha val="43137"/>
                    </a:srgbClr>
                  </a:outerShdw>
                </a:effectLst>
                <a:latin typeface="Arial"/>
                <a:cs typeface="Arial"/>
              </a:rPr>
              <a:t> </a:t>
            </a:r>
            <a:r>
              <a:rPr lang="en-GB" sz="4000" b="1" kern="0" dirty="0" err="1">
                <a:solidFill>
                  <a:srgbClr val="642800"/>
                </a:solidFill>
                <a:effectLst>
                  <a:outerShdw blurRad="38100" dist="38100" dir="2700000" algn="tl">
                    <a:srgbClr val="000000">
                      <a:alpha val="43137"/>
                    </a:srgbClr>
                  </a:outerShdw>
                </a:effectLst>
                <a:latin typeface="Arial"/>
                <a:cs typeface="Arial"/>
              </a:rPr>
              <a:t>Abusafieh</a:t>
            </a:r>
            <a:endParaRPr lang="en-GB" sz="4000" b="1" kern="0" dirty="0">
              <a:solidFill>
                <a:srgbClr val="642800"/>
              </a:solidFill>
              <a:effectLst>
                <a:outerShdw blurRad="38100" dist="38100" dir="2700000" algn="tl">
                  <a:srgbClr val="000000">
                    <a:alpha val="43137"/>
                  </a:srgbClr>
                </a:outerShdw>
              </a:effectLst>
              <a:latin typeface="Arial"/>
              <a:cs typeface="Arial"/>
            </a:endParaRPr>
          </a:p>
        </p:txBody>
      </p:sp>
      <p:pic>
        <p:nvPicPr>
          <p:cNvPr id="7" name="Picture 2"/>
          <p:cNvPicPr>
            <a:picLocks noChangeAspect="1"/>
          </p:cNvPicPr>
          <p:nvPr/>
        </p:nvPicPr>
        <p:blipFill>
          <a:blip r:embed="rId2" cstate="print"/>
          <a:srcRect/>
          <a:stretch>
            <a:fillRect/>
          </a:stretch>
        </p:blipFill>
        <p:spPr bwMode="auto">
          <a:xfrm>
            <a:off x="4572000" y="533400"/>
            <a:ext cx="3024336" cy="28405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858145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eaLnBrk="1" hangingPunct="1"/>
            <a:endParaRPr lang="ar-SA" altLang="en-US" smtClean="0"/>
          </a:p>
        </p:txBody>
      </p:sp>
      <p:sp>
        <p:nvSpPr>
          <p:cNvPr id="187395" name="Rectangle 3"/>
          <p:cNvSpPr>
            <a:spLocks noGrp="1" noChangeArrowheads="1"/>
          </p:cNvSpPr>
          <p:nvPr>
            <p:ph type="body" idx="1"/>
          </p:nvPr>
        </p:nvSpPr>
        <p:spPr/>
        <p:txBody>
          <a:bodyPr/>
          <a:lstStyle/>
          <a:p>
            <a:pPr eaLnBrk="1" hangingPunct="1">
              <a:lnSpc>
                <a:spcPct val="90000"/>
              </a:lnSpc>
            </a:pPr>
            <a:r>
              <a:rPr lang="en-US" altLang="en-US" sz="2400" b="1" i="1"/>
              <a:t>Double-Sigmoid Pattern:</a:t>
            </a:r>
            <a:r>
              <a:rPr lang="en-US" altLang="en-US" sz="2800" b="1" i="1"/>
              <a:t> </a:t>
            </a:r>
            <a:r>
              <a:rPr lang="en-US" altLang="en-US" sz="2400"/>
              <a:t>Another common pattern exemplified by stone fruit also has an initial exponential growth phase during early cell division. The fruit growth then slows significantly in midseason and completes a first sigmoid phase.</a:t>
            </a:r>
          </a:p>
          <a:p>
            <a:pPr eaLnBrk="1" hangingPunct="1">
              <a:lnSpc>
                <a:spcPct val="90000"/>
              </a:lnSpc>
            </a:pPr>
            <a:r>
              <a:rPr lang="en-US" altLang="en-US" sz="2400"/>
              <a:t>A second rapid increase in diameter and fresh weight growth occurs next, followed by a final slowing of growth as harvest approaches. Together, the seasonal pattern is described as a “double sigmoid.”</a:t>
            </a:r>
          </a:p>
          <a:p>
            <a:pPr eaLnBrk="1" hangingPunct="1">
              <a:lnSpc>
                <a:spcPct val="90000"/>
              </a:lnSpc>
            </a:pPr>
            <a:r>
              <a:rPr lang="en-US" altLang="en-US" sz="2400"/>
              <a:t>Unlike the pome fruit pattern, the seasonal pattern of growth of fruit dry weight in stone fruit is somewhat different from the pattern for fresh weight.</a:t>
            </a:r>
            <a:endParaRPr lang="en-US" altLang="en-US" sz="2400" b="1" i="1"/>
          </a:p>
          <a:p>
            <a:pPr eaLnBrk="1" hangingPunct="1">
              <a:lnSpc>
                <a:spcPct val="90000"/>
              </a:lnSpc>
              <a:buFontTx/>
              <a:buNone/>
            </a:pPr>
            <a:endParaRPr lang="en-US" altLang="en-US" sz="2400" b="1" i="1"/>
          </a:p>
        </p:txBody>
      </p:sp>
    </p:spTree>
    <p:extLst>
      <p:ext uri="{BB962C8B-B14F-4D97-AF65-F5344CB8AC3E}">
        <p14:creationId xmlns:p14="http://schemas.microsoft.com/office/powerpoint/2010/main" val="2424355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eaLnBrk="1" hangingPunct="1"/>
            <a:endParaRPr lang="ar-SA" altLang="en-US" smtClean="0"/>
          </a:p>
        </p:txBody>
      </p:sp>
      <p:sp>
        <p:nvSpPr>
          <p:cNvPr id="188419" name="Rectangle 3"/>
          <p:cNvSpPr>
            <a:spLocks noGrp="1" noChangeArrowheads="1"/>
          </p:cNvSpPr>
          <p:nvPr>
            <p:ph type="body" idx="1"/>
          </p:nvPr>
        </p:nvSpPr>
        <p:spPr/>
        <p:txBody>
          <a:bodyPr/>
          <a:lstStyle/>
          <a:p>
            <a:pPr eaLnBrk="1" hangingPunct="1"/>
            <a:r>
              <a:rPr lang="en-US" altLang="en-US" sz="2400"/>
              <a:t>During the slow period of fresh weight growth in midseason, dry weight growth continues. At this time, growth, called “pit hardening,” is primarily in the dense tissues of the seed.</a:t>
            </a:r>
            <a:endParaRPr lang="ar-SA" altLang="en-US" sz="2400"/>
          </a:p>
          <a:p>
            <a:pPr eaLnBrk="1" hangingPunct="1"/>
            <a:r>
              <a:rPr lang="en-US" altLang="en-US" sz="2400"/>
              <a:t>The second sigmoidal growth phase is usually related to softening of the fruit and rapid accumulation of sugars.</a:t>
            </a:r>
          </a:p>
          <a:p>
            <a:pPr eaLnBrk="1" hangingPunct="1"/>
            <a:endParaRPr lang="en-US" altLang="en-US" sz="2400"/>
          </a:p>
        </p:txBody>
      </p:sp>
    </p:spTree>
    <p:extLst>
      <p:ext uri="{BB962C8B-B14F-4D97-AF65-F5344CB8AC3E}">
        <p14:creationId xmlns:p14="http://schemas.microsoft.com/office/powerpoint/2010/main" val="1810466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eaLnBrk="1" hangingPunct="1"/>
            <a:r>
              <a:rPr lang="en-US" altLang="en-US" sz="3200" b="1" i="1"/>
              <a:t>Double-Sigmoid Pattern</a:t>
            </a:r>
          </a:p>
        </p:txBody>
      </p:sp>
      <p:pic>
        <p:nvPicPr>
          <p:cNvPr id="189443"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048000" y="1600201"/>
            <a:ext cx="6553200" cy="46640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7578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4"/>
          <p:cNvSpPr txBox="1">
            <a:spLocks/>
          </p:cNvSpPr>
          <p:nvPr/>
        </p:nvSpPr>
        <p:spPr bwMode="auto">
          <a:xfrm>
            <a:off x="2514600" y="3657600"/>
            <a:ext cx="7315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r>
              <a:rPr lang="en-GB" altLang="en-US" sz="3600" b="1">
                <a:solidFill>
                  <a:srgbClr val="003300"/>
                </a:solidFill>
              </a:rPr>
              <a:t>Palestine Technical University (PTU) </a:t>
            </a:r>
            <a:br>
              <a:rPr lang="en-GB" altLang="en-US" sz="3600" b="1">
                <a:solidFill>
                  <a:srgbClr val="003300"/>
                </a:solidFill>
              </a:rPr>
            </a:br>
            <a:r>
              <a:rPr lang="en-GB" altLang="en-US" sz="3600" b="1">
                <a:solidFill>
                  <a:srgbClr val="CC5300"/>
                </a:solidFill>
              </a:rPr>
              <a:t>Fruit Science</a:t>
            </a:r>
          </a:p>
          <a:p>
            <a:pPr algn="ctr" fontAlgn="base">
              <a:spcBef>
                <a:spcPct val="0"/>
              </a:spcBef>
              <a:spcAft>
                <a:spcPct val="0"/>
              </a:spcAft>
              <a:buNone/>
            </a:pPr>
            <a:r>
              <a:rPr lang="en-GB" altLang="en-US" sz="3600" b="1">
                <a:solidFill>
                  <a:srgbClr val="CC5300"/>
                </a:solidFill>
              </a:rPr>
              <a:t>Fruit Maturity and ripening</a:t>
            </a:r>
          </a:p>
        </p:txBody>
      </p:sp>
      <p:sp>
        <p:nvSpPr>
          <p:cNvPr id="6" name="Rectangle 5"/>
          <p:cNvSpPr txBox="1">
            <a:spLocks/>
          </p:cNvSpPr>
          <p:nvPr/>
        </p:nvSpPr>
        <p:spPr bwMode="auto">
          <a:xfrm>
            <a:off x="3352800" y="5486400"/>
            <a:ext cx="5715000" cy="685800"/>
          </a:xfrm>
          <a:prstGeom prst="rect">
            <a:avLst/>
          </a:prstGeom>
          <a:noFill/>
          <a:ln w="9525">
            <a:noFill/>
            <a:miter lim="800000"/>
            <a:headEnd/>
            <a:tailEnd/>
          </a:ln>
          <a:effectLst/>
        </p:spPr>
        <p:txBody>
          <a:bodyPr/>
          <a:lstStyle/>
          <a:p>
            <a:pPr marL="82550" algn="ctr" fontAlgn="base">
              <a:lnSpc>
                <a:spcPct val="80000"/>
              </a:lnSpc>
              <a:spcBef>
                <a:spcPct val="20000"/>
              </a:spcBef>
              <a:spcAft>
                <a:spcPct val="0"/>
              </a:spcAft>
              <a:defRPr/>
            </a:pPr>
            <a:r>
              <a:rPr lang="en-GB" sz="4000" b="1" kern="0" dirty="0">
                <a:solidFill>
                  <a:srgbClr val="642800"/>
                </a:solidFill>
                <a:effectLst>
                  <a:outerShdw blurRad="38100" dist="38100" dir="2700000" algn="tl">
                    <a:srgbClr val="000000">
                      <a:alpha val="43137"/>
                    </a:srgbClr>
                  </a:outerShdw>
                </a:effectLst>
                <a:latin typeface="Arial"/>
                <a:cs typeface="Arial"/>
              </a:rPr>
              <a:t>Dr. </a:t>
            </a:r>
            <a:r>
              <a:rPr lang="en-GB" sz="4000" b="1" kern="0" dirty="0" err="1">
                <a:solidFill>
                  <a:srgbClr val="642800"/>
                </a:solidFill>
                <a:effectLst>
                  <a:outerShdw blurRad="38100" dist="38100" dir="2700000" algn="tl">
                    <a:srgbClr val="000000">
                      <a:alpha val="43137"/>
                    </a:srgbClr>
                  </a:outerShdw>
                </a:effectLst>
                <a:latin typeface="Arial"/>
                <a:cs typeface="Arial"/>
              </a:rPr>
              <a:t>Daoud</a:t>
            </a:r>
            <a:r>
              <a:rPr lang="en-GB" sz="4000" b="1" kern="0" dirty="0">
                <a:solidFill>
                  <a:srgbClr val="642800"/>
                </a:solidFill>
                <a:effectLst>
                  <a:outerShdw blurRad="38100" dist="38100" dir="2700000" algn="tl">
                    <a:srgbClr val="000000">
                      <a:alpha val="43137"/>
                    </a:srgbClr>
                  </a:outerShdw>
                </a:effectLst>
                <a:latin typeface="Arial"/>
                <a:cs typeface="Arial"/>
              </a:rPr>
              <a:t> </a:t>
            </a:r>
            <a:r>
              <a:rPr lang="en-GB" sz="4000" b="1" kern="0" dirty="0" err="1">
                <a:solidFill>
                  <a:srgbClr val="642800"/>
                </a:solidFill>
                <a:effectLst>
                  <a:outerShdw blurRad="38100" dist="38100" dir="2700000" algn="tl">
                    <a:srgbClr val="000000">
                      <a:alpha val="43137"/>
                    </a:srgbClr>
                  </a:outerShdw>
                </a:effectLst>
                <a:latin typeface="Arial"/>
                <a:cs typeface="Arial"/>
              </a:rPr>
              <a:t>Abusafieh</a:t>
            </a:r>
            <a:endParaRPr lang="en-GB" sz="4000" b="1" kern="0" dirty="0">
              <a:solidFill>
                <a:srgbClr val="642800"/>
              </a:solidFill>
              <a:effectLst>
                <a:outerShdw blurRad="38100" dist="38100" dir="2700000" algn="tl">
                  <a:srgbClr val="000000">
                    <a:alpha val="43137"/>
                  </a:srgbClr>
                </a:outerShdw>
              </a:effectLst>
              <a:latin typeface="Arial"/>
              <a:cs typeface="Arial"/>
            </a:endParaRPr>
          </a:p>
        </p:txBody>
      </p:sp>
      <p:pic>
        <p:nvPicPr>
          <p:cNvPr id="7" name="Picture 2"/>
          <p:cNvPicPr>
            <a:picLocks noChangeAspect="1"/>
          </p:cNvPicPr>
          <p:nvPr/>
        </p:nvPicPr>
        <p:blipFill>
          <a:blip r:embed="rId2" cstate="print"/>
          <a:srcRect/>
          <a:stretch>
            <a:fillRect/>
          </a:stretch>
        </p:blipFill>
        <p:spPr bwMode="auto">
          <a:xfrm>
            <a:off x="4572000" y="533400"/>
            <a:ext cx="3024336" cy="28405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451940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eaLnBrk="1" hangingPunct="1"/>
            <a:r>
              <a:rPr lang="en-US" altLang="en-US" sz="3200" b="1"/>
              <a:t>External factors affecting fruit growth</a:t>
            </a:r>
          </a:p>
        </p:txBody>
      </p:sp>
      <p:sp>
        <p:nvSpPr>
          <p:cNvPr id="191491" name="Rectangle 3"/>
          <p:cNvSpPr>
            <a:spLocks noGrp="1" noChangeArrowheads="1"/>
          </p:cNvSpPr>
          <p:nvPr>
            <p:ph type="body" idx="1"/>
          </p:nvPr>
        </p:nvSpPr>
        <p:spPr/>
        <p:txBody>
          <a:bodyPr/>
          <a:lstStyle/>
          <a:p>
            <a:pPr eaLnBrk="1" hangingPunct="1">
              <a:lnSpc>
                <a:spcPct val="90000"/>
              </a:lnSpc>
            </a:pPr>
            <a:r>
              <a:rPr lang="en-US" altLang="en-US" smtClean="0"/>
              <a:t>1. </a:t>
            </a:r>
            <a:r>
              <a:rPr lang="en-US" altLang="en-US" sz="2400"/>
              <a:t>Water: if water is in short supply, the fruit may go through its normal cycle of development but will not grow to its optimum size. It may be more highly coloured and and possibly keep in storage longer, but generally its small size reduces its value.</a:t>
            </a:r>
          </a:p>
          <a:p>
            <a:pPr eaLnBrk="1" hangingPunct="1">
              <a:lnSpc>
                <a:spcPct val="90000"/>
              </a:lnSpc>
            </a:pPr>
            <a:r>
              <a:rPr lang="en-US" altLang="en-US" sz="2400"/>
              <a:t>2. Nutrients: low levels of mineral nutrients may directly influence flower and fruit development.</a:t>
            </a:r>
          </a:p>
          <a:p>
            <a:pPr eaLnBrk="1" hangingPunct="1">
              <a:lnSpc>
                <a:spcPct val="90000"/>
              </a:lnSpc>
            </a:pPr>
            <a:r>
              <a:rPr lang="en-US" altLang="en-US" sz="2400"/>
              <a:t>A deficiency of boron will cause distortions, such as cracking, in the developing fruit.</a:t>
            </a:r>
          </a:p>
          <a:p>
            <a:pPr eaLnBrk="1" hangingPunct="1">
              <a:lnSpc>
                <a:spcPct val="90000"/>
              </a:lnSpc>
            </a:pPr>
            <a:r>
              <a:rPr lang="en-US" altLang="en-US" sz="2400"/>
              <a:t>Low calcium in fruit tissues is well-known cause of disorders, such as bitter pit of apples, and can be corrected with foliar sprays during the season. </a:t>
            </a:r>
          </a:p>
          <a:p>
            <a:pPr eaLnBrk="1" hangingPunct="1">
              <a:lnSpc>
                <a:spcPct val="90000"/>
              </a:lnSpc>
            </a:pPr>
            <a:endParaRPr lang="en-US" altLang="en-US" sz="2400"/>
          </a:p>
          <a:p>
            <a:pPr eaLnBrk="1" hangingPunct="1">
              <a:lnSpc>
                <a:spcPct val="90000"/>
              </a:lnSpc>
            </a:pPr>
            <a:endParaRPr lang="en-US" altLang="en-US" sz="2400"/>
          </a:p>
        </p:txBody>
      </p:sp>
    </p:spTree>
    <p:extLst>
      <p:ext uri="{BB962C8B-B14F-4D97-AF65-F5344CB8AC3E}">
        <p14:creationId xmlns:p14="http://schemas.microsoft.com/office/powerpoint/2010/main" val="1966549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pPr eaLnBrk="1" hangingPunct="1"/>
            <a:endParaRPr lang="ar-SA" altLang="en-US" smtClean="0"/>
          </a:p>
        </p:txBody>
      </p:sp>
      <p:sp>
        <p:nvSpPr>
          <p:cNvPr id="192515" name="Rectangle 3"/>
          <p:cNvSpPr>
            <a:spLocks noGrp="1" noChangeArrowheads="1"/>
          </p:cNvSpPr>
          <p:nvPr>
            <p:ph type="body" idx="1"/>
          </p:nvPr>
        </p:nvSpPr>
        <p:spPr/>
        <p:txBody>
          <a:bodyPr/>
          <a:lstStyle/>
          <a:p>
            <a:pPr eaLnBrk="1" hangingPunct="1"/>
            <a:r>
              <a:rPr lang="en-US" altLang="en-US" sz="2800"/>
              <a:t>Potassium deficiency may reduce fruit colour.</a:t>
            </a:r>
          </a:p>
          <a:p>
            <a:pPr eaLnBrk="1" hangingPunct="1"/>
            <a:r>
              <a:rPr lang="en-US" altLang="en-US" sz="2800"/>
              <a:t>Lack of nitrogen tends to result in smaller fruit, very high nitrogen results in fruit with poor storage life.</a:t>
            </a:r>
          </a:p>
          <a:p>
            <a:pPr eaLnBrk="1" hangingPunct="1"/>
            <a:r>
              <a:rPr lang="en-US" altLang="en-US" sz="2800"/>
              <a:t>A tree growing in soil adequately supplied with nutrients will have a plentiful supply of healthy leaves, which will photosynthesize sufficient carbohydrates to produce high-quality flowers and support good fruit growth.</a:t>
            </a:r>
            <a:r>
              <a:rPr lang="en-US" altLang="en-US" sz="3600"/>
              <a:t> </a:t>
            </a:r>
          </a:p>
        </p:txBody>
      </p:sp>
    </p:spTree>
    <p:extLst>
      <p:ext uri="{BB962C8B-B14F-4D97-AF65-F5344CB8AC3E}">
        <p14:creationId xmlns:p14="http://schemas.microsoft.com/office/powerpoint/2010/main" val="284328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eaLnBrk="1" hangingPunct="1"/>
            <a:endParaRPr lang="ar-SA" altLang="en-US" smtClean="0"/>
          </a:p>
        </p:txBody>
      </p:sp>
      <p:sp>
        <p:nvSpPr>
          <p:cNvPr id="193539" name="Rectangle 3"/>
          <p:cNvSpPr>
            <a:spLocks noGrp="1" noChangeArrowheads="1"/>
          </p:cNvSpPr>
          <p:nvPr>
            <p:ph type="body" idx="1"/>
          </p:nvPr>
        </p:nvSpPr>
        <p:spPr/>
        <p:txBody>
          <a:bodyPr/>
          <a:lstStyle/>
          <a:p>
            <a:pPr eaLnBrk="1" hangingPunct="1"/>
            <a:r>
              <a:rPr lang="en-US" altLang="en-US" sz="2800"/>
              <a:t>3. Light: Reduced light availability, during dark, cloudy periods or by shade within a plant interior, also limits fruit growth, especially in the early season.</a:t>
            </a:r>
          </a:p>
          <a:p>
            <a:pPr eaLnBrk="1" hangingPunct="1"/>
            <a:r>
              <a:rPr lang="en-US" altLang="en-US" sz="2800"/>
              <a:t>This effect appears to result from reduced availability of carbohydrates to fruit.</a:t>
            </a:r>
          </a:p>
          <a:p>
            <a:pPr eaLnBrk="1" hangingPunct="1"/>
            <a:r>
              <a:rPr lang="en-US" altLang="en-US" sz="2800"/>
              <a:t>Low light can cause a dramatic reduction in fruit</a:t>
            </a:r>
          </a:p>
          <a:p>
            <a:pPr eaLnBrk="1" hangingPunct="1">
              <a:buFontTx/>
              <a:buNone/>
            </a:pPr>
            <a:r>
              <a:rPr lang="en-US" altLang="en-US" sz="2800"/>
              <a:t>  set, particularly if there is a heavy crop on the plants at the time.</a:t>
            </a:r>
          </a:p>
          <a:p>
            <a:pPr eaLnBrk="1" hangingPunct="1"/>
            <a:endParaRPr lang="en-US" altLang="en-US" sz="2800"/>
          </a:p>
          <a:p>
            <a:pPr eaLnBrk="1" hangingPunct="1"/>
            <a:endParaRPr lang="en-US" altLang="en-US" sz="2800"/>
          </a:p>
        </p:txBody>
      </p:sp>
    </p:spTree>
    <p:extLst>
      <p:ext uri="{BB962C8B-B14F-4D97-AF65-F5344CB8AC3E}">
        <p14:creationId xmlns:p14="http://schemas.microsoft.com/office/powerpoint/2010/main" val="64942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eaLnBrk="1" hangingPunct="1"/>
            <a:endParaRPr lang="ar-SA" altLang="en-US" smtClean="0"/>
          </a:p>
        </p:txBody>
      </p:sp>
      <p:sp>
        <p:nvSpPr>
          <p:cNvPr id="194563" name="Rectangle 3"/>
          <p:cNvSpPr>
            <a:spLocks noGrp="1" noChangeArrowheads="1"/>
          </p:cNvSpPr>
          <p:nvPr>
            <p:ph type="body" idx="1"/>
          </p:nvPr>
        </p:nvSpPr>
        <p:spPr/>
        <p:txBody>
          <a:bodyPr/>
          <a:lstStyle/>
          <a:p>
            <a:pPr eaLnBrk="1" hangingPunct="1"/>
            <a:r>
              <a:rPr lang="en-US" altLang="en-US" sz="2800"/>
              <a:t>4. </a:t>
            </a:r>
            <a:r>
              <a:rPr lang="en-US" altLang="en-US" sz="2400"/>
              <a:t>Thinning: one of the reasons for thinning fruit is to influence growth by ensuring that the fruits which remain have sufficient water, nutrients and carbohydrates to enable the fruits to grow to full size.</a:t>
            </a:r>
          </a:p>
          <a:p>
            <a:pPr eaLnBrk="1" hangingPunct="1"/>
            <a:r>
              <a:rPr lang="en-US" altLang="en-US" sz="2400"/>
              <a:t>5. Temperature: plays an important role in growth and development of plants.</a:t>
            </a:r>
            <a:r>
              <a:rPr lang="en-US" altLang="en-US" sz="2800"/>
              <a:t> </a:t>
            </a:r>
            <a:r>
              <a:rPr lang="en-US" altLang="en-US" sz="2400"/>
              <a:t>The temp dependent growth and development is often described as heat units or growing degree days (GDDs).</a:t>
            </a:r>
          </a:p>
          <a:p>
            <a:pPr eaLnBrk="1" hangingPunct="1"/>
            <a:r>
              <a:rPr lang="en-US" altLang="en-US" sz="2400"/>
              <a:t>GDD are a measure of heat accumulation used by farmers to predict the date that a flower will bloom or crop reach maturity.</a:t>
            </a:r>
          </a:p>
          <a:p>
            <a:pPr eaLnBrk="1" hangingPunct="1">
              <a:buFontTx/>
              <a:buNone/>
            </a:pPr>
            <a:endParaRPr lang="en-US" altLang="en-US" sz="2800"/>
          </a:p>
        </p:txBody>
      </p:sp>
    </p:spTree>
    <p:extLst>
      <p:ext uri="{BB962C8B-B14F-4D97-AF65-F5344CB8AC3E}">
        <p14:creationId xmlns:p14="http://schemas.microsoft.com/office/powerpoint/2010/main" val="2072481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pPr eaLnBrk="1" hangingPunct="1"/>
            <a:endParaRPr lang="ar-SA" altLang="en-US" smtClean="0"/>
          </a:p>
        </p:txBody>
      </p:sp>
      <p:sp>
        <p:nvSpPr>
          <p:cNvPr id="195587" name="Rectangle 3"/>
          <p:cNvSpPr>
            <a:spLocks noGrp="1" noChangeArrowheads="1"/>
          </p:cNvSpPr>
          <p:nvPr>
            <p:ph type="body" idx="1"/>
          </p:nvPr>
        </p:nvSpPr>
        <p:spPr/>
        <p:txBody>
          <a:bodyPr/>
          <a:lstStyle/>
          <a:p>
            <a:pPr eaLnBrk="1" hangingPunct="1">
              <a:lnSpc>
                <a:spcPct val="80000"/>
              </a:lnSpc>
            </a:pPr>
            <a:r>
              <a:rPr lang="en-US" altLang="en-US" sz="2800"/>
              <a:t>The daily heat unit values can be summed for the season to derive cumulative seasonal heat units. </a:t>
            </a:r>
          </a:p>
          <a:p>
            <a:pPr eaLnBrk="1" hangingPunct="1">
              <a:lnSpc>
                <a:spcPct val="80000"/>
              </a:lnSpc>
            </a:pPr>
            <a:r>
              <a:rPr lang="en-US" altLang="en-US" sz="2800"/>
              <a:t>GDD = (Max temp  + Min temp )/2 –Base temp</a:t>
            </a:r>
          </a:p>
          <a:p>
            <a:pPr eaLnBrk="1" hangingPunct="1">
              <a:lnSpc>
                <a:spcPct val="80000"/>
              </a:lnSpc>
            </a:pPr>
            <a:r>
              <a:rPr lang="en-US" altLang="en-US" sz="2800"/>
              <a:t>Base temp = 10 C°</a:t>
            </a:r>
          </a:p>
          <a:p>
            <a:pPr eaLnBrk="1" hangingPunct="1">
              <a:lnSpc>
                <a:spcPct val="80000"/>
              </a:lnSpc>
            </a:pPr>
            <a:r>
              <a:rPr lang="en-US" altLang="en-US" sz="2800"/>
              <a:t>Thompson seedless grapes needed 2025 to 2081 degree hours for berries to attain acceptable eating quality.</a:t>
            </a:r>
            <a:endParaRPr lang="en-US" altLang="en-US" sz="2800" baseline="-25000"/>
          </a:p>
          <a:p>
            <a:pPr eaLnBrk="1" hangingPunct="1">
              <a:lnSpc>
                <a:spcPct val="80000"/>
              </a:lnSpc>
            </a:pPr>
            <a:endParaRPr lang="ar-SA" altLang="en-US" sz="2800" baseline="-25000"/>
          </a:p>
          <a:p>
            <a:pPr eaLnBrk="1" hangingPunct="1">
              <a:lnSpc>
                <a:spcPct val="80000"/>
              </a:lnSpc>
            </a:pPr>
            <a:endParaRPr lang="ar-SA" altLang="en-US" sz="2800"/>
          </a:p>
          <a:p>
            <a:pPr eaLnBrk="1" hangingPunct="1">
              <a:lnSpc>
                <a:spcPct val="80000"/>
              </a:lnSpc>
              <a:buFontTx/>
              <a:buNone/>
            </a:pPr>
            <a:r>
              <a:rPr lang="ar-SA" altLang="en-US" sz="2800"/>
              <a:t>   </a:t>
            </a:r>
            <a:endParaRPr lang="en-US" altLang="en-US" sz="2800"/>
          </a:p>
        </p:txBody>
      </p:sp>
    </p:spTree>
    <p:extLst>
      <p:ext uri="{BB962C8B-B14F-4D97-AF65-F5344CB8AC3E}">
        <p14:creationId xmlns:p14="http://schemas.microsoft.com/office/powerpoint/2010/main" val="1373472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eaLnBrk="1" hangingPunct="1"/>
            <a:r>
              <a:rPr lang="en-US" altLang="en-US" smtClean="0"/>
              <a:t>Fruit maturity</a:t>
            </a:r>
          </a:p>
        </p:txBody>
      </p:sp>
      <p:sp>
        <p:nvSpPr>
          <p:cNvPr id="196611" name="Rectangle 3"/>
          <p:cNvSpPr>
            <a:spLocks noGrp="1" noChangeArrowheads="1"/>
          </p:cNvSpPr>
          <p:nvPr>
            <p:ph type="body" idx="1"/>
          </p:nvPr>
        </p:nvSpPr>
        <p:spPr/>
        <p:txBody>
          <a:bodyPr/>
          <a:lstStyle/>
          <a:p>
            <a:pPr eaLnBrk="1" hangingPunct="1"/>
            <a:r>
              <a:rPr lang="en-US" altLang="en-US" sz="2400"/>
              <a:t>Several phases are recognized in the development of horticultural crops from initiation of growth to death of a plant or plant part.</a:t>
            </a:r>
          </a:p>
          <a:p>
            <a:pPr eaLnBrk="1" hangingPunct="1"/>
            <a:r>
              <a:rPr lang="en-US" altLang="en-US" sz="2400"/>
              <a:t>These are growth, maturation, physiological maturity, ripening, and senescence</a:t>
            </a:r>
            <a:r>
              <a:rPr lang="en-US" altLang="en-US" smtClean="0"/>
              <a:t>.</a:t>
            </a:r>
          </a:p>
          <a:p>
            <a:pPr eaLnBrk="1" hangingPunct="1"/>
            <a:r>
              <a:rPr lang="en-US" altLang="en-US" sz="2400"/>
              <a:t>Maturation: is the stage of development leading to the attainment of physiological or horticultural maturity.</a:t>
            </a:r>
            <a:endParaRPr lang="ar-SA" altLang="en-US" sz="2400"/>
          </a:p>
          <a:p>
            <a:pPr eaLnBrk="1" hangingPunct="1"/>
            <a:r>
              <a:rPr lang="en-US" altLang="en-US" sz="2400"/>
              <a:t>Physiological maturity: is the stage of development at which a plant or plant part will continue ontogeny, even when detached.</a:t>
            </a:r>
            <a:endParaRPr lang="ar-SA" altLang="en-US" sz="2400"/>
          </a:p>
          <a:p>
            <a:pPr eaLnBrk="1" hangingPunct="1"/>
            <a:endParaRPr lang="en-US" altLang="en-US" sz="2400"/>
          </a:p>
        </p:txBody>
      </p:sp>
    </p:spTree>
    <p:extLst>
      <p:ext uri="{BB962C8B-B14F-4D97-AF65-F5344CB8AC3E}">
        <p14:creationId xmlns:p14="http://schemas.microsoft.com/office/powerpoint/2010/main" val="96421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eaLnBrk="1" hangingPunct="1"/>
            <a:endParaRPr lang="ar-SA" altLang="en-US" smtClean="0"/>
          </a:p>
        </p:txBody>
      </p:sp>
      <p:sp>
        <p:nvSpPr>
          <p:cNvPr id="179203" name="Rectangle 3"/>
          <p:cNvSpPr>
            <a:spLocks noGrp="1" noChangeArrowheads="1"/>
          </p:cNvSpPr>
          <p:nvPr>
            <p:ph type="body" idx="1"/>
          </p:nvPr>
        </p:nvSpPr>
        <p:spPr/>
        <p:txBody>
          <a:bodyPr/>
          <a:lstStyle/>
          <a:p>
            <a:pPr eaLnBrk="1" hangingPunct="1">
              <a:lnSpc>
                <a:spcPct val="90000"/>
              </a:lnSpc>
            </a:pPr>
            <a:r>
              <a:rPr lang="en-US" altLang="en-US" sz="2800"/>
              <a:t>If fertilization does not occur, the fruit normally drops soon after flowering.</a:t>
            </a:r>
          </a:p>
          <a:p>
            <a:pPr eaLnBrk="1" hangingPunct="1">
              <a:lnSpc>
                <a:spcPct val="90000"/>
              </a:lnSpc>
            </a:pPr>
            <a:r>
              <a:rPr lang="en-US" altLang="en-US" sz="2800"/>
              <a:t>The following periods of flower and fruit drop are often mentioned:</a:t>
            </a:r>
          </a:p>
          <a:p>
            <a:pPr eaLnBrk="1" hangingPunct="1">
              <a:lnSpc>
                <a:spcPct val="90000"/>
              </a:lnSpc>
            </a:pPr>
            <a:r>
              <a:rPr lang="en-US" altLang="en-US" sz="2800"/>
              <a:t>1. Early flower drop: flowers that abort before opening or fall during the flowering period are often small and may have undeveloped pistils.</a:t>
            </a:r>
          </a:p>
          <a:p>
            <a:pPr eaLnBrk="1" hangingPunct="1">
              <a:lnSpc>
                <a:spcPct val="90000"/>
              </a:lnSpc>
            </a:pPr>
            <a:r>
              <a:rPr lang="en-US" altLang="en-US" sz="2800"/>
              <a:t>2. Late flower drop: flowers that drop shortly after anthesis as a result of inadequate pollination or failure of fertilization. </a:t>
            </a:r>
          </a:p>
        </p:txBody>
      </p:sp>
    </p:spTree>
    <p:extLst>
      <p:ext uri="{BB962C8B-B14F-4D97-AF65-F5344CB8AC3E}">
        <p14:creationId xmlns:p14="http://schemas.microsoft.com/office/powerpoint/2010/main" val="2253351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pPr eaLnBrk="1" hangingPunct="1"/>
            <a:endParaRPr lang="ar-SA" altLang="en-US" smtClean="0"/>
          </a:p>
        </p:txBody>
      </p:sp>
      <p:sp>
        <p:nvSpPr>
          <p:cNvPr id="197635" name="Rectangle 3"/>
          <p:cNvSpPr>
            <a:spLocks noGrp="1" noChangeArrowheads="1"/>
          </p:cNvSpPr>
          <p:nvPr>
            <p:ph type="body" idx="1"/>
          </p:nvPr>
        </p:nvSpPr>
        <p:spPr/>
        <p:txBody>
          <a:bodyPr/>
          <a:lstStyle/>
          <a:p>
            <a:pPr eaLnBrk="1" hangingPunct="1">
              <a:lnSpc>
                <a:spcPct val="90000"/>
              </a:lnSpc>
            </a:pPr>
            <a:r>
              <a:rPr lang="en-US" altLang="en-US" sz="2400"/>
              <a:t>Ripening: is the composite of the processes that occur from the latter stages of growth and development through the early stages of senescence that results in characteristic aesthetic and/or food quality, as evidenced by changes in composition, color, texture, and other sensory attributes.</a:t>
            </a:r>
          </a:p>
          <a:p>
            <a:pPr eaLnBrk="1" hangingPunct="1">
              <a:lnSpc>
                <a:spcPct val="90000"/>
              </a:lnSpc>
            </a:pPr>
            <a:r>
              <a:rPr lang="en-US" altLang="en-US" sz="2400"/>
              <a:t>Ripening of fruits involves physical and chemical changes like decreases in total carbohydrates content, formation of sugars from polysaccharides, decreases in acid content.</a:t>
            </a:r>
          </a:p>
          <a:p>
            <a:pPr eaLnBrk="1" hangingPunct="1">
              <a:lnSpc>
                <a:spcPct val="90000"/>
              </a:lnSpc>
            </a:pPr>
            <a:r>
              <a:rPr lang="en-US" altLang="en-US" sz="2400"/>
              <a:t>Clour changes occur with the alternations in pigment including chlorophyll.</a:t>
            </a:r>
          </a:p>
          <a:p>
            <a:pPr eaLnBrk="1" hangingPunct="1">
              <a:lnSpc>
                <a:spcPct val="90000"/>
              </a:lnSpc>
            </a:pPr>
            <a:r>
              <a:rPr lang="en-US" altLang="en-US" sz="2400"/>
              <a:t>Carbon dioxide and ethylene production increases.</a:t>
            </a:r>
          </a:p>
        </p:txBody>
      </p:sp>
    </p:spTree>
    <p:extLst>
      <p:ext uri="{BB962C8B-B14F-4D97-AF65-F5344CB8AC3E}">
        <p14:creationId xmlns:p14="http://schemas.microsoft.com/office/powerpoint/2010/main" val="2096622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eaLnBrk="1" hangingPunct="1"/>
            <a:endParaRPr lang="ar-SA" altLang="en-US" smtClean="0"/>
          </a:p>
        </p:txBody>
      </p:sp>
      <p:sp>
        <p:nvSpPr>
          <p:cNvPr id="198659" name="Rectangle 3"/>
          <p:cNvSpPr>
            <a:spLocks noGrp="1" noChangeArrowheads="1"/>
          </p:cNvSpPr>
          <p:nvPr>
            <p:ph type="body" idx="1"/>
          </p:nvPr>
        </p:nvSpPr>
        <p:spPr/>
        <p:txBody>
          <a:bodyPr/>
          <a:lstStyle/>
          <a:p>
            <a:pPr eaLnBrk="1" hangingPunct="1"/>
            <a:r>
              <a:rPr lang="en-US" altLang="en-US" sz="2800"/>
              <a:t>Senescence:involves those processes which follow physiological maturity and lead to death of tissue.</a:t>
            </a:r>
          </a:p>
          <a:p>
            <a:pPr eaLnBrk="1" hangingPunct="1"/>
            <a:r>
              <a:rPr lang="en-US" altLang="en-US" sz="2800"/>
              <a:t>A mature fruit can be defined as one that has reached a stage in its growth and development cycle that, after harvesting and postharvest handling (including ripening, when required), will be at least the minimum quality acceptable to the consumer.</a:t>
            </a:r>
          </a:p>
          <a:p>
            <a:pPr eaLnBrk="1" hangingPunct="1"/>
            <a:endParaRPr lang="en-US" altLang="en-US" smtClean="0"/>
          </a:p>
        </p:txBody>
      </p:sp>
    </p:spTree>
    <p:extLst>
      <p:ext uri="{BB962C8B-B14F-4D97-AF65-F5344CB8AC3E}">
        <p14:creationId xmlns:p14="http://schemas.microsoft.com/office/powerpoint/2010/main" val="2813072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pPr eaLnBrk="1" hangingPunct="1"/>
            <a:endParaRPr lang="ar-SA" altLang="en-US" smtClean="0"/>
          </a:p>
        </p:txBody>
      </p:sp>
      <p:sp>
        <p:nvSpPr>
          <p:cNvPr id="199683" name="Rectangle 3"/>
          <p:cNvSpPr>
            <a:spLocks noGrp="1" noChangeArrowheads="1"/>
          </p:cNvSpPr>
          <p:nvPr>
            <p:ph type="body" idx="1"/>
          </p:nvPr>
        </p:nvSpPr>
        <p:spPr/>
        <p:txBody>
          <a:bodyPr/>
          <a:lstStyle/>
          <a:p>
            <a:pPr eaLnBrk="1" hangingPunct="1"/>
            <a:endParaRPr lang="en-US" altLang="en-US" sz="2400"/>
          </a:p>
          <a:p>
            <a:pPr eaLnBrk="1" hangingPunct="1"/>
            <a:r>
              <a:rPr lang="en-US" altLang="en-US" sz="2400"/>
              <a:t>Immature fruit may not ripen to meet flavor requirements of the consumers. They also may be prone to the development of physiological disorders, for example, bitter pit and superficial scald in apples, shriveling and friction discoloration in pears, and chilling injury in stone fruit.</a:t>
            </a:r>
          </a:p>
          <a:p>
            <a:pPr eaLnBrk="1" hangingPunct="1"/>
            <a:r>
              <a:rPr lang="en-US" altLang="en-US" sz="2400"/>
              <a:t>Overmature fruit, in contrast, may have fuller flavor, but texture can be poor and storage periods restricted because of susceptibility to injury and decay.</a:t>
            </a:r>
            <a:endParaRPr lang="ar-SA" altLang="en-US" sz="2400"/>
          </a:p>
          <a:p>
            <a:pPr eaLnBrk="1" hangingPunct="1"/>
            <a:endParaRPr lang="en-US" altLang="en-US" sz="2400"/>
          </a:p>
        </p:txBody>
      </p:sp>
    </p:spTree>
    <p:extLst>
      <p:ext uri="{BB962C8B-B14F-4D97-AF65-F5344CB8AC3E}">
        <p14:creationId xmlns:p14="http://schemas.microsoft.com/office/powerpoint/2010/main" val="3556523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eaLnBrk="1" hangingPunct="1"/>
            <a:endParaRPr lang="ar-SA" altLang="en-US" smtClean="0"/>
          </a:p>
        </p:txBody>
      </p:sp>
      <p:sp>
        <p:nvSpPr>
          <p:cNvPr id="180227" name="Rectangle 3"/>
          <p:cNvSpPr>
            <a:spLocks noGrp="1" noChangeArrowheads="1"/>
          </p:cNvSpPr>
          <p:nvPr>
            <p:ph type="body" idx="1"/>
          </p:nvPr>
        </p:nvSpPr>
        <p:spPr/>
        <p:txBody>
          <a:bodyPr/>
          <a:lstStyle/>
          <a:p>
            <a:pPr eaLnBrk="1" hangingPunct="1"/>
            <a:r>
              <a:rPr lang="en-US" altLang="en-US" sz="2800"/>
              <a:t>3. Mid-season fruit drop: often called ‘June’ or ‘December’ drop as a result of delayed response of inadequate fertilization.</a:t>
            </a:r>
            <a:endParaRPr lang="ar-SA" altLang="en-US" sz="2800"/>
          </a:p>
          <a:p>
            <a:pPr eaLnBrk="1" hangingPunct="1"/>
            <a:r>
              <a:rPr lang="en-US" altLang="en-US" sz="2800"/>
              <a:t>4. Preharvest fruit drop: as a result of unfavorable climatic conditions including tree mineral nutrition, summer pruning, insect or disease severity, water availability and growing</a:t>
            </a:r>
          </a:p>
          <a:p>
            <a:pPr eaLnBrk="1" hangingPunct="1">
              <a:buFontTx/>
              <a:buNone/>
            </a:pPr>
            <a:r>
              <a:rPr lang="en-US" altLang="en-US" sz="2800"/>
              <a:t>   season temperature.</a:t>
            </a:r>
          </a:p>
          <a:p>
            <a:pPr eaLnBrk="1" hangingPunct="1"/>
            <a:endParaRPr lang="en-US" altLang="en-US" smtClean="0"/>
          </a:p>
        </p:txBody>
      </p:sp>
    </p:spTree>
    <p:extLst>
      <p:ext uri="{BB962C8B-B14F-4D97-AF65-F5344CB8AC3E}">
        <p14:creationId xmlns:p14="http://schemas.microsoft.com/office/powerpoint/2010/main" val="3426064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eaLnBrk="1" hangingPunct="1"/>
            <a:endParaRPr lang="ar-SA" altLang="en-US" smtClean="0"/>
          </a:p>
        </p:txBody>
      </p:sp>
      <p:sp>
        <p:nvSpPr>
          <p:cNvPr id="181251" name="Rectangle 3"/>
          <p:cNvSpPr>
            <a:spLocks noGrp="1" noChangeArrowheads="1"/>
          </p:cNvSpPr>
          <p:nvPr>
            <p:ph type="body" idx="1"/>
          </p:nvPr>
        </p:nvSpPr>
        <p:spPr/>
        <p:txBody>
          <a:bodyPr/>
          <a:lstStyle/>
          <a:p>
            <a:pPr eaLnBrk="1" hangingPunct="1">
              <a:lnSpc>
                <a:spcPct val="90000"/>
              </a:lnSpc>
            </a:pPr>
            <a:r>
              <a:rPr lang="en-US" altLang="en-US" sz="2400" b="1"/>
              <a:t>Apomixis</a:t>
            </a:r>
            <a:r>
              <a:rPr lang="en-US" altLang="en-US" sz="2400"/>
              <a:t>: This term describes the production of seed without fertilization. </a:t>
            </a:r>
          </a:p>
          <a:p>
            <a:pPr eaLnBrk="1" hangingPunct="1">
              <a:lnSpc>
                <a:spcPct val="90000"/>
              </a:lnSpc>
            </a:pPr>
            <a:r>
              <a:rPr lang="en-US" altLang="en-US" sz="2400"/>
              <a:t>Citrus species are the only common temperate or subtropical fruit plants where this occurs. </a:t>
            </a:r>
          </a:p>
          <a:p>
            <a:pPr eaLnBrk="1" hangingPunct="1">
              <a:lnSpc>
                <a:spcPct val="90000"/>
              </a:lnSpc>
            </a:pPr>
            <a:r>
              <a:rPr lang="en-US" altLang="en-US" sz="2400"/>
              <a:t>In species capable of apomixis, the seed may grow to produce several seedlings. </a:t>
            </a:r>
          </a:p>
          <a:p>
            <a:pPr eaLnBrk="1" hangingPunct="1">
              <a:lnSpc>
                <a:spcPct val="90000"/>
              </a:lnSpc>
            </a:pPr>
            <a:r>
              <a:rPr lang="en-US" altLang="en-US" sz="2400"/>
              <a:t>One is produced the normal way and will have the characteristics of both parents- it will be sexual. </a:t>
            </a:r>
          </a:p>
          <a:p>
            <a:pPr eaLnBrk="1" hangingPunct="1">
              <a:lnSpc>
                <a:spcPct val="90000"/>
              </a:lnSpc>
            </a:pPr>
            <a:r>
              <a:rPr lang="en-US" altLang="en-US" sz="2400"/>
              <a:t>The others originate entirely from part of the seed which has not been involved in fertilization these will be asexual and identical to, and indeed are clones of, the female parent plant. </a:t>
            </a:r>
          </a:p>
        </p:txBody>
      </p:sp>
    </p:spTree>
    <p:extLst>
      <p:ext uri="{BB962C8B-B14F-4D97-AF65-F5344CB8AC3E}">
        <p14:creationId xmlns:p14="http://schemas.microsoft.com/office/powerpoint/2010/main" val="1131917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eaLnBrk="1" hangingPunct="1"/>
            <a:endParaRPr lang="ar-SA" altLang="en-US" smtClean="0"/>
          </a:p>
        </p:txBody>
      </p:sp>
      <p:sp>
        <p:nvSpPr>
          <p:cNvPr id="182275" name="Rectangle 3"/>
          <p:cNvSpPr>
            <a:spLocks noGrp="1" noChangeArrowheads="1"/>
          </p:cNvSpPr>
          <p:nvPr>
            <p:ph type="body" idx="1"/>
          </p:nvPr>
        </p:nvSpPr>
        <p:spPr/>
        <p:txBody>
          <a:bodyPr/>
          <a:lstStyle/>
          <a:p>
            <a:pPr eaLnBrk="1" hangingPunct="1">
              <a:lnSpc>
                <a:spcPct val="90000"/>
              </a:lnSpc>
            </a:pPr>
            <a:r>
              <a:rPr lang="en-US" altLang="en-US" sz="2400" b="1"/>
              <a:t>Parthenocarpy</a:t>
            </a:r>
            <a:r>
              <a:rPr lang="en-US" altLang="en-US" sz="2400"/>
              <a:t>: Sometimes fruit is formed in the absence of pollination, fertilization, or both. </a:t>
            </a:r>
          </a:p>
          <a:p>
            <a:pPr eaLnBrk="1" hangingPunct="1">
              <a:lnSpc>
                <a:spcPct val="90000"/>
              </a:lnSpc>
            </a:pPr>
            <a:r>
              <a:rPr lang="en-US" altLang="en-US" sz="2400"/>
              <a:t>It is found in the seedless ‘currant’ grape, Washington navel oranges and bananas, and may be induced in plants which are normally seeded by the application of hormones. </a:t>
            </a:r>
          </a:p>
          <a:p>
            <a:pPr eaLnBrk="1" hangingPunct="1">
              <a:lnSpc>
                <a:spcPct val="90000"/>
              </a:lnSpc>
            </a:pPr>
            <a:r>
              <a:rPr lang="en-US" altLang="en-US" sz="2400" b="1"/>
              <a:t>Stenospermocarpy: </a:t>
            </a:r>
            <a:r>
              <a:rPr lang="en-US" altLang="en-US" sz="2400"/>
              <a:t>Fruit produced through a related process called stenospermocarpy  contain seeds that die at an early stage, causing the fruit to appear seedless. The ovules or embryos abort without producing mature seeds. Pollination and fertilization occur in stenospermocarpy, but not in parthenocarpy. </a:t>
            </a:r>
          </a:p>
        </p:txBody>
      </p:sp>
    </p:spTree>
    <p:extLst>
      <p:ext uri="{BB962C8B-B14F-4D97-AF65-F5344CB8AC3E}">
        <p14:creationId xmlns:p14="http://schemas.microsoft.com/office/powerpoint/2010/main" val="800687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eaLnBrk="1" hangingPunct="1"/>
            <a:r>
              <a:rPr lang="en-US" altLang="en-US" sz="3200" b="1" i="1"/>
              <a:t>FRUIT GROWTH</a:t>
            </a:r>
          </a:p>
        </p:txBody>
      </p:sp>
      <p:sp>
        <p:nvSpPr>
          <p:cNvPr id="183299" name="Rectangle 3"/>
          <p:cNvSpPr>
            <a:spLocks noGrp="1" noChangeArrowheads="1"/>
          </p:cNvSpPr>
          <p:nvPr>
            <p:ph type="body" idx="1"/>
          </p:nvPr>
        </p:nvSpPr>
        <p:spPr/>
        <p:txBody>
          <a:bodyPr/>
          <a:lstStyle/>
          <a:p>
            <a:pPr eaLnBrk="1" hangingPunct="1">
              <a:lnSpc>
                <a:spcPct val="90000"/>
              </a:lnSpc>
            </a:pPr>
            <a:r>
              <a:rPr lang="en-US" altLang="en-US" sz="2400"/>
              <a:t>Before describing the growth patterns and how they are measured, it is useful to define what “growth” means scientifically.</a:t>
            </a:r>
          </a:p>
          <a:p>
            <a:pPr eaLnBrk="1" hangingPunct="1">
              <a:lnSpc>
                <a:spcPct val="90000"/>
              </a:lnSpc>
            </a:pPr>
            <a:r>
              <a:rPr lang="en-US" altLang="en-US" sz="2400"/>
              <a:t>The strict biological concept of growth is an irreversible increase in dry weight (weight after all water is removed). </a:t>
            </a:r>
          </a:p>
          <a:p>
            <a:pPr eaLnBrk="1" hangingPunct="1">
              <a:lnSpc>
                <a:spcPct val="90000"/>
              </a:lnSpc>
            </a:pPr>
            <a:r>
              <a:rPr lang="en-US" altLang="en-US" sz="2400"/>
              <a:t>Dry weight growth is important to consider in physiological studies of tree growth and development, as it relates to the energy required for growth.</a:t>
            </a:r>
          </a:p>
          <a:p>
            <a:pPr eaLnBrk="1" hangingPunct="1">
              <a:lnSpc>
                <a:spcPct val="90000"/>
              </a:lnSpc>
            </a:pPr>
            <a:r>
              <a:rPr lang="en-US" altLang="en-US" sz="2400"/>
              <a:t>However, in commerce, tree fruit are normally sold on the basis of fruit diameter or fruit fresh weight, so growth measurements in diameter and fresh weight are common also.</a:t>
            </a:r>
            <a:endParaRPr lang="ar-SA" altLang="en-US" sz="2400"/>
          </a:p>
          <a:p>
            <a:pPr eaLnBrk="1" hangingPunct="1">
              <a:lnSpc>
                <a:spcPct val="90000"/>
              </a:lnSpc>
            </a:pPr>
            <a:endParaRPr lang="en-US" altLang="en-US" sz="2000"/>
          </a:p>
        </p:txBody>
      </p:sp>
    </p:spTree>
    <p:extLst>
      <p:ext uri="{BB962C8B-B14F-4D97-AF65-F5344CB8AC3E}">
        <p14:creationId xmlns:p14="http://schemas.microsoft.com/office/powerpoint/2010/main" val="1005565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eaLnBrk="1" hangingPunct="1"/>
            <a:endParaRPr lang="ar-SA" altLang="en-US" smtClean="0"/>
          </a:p>
        </p:txBody>
      </p:sp>
      <p:sp>
        <p:nvSpPr>
          <p:cNvPr id="184323" name="Rectangle 3"/>
          <p:cNvSpPr>
            <a:spLocks noGrp="1" noChangeArrowheads="1"/>
          </p:cNvSpPr>
          <p:nvPr>
            <p:ph type="body" idx="1"/>
          </p:nvPr>
        </p:nvSpPr>
        <p:spPr/>
        <p:txBody>
          <a:bodyPr/>
          <a:lstStyle/>
          <a:p>
            <a:pPr eaLnBrk="1" hangingPunct="1">
              <a:lnSpc>
                <a:spcPct val="90000"/>
              </a:lnSpc>
            </a:pPr>
            <a:r>
              <a:rPr lang="en-US" altLang="en-US" sz="2400"/>
              <a:t>Fruit tissue basically grows in two ways: by producing new cells (cell division) and by having those cells expand in size (cell expansion).</a:t>
            </a:r>
          </a:p>
          <a:p>
            <a:pPr eaLnBrk="1" hangingPunct="1">
              <a:lnSpc>
                <a:spcPct val="90000"/>
              </a:lnSpc>
            </a:pPr>
            <a:r>
              <a:rPr lang="en-US" altLang="en-US" sz="2400"/>
              <a:t>In most fruit, cell division occurs in the first several weeks after flowering and represents the first 20 to 35 percent of a fruit’s growing season.</a:t>
            </a:r>
          </a:p>
          <a:p>
            <a:pPr eaLnBrk="1" hangingPunct="1">
              <a:lnSpc>
                <a:spcPct val="90000"/>
              </a:lnSpc>
            </a:pPr>
            <a:r>
              <a:rPr lang="en-US" altLang="en-US" sz="2400"/>
              <a:t>When cell division is completed, all growth is then by cell expansion, which accounts for the majority of fruit growth.</a:t>
            </a:r>
          </a:p>
          <a:p>
            <a:pPr eaLnBrk="1" hangingPunct="1">
              <a:lnSpc>
                <a:spcPct val="90000"/>
              </a:lnSpc>
            </a:pPr>
            <a:r>
              <a:rPr lang="en-US" altLang="en-US" sz="2400"/>
              <a:t>Final fruit size is dependent on cell numbers and cell size as well as production of intercellular air spaces.</a:t>
            </a:r>
          </a:p>
        </p:txBody>
      </p:sp>
    </p:spTree>
    <p:extLst>
      <p:ext uri="{BB962C8B-B14F-4D97-AF65-F5344CB8AC3E}">
        <p14:creationId xmlns:p14="http://schemas.microsoft.com/office/powerpoint/2010/main" val="119273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eaLnBrk="1" hangingPunct="1"/>
            <a:r>
              <a:rPr lang="en-US" altLang="en-US" sz="2800" b="1" i="1"/>
              <a:t>GROWTH PATTERNS OF DIFFERENT FRUIT</a:t>
            </a:r>
          </a:p>
        </p:txBody>
      </p:sp>
      <p:sp>
        <p:nvSpPr>
          <p:cNvPr id="185347" name="Rectangle 3"/>
          <p:cNvSpPr>
            <a:spLocks noGrp="1" noChangeArrowheads="1"/>
          </p:cNvSpPr>
          <p:nvPr>
            <p:ph type="body" idx="1"/>
          </p:nvPr>
        </p:nvSpPr>
        <p:spPr/>
        <p:txBody>
          <a:bodyPr/>
          <a:lstStyle/>
          <a:p>
            <a:pPr eaLnBrk="1" hangingPunct="1">
              <a:lnSpc>
                <a:spcPct val="90000"/>
              </a:lnSpc>
            </a:pPr>
            <a:r>
              <a:rPr lang="en-US" altLang="en-US" sz="2400" b="1" i="1"/>
              <a:t>Sigmoid Growth Pattern:  </a:t>
            </a:r>
            <a:r>
              <a:rPr lang="en-US" altLang="en-US" sz="2400"/>
              <a:t>form of growth in which the fruit begins to grow slowly initially after bloom but then grows increasingly rapidly</a:t>
            </a:r>
            <a:r>
              <a:rPr lang="ar-SA" altLang="en-US" sz="2400"/>
              <a:t>.</a:t>
            </a:r>
          </a:p>
          <a:p>
            <a:pPr eaLnBrk="1" hangingPunct="1">
              <a:lnSpc>
                <a:spcPct val="90000"/>
              </a:lnSpc>
            </a:pPr>
            <a:r>
              <a:rPr lang="en-US" altLang="en-US" sz="2400"/>
              <a:t>The growth rate is the greatest in midseason, followed by a slowing growth as harvest approaches</a:t>
            </a:r>
            <a:endParaRPr lang="ar-SA" altLang="en-US" sz="2400"/>
          </a:p>
          <a:p>
            <a:pPr eaLnBrk="1" hangingPunct="1">
              <a:lnSpc>
                <a:spcPct val="90000"/>
              </a:lnSpc>
            </a:pPr>
            <a:r>
              <a:rPr lang="en-US" altLang="en-US" sz="2400"/>
              <a:t>This type of growth pattern means that the growth rate in weight gain per day is low early and late in the season and greatest in midseason.</a:t>
            </a:r>
            <a:endParaRPr lang="ar-SA" altLang="en-US" sz="2400"/>
          </a:p>
          <a:p>
            <a:pPr eaLnBrk="1" hangingPunct="1">
              <a:lnSpc>
                <a:spcPct val="90000"/>
              </a:lnSpc>
            </a:pPr>
            <a:r>
              <a:rPr lang="en-US" altLang="en-US" sz="2400"/>
              <a:t>Apples and pears often show a seasonal growth pattern that at first appears to be sigmoid due to a slowing of growth in cooler temperatures near harvest, although there is normally an extended linear portion of growth in midseason.</a:t>
            </a:r>
          </a:p>
        </p:txBody>
      </p:sp>
    </p:spTree>
    <p:extLst>
      <p:ext uri="{BB962C8B-B14F-4D97-AF65-F5344CB8AC3E}">
        <p14:creationId xmlns:p14="http://schemas.microsoft.com/office/powerpoint/2010/main" val="834085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r>
              <a:rPr lang="en-US" altLang="en-US" sz="3200" b="1" i="1"/>
              <a:t>Sigmoid Growth Pattern</a:t>
            </a:r>
          </a:p>
        </p:txBody>
      </p:sp>
      <p:pic>
        <p:nvPicPr>
          <p:cNvPr id="186371"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200400" y="1562100"/>
            <a:ext cx="6248400" cy="46863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4264840"/>
      </p:ext>
    </p:extLst>
  </p:cSld>
  <p:clrMapOvr>
    <a:masterClrMapping/>
  </p:clrMapOvr>
</p:sld>
</file>

<file path=ppt/theme/theme1.xml><?xml version="1.0" encoding="utf-8"?>
<a:theme xmlns:a="http://schemas.openxmlformats.org/drawingml/2006/main" name="green9">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1507</Words>
  <Application>Microsoft Office PowerPoint</Application>
  <PresentationFormat>Widescreen</PresentationFormat>
  <Paragraphs>78</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green9</vt:lpstr>
      <vt:lpstr>PowerPoint Presentation</vt:lpstr>
      <vt:lpstr>PowerPoint Presentation</vt:lpstr>
      <vt:lpstr>PowerPoint Presentation</vt:lpstr>
      <vt:lpstr>PowerPoint Presentation</vt:lpstr>
      <vt:lpstr>PowerPoint Presentation</vt:lpstr>
      <vt:lpstr>FRUIT GROWTH</vt:lpstr>
      <vt:lpstr>PowerPoint Presentation</vt:lpstr>
      <vt:lpstr>GROWTH PATTERNS OF DIFFERENT FRUIT</vt:lpstr>
      <vt:lpstr>Sigmoid Growth Pattern</vt:lpstr>
      <vt:lpstr>PowerPoint Presentation</vt:lpstr>
      <vt:lpstr>PowerPoint Presentation</vt:lpstr>
      <vt:lpstr>Double-Sigmoid Pattern</vt:lpstr>
      <vt:lpstr>PowerPoint Presentation</vt:lpstr>
      <vt:lpstr>External factors affecting fruit growth</vt:lpstr>
      <vt:lpstr>PowerPoint Presentation</vt:lpstr>
      <vt:lpstr>PowerPoint Presentation</vt:lpstr>
      <vt:lpstr>PowerPoint Presentation</vt:lpstr>
      <vt:lpstr>PowerPoint Presentation</vt:lpstr>
      <vt:lpstr>Fruit maturity</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Daoud Abusafieh</dc:creator>
  <cp:lastModifiedBy>Daoud Abusafieh</cp:lastModifiedBy>
  <cp:revision>1</cp:revision>
  <dcterms:created xsi:type="dcterms:W3CDTF">2020-10-27T13:37:24Z</dcterms:created>
  <dcterms:modified xsi:type="dcterms:W3CDTF">2020-10-27T13:37:44Z</dcterms:modified>
</cp:coreProperties>
</file>